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338" r:id="rId3"/>
    <p:sldId id="354" r:id="rId4"/>
    <p:sldId id="359" r:id="rId5"/>
    <p:sldId id="329" r:id="rId6"/>
    <p:sldId id="361" r:id="rId7"/>
    <p:sldId id="325" r:id="rId8"/>
    <p:sldId id="362" r:id="rId9"/>
    <p:sldId id="363" r:id="rId10"/>
    <p:sldId id="304" r:id="rId11"/>
    <p:sldId id="364" r:id="rId12"/>
    <p:sldId id="365" r:id="rId13"/>
    <p:sldId id="328" r:id="rId14"/>
    <p:sldId id="366" r:id="rId15"/>
    <p:sldId id="367" r:id="rId16"/>
    <p:sldId id="368" r:id="rId17"/>
    <p:sldId id="369" r:id="rId18"/>
    <p:sldId id="370" r:id="rId19"/>
    <p:sldId id="371" r:id="rId20"/>
    <p:sldId id="373" r:id="rId21"/>
    <p:sldId id="374" r:id="rId22"/>
    <p:sldId id="375"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572417-95C0-453A-B2CB-8088EAC0616B}">
          <p14:sldIdLst>
            <p14:sldId id="256"/>
            <p14:sldId id="338"/>
            <p14:sldId id="354"/>
            <p14:sldId id="359"/>
            <p14:sldId id="329"/>
            <p14:sldId id="361"/>
            <p14:sldId id="325"/>
            <p14:sldId id="362"/>
            <p14:sldId id="363"/>
            <p14:sldId id="304"/>
            <p14:sldId id="364"/>
            <p14:sldId id="365"/>
            <p14:sldId id="328"/>
            <p14:sldId id="366"/>
            <p14:sldId id="367"/>
            <p14:sldId id="368"/>
            <p14:sldId id="369"/>
            <p14:sldId id="370"/>
            <p14:sldId id="371"/>
            <p14:sldId id="373"/>
            <p14:sldId id="374"/>
            <p14:sldId id="37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21004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42E4CC-658A-4E2A-B45B-BE24BB1C3D60}" v="229" dt="2019-03-28T18:53:55.9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Becnel" userId="83c67da8-0358-45df-a8cb-c23f6394336a" providerId="ADAL" clId="{D642E4CC-658A-4E2A-B45B-BE24BB1C3D60}"/>
    <pc:docChg chg="custSel delSld modSld modSection">
      <pc:chgData name="Jeremy Becnel" userId="83c67da8-0358-45df-a8cb-c23f6394336a" providerId="ADAL" clId="{D642E4CC-658A-4E2A-B45B-BE24BB1C3D60}" dt="2019-03-28T18:53:11.636" v="93" actId="20577"/>
      <pc:docMkLst>
        <pc:docMk/>
      </pc:docMkLst>
      <pc:sldChg chg="modSp modAnim modNotesTx">
        <pc:chgData name="Jeremy Becnel" userId="83c67da8-0358-45df-a8cb-c23f6394336a" providerId="ADAL" clId="{D642E4CC-658A-4E2A-B45B-BE24BB1C3D60}" dt="2019-03-28T18:49:28.749" v="46" actId="6549"/>
        <pc:sldMkLst>
          <pc:docMk/>
          <pc:sldMk cId="1874787584" sldId="304"/>
        </pc:sldMkLst>
        <pc:spChg chg="mod">
          <ac:chgData name="Jeremy Becnel" userId="83c67da8-0358-45df-a8cb-c23f6394336a" providerId="ADAL" clId="{D642E4CC-658A-4E2A-B45B-BE24BB1C3D60}" dt="2019-03-28T18:49:24.759" v="45" actId="20577"/>
          <ac:spMkLst>
            <pc:docMk/>
            <pc:sldMk cId="1874787584" sldId="304"/>
            <ac:spMk id="12" creationId="{00000000-0000-0000-0000-000000000000}"/>
          </ac:spMkLst>
        </pc:spChg>
        <pc:spChg chg="mod">
          <ac:chgData name="Jeremy Becnel" userId="83c67da8-0358-45df-a8cb-c23f6394336a" providerId="ADAL" clId="{D642E4CC-658A-4E2A-B45B-BE24BB1C3D60}" dt="2019-03-28T18:49:08.538" v="39" actId="20577"/>
          <ac:spMkLst>
            <pc:docMk/>
            <pc:sldMk cId="1874787584" sldId="304"/>
            <ac:spMk id="13" creationId="{00000000-0000-0000-0000-000000000000}"/>
          </ac:spMkLst>
        </pc:spChg>
      </pc:sldChg>
      <pc:sldChg chg="modSp">
        <pc:chgData name="Jeremy Becnel" userId="83c67da8-0358-45df-a8cb-c23f6394336a" providerId="ADAL" clId="{D642E4CC-658A-4E2A-B45B-BE24BB1C3D60}" dt="2019-03-28T18:50:31.197" v="54"/>
        <pc:sldMkLst>
          <pc:docMk/>
          <pc:sldMk cId="1755570078" sldId="328"/>
        </pc:sldMkLst>
        <pc:spChg chg="mod">
          <ac:chgData name="Jeremy Becnel" userId="83c67da8-0358-45df-a8cb-c23f6394336a" providerId="ADAL" clId="{D642E4CC-658A-4E2A-B45B-BE24BB1C3D60}" dt="2019-03-28T18:50:31.197" v="54"/>
          <ac:spMkLst>
            <pc:docMk/>
            <pc:sldMk cId="1755570078" sldId="328"/>
            <ac:spMk id="3" creationId="{00000000-0000-0000-0000-000000000000}"/>
          </ac:spMkLst>
        </pc:spChg>
        <pc:spChg chg="mod">
          <ac:chgData name="Jeremy Becnel" userId="83c67da8-0358-45df-a8cb-c23f6394336a" providerId="ADAL" clId="{D642E4CC-658A-4E2A-B45B-BE24BB1C3D60}" dt="2019-03-28T18:49:56.358" v="47"/>
          <ac:spMkLst>
            <pc:docMk/>
            <pc:sldMk cId="1755570078" sldId="328"/>
            <ac:spMk id="4" creationId="{00000000-0000-0000-0000-000000000000}"/>
          </ac:spMkLst>
        </pc:spChg>
      </pc:sldChg>
      <pc:sldChg chg="modSp">
        <pc:chgData name="Jeremy Becnel" userId="83c67da8-0358-45df-a8cb-c23f6394336a" providerId="ADAL" clId="{D642E4CC-658A-4E2A-B45B-BE24BB1C3D60}" dt="2019-03-28T18:46:04.632" v="4" actId="20577"/>
        <pc:sldMkLst>
          <pc:docMk/>
          <pc:sldMk cId="4272895845" sldId="329"/>
        </pc:sldMkLst>
        <pc:spChg chg="mod">
          <ac:chgData name="Jeremy Becnel" userId="83c67da8-0358-45df-a8cb-c23f6394336a" providerId="ADAL" clId="{D642E4CC-658A-4E2A-B45B-BE24BB1C3D60}" dt="2019-03-28T18:46:04.632" v="4" actId="20577"/>
          <ac:spMkLst>
            <pc:docMk/>
            <pc:sldMk cId="4272895845" sldId="329"/>
            <ac:spMk id="11" creationId="{00000000-0000-0000-0000-000000000000}"/>
          </ac:spMkLst>
        </pc:spChg>
      </pc:sldChg>
      <pc:sldChg chg="modSp modAnim">
        <pc:chgData name="Jeremy Becnel" userId="83c67da8-0358-45df-a8cb-c23f6394336a" providerId="ADAL" clId="{D642E4CC-658A-4E2A-B45B-BE24BB1C3D60}" dt="2019-03-28T18:47:32.096" v="21" actId="20577"/>
        <pc:sldMkLst>
          <pc:docMk/>
          <pc:sldMk cId="380166774" sldId="362"/>
        </pc:sldMkLst>
        <pc:spChg chg="mod">
          <ac:chgData name="Jeremy Becnel" userId="83c67da8-0358-45df-a8cb-c23f6394336a" providerId="ADAL" clId="{D642E4CC-658A-4E2A-B45B-BE24BB1C3D60}" dt="2019-03-28T18:47:32.096" v="21" actId="20577"/>
          <ac:spMkLst>
            <pc:docMk/>
            <pc:sldMk cId="380166774" sldId="362"/>
            <ac:spMk id="4" creationId="{00000000-0000-0000-0000-000000000000}"/>
          </ac:spMkLst>
        </pc:spChg>
      </pc:sldChg>
      <pc:sldChg chg="modSp">
        <pc:chgData name="Jeremy Becnel" userId="83c67da8-0358-45df-a8cb-c23f6394336a" providerId="ADAL" clId="{D642E4CC-658A-4E2A-B45B-BE24BB1C3D60}" dt="2019-03-28T18:48:53.765" v="38" actId="114"/>
        <pc:sldMkLst>
          <pc:docMk/>
          <pc:sldMk cId="3465625300" sldId="363"/>
        </pc:sldMkLst>
        <pc:spChg chg="mod">
          <ac:chgData name="Jeremy Becnel" userId="83c67da8-0358-45df-a8cb-c23f6394336a" providerId="ADAL" clId="{D642E4CC-658A-4E2A-B45B-BE24BB1C3D60}" dt="2019-03-28T18:48:53.765" v="38" actId="114"/>
          <ac:spMkLst>
            <pc:docMk/>
            <pc:sldMk cId="3465625300" sldId="363"/>
            <ac:spMk id="4" creationId="{00000000-0000-0000-0000-000000000000}"/>
          </ac:spMkLst>
        </pc:spChg>
      </pc:sldChg>
      <pc:sldChg chg="modSp">
        <pc:chgData name="Jeremy Becnel" userId="83c67da8-0358-45df-a8cb-c23f6394336a" providerId="ADAL" clId="{D642E4CC-658A-4E2A-B45B-BE24BB1C3D60}" dt="2019-03-28T18:50:45.768" v="56" actId="20577"/>
        <pc:sldMkLst>
          <pc:docMk/>
          <pc:sldMk cId="3750838630" sldId="366"/>
        </pc:sldMkLst>
        <pc:spChg chg="mod">
          <ac:chgData name="Jeremy Becnel" userId="83c67da8-0358-45df-a8cb-c23f6394336a" providerId="ADAL" clId="{D642E4CC-658A-4E2A-B45B-BE24BB1C3D60}" dt="2019-03-28T18:50:45.768" v="56" actId="20577"/>
          <ac:spMkLst>
            <pc:docMk/>
            <pc:sldMk cId="3750838630" sldId="366"/>
            <ac:spMk id="8" creationId="{00000000-0000-0000-0000-000000000000}"/>
          </ac:spMkLst>
        </pc:spChg>
      </pc:sldChg>
      <pc:sldChg chg="modSp modAnim modNotesTx">
        <pc:chgData name="Jeremy Becnel" userId="83c67da8-0358-45df-a8cb-c23f6394336a" providerId="ADAL" clId="{D642E4CC-658A-4E2A-B45B-BE24BB1C3D60}" dt="2019-03-28T18:51:06.665" v="63" actId="6549"/>
        <pc:sldMkLst>
          <pc:docMk/>
          <pc:sldMk cId="1014306719" sldId="368"/>
        </pc:sldMkLst>
        <pc:spChg chg="mod">
          <ac:chgData name="Jeremy Becnel" userId="83c67da8-0358-45df-a8cb-c23f6394336a" providerId="ADAL" clId="{D642E4CC-658A-4E2A-B45B-BE24BB1C3D60}" dt="2019-03-28T18:51:01.170" v="62" actId="20577"/>
          <ac:spMkLst>
            <pc:docMk/>
            <pc:sldMk cId="1014306719" sldId="368"/>
            <ac:spMk id="12" creationId="{00000000-0000-0000-0000-000000000000}"/>
          </ac:spMkLst>
        </pc:spChg>
      </pc:sldChg>
      <pc:sldChg chg="modSp">
        <pc:chgData name="Jeremy Becnel" userId="83c67da8-0358-45df-a8cb-c23f6394336a" providerId="ADAL" clId="{D642E4CC-658A-4E2A-B45B-BE24BB1C3D60}" dt="2019-03-28T18:51:47.797" v="66" actId="6549"/>
        <pc:sldMkLst>
          <pc:docMk/>
          <pc:sldMk cId="920344491" sldId="371"/>
        </pc:sldMkLst>
        <pc:spChg chg="mod">
          <ac:chgData name="Jeremy Becnel" userId="83c67da8-0358-45df-a8cb-c23f6394336a" providerId="ADAL" clId="{D642E4CC-658A-4E2A-B45B-BE24BB1C3D60}" dt="2019-03-28T18:51:47.797" v="66" actId="6549"/>
          <ac:spMkLst>
            <pc:docMk/>
            <pc:sldMk cId="920344491" sldId="371"/>
            <ac:spMk id="7" creationId="{00000000-0000-0000-0000-000000000000}"/>
          </ac:spMkLst>
        </pc:spChg>
      </pc:sldChg>
      <pc:sldChg chg="modSp del">
        <pc:chgData name="Jeremy Becnel" userId="83c67da8-0358-45df-a8cb-c23f6394336a" providerId="ADAL" clId="{D642E4CC-658A-4E2A-B45B-BE24BB1C3D60}" dt="2019-03-28T18:52:44.450" v="69" actId="2696"/>
        <pc:sldMkLst>
          <pc:docMk/>
          <pc:sldMk cId="4176790903" sldId="372"/>
        </pc:sldMkLst>
        <pc:spChg chg="mod">
          <ac:chgData name="Jeremy Becnel" userId="83c67da8-0358-45df-a8cb-c23f6394336a" providerId="ADAL" clId="{D642E4CC-658A-4E2A-B45B-BE24BB1C3D60}" dt="2019-03-28T18:52:04.389" v="68" actId="6549"/>
          <ac:spMkLst>
            <pc:docMk/>
            <pc:sldMk cId="4176790903" sldId="372"/>
            <ac:spMk id="7" creationId="{00000000-0000-0000-0000-000000000000}"/>
          </ac:spMkLst>
        </pc:spChg>
      </pc:sldChg>
      <pc:sldChg chg="modSp modNotesTx">
        <pc:chgData name="Jeremy Becnel" userId="83c67da8-0358-45df-a8cb-c23f6394336a" providerId="ADAL" clId="{D642E4CC-658A-4E2A-B45B-BE24BB1C3D60}" dt="2019-03-28T18:53:11.636" v="93" actId="20577"/>
        <pc:sldMkLst>
          <pc:docMk/>
          <pc:sldMk cId="3781301815" sldId="374"/>
        </pc:sldMkLst>
        <pc:spChg chg="mod">
          <ac:chgData name="Jeremy Becnel" userId="83c67da8-0358-45df-a8cb-c23f6394336a" providerId="ADAL" clId="{D642E4CC-658A-4E2A-B45B-BE24BB1C3D60}" dt="2019-03-27T11:41:06.174" v="1" actId="20577"/>
          <ac:spMkLst>
            <pc:docMk/>
            <pc:sldMk cId="3781301815" sldId="374"/>
            <ac:spMk id="7" creationId="{00000000-0000-0000-0000-000000000000}"/>
          </ac:spMkLst>
        </pc:spChg>
      </pc:sldChg>
      <pc:sldChg chg="modSp modAnim">
        <pc:chgData name="Jeremy Becnel" userId="83c67da8-0358-45df-a8cb-c23f6394336a" providerId="ADAL" clId="{D642E4CC-658A-4E2A-B45B-BE24BB1C3D60}" dt="2019-03-27T11:43:05.214" v="3" actId="20577"/>
        <pc:sldMkLst>
          <pc:docMk/>
          <pc:sldMk cId="2344565752" sldId="375"/>
        </pc:sldMkLst>
        <pc:spChg chg="mod">
          <ac:chgData name="Jeremy Becnel" userId="83c67da8-0358-45df-a8cb-c23f6394336a" providerId="ADAL" clId="{D642E4CC-658A-4E2A-B45B-BE24BB1C3D60}" dt="2019-03-27T11:43:05.214" v="3" actId="20577"/>
          <ac:spMkLst>
            <pc:docMk/>
            <pc:sldMk cId="2344565752" sldId="375"/>
            <ac:spMk id="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78C7BC-9B65-4949-880E-EDD62E713078}" type="datetimeFigureOut">
              <a:rPr lang="en-US" smtClean="0"/>
              <a:t>3/28/2019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6572E-84CF-4A1E-A805-2F38D9E256E1}" type="slidenum">
              <a:rPr lang="en-US" smtClean="0"/>
              <a:t>‹#›</a:t>
            </a:fld>
            <a:endParaRPr lang="en-US"/>
          </a:p>
        </p:txBody>
      </p:sp>
    </p:spTree>
    <p:extLst>
      <p:ext uri="{BB962C8B-B14F-4D97-AF65-F5344CB8AC3E}">
        <p14:creationId xmlns:p14="http://schemas.microsoft.com/office/powerpoint/2010/main" val="311332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2</a:t>
            </a:fld>
            <a:endParaRPr lang="en-US"/>
          </a:p>
        </p:txBody>
      </p:sp>
    </p:spTree>
    <p:extLst>
      <p:ext uri="{BB962C8B-B14F-4D97-AF65-F5344CB8AC3E}">
        <p14:creationId xmlns:p14="http://schemas.microsoft.com/office/powerpoint/2010/main" val="2645997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11</a:t>
            </a:fld>
            <a:endParaRPr lang="en-US"/>
          </a:p>
        </p:txBody>
      </p:sp>
    </p:spTree>
    <p:extLst>
      <p:ext uri="{BB962C8B-B14F-4D97-AF65-F5344CB8AC3E}">
        <p14:creationId xmlns:p14="http://schemas.microsoft.com/office/powerpoint/2010/main" val="2358970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12</a:t>
            </a:fld>
            <a:endParaRPr lang="en-US"/>
          </a:p>
        </p:txBody>
      </p:sp>
    </p:spTree>
    <p:extLst>
      <p:ext uri="{BB962C8B-B14F-4D97-AF65-F5344CB8AC3E}">
        <p14:creationId xmlns:p14="http://schemas.microsoft.com/office/powerpoint/2010/main" val="2232353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13</a:t>
            </a:fld>
            <a:endParaRPr lang="en-US"/>
          </a:p>
        </p:txBody>
      </p:sp>
    </p:spTree>
    <p:extLst>
      <p:ext uri="{BB962C8B-B14F-4D97-AF65-F5344CB8AC3E}">
        <p14:creationId xmlns:p14="http://schemas.microsoft.com/office/powerpoint/2010/main" val="3255508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14</a:t>
            </a:fld>
            <a:endParaRPr lang="en-US"/>
          </a:p>
        </p:txBody>
      </p:sp>
    </p:spTree>
    <p:extLst>
      <p:ext uri="{BB962C8B-B14F-4D97-AF65-F5344CB8AC3E}">
        <p14:creationId xmlns:p14="http://schemas.microsoft.com/office/powerpoint/2010/main" val="1011991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15</a:t>
            </a:fld>
            <a:endParaRPr lang="en-US"/>
          </a:p>
        </p:txBody>
      </p:sp>
    </p:spTree>
    <p:extLst>
      <p:ext uri="{BB962C8B-B14F-4D97-AF65-F5344CB8AC3E}">
        <p14:creationId xmlns:p14="http://schemas.microsoft.com/office/powerpoint/2010/main" val="22226360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p:txBody>
      </p:sp>
      <p:sp>
        <p:nvSpPr>
          <p:cNvPr id="4" name="Slide Number Placeholder 3"/>
          <p:cNvSpPr>
            <a:spLocks noGrp="1"/>
          </p:cNvSpPr>
          <p:nvPr>
            <p:ph type="sldNum" sz="quarter" idx="10"/>
          </p:nvPr>
        </p:nvSpPr>
        <p:spPr/>
        <p:txBody>
          <a:bodyPr/>
          <a:lstStyle/>
          <a:p>
            <a:fld id="{A776572E-84CF-4A1E-A805-2F38D9E256E1}" type="slidenum">
              <a:rPr lang="en-US" smtClean="0"/>
              <a:t>16</a:t>
            </a:fld>
            <a:endParaRPr lang="en-US"/>
          </a:p>
        </p:txBody>
      </p:sp>
    </p:spTree>
    <p:extLst>
      <p:ext uri="{BB962C8B-B14F-4D97-AF65-F5344CB8AC3E}">
        <p14:creationId xmlns:p14="http://schemas.microsoft.com/office/powerpoint/2010/main" val="2406142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17</a:t>
            </a:fld>
            <a:endParaRPr lang="en-US"/>
          </a:p>
        </p:txBody>
      </p:sp>
    </p:spTree>
    <p:extLst>
      <p:ext uri="{BB962C8B-B14F-4D97-AF65-F5344CB8AC3E}">
        <p14:creationId xmlns:p14="http://schemas.microsoft.com/office/powerpoint/2010/main" val="42785009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18</a:t>
            </a:fld>
            <a:endParaRPr lang="en-US"/>
          </a:p>
        </p:txBody>
      </p:sp>
    </p:spTree>
    <p:extLst>
      <p:ext uri="{BB962C8B-B14F-4D97-AF65-F5344CB8AC3E}">
        <p14:creationId xmlns:p14="http://schemas.microsoft.com/office/powerpoint/2010/main" val="1561179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19</a:t>
            </a:fld>
            <a:endParaRPr lang="en-US"/>
          </a:p>
        </p:txBody>
      </p:sp>
    </p:spTree>
    <p:extLst>
      <p:ext uri="{BB962C8B-B14F-4D97-AF65-F5344CB8AC3E}">
        <p14:creationId xmlns:p14="http://schemas.microsoft.com/office/powerpoint/2010/main" val="32195907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20</a:t>
            </a:fld>
            <a:endParaRPr lang="en-US"/>
          </a:p>
        </p:txBody>
      </p:sp>
    </p:spTree>
    <p:extLst>
      <p:ext uri="{BB962C8B-B14F-4D97-AF65-F5344CB8AC3E}">
        <p14:creationId xmlns:p14="http://schemas.microsoft.com/office/powerpoint/2010/main" val="236328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3</a:t>
            </a:fld>
            <a:endParaRPr lang="en-US"/>
          </a:p>
        </p:txBody>
      </p:sp>
    </p:spTree>
    <p:extLst>
      <p:ext uri="{BB962C8B-B14F-4D97-AF65-F5344CB8AC3E}">
        <p14:creationId xmlns:p14="http://schemas.microsoft.com/office/powerpoint/2010/main" val="2028024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a:t>Note the – in front of </a:t>
                </a:r>
                <a14:m>
                  <m:oMath xmlns:m="http://schemas.openxmlformats.org/officeDocument/2006/math">
                    <m:r>
                      <a:rPr lang="en-US" sz="1200" b="0" i="1" smtClean="0">
                        <a:latin typeface="Cambria Math" panose="02040503050406030204" pitchFamily="18" charset="0"/>
                      </a:rPr>
                      <m:t>(</m:t>
                    </m:r>
                    <m:r>
                      <a:rPr lang="en-US" sz="1200" i="1">
                        <a:latin typeface="Cambria Math" panose="02040503050406030204" pitchFamily="18" charset="0"/>
                      </a:rPr>
                      <m:t>100</m:t>
                    </m:r>
                    <m:sSup>
                      <m:sSupPr>
                        <m:ctrlPr>
                          <a:rPr lang="en-US" sz="1200" i="1">
                            <a:latin typeface="Cambria Math" panose="02040503050406030204" pitchFamily="18" charset="0"/>
                          </a:rPr>
                        </m:ctrlPr>
                      </m:sSupPr>
                      <m:e>
                        <m:r>
                          <a:rPr lang="en-US" sz="1200" i="1">
                            <a:latin typeface="Cambria Math" panose="02040503050406030204" pitchFamily="18" charset="0"/>
                          </a:rPr>
                          <m:t>𝑘</m:t>
                        </m:r>
                      </m:e>
                      <m:sup>
                        <m:r>
                          <a:rPr lang="en-US" sz="1200" i="1">
                            <a:latin typeface="Cambria Math" panose="02040503050406030204" pitchFamily="18" charset="0"/>
                          </a:rPr>
                          <m:t>2</m:t>
                        </m:r>
                      </m:sup>
                    </m:sSup>
                    <m:r>
                      <a:rPr lang="en-US" sz="1200" i="1">
                        <a:latin typeface="Cambria Math" panose="02040503050406030204" pitchFamily="18" charset="0"/>
                      </a:rPr>
                      <m:t>−40</m:t>
                    </m:r>
                    <m:r>
                      <a:rPr lang="en-US" sz="1200" i="1">
                        <a:latin typeface="Cambria Math" panose="02040503050406030204" pitchFamily="18" charset="0"/>
                      </a:rPr>
                      <m:t>𝑘</m:t>
                    </m:r>
                    <m:r>
                      <a:rPr lang="en-US" sz="1200" i="1">
                        <a:latin typeface="Cambria Math" panose="02040503050406030204" pitchFamily="18" charset="0"/>
                      </a:rPr>
                      <m:t>+1)</m:t>
                    </m:r>
                  </m:oMath>
                </a14:m>
                <a:r>
                  <a:rPr lang="en-US"/>
                  <a:t> is since we are in the complex case and thus the discriminate is negative….the</a:t>
                </a:r>
                <a:r>
                  <a:rPr lang="en-US" baseline="0"/>
                  <a:t> extra – makes it positive</a:t>
                </a:r>
                <a:endParaRPr lang="en-US"/>
              </a:p>
            </p:txBody>
          </p:sp>
        </mc:Choice>
        <mc:Fallback>
          <p:sp>
            <p:nvSpPr>
              <p:cNvPr id="3" name="Notes Placeholder 2"/>
              <p:cNvSpPr>
                <a:spLocks noGrp="1"/>
              </p:cNvSpPr>
              <p:nvPr>
                <p:ph type="body" idx="1"/>
              </p:nvPr>
            </p:nvSpPr>
            <p:spPr/>
            <p:txBody>
              <a:bodyPr/>
              <a:lstStyle/>
              <a:p>
                <a:r>
                  <a:rPr lang="en-US"/>
                  <a:t>Note the – in front of </a:t>
                </a:r>
                <a:r>
                  <a:rPr lang="en-US" sz="1200" b="0" i="0">
                    <a:latin typeface="Cambria Math" panose="02040503050406030204" pitchFamily="18" charset="0"/>
                  </a:rPr>
                  <a:t>(</a:t>
                </a:r>
                <a:r>
                  <a:rPr lang="en-US" sz="1200" i="0">
                    <a:latin typeface="Cambria Math" panose="02040503050406030204" pitchFamily="18" charset="0"/>
                  </a:rPr>
                  <a:t>100𝑘^2−40𝑘+1)</a:t>
                </a:r>
                <a:r>
                  <a:rPr lang="en-US"/>
                  <a:t> is since we are in the complex case and thus the discriminate is negative….the</a:t>
                </a:r>
                <a:r>
                  <a:rPr lang="en-US" baseline="0"/>
                  <a:t> extra – makes it positive</a:t>
                </a:r>
                <a:endParaRPr lang="en-US"/>
              </a:p>
            </p:txBody>
          </p:sp>
        </mc:Fallback>
      </mc:AlternateContent>
      <p:sp>
        <p:nvSpPr>
          <p:cNvPr id="4" name="Slide Number Placeholder 3"/>
          <p:cNvSpPr>
            <a:spLocks noGrp="1"/>
          </p:cNvSpPr>
          <p:nvPr>
            <p:ph type="sldNum" sz="quarter" idx="10"/>
          </p:nvPr>
        </p:nvSpPr>
        <p:spPr/>
        <p:txBody>
          <a:bodyPr/>
          <a:lstStyle/>
          <a:p>
            <a:fld id="{A776572E-84CF-4A1E-A805-2F38D9E256E1}" type="slidenum">
              <a:rPr lang="en-US" smtClean="0"/>
              <a:t>21</a:t>
            </a:fld>
            <a:endParaRPr lang="en-US"/>
          </a:p>
        </p:txBody>
      </p:sp>
    </p:spTree>
    <p:extLst>
      <p:ext uri="{BB962C8B-B14F-4D97-AF65-F5344CB8AC3E}">
        <p14:creationId xmlns:p14="http://schemas.microsoft.com/office/powerpoint/2010/main" val="14501051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22</a:t>
            </a:fld>
            <a:endParaRPr lang="en-US"/>
          </a:p>
        </p:txBody>
      </p:sp>
    </p:spTree>
    <p:extLst>
      <p:ext uri="{BB962C8B-B14F-4D97-AF65-F5344CB8AC3E}">
        <p14:creationId xmlns:p14="http://schemas.microsoft.com/office/powerpoint/2010/main" val="1800255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4</a:t>
            </a:fld>
            <a:endParaRPr lang="en-US"/>
          </a:p>
        </p:txBody>
      </p:sp>
    </p:spTree>
    <p:extLst>
      <p:ext uri="{BB962C8B-B14F-4D97-AF65-F5344CB8AC3E}">
        <p14:creationId xmlns:p14="http://schemas.microsoft.com/office/powerpoint/2010/main" val="3250879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5</a:t>
            </a:fld>
            <a:endParaRPr lang="en-US"/>
          </a:p>
        </p:txBody>
      </p:sp>
    </p:spTree>
    <p:extLst>
      <p:ext uri="{BB962C8B-B14F-4D97-AF65-F5344CB8AC3E}">
        <p14:creationId xmlns:p14="http://schemas.microsoft.com/office/powerpoint/2010/main" val="1318442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6</a:t>
            </a:fld>
            <a:endParaRPr lang="en-US"/>
          </a:p>
        </p:txBody>
      </p:sp>
    </p:spTree>
    <p:extLst>
      <p:ext uri="{BB962C8B-B14F-4D97-AF65-F5344CB8AC3E}">
        <p14:creationId xmlns:p14="http://schemas.microsoft.com/office/powerpoint/2010/main" val="3305400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7</a:t>
            </a:fld>
            <a:endParaRPr lang="en-US"/>
          </a:p>
        </p:txBody>
      </p:sp>
    </p:spTree>
    <p:extLst>
      <p:ext uri="{BB962C8B-B14F-4D97-AF65-F5344CB8AC3E}">
        <p14:creationId xmlns:p14="http://schemas.microsoft.com/office/powerpoint/2010/main" val="209123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8</a:t>
            </a:fld>
            <a:endParaRPr lang="en-US"/>
          </a:p>
        </p:txBody>
      </p:sp>
    </p:spTree>
    <p:extLst>
      <p:ext uri="{BB962C8B-B14F-4D97-AF65-F5344CB8AC3E}">
        <p14:creationId xmlns:p14="http://schemas.microsoft.com/office/powerpoint/2010/main" val="2225858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9</a:t>
            </a:fld>
            <a:endParaRPr lang="en-US"/>
          </a:p>
        </p:txBody>
      </p:sp>
    </p:spTree>
    <p:extLst>
      <p:ext uri="{BB962C8B-B14F-4D97-AF65-F5344CB8AC3E}">
        <p14:creationId xmlns:p14="http://schemas.microsoft.com/office/powerpoint/2010/main" val="1192664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p:txBody>
      </p:sp>
      <p:sp>
        <p:nvSpPr>
          <p:cNvPr id="4" name="Slide Number Placeholder 3"/>
          <p:cNvSpPr>
            <a:spLocks noGrp="1"/>
          </p:cNvSpPr>
          <p:nvPr>
            <p:ph type="sldNum" sz="quarter" idx="10"/>
          </p:nvPr>
        </p:nvSpPr>
        <p:spPr/>
        <p:txBody>
          <a:bodyPr/>
          <a:lstStyle/>
          <a:p>
            <a:fld id="{A776572E-84CF-4A1E-A805-2F38D9E256E1}" type="slidenum">
              <a:rPr lang="en-US" smtClean="0"/>
              <a:t>10</a:t>
            </a:fld>
            <a:endParaRPr lang="en-US"/>
          </a:p>
        </p:txBody>
      </p:sp>
    </p:spTree>
    <p:extLst>
      <p:ext uri="{BB962C8B-B14F-4D97-AF65-F5344CB8AC3E}">
        <p14:creationId xmlns:p14="http://schemas.microsoft.com/office/powerpoint/2010/main" val="1922610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7176B10-CDEB-4344-80DB-0E6AEFF25657}" type="datetimeFigureOut">
              <a:rPr lang="en-US" smtClean="0"/>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726868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176B10-CDEB-4344-80DB-0E6AEFF25657}" type="datetimeFigureOut">
              <a:rPr lang="en-US" smtClean="0"/>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2771952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176B10-CDEB-4344-80DB-0E6AEFF25657}" type="datetimeFigureOut">
              <a:rPr lang="en-US" smtClean="0"/>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729978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176B10-CDEB-4344-80DB-0E6AEFF25657}" type="datetimeFigureOut">
              <a:rPr lang="en-US" smtClean="0"/>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2651155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176B10-CDEB-4344-80DB-0E6AEFF25657}" type="datetimeFigureOut">
              <a:rPr lang="en-US" smtClean="0"/>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422974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176B10-CDEB-4344-80DB-0E6AEFF25657}" type="datetimeFigureOut">
              <a:rPr lang="en-US" smtClean="0"/>
              <a:t>3/28/2019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076526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176B10-CDEB-4344-80DB-0E6AEFF25657}" type="datetimeFigureOut">
              <a:rPr lang="en-US" smtClean="0"/>
              <a:t>3/28/2019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3487971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176B10-CDEB-4344-80DB-0E6AEFF25657}" type="datetimeFigureOut">
              <a:rPr lang="en-US" smtClean="0"/>
              <a:t>3/28/2019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4108517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176B10-CDEB-4344-80DB-0E6AEFF25657}" type="datetimeFigureOut">
              <a:rPr lang="en-US" smtClean="0"/>
              <a:t>3/28/2019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4253569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176B10-CDEB-4344-80DB-0E6AEFF25657}" type="datetimeFigureOut">
              <a:rPr lang="en-US" smtClean="0"/>
              <a:t>3/28/2019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522181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176B10-CDEB-4344-80DB-0E6AEFF25657}" type="datetimeFigureOut">
              <a:rPr lang="en-US" smtClean="0"/>
              <a:t>3/28/2019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683542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76B10-CDEB-4344-80DB-0E6AEFF25657}" type="datetimeFigureOut">
              <a:rPr lang="en-US" smtClean="0"/>
              <a:t>3/28/2019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C2E7CF-BCE9-E548-9922-D852CE0DAF5A}" type="slidenum">
              <a:rPr lang="en-US" smtClean="0"/>
              <a:t>‹#›</a:t>
            </a:fld>
            <a:endParaRPr lang="en-US"/>
          </a:p>
        </p:txBody>
      </p:sp>
    </p:spTree>
    <p:extLst>
      <p:ext uri="{BB962C8B-B14F-4D97-AF65-F5344CB8AC3E}">
        <p14:creationId xmlns:p14="http://schemas.microsoft.com/office/powerpoint/2010/main" val="105048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7.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9.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solidFill>
                  <a:schemeClr val="bg1"/>
                </a:solidFill>
              </a:rPr>
              <a:t>Discrete Time Dynamical Systems</a:t>
            </a:r>
          </a:p>
        </p:txBody>
      </p:sp>
      <p:sp>
        <p:nvSpPr>
          <p:cNvPr id="3" name="Subtitle 2"/>
          <p:cNvSpPr>
            <a:spLocks noGrp="1"/>
          </p:cNvSpPr>
          <p:nvPr>
            <p:ph type="subTitle" idx="1"/>
          </p:nvPr>
        </p:nvSpPr>
        <p:spPr/>
        <p:txBody>
          <a:bodyPr/>
          <a:lstStyle/>
          <a:p>
            <a:r>
              <a:rPr lang="en-US"/>
              <a:t>MTH 564 – Mathematical Modeling</a:t>
            </a:r>
          </a:p>
        </p:txBody>
      </p:sp>
    </p:spTree>
    <p:extLst>
      <p:ext uri="{BB962C8B-B14F-4D97-AF65-F5344CB8AC3E}">
        <p14:creationId xmlns:p14="http://schemas.microsoft.com/office/powerpoint/2010/main" val="1953484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Step 4: Solve the Problem</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12" name="TextBox 11"/>
              <p:cNvSpPr txBox="1"/>
              <p:nvPr/>
            </p:nvSpPr>
            <p:spPr>
              <a:xfrm>
                <a:off x="463551" y="2977711"/>
                <a:ext cx="8226424" cy="3477875"/>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sz="2000"/>
                  <a:t>For this problem our function </a:t>
                </a:r>
                <a14:m>
                  <m:oMath xmlns:m="http://schemas.openxmlformats.org/officeDocument/2006/math">
                    <m:r>
                      <a:rPr lang="en-US" sz="2000" b="1">
                        <a:latin typeface="Cambria Math" panose="02040503050406030204" pitchFamily="18" charset="0"/>
                      </a:rPr>
                      <m:t>𝐅</m:t>
                    </m:r>
                    <m:r>
                      <a:rPr lang="en-US" sz="2000" i="1">
                        <a:latin typeface="Cambria Math" panose="02040503050406030204" pitchFamily="18" charset="0"/>
                      </a:rPr>
                      <m:t>(</m:t>
                    </m:r>
                    <m:r>
                      <a:rPr lang="en-US" sz="2000" b="1">
                        <a:latin typeface="Cambria Math" panose="02040503050406030204" pitchFamily="18" charset="0"/>
                      </a:rPr>
                      <m:t>𝐱</m:t>
                    </m:r>
                    <m:r>
                      <a:rPr lang="en-US" sz="2000" i="1">
                        <a:latin typeface="Cambria Math" panose="02040503050406030204" pitchFamily="18" charset="0"/>
                      </a:rPr>
                      <m:t>)</m:t>
                    </m:r>
                  </m:oMath>
                </a14:m>
                <a:r>
                  <a:rPr lang="en-US" sz="2000"/>
                  <a:t> is given by </a:t>
                </a:r>
                <a:br>
                  <a:rPr lang="en-US" sz="2000"/>
                </a:br>
                <a14:m>
                  <m:oMath xmlns:m="http://schemas.openxmlformats.org/officeDocument/2006/math">
                    <m:r>
                      <a:rPr lang="en-US" sz="2000" b="1">
                        <a:latin typeface="Cambria Math" panose="02040503050406030204" pitchFamily="18" charset="0"/>
                      </a:rPr>
                      <m:t>𝐅</m:t>
                    </m:r>
                    <m:d>
                      <m:dPr>
                        <m:ctrlPr>
                          <a:rPr lang="en-US" sz="2000" b="1" i="1">
                            <a:latin typeface="Cambria Math" panose="02040503050406030204" pitchFamily="18" charset="0"/>
                          </a:rPr>
                        </m:ctrlPr>
                      </m:dPr>
                      <m:e>
                        <m:r>
                          <a:rPr lang="en-US" sz="2000" b="1">
                            <a:latin typeface="Cambria Math" panose="02040503050406030204" pitchFamily="18" charset="0"/>
                          </a:rPr>
                          <m:t>𝐱</m:t>
                        </m:r>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i="1">
                            <a:latin typeface="Cambria Math" panose="02040503050406030204" pitchFamily="18" charset="0"/>
                          </a:rPr>
                          <m:t>−</m:t>
                        </m:r>
                        <m:r>
                          <a:rPr lang="en-US" sz="2000" i="1">
                            <a:solidFill>
                              <a:srgbClr val="FF0000"/>
                            </a:solidFill>
                            <a:latin typeface="Cambria Math" panose="02040503050406030204" pitchFamily="18" charset="0"/>
                          </a:rPr>
                          <m:t>0.2</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r>
                          <a:rPr lang="en-US" sz="2000" i="1">
                            <a:solidFill>
                              <a:srgbClr val="FF0000"/>
                            </a:solidFill>
                            <a:latin typeface="Cambria Math" panose="02040503050406030204" pitchFamily="18" charset="0"/>
                          </a:rPr>
                          <m:t>0.1</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b="0" i="1" smtClean="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e>
                    </m:d>
                  </m:oMath>
                </a14:m>
                <a:br>
                  <a:rPr lang="en-US" sz="2000"/>
                </a:br>
                <a:r>
                  <a:rPr lang="en-US" sz="2000"/>
                  <a:t>with obvious equilibrium of (0,0).</a:t>
                </a:r>
              </a:p>
              <a:p>
                <a:endParaRPr lang="en-US" sz="2000"/>
              </a:p>
              <a:p>
                <a:pPr marL="285750" indent="-285750">
                  <a:buFont typeface="Arial" panose="020B0604020202020204" pitchFamily="34" charset="0"/>
                  <a:buChar char="•"/>
                </a:pPr>
                <a:r>
                  <a:rPr lang="en-US" sz="2000"/>
                  <a:t>Consequently </a:t>
                </a:r>
                <a:br>
                  <a:rPr lang="en-US" sz="2000"/>
                </a:br>
                <a14:m>
                  <m:oMath xmlns:m="http://schemas.openxmlformats.org/officeDocument/2006/math">
                    <m:r>
                      <a:rPr lang="en-US" sz="2000" b="1">
                        <a:latin typeface="Cambria Math" panose="02040503050406030204" pitchFamily="18" charset="0"/>
                      </a:rPr>
                      <m:t>𝐆</m:t>
                    </m:r>
                    <m:d>
                      <m:dPr>
                        <m:ctrlPr>
                          <a:rPr lang="en-US" sz="2000" b="1" i="1">
                            <a:latin typeface="Cambria Math" panose="02040503050406030204" pitchFamily="18" charset="0"/>
                          </a:rPr>
                        </m:ctrlPr>
                      </m:dPr>
                      <m:e>
                        <m:r>
                          <a:rPr lang="en-US" sz="2000" b="1">
                            <a:latin typeface="Cambria Math" panose="02040503050406030204" pitchFamily="18" charset="0"/>
                          </a:rPr>
                          <m:t>𝐱</m:t>
                        </m:r>
                      </m:e>
                    </m:d>
                    <m:r>
                      <a:rPr lang="en-US" sz="2000" i="1">
                        <a:latin typeface="Cambria Math" panose="02040503050406030204" pitchFamily="18" charset="0"/>
                      </a:rPr>
                      <m:t>=</m:t>
                    </m:r>
                    <m:r>
                      <a:rPr lang="en-US" sz="2000" b="1">
                        <a:latin typeface="Cambria Math" panose="02040503050406030204" pitchFamily="18" charset="0"/>
                      </a:rPr>
                      <m:t>𝐱</m:t>
                    </m:r>
                    <m:r>
                      <a:rPr lang="en-US" sz="2000" b="1">
                        <a:latin typeface="Cambria Math" panose="02040503050406030204" pitchFamily="18" charset="0"/>
                      </a:rPr>
                      <m:t>+</m:t>
                    </m:r>
                    <m:r>
                      <a:rPr lang="en-US" sz="2000" b="1">
                        <a:latin typeface="Cambria Math" panose="02040503050406030204" pitchFamily="18" charset="0"/>
                      </a:rPr>
                      <m:t>𝐅</m:t>
                    </m:r>
                    <m:d>
                      <m:dPr>
                        <m:ctrlPr>
                          <a:rPr lang="en-US" sz="2000" b="1" i="1">
                            <a:latin typeface="Cambria Math" panose="02040503050406030204" pitchFamily="18" charset="0"/>
                          </a:rPr>
                        </m:ctrlPr>
                      </m:dPr>
                      <m:e>
                        <m:r>
                          <a:rPr lang="en-US" sz="2000" b="1">
                            <a:latin typeface="Cambria Math" panose="02040503050406030204" pitchFamily="18" charset="0"/>
                          </a:rPr>
                          <m:t>𝐱</m:t>
                        </m:r>
                      </m:e>
                    </m:d>
                    <m:r>
                      <a:rPr lang="en-US" sz="2000" b="0" i="1" smtClean="0">
                        <a:latin typeface="Cambria Math" panose="02040503050406030204" pitchFamily="18" charset="0"/>
                      </a:rPr>
                      <m:t>=</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 ,</m:t>
                        </m:r>
                        <m:r>
                          <a:rPr lang="en-US" sz="2000" i="1" smtClean="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e>
                    </m:d>
                    <m:r>
                      <a:rPr lang="en-US" sz="2000" b="0" i="1" smtClean="0">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m:t>
                        </m:r>
                        <m:r>
                          <a:rPr lang="en-US" sz="2000" i="1">
                            <a:solidFill>
                              <a:srgbClr val="FF0000"/>
                            </a:solidFill>
                            <a:latin typeface="Cambria Math" panose="02040503050406030204" pitchFamily="18" charset="0"/>
                          </a:rPr>
                          <m:t>0.2</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r>
                          <a:rPr lang="en-US" sz="2000" i="1">
                            <a:solidFill>
                              <a:srgbClr val="FF0000"/>
                            </a:solidFill>
                            <a:latin typeface="Cambria Math" panose="02040503050406030204" pitchFamily="18" charset="0"/>
                          </a:rPr>
                          <m:t>0.1</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e>
                    </m:d>
                  </m:oMath>
                </a14:m>
                <a:br>
                  <a:rPr lang="en-US" sz="2000" i="1">
                    <a:latin typeface="Cambria Math" panose="02040503050406030204" pitchFamily="18" charset="0"/>
                  </a:rPr>
                </a:br>
                <a:r>
                  <a:rPr lang="en-US" sz="2000" i="1">
                    <a:latin typeface="Cambria Math" panose="02040503050406030204" pitchFamily="18" charset="0"/>
                  </a:rPr>
                  <a:t>						  </a:t>
                </a:r>
                <a14:m>
                  <m:oMath xmlns:m="http://schemas.openxmlformats.org/officeDocument/2006/math">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0.8</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−0.1</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e>
                    </m:d>
                  </m:oMath>
                </a14:m>
                <a:br>
                  <a:rPr lang="en-US" sz="2000"/>
                </a:br>
                <a:r>
                  <a:rPr lang="en-US" sz="2000"/>
                  <a:t>where</a:t>
                </a:r>
                <a:br>
                  <a:rPr lang="en-US" sz="2000"/>
                </a:br>
                <a:r>
                  <a:rPr lang="en-US" sz="200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𝑔</m:t>
                        </m:r>
                      </m:e>
                      <m:sub>
                        <m:r>
                          <a:rPr lang="en-US" sz="2000" b="0" i="1" smtClean="0">
                            <a:latin typeface="Cambria Math" panose="02040503050406030204" pitchFamily="18" charset="0"/>
                          </a:rPr>
                          <m:t>1</m:t>
                        </m:r>
                      </m:sub>
                    </m:sSub>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=0.8</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−0.1</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oMath>
                </a14:m>
                <a:r>
                  <a:rPr lang="en-US" sz="2000"/>
                  <a:t>              and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𝑔</m:t>
                        </m:r>
                      </m:e>
                      <m:sub>
                        <m:r>
                          <a:rPr lang="en-US" sz="2000" b="0" i="1" smtClean="0">
                            <a:latin typeface="Cambria Math" panose="02040503050406030204" pitchFamily="18" charset="0"/>
                          </a:rPr>
                          <m:t>2</m:t>
                        </m:r>
                      </m:sub>
                    </m:sSub>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oMath>
                </a14:m>
                <a:br>
                  <a:rPr lang="en-US" sz="2000"/>
                </a:br>
                <a:br>
                  <a:rPr lang="en-US" sz="2000"/>
                </a:br>
                <a:endParaRPr lang="en-US" sz="2000"/>
              </a:p>
            </p:txBody>
          </p:sp>
        </mc:Choice>
        <mc:Fallback>
          <p:sp>
            <p:nvSpPr>
              <p:cNvPr id="12" name="TextBox 11"/>
              <p:cNvSpPr txBox="1">
                <a:spLocks noRot="1" noChangeAspect="1" noMove="1" noResize="1" noEditPoints="1" noAdjustHandles="1" noChangeArrowheads="1" noChangeShapeType="1" noTextEdit="1"/>
              </p:cNvSpPr>
              <p:nvPr/>
            </p:nvSpPr>
            <p:spPr>
              <a:xfrm>
                <a:off x="463551" y="2977711"/>
                <a:ext cx="8226424" cy="3477875"/>
              </a:xfrm>
              <a:prstGeom prst="rect">
                <a:avLst/>
              </a:prstGeom>
              <a:blipFill>
                <a:blip r:embed="rId4"/>
                <a:stretch>
                  <a:fillRect l="-667" t="-87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460375" y="1491628"/>
                <a:ext cx="8229600" cy="1015663"/>
              </a:xfrm>
              <a:prstGeom prst="rect">
                <a:avLst/>
              </a:prstGeom>
              <a:noFill/>
            </p:spPr>
            <p:txBody>
              <a:bodyPr wrap="square" rtlCol="0">
                <a:spAutoFit/>
              </a:bodyPr>
              <a:lstStyle/>
              <a:p>
                <a:r>
                  <a:rPr lang="en-US" sz="2000"/>
                  <a:t>We are studying the following dynamical system on the state space </a:t>
                </a:r>
                <a14:m>
                  <m:oMath xmlns:m="http://schemas.openxmlformats.org/officeDocument/2006/math">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ℝ</m:t>
                        </m:r>
                      </m:e>
                      <m:sup>
                        <m:r>
                          <a:rPr lang="en-US" sz="2000" i="1">
                            <a:latin typeface="Cambria Math" panose="02040503050406030204" pitchFamily="18" charset="0"/>
                            <a:ea typeface="Cambria Math" panose="02040503050406030204" pitchFamily="18" charset="0"/>
                          </a:rPr>
                          <m:t>2</m:t>
                        </m:r>
                      </m:sup>
                    </m:sSup>
                  </m:oMath>
                </a14:m>
                <a:r>
                  <a:rPr lang="en-US" sz="2000"/>
                  <a:t>.</a:t>
                </a:r>
              </a:p>
              <a:p>
                <a:pPr/>
                <a14:m>
                  <m:oMathPara xmlns:m="http://schemas.openxmlformats.org/officeDocument/2006/math">
                    <m:oMathParaPr>
                      <m:jc m:val="centerGroup"/>
                    </m:oMathParaPr>
                    <m:oMath xmlns:m="http://schemas.openxmlformats.org/officeDocument/2006/math">
                      <m:r>
                        <m:rPr>
                          <m:sty m:val="p"/>
                        </m:rPr>
                        <a:rPr lang="en-US" sz="2000">
                          <a:latin typeface="Cambria Math" panose="02040503050406030204" pitchFamily="18" charset="0"/>
                        </a:rPr>
                        <m:t>Δ</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r>
                        <a:rPr lang="en-US" sz="2000" i="1">
                          <a:solidFill>
                            <a:srgbClr val="FF0000"/>
                          </a:solidFill>
                          <a:latin typeface="Cambria Math" panose="02040503050406030204" pitchFamily="18" charset="0"/>
                        </a:rPr>
                        <m:t>0.2</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r>
                        <a:rPr lang="en-US" sz="2000" i="1">
                          <a:solidFill>
                            <a:srgbClr val="FF0000"/>
                          </a:solidFill>
                          <a:latin typeface="Cambria Math" panose="02040503050406030204" pitchFamily="18" charset="0"/>
                        </a:rPr>
                        <m:t>0.1</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oMath>
                  </m:oMathPara>
                </a14:m>
                <a:endParaRPr lang="en-US" sz="2000" i="1">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sz="2000">
                          <a:latin typeface="Cambria Math" panose="02040503050406030204" pitchFamily="18" charset="0"/>
                        </a:rPr>
                        <m:t>Δ</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oMath>
                  </m:oMathPara>
                </a14:m>
                <a:endParaRPr lang="en-US" sz="2000" i="1">
                  <a:latin typeface="Cambria Math" panose="02040503050406030204" pitchFamily="18" charset="0"/>
                </a:endParaRPr>
              </a:p>
            </p:txBody>
          </p:sp>
        </mc:Choice>
        <mc:Fallback>
          <p:sp>
            <p:nvSpPr>
              <p:cNvPr id="13" name="TextBox 12"/>
              <p:cNvSpPr txBox="1">
                <a:spLocks noRot="1" noChangeAspect="1" noMove="1" noResize="1" noEditPoints="1" noAdjustHandles="1" noChangeArrowheads="1" noChangeShapeType="1" noTextEdit="1"/>
              </p:cNvSpPr>
              <p:nvPr/>
            </p:nvSpPr>
            <p:spPr>
              <a:xfrm>
                <a:off x="460375" y="1491628"/>
                <a:ext cx="8229600" cy="1015663"/>
              </a:xfrm>
              <a:prstGeom prst="rect">
                <a:avLst/>
              </a:prstGeom>
              <a:blipFill>
                <a:blip r:embed="rId5"/>
                <a:stretch>
                  <a:fillRect l="-815" t="-3614" b="-1205"/>
                </a:stretch>
              </a:blipFill>
            </p:spPr>
            <p:txBody>
              <a:bodyPr/>
              <a:lstStyle/>
              <a:p>
                <a:r>
                  <a:rPr lang="en-US">
                    <a:noFill/>
                  </a:rPr>
                  <a:t> </a:t>
                </a:r>
              </a:p>
            </p:txBody>
          </p:sp>
        </mc:Fallback>
      </mc:AlternateContent>
    </p:spTree>
    <p:extLst>
      <p:ext uri="{BB962C8B-B14F-4D97-AF65-F5344CB8AC3E}">
        <p14:creationId xmlns:p14="http://schemas.microsoft.com/office/powerpoint/2010/main" val="187478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Step 4: Solve the Problem</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14" name="TextBox 13"/>
              <p:cNvSpPr txBox="1"/>
              <p:nvPr/>
            </p:nvSpPr>
            <p:spPr>
              <a:xfrm>
                <a:off x="4705189" y="3498024"/>
                <a:ext cx="3917777" cy="2726259"/>
              </a:xfrm>
              <a:prstGeom prst="rect">
                <a:avLst/>
              </a:prstGeom>
              <a:noFill/>
            </p:spPr>
            <p:txBody>
              <a:bodyPr wrap="square" rtlCol="0">
                <a:spAutoFit/>
              </a:bodyPr>
              <a:lstStyle/>
              <a:p>
                <a:r>
                  <a:rPr lang="en-US" sz="2200" b="0"/>
                  <a:t>Thus, the Jacobian at of the matrix </a:t>
                </a:r>
                <a14:m>
                  <m:oMath xmlns:m="http://schemas.openxmlformats.org/officeDocument/2006/math">
                    <m:r>
                      <a:rPr lang="en-US" sz="2200" b="1">
                        <a:latin typeface="Cambria Math" panose="02040503050406030204" pitchFamily="18" charset="0"/>
                      </a:rPr>
                      <m:t>𝐆</m:t>
                    </m:r>
                  </m:oMath>
                </a14:m>
                <a:r>
                  <a:rPr lang="en-US" sz="2200" b="0"/>
                  <a:t> is</a:t>
                </a:r>
                <a:br>
                  <a:rPr lang="en-US" sz="2200" b="0"/>
                </a:br>
                <a:endParaRPr lang="en-US" sz="2200"/>
              </a:p>
              <a:p>
                <a:pPr/>
                <a14:m>
                  <m:oMathPara xmlns:m="http://schemas.openxmlformats.org/officeDocument/2006/math">
                    <m:oMathParaPr>
                      <m:jc m:val="centerGroup"/>
                    </m:oMathParaPr>
                    <m:oMath xmlns:m="http://schemas.openxmlformats.org/officeDocument/2006/math">
                      <m:sSub>
                        <m:sSubPr>
                          <m:ctrlPr>
                            <a:rPr lang="en-US" sz="2200" b="1" i="1" smtClean="0">
                              <a:latin typeface="Cambria Math" panose="02040503050406030204" pitchFamily="18" charset="0"/>
                            </a:rPr>
                          </m:ctrlPr>
                        </m:sSubPr>
                        <m:e>
                          <m:r>
                            <a:rPr lang="en-US" sz="2200" b="1" i="1">
                              <a:latin typeface="Cambria Math" panose="02040503050406030204" pitchFamily="18" charset="0"/>
                            </a:rPr>
                            <m:t>𝑱</m:t>
                          </m:r>
                        </m:e>
                        <m:sub>
                          <m:r>
                            <a:rPr lang="en-US" sz="2200" b="1" i="1" smtClean="0">
                              <a:latin typeface="Cambria Math" panose="02040503050406030204" pitchFamily="18" charset="0"/>
                            </a:rPr>
                            <m:t>𝑮</m:t>
                          </m:r>
                        </m:sub>
                      </m:sSub>
                      <m:r>
                        <a:rPr lang="en-US" sz="2200" i="1">
                          <a:latin typeface="Cambria Math" panose="02040503050406030204" pitchFamily="18" charset="0"/>
                        </a:rPr>
                        <m:t>=</m:t>
                      </m:r>
                      <m:d>
                        <m:dPr>
                          <m:begChr m:val="["/>
                          <m:endChr m:val="]"/>
                          <m:ctrlPr>
                            <a:rPr lang="en-US" sz="2200" i="1" smtClean="0">
                              <a:latin typeface="Cambria Math" panose="02040503050406030204" pitchFamily="18" charset="0"/>
                            </a:rPr>
                          </m:ctrlPr>
                        </m:dPr>
                        <m:e>
                          <m:m>
                            <m:mPr>
                              <m:mcs>
                                <m:mc>
                                  <m:mcPr>
                                    <m:count m:val="2"/>
                                    <m:mcJc m:val="center"/>
                                  </m:mcPr>
                                </m:mc>
                              </m:mcs>
                              <m:ctrlPr>
                                <a:rPr lang="en-US" sz="2200" i="1" smtClean="0">
                                  <a:latin typeface="Cambria Math" panose="02040503050406030204" pitchFamily="18" charset="0"/>
                                </a:rPr>
                              </m:ctrlPr>
                            </m:mPr>
                            <m:mr>
                              <m:e>
                                <m:r>
                                  <a:rPr lang="en-US" sz="2200" b="0" i="1" smtClean="0">
                                    <a:latin typeface="Cambria Math" panose="02040503050406030204" pitchFamily="18" charset="0"/>
                                  </a:rPr>
                                  <m:t>0.8</m:t>
                                </m:r>
                              </m:e>
                              <m:e>
                                <m:r>
                                  <a:rPr lang="en-US" sz="2200" b="0" i="1" smtClean="0">
                                    <a:latin typeface="Cambria Math" panose="02040503050406030204" pitchFamily="18" charset="0"/>
                                  </a:rPr>
                                  <m:t>−0.1</m:t>
                                </m:r>
                              </m:e>
                            </m:mr>
                            <m:mr>
                              <m:e>
                                <m:r>
                                  <a:rPr lang="en-US" sz="2200" b="0" i="1" smtClean="0">
                                    <a:latin typeface="Cambria Math" panose="02040503050406030204" pitchFamily="18" charset="0"/>
                                  </a:rPr>
                                  <m:t>1</m:t>
                                </m:r>
                              </m:e>
                              <m:e>
                                <m:r>
                                  <a:rPr lang="en-US" sz="2200" b="0" i="1" smtClean="0">
                                    <a:latin typeface="Cambria Math" panose="02040503050406030204" pitchFamily="18" charset="0"/>
                                  </a:rPr>
                                  <m:t>0</m:t>
                                </m:r>
                              </m:e>
                            </m:mr>
                          </m:m>
                        </m:e>
                      </m:d>
                      <m:r>
                        <a:rPr lang="en-US" sz="2200" b="0" i="1" smtClean="0">
                          <a:latin typeface="Cambria Math" panose="02040503050406030204" pitchFamily="18" charset="0"/>
                        </a:rPr>
                        <m:t>.</m:t>
                      </m:r>
                    </m:oMath>
                  </m:oMathPara>
                </a14:m>
                <a:endParaRPr lang="en-US" sz="2200"/>
              </a:p>
              <a:p>
                <a:endParaRPr lang="en-US" sz="2200"/>
              </a:p>
              <a:p>
                <a:r>
                  <a:rPr lang="en-US" sz="2200"/>
                  <a:t>To find the eigenvalues we solve:</a:t>
                </a:r>
              </a:p>
              <a:p>
                <a:pPr/>
                <a14:m>
                  <m:oMathPara xmlns:m="http://schemas.openxmlformats.org/officeDocument/2006/math">
                    <m:oMathParaPr>
                      <m:jc m:val="centerGroup"/>
                    </m:oMathParaPr>
                    <m:oMath xmlns:m="http://schemas.openxmlformats.org/officeDocument/2006/math">
                      <m:r>
                        <a:rPr lang="en-US" sz="2200" b="0" i="0" smtClean="0">
                          <a:latin typeface="Cambria Math" panose="02040503050406030204" pitchFamily="18" charset="0"/>
                        </a:rPr>
                        <m:t>0=</m:t>
                      </m:r>
                      <m:r>
                        <m:rPr>
                          <m:lit/>
                        </m:rPr>
                        <a:rPr lang="en-US" sz="2200" b="0" i="0" smtClean="0">
                          <a:latin typeface="Cambria Math" panose="02040503050406030204" pitchFamily="18" charset="0"/>
                        </a:rPr>
                        <m:t> </m:t>
                      </m:r>
                      <m:r>
                        <m:rPr>
                          <m:sty m:val="p"/>
                        </m:rPr>
                        <a:rPr lang="en-US" sz="2200" b="0" i="0" smtClean="0">
                          <a:latin typeface="Cambria Math" panose="02040503050406030204" pitchFamily="18" charset="0"/>
                        </a:rPr>
                        <m:t>det</m:t>
                      </m:r>
                      <m:r>
                        <a:rPr lang="en-US" sz="2200" b="0" i="0" smtClean="0">
                          <a:latin typeface="Cambria Math" panose="02040503050406030204" pitchFamily="18" charset="0"/>
                        </a:rPr>
                        <m:t>(</m:t>
                      </m:r>
                      <m:r>
                        <m:rPr>
                          <m:sty m:val="p"/>
                        </m:rPr>
                        <a:rPr lang="en-US" sz="2200" b="0" i="0" smtClean="0">
                          <a:latin typeface="Cambria Math" panose="02040503050406030204" pitchFamily="18" charset="0"/>
                        </a:rPr>
                        <m:t>λ</m:t>
                      </m:r>
                      <m:r>
                        <a:rPr lang="en-US" sz="2200" b="1" i="1" smtClean="0">
                          <a:latin typeface="Cambria Math" panose="02040503050406030204" pitchFamily="18" charset="0"/>
                        </a:rPr>
                        <m:t>𝑰</m:t>
                      </m:r>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1" i="1" smtClean="0">
                              <a:latin typeface="Cambria Math" panose="02040503050406030204" pitchFamily="18" charset="0"/>
                            </a:rPr>
                            <m:t>𝑱</m:t>
                          </m:r>
                        </m:e>
                        <m:sub>
                          <m:r>
                            <a:rPr lang="en-US" sz="2200" b="0" i="1" smtClean="0">
                              <a:latin typeface="Cambria Math" panose="02040503050406030204" pitchFamily="18" charset="0"/>
                            </a:rPr>
                            <m:t>𝐺</m:t>
                          </m:r>
                        </m:sub>
                      </m:sSub>
                      <m:r>
                        <a:rPr lang="en-US" sz="2200" b="0" i="1" smtClean="0">
                          <a:latin typeface="Cambria Math" panose="02040503050406030204" pitchFamily="18" charset="0"/>
                        </a:rPr>
                        <m:t>)</m:t>
                      </m:r>
                      <m:r>
                        <a:rPr lang="en-US" sz="2200" b="1" i="1" smtClean="0">
                          <a:latin typeface="Cambria Math" panose="02040503050406030204" pitchFamily="18" charset="0"/>
                        </a:rPr>
                        <m:t>  </m:t>
                      </m:r>
                    </m:oMath>
                  </m:oMathPara>
                </a14:m>
                <a:endParaRPr lang="en-US" sz="2200" b="1" i="1"/>
              </a:p>
            </p:txBody>
          </p:sp>
        </mc:Choice>
        <mc:Fallback>
          <p:sp>
            <p:nvSpPr>
              <p:cNvPr id="14" name="TextBox 13"/>
              <p:cNvSpPr txBox="1">
                <a:spLocks noRot="1" noChangeAspect="1" noMove="1" noResize="1" noEditPoints="1" noAdjustHandles="1" noChangeArrowheads="1" noChangeShapeType="1" noTextEdit="1"/>
              </p:cNvSpPr>
              <p:nvPr/>
            </p:nvSpPr>
            <p:spPr>
              <a:xfrm>
                <a:off x="4705189" y="3498024"/>
                <a:ext cx="3917777" cy="2726259"/>
              </a:xfrm>
              <a:prstGeom prst="rect">
                <a:avLst/>
              </a:prstGeom>
              <a:blipFill>
                <a:blip r:embed="rId3"/>
                <a:stretch>
                  <a:fillRect l="-2022" t="-1566" r="-1711" b="-4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460375" y="1429443"/>
                <a:ext cx="8162592" cy="178510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200"/>
                  <a:t>The iteration for the discrete time dynamical system equations is</a:t>
                </a:r>
              </a:p>
              <a:p>
                <a:r>
                  <a:rPr lang="en-US" sz="2200"/>
                  <a:t> </a:t>
                </a:r>
                <a14:m>
                  <m:oMath xmlns:m="http://schemas.openxmlformats.org/officeDocument/2006/math">
                    <m:r>
                      <a:rPr lang="en-US" sz="2200" b="1">
                        <a:latin typeface="Cambria Math" panose="02040503050406030204" pitchFamily="18" charset="0"/>
                      </a:rPr>
                      <m:t>𝐆</m:t>
                    </m:r>
                    <m:d>
                      <m:dPr>
                        <m:ctrlPr>
                          <a:rPr lang="en-US" sz="2200" b="1" i="1">
                            <a:latin typeface="Cambria Math" panose="02040503050406030204" pitchFamily="18" charset="0"/>
                          </a:rPr>
                        </m:ctrlPr>
                      </m:dPr>
                      <m:e>
                        <m:r>
                          <a:rPr lang="en-US" sz="2200" b="1">
                            <a:latin typeface="Cambria Math" panose="02040503050406030204" pitchFamily="18" charset="0"/>
                          </a:rPr>
                          <m:t>𝐱</m:t>
                        </m:r>
                      </m:e>
                    </m:d>
                  </m:oMath>
                </a14:m>
                <a:r>
                  <a:rPr lang="en-US" sz="2200" i="1">
                    <a:latin typeface="Cambria Math" panose="02040503050406030204" pitchFamily="18" charset="0"/>
                  </a:rPr>
                  <a:t> </a:t>
                </a:r>
                <a14:m>
                  <m:oMath xmlns:m="http://schemas.openxmlformats.org/officeDocument/2006/math">
                    <m:r>
                      <a:rPr lang="en-US" sz="2200" i="1">
                        <a:latin typeface="Cambria Math" panose="02040503050406030204" pitchFamily="18" charset="0"/>
                      </a:rPr>
                      <m:t>=</m:t>
                    </m:r>
                    <m:d>
                      <m:dPr>
                        <m:begChr m:val="〈"/>
                        <m:endChr m:val="〉"/>
                        <m:ctrlPr>
                          <a:rPr lang="en-US" sz="2200" i="1">
                            <a:latin typeface="Cambria Math" panose="02040503050406030204" pitchFamily="18" charset="0"/>
                          </a:rPr>
                        </m:ctrlPr>
                      </m:dPr>
                      <m:e>
                        <m:r>
                          <a:rPr lang="en-US" sz="2200" i="1">
                            <a:latin typeface="Cambria Math" panose="02040503050406030204" pitchFamily="18" charset="0"/>
                          </a:rPr>
                          <m:t>0.8</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−0.1</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e>
                    </m:d>
                  </m:oMath>
                </a14:m>
                <a:br>
                  <a:rPr lang="en-US" sz="2200"/>
                </a:br>
                <a:r>
                  <a:rPr lang="en-US" sz="2200"/>
                  <a:t>where</a:t>
                </a:r>
                <a:br>
                  <a:rPr lang="en-US" sz="2200"/>
                </a:br>
                <a:r>
                  <a:rPr lang="en-US" sz="2200"/>
                  <a:t> </a:t>
                </a:r>
                <a14:m>
                  <m:oMath xmlns:m="http://schemas.openxmlformats.org/officeDocument/2006/math">
                    <m:sSub>
                      <m:sSubPr>
                        <m:ctrlPr>
                          <a:rPr lang="en-US" sz="2200" b="0" i="1" smtClean="0">
                            <a:latin typeface="Cambria Math" panose="02040503050406030204" pitchFamily="18" charset="0"/>
                          </a:rPr>
                        </m:ctrlPr>
                      </m:sSubPr>
                      <m:e>
                        <m:r>
                          <a:rPr lang="en-US" sz="2200" i="1">
                            <a:latin typeface="Cambria Math" panose="02040503050406030204" pitchFamily="18" charset="0"/>
                          </a:rPr>
                          <m:t>𝑔</m:t>
                        </m:r>
                      </m:e>
                      <m:sub>
                        <m:r>
                          <a:rPr lang="en-US" sz="2200" b="0" i="1" smtClean="0">
                            <a:latin typeface="Cambria Math" panose="02040503050406030204" pitchFamily="18" charset="0"/>
                          </a:rPr>
                          <m:t>1</m:t>
                        </m:r>
                      </m:sub>
                    </m:sSub>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2</m:t>
                            </m:r>
                          </m:sub>
                        </m:sSub>
                      </m:e>
                    </m:d>
                    <m:r>
                      <a:rPr lang="en-US" sz="2200" i="1">
                        <a:latin typeface="Cambria Math" panose="02040503050406030204" pitchFamily="18" charset="0"/>
                      </a:rPr>
                      <m:t>=0.8</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−0.1</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2</m:t>
                        </m:r>
                      </m:sub>
                    </m:sSub>
                  </m:oMath>
                </a14:m>
                <a:r>
                  <a:rPr lang="en-US" sz="2200"/>
                  <a:t>              and                </a:t>
                </a:r>
                <a14:m>
                  <m:oMath xmlns:m="http://schemas.openxmlformats.org/officeDocument/2006/math">
                    <m:sSub>
                      <m:sSubPr>
                        <m:ctrlPr>
                          <a:rPr lang="en-US" sz="2200" b="0" i="1" smtClean="0">
                            <a:latin typeface="Cambria Math" panose="02040503050406030204" pitchFamily="18" charset="0"/>
                          </a:rPr>
                        </m:ctrlPr>
                      </m:sSubPr>
                      <m:e>
                        <m:r>
                          <a:rPr lang="en-US" sz="2200" i="1">
                            <a:latin typeface="Cambria Math" panose="02040503050406030204" pitchFamily="18" charset="0"/>
                          </a:rPr>
                          <m:t>𝑔</m:t>
                        </m:r>
                      </m:e>
                      <m:sub>
                        <m:r>
                          <a:rPr lang="en-US" sz="2200" b="0" i="1" smtClean="0">
                            <a:latin typeface="Cambria Math" panose="02040503050406030204" pitchFamily="18" charset="0"/>
                          </a:rPr>
                          <m:t>2</m:t>
                        </m:r>
                      </m:sub>
                    </m:sSub>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2</m:t>
                            </m:r>
                          </m:sub>
                        </m:sSub>
                      </m:e>
                    </m:d>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oMath>
                </a14:m>
                <a:br>
                  <a:rPr lang="en-US" sz="2200"/>
                </a:br>
                <a:endParaRPr lang="en-US" sz="2200"/>
              </a:p>
            </p:txBody>
          </p:sp>
        </mc:Choice>
        <mc:Fallback>
          <p:sp>
            <p:nvSpPr>
              <p:cNvPr id="9" name="TextBox 8"/>
              <p:cNvSpPr txBox="1">
                <a:spLocks noRot="1" noChangeAspect="1" noMove="1" noResize="1" noEditPoints="1" noAdjustHandles="1" noChangeArrowheads="1" noChangeShapeType="1" noTextEdit="1"/>
              </p:cNvSpPr>
              <p:nvPr/>
            </p:nvSpPr>
            <p:spPr>
              <a:xfrm>
                <a:off x="460375" y="1429443"/>
                <a:ext cx="8162592" cy="1785104"/>
              </a:xfrm>
              <a:prstGeom prst="rect">
                <a:avLst/>
              </a:prstGeom>
              <a:blipFill>
                <a:blip r:embed="rId4"/>
                <a:stretch>
                  <a:fillRect l="-819" t="-13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460375" y="3460995"/>
                <a:ext cx="3981609" cy="2921313"/>
              </a:xfrm>
              <a:prstGeom prst="rect">
                <a:avLst/>
              </a:prstGeom>
              <a:noFill/>
            </p:spPr>
            <p:txBody>
              <a:bodyPr wrap="square" rtlCol="0">
                <a:spAutoFit/>
              </a:bodyPr>
              <a:lstStyle/>
              <a:p>
                <a:r>
                  <a:rPr lang="en-US" sz="2200"/>
                  <a:t>The partial derivatives are </a:t>
                </a:r>
                <a:endParaRPr lang="en-US" sz="2200" b="0"/>
              </a:p>
              <a:p>
                <a14:m>
                  <m:oMath xmlns:m="http://schemas.openxmlformats.org/officeDocument/2006/math">
                    <m:f>
                      <m:fPr>
                        <m:ctrlPr>
                          <a:rPr lang="en-US" sz="2200" i="1">
                            <a:latin typeface="Cambria Math" panose="02040503050406030204" pitchFamily="18" charset="0"/>
                          </a:rPr>
                        </m:ctrlPr>
                      </m:fPr>
                      <m:num>
                        <m:r>
                          <a:rPr lang="en-US" sz="2200" i="1">
                            <a:latin typeface="Cambria Math" panose="02040503050406030204" pitchFamily="18" charset="0"/>
                          </a:rPr>
                          <m:t>𝛿</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𝑔</m:t>
                            </m:r>
                          </m:e>
                          <m:sub>
                            <m:r>
                              <a:rPr lang="en-US" sz="2200" i="1">
                                <a:latin typeface="Cambria Math" panose="02040503050406030204" pitchFamily="18" charset="0"/>
                              </a:rPr>
                              <m:t>1</m:t>
                            </m:r>
                          </m:sub>
                        </m:sSub>
                      </m:num>
                      <m:den>
                        <m:r>
                          <a:rPr lang="en-US" sz="2200" i="1">
                            <a:latin typeface="Cambria Math" panose="02040503050406030204" pitchFamily="18" charset="0"/>
                          </a:rPr>
                          <m:t>𝛿</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den>
                    </m:f>
                    <m:d>
                      <m:dPr>
                        <m:ctrlPr>
                          <a:rPr lang="en-US" sz="2200" b="1" i="1" smtClean="0">
                            <a:latin typeface="Cambria Math" panose="02040503050406030204" pitchFamily="18" charset="0"/>
                          </a:rPr>
                        </m:ctrlPr>
                      </m:dPr>
                      <m:e>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 </m:t>
                        </m:r>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2</m:t>
                            </m:r>
                          </m:sub>
                        </m:sSub>
                      </m:e>
                    </m:d>
                    <m:r>
                      <a:rPr lang="en-US" sz="2200" b="1" i="1" smtClean="0">
                        <a:latin typeface="Cambria Math" panose="02040503050406030204" pitchFamily="18" charset="0"/>
                      </a:rPr>
                      <m:t>=</m:t>
                    </m:r>
                    <m:r>
                      <a:rPr lang="en-US" sz="2200" b="0" i="1" smtClean="0">
                        <a:latin typeface="Cambria Math" panose="02040503050406030204" pitchFamily="18" charset="0"/>
                      </a:rPr>
                      <m:t>0.8 </m:t>
                    </m:r>
                  </m:oMath>
                </a14:m>
                <a:r>
                  <a:rPr lang="en-US" sz="2200"/>
                  <a:t> </a:t>
                </a:r>
              </a:p>
              <a:p>
                <a14:m>
                  <m:oMath xmlns:m="http://schemas.openxmlformats.org/officeDocument/2006/math">
                    <m:f>
                      <m:fPr>
                        <m:ctrlPr>
                          <a:rPr lang="en-US" sz="2200" i="1">
                            <a:latin typeface="Cambria Math" panose="02040503050406030204" pitchFamily="18" charset="0"/>
                          </a:rPr>
                        </m:ctrlPr>
                      </m:fPr>
                      <m:num>
                        <m:r>
                          <a:rPr lang="en-US" sz="2200" i="1">
                            <a:latin typeface="Cambria Math" panose="02040503050406030204" pitchFamily="18" charset="0"/>
                          </a:rPr>
                          <m:t>𝛿</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𝑔</m:t>
                            </m:r>
                          </m:e>
                          <m:sub>
                            <m:r>
                              <a:rPr lang="en-US" sz="2200" b="0" i="1" smtClean="0">
                                <a:latin typeface="Cambria Math" panose="02040503050406030204" pitchFamily="18" charset="0"/>
                              </a:rPr>
                              <m:t>1</m:t>
                            </m:r>
                          </m:sub>
                        </m:sSub>
                      </m:num>
                      <m:den>
                        <m:r>
                          <a:rPr lang="en-US" sz="2200" i="1">
                            <a:latin typeface="Cambria Math" panose="02040503050406030204" pitchFamily="18" charset="0"/>
                          </a:rPr>
                          <m:t>𝛿</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2</m:t>
                            </m:r>
                          </m:sub>
                        </m:sSub>
                      </m:den>
                    </m:f>
                    <m:d>
                      <m:dPr>
                        <m:ctrlPr>
                          <a:rPr lang="en-US" sz="2200" b="1"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2</m:t>
                            </m:r>
                          </m:sub>
                        </m:sSub>
                      </m:e>
                    </m:d>
                    <m:r>
                      <a:rPr lang="en-US" sz="2200" b="1" i="1">
                        <a:latin typeface="Cambria Math" panose="02040503050406030204" pitchFamily="18" charset="0"/>
                      </a:rPr>
                      <m:t>=</m:t>
                    </m:r>
                    <m:r>
                      <a:rPr lang="en-US" sz="2200" b="1" i="1" smtClean="0">
                        <a:latin typeface="Cambria Math" panose="02040503050406030204" pitchFamily="18" charset="0"/>
                      </a:rPr>
                      <m:t>−</m:t>
                    </m:r>
                    <m:r>
                      <a:rPr lang="en-US" sz="2200" i="1" smtClean="0">
                        <a:latin typeface="Cambria Math" panose="02040503050406030204" pitchFamily="18" charset="0"/>
                      </a:rPr>
                      <m:t>0</m:t>
                    </m:r>
                    <m:r>
                      <a:rPr lang="en-US" sz="2200" b="0" i="1" smtClean="0">
                        <a:latin typeface="Cambria Math" panose="02040503050406030204" pitchFamily="18" charset="0"/>
                      </a:rPr>
                      <m:t>.1</m:t>
                    </m:r>
                  </m:oMath>
                </a14:m>
                <a:r>
                  <a:rPr lang="en-US" sz="2200"/>
                  <a:t> </a:t>
                </a:r>
              </a:p>
              <a:p>
                <a:endParaRPr lang="en-US" sz="2200"/>
              </a:p>
              <a:p>
                <a14:m>
                  <m:oMath xmlns:m="http://schemas.openxmlformats.org/officeDocument/2006/math">
                    <m:f>
                      <m:fPr>
                        <m:ctrlPr>
                          <a:rPr lang="en-US" sz="2200" i="1">
                            <a:latin typeface="Cambria Math" panose="02040503050406030204" pitchFamily="18" charset="0"/>
                          </a:rPr>
                        </m:ctrlPr>
                      </m:fPr>
                      <m:num>
                        <m:r>
                          <a:rPr lang="en-US" sz="2200" i="1">
                            <a:latin typeface="Cambria Math" panose="02040503050406030204" pitchFamily="18" charset="0"/>
                          </a:rPr>
                          <m:t>𝛿</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𝑔</m:t>
                            </m:r>
                          </m:e>
                          <m:sub>
                            <m:r>
                              <a:rPr lang="en-US" sz="2200" b="0" i="1" smtClean="0">
                                <a:latin typeface="Cambria Math" panose="02040503050406030204" pitchFamily="18" charset="0"/>
                              </a:rPr>
                              <m:t>2</m:t>
                            </m:r>
                          </m:sub>
                        </m:sSub>
                      </m:num>
                      <m:den>
                        <m:r>
                          <a:rPr lang="en-US" sz="2200" i="1">
                            <a:latin typeface="Cambria Math" panose="02040503050406030204" pitchFamily="18" charset="0"/>
                          </a:rPr>
                          <m:t>𝛿</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1</m:t>
                            </m:r>
                          </m:sub>
                        </m:sSub>
                      </m:den>
                    </m:f>
                    <m:d>
                      <m:dPr>
                        <m:ctrlPr>
                          <a:rPr lang="en-US" sz="2200" b="1"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2</m:t>
                            </m:r>
                          </m:sub>
                        </m:sSub>
                      </m:e>
                    </m:d>
                    <m:r>
                      <a:rPr lang="en-US" sz="2200" b="1" i="1">
                        <a:latin typeface="Cambria Math" panose="02040503050406030204" pitchFamily="18" charset="0"/>
                      </a:rPr>
                      <m:t>=</m:t>
                    </m:r>
                    <m:r>
                      <a:rPr lang="en-US" sz="2200" b="0" i="1" smtClean="0">
                        <a:latin typeface="Cambria Math" panose="02040503050406030204" pitchFamily="18" charset="0"/>
                      </a:rPr>
                      <m:t>1</m:t>
                    </m:r>
                  </m:oMath>
                </a14:m>
                <a:r>
                  <a:rPr lang="en-US" sz="2200"/>
                  <a:t> </a:t>
                </a:r>
              </a:p>
              <a:p>
                <a14:m>
                  <m:oMath xmlns:m="http://schemas.openxmlformats.org/officeDocument/2006/math">
                    <m:f>
                      <m:fPr>
                        <m:ctrlPr>
                          <a:rPr lang="en-US" sz="2200" i="1">
                            <a:latin typeface="Cambria Math" panose="02040503050406030204" pitchFamily="18" charset="0"/>
                          </a:rPr>
                        </m:ctrlPr>
                      </m:fPr>
                      <m:num>
                        <m:r>
                          <a:rPr lang="en-US" sz="2200" i="1">
                            <a:latin typeface="Cambria Math" panose="02040503050406030204" pitchFamily="18" charset="0"/>
                          </a:rPr>
                          <m:t>𝛿</m:t>
                        </m:r>
                        <m:sSub>
                          <m:sSubPr>
                            <m:ctrlPr>
                              <a:rPr lang="en-US" sz="2200" b="0" i="1" smtClean="0">
                                <a:latin typeface="Cambria Math" panose="02040503050406030204" pitchFamily="18" charset="0"/>
                              </a:rPr>
                            </m:ctrlPr>
                          </m:sSubPr>
                          <m:e>
                            <m:r>
                              <a:rPr lang="en-US" sz="2200" i="1" smtClean="0">
                                <a:latin typeface="Cambria Math" panose="02040503050406030204" pitchFamily="18" charset="0"/>
                              </a:rPr>
                              <m:t>𝑔</m:t>
                            </m:r>
                          </m:e>
                          <m:sub>
                            <m:r>
                              <a:rPr lang="en-US" sz="2200" b="0" i="1" smtClean="0">
                                <a:latin typeface="Cambria Math" panose="02040503050406030204" pitchFamily="18" charset="0"/>
                              </a:rPr>
                              <m:t>2</m:t>
                            </m:r>
                          </m:sub>
                        </m:sSub>
                      </m:num>
                      <m:den>
                        <m:r>
                          <a:rPr lang="en-US" sz="2200" i="1">
                            <a:latin typeface="Cambria Math" panose="02040503050406030204" pitchFamily="18" charset="0"/>
                          </a:rPr>
                          <m:t>𝛿</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2</m:t>
                            </m:r>
                          </m:sub>
                        </m:sSub>
                      </m:den>
                    </m:f>
                    <m:d>
                      <m:dPr>
                        <m:ctrlPr>
                          <a:rPr lang="en-US" sz="2200" b="1"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2</m:t>
                            </m:r>
                          </m:sub>
                        </m:sSub>
                      </m:e>
                    </m:d>
                    <m:r>
                      <a:rPr lang="en-US" sz="2200" b="1" i="1">
                        <a:latin typeface="Cambria Math" panose="02040503050406030204" pitchFamily="18" charset="0"/>
                      </a:rPr>
                      <m:t>=</m:t>
                    </m:r>
                    <m:r>
                      <a:rPr lang="en-US" sz="2200" b="0" i="1" smtClean="0">
                        <a:latin typeface="Cambria Math" panose="02040503050406030204" pitchFamily="18" charset="0"/>
                      </a:rPr>
                      <m:t>0</m:t>
                    </m:r>
                    <m:r>
                      <a:rPr lang="en-US" sz="2200" i="1">
                        <a:latin typeface="Cambria Math" panose="02040503050406030204" pitchFamily="18" charset="0"/>
                      </a:rPr>
                      <m:t> </m:t>
                    </m:r>
                  </m:oMath>
                </a14:m>
                <a:r>
                  <a:rPr lang="en-US" sz="2200"/>
                  <a:t> </a:t>
                </a:r>
              </a:p>
            </p:txBody>
          </p:sp>
        </mc:Choice>
        <mc:Fallback>
          <p:sp>
            <p:nvSpPr>
              <p:cNvPr id="10" name="TextBox 9"/>
              <p:cNvSpPr txBox="1">
                <a:spLocks noRot="1" noChangeAspect="1" noMove="1" noResize="1" noEditPoints="1" noAdjustHandles="1" noChangeArrowheads="1" noChangeShapeType="1" noTextEdit="1"/>
              </p:cNvSpPr>
              <p:nvPr/>
            </p:nvSpPr>
            <p:spPr>
              <a:xfrm>
                <a:off x="460375" y="3460995"/>
                <a:ext cx="3981609" cy="2921313"/>
              </a:xfrm>
              <a:prstGeom prst="rect">
                <a:avLst/>
              </a:prstGeom>
              <a:blipFill>
                <a:blip r:embed="rId5"/>
                <a:stretch>
                  <a:fillRect l="-1991" t="-1461"/>
                </a:stretch>
              </a:blipFill>
            </p:spPr>
            <p:txBody>
              <a:bodyPr/>
              <a:lstStyle/>
              <a:p>
                <a:r>
                  <a:rPr lang="en-US">
                    <a:noFill/>
                  </a:rPr>
                  <a:t> </a:t>
                </a:r>
              </a:p>
            </p:txBody>
          </p:sp>
        </mc:Fallback>
      </mc:AlternateContent>
    </p:spTree>
    <p:extLst>
      <p:ext uri="{BB962C8B-B14F-4D97-AF65-F5344CB8AC3E}">
        <p14:creationId xmlns:p14="http://schemas.microsoft.com/office/powerpoint/2010/main" val="59505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Step 4: Solve the Problem</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14" name="TextBox 13"/>
              <p:cNvSpPr txBox="1"/>
              <p:nvPr/>
            </p:nvSpPr>
            <p:spPr>
              <a:xfrm>
                <a:off x="457200" y="3504703"/>
                <a:ext cx="8229600" cy="2422907"/>
              </a:xfrm>
              <a:prstGeom prst="rect">
                <a:avLst/>
              </a:prstGeom>
              <a:noFill/>
            </p:spPr>
            <p:txBody>
              <a:bodyPr wrap="square" rtlCol="0">
                <a:spAutoFit/>
              </a:bodyPr>
              <a:lstStyle/>
              <a:p>
                <a:r>
                  <a:rPr lang="en-US" sz="2200" b="0"/>
                  <a:t>We use </a:t>
                </a:r>
                <a:r>
                  <a:rPr lang="en-US" sz="2200" b="0" err="1">
                    <a:solidFill>
                      <a:schemeClr val="accent1"/>
                    </a:solidFill>
                    <a:latin typeface="Consolas" panose="020B0609020204030204" pitchFamily="49" charset="0"/>
                  </a:rPr>
                  <a:t>sympy</a:t>
                </a:r>
                <a:r>
                  <a:rPr lang="en-US" sz="2200" b="0">
                    <a:solidFill>
                      <a:schemeClr val="accent1"/>
                    </a:solidFill>
                    <a:latin typeface="Consolas" panose="020B0609020204030204" pitchFamily="49" charset="0"/>
                  </a:rPr>
                  <a:t> </a:t>
                </a:r>
                <a:r>
                  <a:rPr lang="en-US" sz="2200" b="0" err="1">
                    <a:solidFill>
                      <a:schemeClr val="accent1"/>
                    </a:solidFill>
                    <a:latin typeface="Consolas" panose="020B0609020204030204" pitchFamily="49" charset="0"/>
                  </a:rPr>
                  <a:t>eigenvals</a:t>
                </a:r>
                <a:r>
                  <a:rPr lang="en-US" sz="2200" b="0"/>
                  <a:t> command to find the eigenvalues of</a:t>
                </a:r>
                <a:endParaRPr lang="en-US" sz="2200"/>
              </a:p>
              <a:p>
                <a:pPr/>
                <a14:m>
                  <m:oMathPara xmlns:m="http://schemas.openxmlformats.org/officeDocument/2006/math">
                    <m:oMathParaPr>
                      <m:jc m:val="centerGroup"/>
                    </m:oMathParaPr>
                    <m:oMath xmlns:m="http://schemas.openxmlformats.org/officeDocument/2006/math">
                      <m:sSub>
                        <m:sSubPr>
                          <m:ctrlPr>
                            <a:rPr lang="en-US" sz="2200" b="1" i="1" smtClean="0">
                              <a:latin typeface="Cambria Math" panose="02040503050406030204" pitchFamily="18" charset="0"/>
                            </a:rPr>
                          </m:ctrlPr>
                        </m:sSubPr>
                        <m:e>
                          <m:r>
                            <a:rPr lang="en-US" sz="2200" b="1" i="1">
                              <a:latin typeface="Cambria Math" panose="02040503050406030204" pitchFamily="18" charset="0"/>
                            </a:rPr>
                            <m:t>𝑱</m:t>
                          </m:r>
                        </m:e>
                        <m:sub>
                          <m:r>
                            <a:rPr lang="en-US" sz="2200" b="1" i="1" smtClean="0">
                              <a:latin typeface="Cambria Math" panose="02040503050406030204" pitchFamily="18" charset="0"/>
                            </a:rPr>
                            <m:t>𝑮</m:t>
                          </m:r>
                        </m:sub>
                      </m:sSub>
                      <m:r>
                        <a:rPr lang="en-US" sz="2200" i="1">
                          <a:latin typeface="Cambria Math" panose="02040503050406030204" pitchFamily="18" charset="0"/>
                        </a:rPr>
                        <m:t>=</m:t>
                      </m:r>
                      <m:d>
                        <m:dPr>
                          <m:begChr m:val="["/>
                          <m:endChr m:val="]"/>
                          <m:ctrlPr>
                            <a:rPr lang="en-US" sz="2200" i="1" smtClean="0">
                              <a:latin typeface="Cambria Math" panose="02040503050406030204" pitchFamily="18" charset="0"/>
                            </a:rPr>
                          </m:ctrlPr>
                        </m:dPr>
                        <m:e>
                          <m:m>
                            <m:mPr>
                              <m:mcs>
                                <m:mc>
                                  <m:mcPr>
                                    <m:count m:val="2"/>
                                    <m:mcJc m:val="center"/>
                                  </m:mcPr>
                                </m:mc>
                              </m:mcs>
                              <m:ctrlPr>
                                <a:rPr lang="en-US" sz="2200" i="1" smtClean="0">
                                  <a:latin typeface="Cambria Math" panose="02040503050406030204" pitchFamily="18" charset="0"/>
                                </a:rPr>
                              </m:ctrlPr>
                            </m:mPr>
                            <m:mr>
                              <m:e>
                                <m:r>
                                  <a:rPr lang="en-US" sz="2200" b="0" i="1" smtClean="0">
                                    <a:latin typeface="Cambria Math" panose="02040503050406030204" pitchFamily="18" charset="0"/>
                                  </a:rPr>
                                  <m:t>0.8</m:t>
                                </m:r>
                              </m:e>
                              <m:e>
                                <m:r>
                                  <a:rPr lang="en-US" sz="2200" b="0" i="1" smtClean="0">
                                    <a:latin typeface="Cambria Math" panose="02040503050406030204" pitchFamily="18" charset="0"/>
                                  </a:rPr>
                                  <m:t>−0.1</m:t>
                                </m:r>
                              </m:e>
                            </m:mr>
                            <m:mr>
                              <m:e>
                                <m:r>
                                  <a:rPr lang="en-US" sz="2200" b="0" i="1" smtClean="0">
                                    <a:latin typeface="Cambria Math" panose="02040503050406030204" pitchFamily="18" charset="0"/>
                                  </a:rPr>
                                  <m:t>1</m:t>
                                </m:r>
                              </m:e>
                              <m:e>
                                <m:r>
                                  <a:rPr lang="en-US" sz="2200" b="0" i="1" smtClean="0">
                                    <a:latin typeface="Cambria Math" panose="02040503050406030204" pitchFamily="18" charset="0"/>
                                  </a:rPr>
                                  <m:t>0</m:t>
                                </m:r>
                              </m:e>
                            </m:mr>
                          </m:m>
                        </m:e>
                      </m:d>
                      <m:r>
                        <a:rPr lang="en-US" sz="2200" b="0" i="1" smtClean="0">
                          <a:latin typeface="Cambria Math" panose="02040503050406030204" pitchFamily="18" charset="0"/>
                        </a:rPr>
                        <m:t>.</m:t>
                      </m:r>
                    </m:oMath>
                  </m:oMathPara>
                </a14:m>
                <a:endParaRPr lang="en-US" sz="2200"/>
              </a:p>
              <a:p>
                <a:r>
                  <a:rPr lang="en-US" sz="2200"/>
                  <a:t>The eigenvalues are</a:t>
                </a:r>
              </a:p>
              <a:p>
                <a:pPr/>
                <a14:m>
                  <m:oMathPara xmlns:m="http://schemas.openxmlformats.org/officeDocument/2006/math">
                    <m:oMathParaPr>
                      <m:jc m:val="centerGroup"/>
                    </m:oMathParaPr>
                    <m:oMath xmlns:m="http://schemas.openxmlformats.org/officeDocument/2006/math">
                      <m:r>
                        <m:rPr>
                          <m:sty m:val="p"/>
                        </m:rPr>
                        <a:rPr lang="en-US" sz="2200" b="0" i="0" smtClean="0">
                          <a:latin typeface="Cambria Math" panose="02040503050406030204" pitchFamily="18" charset="0"/>
                        </a:rPr>
                        <m:t>λ</m:t>
                      </m:r>
                      <m:r>
                        <a:rPr lang="en-US" sz="2200" b="1" i="1" smtClean="0">
                          <a:latin typeface="Cambria Math" panose="02040503050406030204" pitchFamily="18" charset="0"/>
                        </a:rPr>
                        <m:t>=</m:t>
                      </m:r>
                      <m:f>
                        <m:fPr>
                          <m:ctrlPr>
                            <a:rPr lang="en-US" sz="2200" i="1" smtClean="0">
                              <a:latin typeface="Cambria Math" panose="02040503050406030204" pitchFamily="18" charset="0"/>
                            </a:rPr>
                          </m:ctrlPr>
                        </m:fPr>
                        <m:num>
                          <m:r>
                            <a:rPr lang="en-US" sz="2200" b="0" i="1" smtClean="0">
                              <a:latin typeface="Cambria Math" panose="02040503050406030204" pitchFamily="18" charset="0"/>
                            </a:rPr>
                            <m:t>2</m:t>
                          </m:r>
                        </m:num>
                        <m:den>
                          <m:r>
                            <a:rPr lang="en-US" sz="2200" b="0" i="1" smtClean="0">
                              <a:latin typeface="Cambria Math" panose="02040503050406030204" pitchFamily="18" charset="0"/>
                            </a:rPr>
                            <m:t>5</m:t>
                          </m:r>
                        </m:den>
                      </m:f>
                      <m:r>
                        <a:rPr lang="en-US" sz="2200" b="0" i="1" smtClean="0">
                          <a:latin typeface="Cambria Math" panose="02040503050406030204" pitchFamily="18" charset="0"/>
                        </a:rPr>
                        <m:t>±</m:t>
                      </m:r>
                      <m:f>
                        <m:fPr>
                          <m:ctrlPr>
                            <a:rPr lang="en-US" sz="2200" i="1" smtClean="0">
                              <a:latin typeface="Cambria Math" panose="02040503050406030204" pitchFamily="18" charset="0"/>
                            </a:rPr>
                          </m:ctrlPr>
                        </m:fPr>
                        <m:num>
                          <m:rad>
                            <m:radPr>
                              <m:degHide m:val="on"/>
                              <m:ctrlPr>
                                <a:rPr lang="en-US" sz="2200" i="1" smtClean="0">
                                  <a:latin typeface="Cambria Math" panose="02040503050406030204" pitchFamily="18" charset="0"/>
                                </a:rPr>
                              </m:ctrlPr>
                            </m:radPr>
                            <m:deg/>
                            <m:e>
                              <m:r>
                                <a:rPr lang="en-US" sz="2200" b="0" i="1" smtClean="0">
                                  <a:latin typeface="Cambria Math" panose="02040503050406030204" pitchFamily="18" charset="0"/>
                                </a:rPr>
                                <m:t>6</m:t>
                              </m:r>
                            </m:e>
                          </m:rad>
                        </m:num>
                        <m:den>
                          <m:r>
                            <a:rPr lang="en-US" sz="2200" b="0" i="1" smtClean="0">
                              <a:latin typeface="Cambria Math" panose="02040503050406030204" pitchFamily="18" charset="0"/>
                            </a:rPr>
                            <m:t>10</m:t>
                          </m:r>
                        </m:den>
                      </m:f>
                    </m:oMath>
                  </m:oMathPara>
                </a14:m>
                <a:endParaRPr lang="en-US" sz="2200" i="1"/>
              </a:p>
              <a:p>
                <a:r>
                  <a:rPr lang="en-US" sz="2200"/>
                  <a:t>The approximate values for the eigenvalues are</a:t>
                </a:r>
                <a:r>
                  <a:rPr lang="en-US" sz="2200" i="1"/>
                  <a:t> </a:t>
                </a:r>
                <a14:m>
                  <m:oMath xmlns:m="http://schemas.openxmlformats.org/officeDocument/2006/math">
                    <m:r>
                      <a:rPr lang="en-US" sz="2200" i="1">
                        <a:latin typeface="Cambria Math" panose="02040503050406030204" pitchFamily="18" charset="0"/>
                      </a:rPr>
                      <m:t>0.155 </m:t>
                    </m:r>
                    <m:r>
                      <m:rPr>
                        <m:sty m:val="p"/>
                      </m:rPr>
                      <a:rPr lang="en-US" sz="2200">
                        <a:latin typeface="Cambria Math" panose="02040503050406030204" pitchFamily="18" charset="0"/>
                      </a:rPr>
                      <m:t>and</m:t>
                    </m:r>
                    <m:r>
                      <a:rPr lang="en-US" sz="2200" i="1">
                        <a:latin typeface="Cambria Math" panose="02040503050406030204" pitchFamily="18" charset="0"/>
                      </a:rPr>
                      <m:t> 0.645</m:t>
                    </m:r>
                  </m:oMath>
                </a14:m>
                <a:r>
                  <a:rPr lang="en-US" sz="2200" i="1"/>
                  <a:t>.</a:t>
                </a:r>
              </a:p>
            </p:txBody>
          </p:sp>
        </mc:Choice>
        <mc:Fallback>
          <p:sp>
            <p:nvSpPr>
              <p:cNvPr id="14" name="TextBox 13"/>
              <p:cNvSpPr txBox="1">
                <a:spLocks noRot="1" noChangeAspect="1" noMove="1" noResize="1" noEditPoints="1" noAdjustHandles="1" noChangeArrowheads="1" noChangeShapeType="1" noTextEdit="1"/>
              </p:cNvSpPr>
              <p:nvPr/>
            </p:nvSpPr>
            <p:spPr>
              <a:xfrm>
                <a:off x="457200" y="3504703"/>
                <a:ext cx="8229600" cy="2422907"/>
              </a:xfrm>
              <a:prstGeom prst="rect">
                <a:avLst/>
              </a:prstGeom>
              <a:blipFill>
                <a:blip r:embed="rId3"/>
                <a:stretch>
                  <a:fillRect l="-963" t="-1763" b="-251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460375" y="1429443"/>
                <a:ext cx="8162592" cy="178510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200"/>
                  <a:t>The iteration for the discrete time dynamical system equations is</a:t>
                </a:r>
              </a:p>
              <a:p>
                <a:r>
                  <a:rPr lang="en-US" sz="2200"/>
                  <a:t> </a:t>
                </a:r>
                <a14:m>
                  <m:oMath xmlns:m="http://schemas.openxmlformats.org/officeDocument/2006/math">
                    <m:r>
                      <a:rPr lang="en-US" sz="2200" b="1">
                        <a:latin typeface="Cambria Math" panose="02040503050406030204" pitchFamily="18" charset="0"/>
                      </a:rPr>
                      <m:t>𝐆</m:t>
                    </m:r>
                    <m:d>
                      <m:dPr>
                        <m:ctrlPr>
                          <a:rPr lang="en-US" sz="2200" b="1" i="1">
                            <a:latin typeface="Cambria Math" panose="02040503050406030204" pitchFamily="18" charset="0"/>
                          </a:rPr>
                        </m:ctrlPr>
                      </m:dPr>
                      <m:e>
                        <m:r>
                          <a:rPr lang="en-US" sz="2200" b="1">
                            <a:latin typeface="Cambria Math" panose="02040503050406030204" pitchFamily="18" charset="0"/>
                          </a:rPr>
                          <m:t>𝐱</m:t>
                        </m:r>
                      </m:e>
                    </m:d>
                  </m:oMath>
                </a14:m>
                <a:r>
                  <a:rPr lang="en-US" sz="2200" i="1">
                    <a:latin typeface="Cambria Math" panose="02040503050406030204" pitchFamily="18" charset="0"/>
                  </a:rPr>
                  <a:t> </a:t>
                </a:r>
                <a14:m>
                  <m:oMath xmlns:m="http://schemas.openxmlformats.org/officeDocument/2006/math">
                    <m:r>
                      <a:rPr lang="en-US" sz="2200" i="1">
                        <a:latin typeface="Cambria Math" panose="02040503050406030204" pitchFamily="18" charset="0"/>
                      </a:rPr>
                      <m:t>=</m:t>
                    </m:r>
                    <m:d>
                      <m:dPr>
                        <m:begChr m:val="〈"/>
                        <m:endChr m:val="〉"/>
                        <m:ctrlPr>
                          <a:rPr lang="en-US" sz="2200" i="1">
                            <a:latin typeface="Cambria Math" panose="02040503050406030204" pitchFamily="18" charset="0"/>
                          </a:rPr>
                        </m:ctrlPr>
                      </m:dPr>
                      <m:e>
                        <m:r>
                          <a:rPr lang="en-US" sz="2200" i="1">
                            <a:latin typeface="Cambria Math" panose="02040503050406030204" pitchFamily="18" charset="0"/>
                          </a:rPr>
                          <m:t>0.8</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−0.1</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e>
                    </m:d>
                  </m:oMath>
                </a14:m>
                <a:br>
                  <a:rPr lang="en-US" sz="2200"/>
                </a:br>
                <a:r>
                  <a:rPr lang="en-US" sz="2200"/>
                  <a:t>where</a:t>
                </a:r>
                <a:br>
                  <a:rPr lang="en-US" sz="2200"/>
                </a:br>
                <a:r>
                  <a:rPr lang="en-US" sz="2200"/>
                  <a:t> </a:t>
                </a:r>
                <a14:m>
                  <m:oMath xmlns:m="http://schemas.openxmlformats.org/officeDocument/2006/math">
                    <m:sSub>
                      <m:sSubPr>
                        <m:ctrlPr>
                          <a:rPr lang="en-US" sz="2200" b="0" i="1" smtClean="0">
                            <a:latin typeface="Cambria Math" panose="02040503050406030204" pitchFamily="18" charset="0"/>
                          </a:rPr>
                        </m:ctrlPr>
                      </m:sSubPr>
                      <m:e>
                        <m:r>
                          <a:rPr lang="en-US" sz="2200" i="1">
                            <a:latin typeface="Cambria Math" panose="02040503050406030204" pitchFamily="18" charset="0"/>
                          </a:rPr>
                          <m:t>𝑔</m:t>
                        </m:r>
                      </m:e>
                      <m:sub>
                        <m:r>
                          <a:rPr lang="en-US" sz="2200" b="0" i="1" smtClean="0">
                            <a:latin typeface="Cambria Math" panose="02040503050406030204" pitchFamily="18" charset="0"/>
                          </a:rPr>
                          <m:t>1</m:t>
                        </m:r>
                      </m:sub>
                    </m:sSub>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2</m:t>
                            </m:r>
                          </m:sub>
                        </m:sSub>
                      </m:e>
                    </m:d>
                    <m:r>
                      <a:rPr lang="en-US" sz="2200" i="1">
                        <a:latin typeface="Cambria Math" panose="02040503050406030204" pitchFamily="18" charset="0"/>
                      </a:rPr>
                      <m:t>=0.8</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−0.1</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2</m:t>
                        </m:r>
                      </m:sub>
                    </m:sSub>
                  </m:oMath>
                </a14:m>
                <a:r>
                  <a:rPr lang="en-US" sz="2200"/>
                  <a:t>              and                </a:t>
                </a:r>
                <a14:m>
                  <m:oMath xmlns:m="http://schemas.openxmlformats.org/officeDocument/2006/math">
                    <m:sSub>
                      <m:sSubPr>
                        <m:ctrlPr>
                          <a:rPr lang="en-US" sz="2200" b="0" i="1" smtClean="0">
                            <a:latin typeface="Cambria Math" panose="02040503050406030204" pitchFamily="18" charset="0"/>
                          </a:rPr>
                        </m:ctrlPr>
                      </m:sSubPr>
                      <m:e>
                        <m:r>
                          <a:rPr lang="en-US" sz="2200" i="1">
                            <a:latin typeface="Cambria Math" panose="02040503050406030204" pitchFamily="18" charset="0"/>
                          </a:rPr>
                          <m:t>𝑔</m:t>
                        </m:r>
                      </m:e>
                      <m:sub>
                        <m:r>
                          <a:rPr lang="en-US" sz="2200" b="0" i="1" smtClean="0">
                            <a:latin typeface="Cambria Math" panose="02040503050406030204" pitchFamily="18" charset="0"/>
                          </a:rPr>
                          <m:t>2</m:t>
                        </m:r>
                      </m:sub>
                    </m:sSub>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2</m:t>
                            </m:r>
                          </m:sub>
                        </m:sSub>
                      </m:e>
                    </m:d>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oMath>
                </a14:m>
                <a:br>
                  <a:rPr lang="en-US" sz="2200"/>
                </a:br>
                <a:endParaRPr lang="en-US" sz="2200"/>
              </a:p>
            </p:txBody>
          </p:sp>
        </mc:Choice>
        <mc:Fallback>
          <p:sp>
            <p:nvSpPr>
              <p:cNvPr id="9" name="TextBox 8"/>
              <p:cNvSpPr txBox="1">
                <a:spLocks noRot="1" noChangeAspect="1" noMove="1" noResize="1" noEditPoints="1" noAdjustHandles="1" noChangeArrowheads="1" noChangeShapeType="1" noTextEdit="1"/>
              </p:cNvSpPr>
              <p:nvPr/>
            </p:nvSpPr>
            <p:spPr>
              <a:xfrm>
                <a:off x="460375" y="1429443"/>
                <a:ext cx="8162592" cy="1785104"/>
              </a:xfrm>
              <a:prstGeom prst="rect">
                <a:avLst/>
              </a:prstGeom>
              <a:blipFill>
                <a:blip r:embed="rId4"/>
                <a:stretch>
                  <a:fillRect l="-819" t="-1347"/>
                </a:stretch>
              </a:blipFill>
            </p:spPr>
            <p:txBody>
              <a:bodyPr/>
              <a:lstStyle/>
              <a:p>
                <a:r>
                  <a:rPr lang="en-US">
                    <a:noFill/>
                  </a:rPr>
                  <a:t> </a:t>
                </a:r>
              </a:p>
            </p:txBody>
          </p:sp>
        </mc:Fallback>
      </mc:AlternateContent>
    </p:spTree>
    <p:extLst>
      <p:ext uri="{BB962C8B-B14F-4D97-AF65-F5344CB8AC3E}">
        <p14:creationId xmlns:p14="http://schemas.microsoft.com/office/powerpoint/2010/main" val="1132933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Step 5: Answer the question</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4" name="TextBox 3"/>
              <p:cNvSpPr txBox="1"/>
              <p:nvPr/>
            </p:nvSpPr>
            <p:spPr>
              <a:xfrm>
                <a:off x="460375" y="1474705"/>
                <a:ext cx="8229600" cy="2246769"/>
              </a:xfrm>
              <a:prstGeom prst="rect">
                <a:avLst/>
              </a:prstGeom>
              <a:noFill/>
            </p:spPr>
            <p:txBody>
              <a:bodyPr wrap="square" rtlCol="0">
                <a:spAutoFit/>
              </a:bodyPr>
              <a:lstStyle/>
              <a:p>
                <a:r>
                  <a:rPr lang="en-US" sz="2000"/>
                  <a:t>From Step 4 we found that the eigenvalues are approximately</a:t>
                </a:r>
                <a:r>
                  <a:rPr lang="en-US" sz="2000" i="1"/>
                  <a:t> </a:t>
                </a:r>
                <a14:m>
                  <m:oMath xmlns:m="http://schemas.openxmlformats.org/officeDocument/2006/math">
                    <m:r>
                      <a:rPr lang="en-US" sz="2000" i="1">
                        <a:latin typeface="Cambria Math" panose="02040503050406030204" pitchFamily="18" charset="0"/>
                      </a:rPr>
                      <m:t>0.155 </m:t>
                    </m:r>
                    <m:r>
                      <m:rPr>
                        <m:sty m:val="p"/>
                      </m:rPr>
                      <a:rPr lang="en-US" sz="2000">
                        <a:latin typeface="Cambria Math" panose="02040503050406030204" pitchFamily="18" charset="0"/>
                      </a:rPr>
                      <m:t>and</m:t>
                    </m:r>
                    <m:r>
                      <a:rPr lang="en-US" sz="2000" i="1">
                        <a:latin typeface="Cambria Math" panose="02040503050406030204" pitchFamily="18" charset="0"/>
                      </a:rPr>
                      <m:t> 0.645</m:t>
                    </m:r>
                  </m:oMath>
                </a14:m>
                <a:endParaRPr lang="en-US" sz="2000"/>
              </a:p>
              <a:p>
                <a:pPr marL="285750" indent="-285750">
                  <a:buFont typeface="Arial" panose="020B0604020202020204" pitchFamily="34" charset="0"/>
                  <a:buChar char="•"/>
                </a:pPr>
                <a:r>
                  <a:rPr lang="en-US" sz="2000"/>
                  <a:t>Thus all the eigenvalues have a modulus less than 1. In fact, they are real and between -1 and 1.</a:t>
                </a:r>
              </a:p>
              <a:p>
                <a:pPr marL="285750" indent="-285750">
                  <a:buFont typeface="Arial" panose="020B0604020202020204" pitchFamily="34" charset="0"/>
                  <a:buChar char="•"/>
                </a:pPr>
                <a:r>
                  <a:rPr lang="en-US" sz="2000"/>
                  <a:t>By the theorem (ECT) we have that the equilibrium of (0,0) is stable. </a:t>
                </a:r>
              </a:p>
              <a:p>
                <a:pPr marL="285750" indent="-285750">
                  <a:buFont typeface="Arial" panose="020B0604020202020204" pitchFamily="34" charset="0"/>
                  <a:buChar char="•"/>
                </a:pPr>
                <a:r>
                  <a:rPr lang="en-US" sz="2000"/>
                  <a:t>Thus, for any initial condition </a:t>
                </a:r>
                <a14:m>
                  <m:oMath xmlns:m="http://schemas.openxmlformats.org/officeDocument/2006/math">
                    <m:sSub>
                      <m:sSubPr>
                        <m:ctrlPr>
                          <a:rPr lang="en-US" sz="2000" b="0" i="1" smtClean="0">
                            <a:latin typeface="Cambria Math" panose="02040503050406030204" pitchFamily="18" charset="0"/>
                          </a:rPr>
                        </m:ctrlPr>
                      </m:sSubPr>
                      <m:e>
                        <m:r>
                          <a:rPr lang="en-US" sz="2000" b="1" i="0" smtClean="0">
                            <a:latin typeface="Cambria Math" panose="02040503050406030204" pitchFamily="18" charset="0"/>
                          </a:rPr>
                          <m:t>𝐱</m:t>
                        </m:r>
                      </m:e>
                      <m:sub>
                        <m:r>
                          <a:rPr lang="en-US" sz="2000" b="0" i="1" smtClean="0">
                            <a:latin typeface="Cambria Math" panose="02040503050406030204" pitchFamily="18" charset="0"/>
                          </a:rPr>
                          <m:t>0</m:t>
                        </m:r>
                      </m:sub>
                    </m:sSub>
                  </m:oMath>
                </a14:m>
                <a:r>
                  <a:rPr lang="en-US" sz="2000"/>
                  <a:t>the sequence </a:t>
                </a:r>
                <a14:m>
                  <m:oMath xmlns:m="http://schemas.openxmlformats.org/officeDocument/2006/math">
                    <m:sSub>
                      <m:sSubPr>
                        <m:ctrlPr>
                          <a:rPr lang="en-US" sz="2000" i="1">
                            <a:latin typeface="Cambria Math" panose="02040503050406030204" pitchFamily="18" charset="0"/>
                          </a:rPr>
                        </m:ctrlPr>
                      </m:sSubPr>
                      <m:e>
                        <m:r>
                          <a:rPr lang="en-US" sz="2000" b="1">
                            <a:latin typeface="Cambria Math" panose="02040503050406030204" pitchFamily="18" charset="0"/>
                          </a:rPr>
                          <m:t>𝐱</m:t>
                        </m:r>
                      </m:e>
                      <m:sub>
                        <m:r>
                          <a:rPr lang="en-US" sz="2000" i="1">
                            <a:latin typeface="Cambria Math" panose="02040503050406030204" pitchFamily="18" charset="0"/>
                          </a:rPr>
                          <m:t>0</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b="1">
                            <a:latin typeface="Cambria Math" panose="02040503050406030204" pitchFamily="18" charset="0"/>
                          </a:rPr>
                          <m:t>𝐱</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b="1">
                            <a:latin typeface="Cambria Math" panose="02040503050406030204" pitchFamily="18" charset="0"/>
                          </a:rPr>
                          <m:t>𝐱</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oMath>
                </a14:m>
                <a:r>
                  <a:rPr lang="en-US" sz="2000"/>
                  <a:t> will converge to </a:t>
                </a:r>
                <a14:m>
                  <m:oMath xmlns:m="http://schemas.openxmlformats.org/officeDocument/2006/math">
                    <m:r>
                      <a:rPr lang="en-US" sz="2000" b="1" i="1" dirty="0" smtClean="0">
                        <a:latin typeface="Cambria Math" panose="02040503050406030204" pitchFamily="18" charset="0"/>
                      </a:rPr>
                      <m:t>𝟎</m:t>
                    </m:r>
                  </m:oMath>
                </a14:m>
                <a:r>
                  <a:rPr lang="en-US" sz="2000"/>
                  <a:t>.</a:t>
                </a:r>
              </a:p>
            </p:txBody>
          </p:sp>
        </mc:Choice>
        <mc:Fallback>
          <p:sp>
            <p:nvSpPr>
              <p:cNvPr id="4" name="TextBox 3"/>
              <p:cNvSpPr txBox="1">
                <a:spLocks noRot="1" noChangeAspect="1" noMove="1" noResize="1" noEditPoints="1" noAdjustHandles="1" noChangeArrowheads="1" noChangeShapeType="1" noTextEdit="1"/>
              </p:cNvSpPr>
              <p:nvPr/>
            </p:nvSpPr>
            <p:spPr>
              <a:xfrm>
                <a:off x="460375" y="1474705"/>
                <a:ext cx="8229600" cy="2246769"/>
              </a:xfrm>
              <a:prstGeom prst="rect">
                <a:avLst/>
              </a:prstGeom>
              <a:blipFill>
                <a:blip r:embed="rId4"/>
                <a:stretch>
                  <a:fillRect l="-815" t="-1630" r="-667" b="-407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460376" y="4144488"/>
                <a:ext cx="7923604" cy="1938992"/>
              </a:xfrm>
              <a:prstGeom prst="rect">
                <a:avLst/>
              </a:prstGeom>
              <a:noFill/>
            </p:spPr>
            <p:txBody>
              <a:bodyPr wrap="square" rtlCol="0">
                <a:spAutoFit/>
              </a:bodyPr>
              <a:lstStyle/>
              <a:p>
                <a:r>
                  <a:rPr lang="en-US" sz="2000"/>
                  <a:t>We assume 15 seconds between adjustments: 5 seconds to make the adjustment and 10 seconds between readings. Using the assumed correction factor of 0.02, we can guarantee success.</a:t>
                </a:r>
              </a:p>
              <a:p>
                <a:endParaRPr lang="en-US" sz="2000"/>
              </a:p>
              <a:p>
                <a:r>
                  <a:rPr lang="en-US" sz="2000"/>
                  <a:t>This means that if the velocity indicator is </a:t>
                </a:r>
                <a14:m>
                  <m:oMath xmlns:m="http://schemas.openxmlformats.org/officeDocument/2006/math">
                    <m:r>
                      <a:rPr lang="en-US" sz="2000" i="1" dirty="0" smtClean="0">
                        <a:latin typeface="Cambria Math" panose="02040503050406030204" pitchFamily="18" charset="0"/>
                      </a:rPr>
                      <m:t>100 </m:t>
                    </m:r>
                    <m:r>
                      <a:rPr lang="en-US" sz="2000" i="1" dirty="0" smtClean="0">
                        <a:latin typeface="Cambria Math" panose="02040503050406030204" pitchFamily="18" charset="0"/>
                      </a:rPr>
                      <m:t>𝑚</m:t>
                    </m:r>
                    <m:r>
                      <a:rPr lang="en-US" sz="2000" i="1" dirty="0" smtClean="0">
                        <a:latin typeface="Cambria Math" panose="02040503050406030204" pitchFamily="18" charset="0"/>
                      </a:rPr>
                      <m:t>/</m:t>
                    </m:r>
                    <m:r>
                      <a:rPr lang="en-US" sz="2000" i="1" dirty="0" smtClean="0">
                        <a:latin typeface="Cambria Math" panose="02040503050406030204" pitchFamily="18" charset="0"/>
                      </a:rPr>
                      <m:t>𝑠</m:t>
                    </m:r>
                  </m:oMath>
                </a14:m>
                <a:r>
                  <a:rPr lang="en-US" sz="2000"/>
                  <a:t>, then we set the acceleration controls for </a:t>
                </a:r>
                <a14:m>
                  <m:oMath xmlns:m="http://schemas.openxmlformats.org/officeDocument/2006/math">
                    <m:r>
                      <a:rPr lang="en-US" sz="2000" i="1" dirty="0" smtClean="0">
                        <a:latin typeface="Cambria Math" panose="02040503050406030204" pitchFamily="18" charset="0"/>
                      </a:rPr>
                      <m:t>−2 </m:t>
                    </m:r>
                    <m:r>
                      <a:rPr lang="en-US" sz="2000" i="1" dirty="0">
                        <a:latin typeface="Cambria Math" panose="02040503050406030204" pitchFamily="18" charset="0"/>
                      </a:rPr>
                      <m:t>𝑚</m:t>
                    </m:r>
                    <m:r>
                      <a:rPr lang="en-US" sz="2000" i="1" dirty="0">
                        <a:latin typeface="Cambria Math" panose="02040503050406030204" pitchFamily="18" charset="0"/>
                      </a:rPr>
                      <m:t>/</m:t>
                    </m:r>
                    <m:sSup>
                      <m:sSupPr>
                        <m:ctrlPr>
                          <a:rPr lang="en-US" sz="2000" i="1" dirty="0" smtClean="0">
                            <a:latin typeface="Cambria Math" panose="02040503050406030204" pitchFamily="18" charset="0"/>
                          </a:rPr>
                        </m:ctrlPr>
                      </m:sSupPr>
                      <m:e>
                        <m:r>
                          <a:rPr lang="en-US" sz="2000" i="1" dirty="0" smtClean="0">
                            <a:latin typeface="Cambria Math" panose="02040503050406030204" pitchFamily="18" charset="0"/>
                          </a:rPr>
                          <m:t>𝑠</m:t>
                        </m:r>
                      </m:e>
                      <m:sup>
                        <m:r>
                          <a:rPr lang="en-US" sz="2000" i="1" dirty="0" smtClean="0">
                            <a:latin typeface="Cambria Math" panose="02040503050406030204" pitchFamily="18" charset="0"/>
                          </a:rPr>
                          <m:t>2</m:t>
                        </m:r>
                      </m:sup>
                    </m:sSup>
                  </m:oMath>
                </a14:m>
                <a:r>
                  <a:rPr lang="en-US" sz="2000"/>
                  <a:t>. </a:t>
                </a:r>
              </a:p>
            </p:txBody>
          </p:sp>
        </mc:Choice>
        <mc:Fallback>
          <p:sp>
            <p:nvSpPr>
              <p:cNvPr id="3" name="TextBox 2"/>
              <p:cNvSpPr txBox="1">
                <a:spLocks noRot="1" noChangeAspect="1" noMove="1" noResize="1" noEditPoints="1" noAdjustHandles="1" noChangeArrowheads="1" noChangeShapeType="1" noTextEdit="1"/>
              </p:cNvSpPr>
              <p:nvPr/>
            </p:nvSpPr>
            <p:spPr>
              <a:xfrm>
                <a:off x="460376" y="4144488"/>
                <a:ext cx="7923604" cy="1938992"/>
              </a:xfrm>
              <a:prstGeom prst="rect">
                <a:avLst/>
              </a:prstGeom>
              <a:blipFill>
                <a:blip r:embed="rId5"/>
                <a:stretch>
                  <a:fillRect l="-847" t="-1887" b="-4717"/>
                </a:stretch>
              </a:blipFill>
            </p:spPr>
            <p:txBody>
              <a:bodyPr/>
              <a:lstStyle/>
              <a:p>
                <a:r>
                  <a:rPr lang="en-US">
                    <a:noFill/>
                  </a:rPr>
                  <a:t> </a:t>
                </a:r>
              </a:p>
            </p:txBody>
          </p:sp>
        </mc:Fallback>
      </mc:AlternateContent>
    </p:spTree>
    <p:extLst>
      <p:ext uri="{BB962C8B-B14F-4D97-AF65-F5344CB8AC3E}">
        <p14:creationId xmlns:p14="http://schemas.microsoft.com/office/powerpoint/2010/main" val="1755570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Sensitivity Analysis</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8" name="Content Placeholder 2"/>
              <p:cNvSpPr txBox="1">
                <a:spLocks/>
              </p:cNvSpPr>
              <p:nvPr/>
            </p:nvSpPr>
            <p:spPr>
              <a:xfrm>
                <a:off x="460374" y="1520211"/>
                <a:ext cx="3796993" cy="4652553"/>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b="1" u="sng"/>
                  <a:t>Assumptions:</a:t>
                </a:r>
              </a:p>
              <a:p>
                <a:pPr marL="0" indent="0">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i="1">
                              <a:latin typeface="Cambria Math" panose="02040503050406030204" pitchFamily="18" charset="0"/>
                            </a:rPr>
                            <m:t>𝑛</m:t>
                          </m:r>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i="1">
                              <a:latin typeface="Cambria Math" panose="02040503050406030204" pitchFamily="18" charset="0"/>
                            </a:rPr>
                            <m:t>𝑛</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𝑐</m:t>
                          </m:r>
                        </m:e>
                        <m:sub>
                          <m:r>
                            <a:rPr lang="en-US" sz="1800" i="1">
                              <a:latin typeface="Cambria Math" panose="02040503050406030204" pitchFamily="18" charset="0"/>
                            </a:rPr>
                            <m:t>𝑛</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𝑛</m:t>
                          </m:r>
                        </m:sub>
                      </m:sSub>
                    </m:oMath>
                  </m:oMathPara>
                </a14:m>
                <a:endParaRPr lang="en-US" sz="1800" i="1"/>
              </a:p>
              <a:p>
                <a:pPr marL="0" indent="0">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𝑛</m:t>
                          </m:r>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𝑛</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𝑛</m:t>
                          </m:r>
                          <m:r>
                            <a:rPr lang="en-US" sz="1800" i="1">
                              <a:latin typeface="Cambria Math" panose="02040503050406030204" pitchFamily="18" charset="0"/>
                            </a:rPr>
                            <m:t>−1 </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𝑐</m:t>
                          </m:r>
                        </m:e>
                        <m:sub>
                          <m:r>
                            <a:rPr lang="en-US" sz="1800" i="1">
                              <a:latin typeface="Cambria Math" panose="02040503050406030204" pitchFamily="18" charset="0"/>
                            </a:rPr>
                            <m:t>𝑛</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𝑛</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𝑛</m:t>
                          </m:r>
                        </m:sub>
                      </m:sSub>
                    </m:oMath>
                  </m:oMathPara>
                </a14:m>
                <a:endParaRPr lang="en-US" sz="1800" i="1"/>
              </a:p>
              <a:p>
                <a:pPr marL="0" indent="0">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𝑛</m:t>
                          </m:r>
                        </m:sub>
                      </m:sSub>
                      <m:r>
                        <a:rPr lang="en-US" sz="1800" i="1">
                          <a:latin typeface="Cambria Math" panose="02040503050406030204" pitchFamily="18" charset="0"/>
                        </a:rPr>
                        <m:t>=−</m:t>
                      </m:r>
                      <m:r>
                        <a:rPr lang="en-US" sz="1800" i="1">
                          <a:latin typeface="Cambria Math" panose="02040503050406030204" pitchFamily="18" charset="0"/>
                        </a:rPr>
                        <m:t>𝑘</m:t>
                      </m:r>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𝑛</m:t>
                          </m:r>
                        </m:sub>
                      </m:sSub>
                    </m:oMath>
                  </m:oMathPara>
                </a14:m>
                <a:endParaRPr lang="en-US" sz="1800" i="1">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𝑐</m:t>
                          </m:r>
                        </m:e>
                        <m:sub>
                          <m:r>
                            <a:rPr lang="en-US" sz="1800" i="1">
                              <a:latin typeface="Cambria Math" panose="02040503050406030204" pitchFamily="18" charset="0"/>
                            </a:rPr>
                            <m:t>𝑛</m:t>
                          </m:r>
                        </m:sub>
                      </m:sSub>
                      <m:r>
                        <a:rPr lang="en-US" sz="1800" i="1">
                          <a:latin typeface="Cambria Math" panose="02040503050406030204" pitchFamily="18" charset="0"/>
                        </a:rPr>
                        <m:t>≥0,  </m:t>
                      </m:r>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𝑛</m:t>
                          </m:r>
                        </m:sub>
                      </m:sSub>
                      <m:r>
                        <a:rPr lang="en-US" sz="1800" i="1">
                          <a:latin typeface="Cambria Math" panose="02040503050406030204" pitchFamily="18" charset="0"/>
                        </a:rPr>
                        <m:t>≥0</m:t>
                      </m:r>
                    </m:oMath>
                  </m:oMathPara>
                </a14:m>
                <a:endParaRPr lang="en-US" sz="1800" i="1">
                  <a:latin typeface="Cambria Math" panose="02040503050406030204" pitchFamily="18" charset="0"/>
                </a:endParaRPr>
              </a:p>
              <a:p>
                <a:pPr marL="0" indent="0">
                  <a:buNone/>
                </a:pPr>
                <a:br>
                  <a:rPr lang="en-US" sz="1800" b="1" u="sng">
                    <a:solidFill>
                      <a:schemeClr val="tx1"/>
                    </a:solidFill>
                    <a:latin typeface="+mj-lt"/>
                  </a:rPr>
                </a:br>
                <a:r>
                  <a:rPr lang="en-US" sz="1800" b="1" u="sng">
                    <a:solidFill>
                      <a:schemeClr val="tx1"/>
                    </a:solidFill>
                    <a:latin typeface="+mj-lt"/>
                  </a:rPr>
                  <a:t>Constants:</a:t>
                </a:r>
              </a:p>
              <a:p>
                <a:pPr marL="0" indent="0">
                  <a:buNone/>
                </a:pPr>
                <a14:m>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𝑐</m:t>
                        </m:r>
                      </m:e>
                      <m:sub>
                        <m:r>
                          <a:rPr lang="en-US" sz="1800" i="1">
                            <a:solidFill>
                              <a:schemeClr val="tx1"/>
                            </a:solidFill>
                            <a:latin typeface="Cambria Math" panose="02040503050406030204" pitchFamily="18" charset="0"/>
                          </a:rPr>
                          <m:t>𝑛</m:t>
                        </m:r>
                      </m:sub>
                    </m:sSub>
                    <m:r>
                      <a:rPr lang="en-US" sz="1800" b="0" i="1" smtClean="0">
                        <a:solidFill>
                          <a:schemeClr val="tx1"/>
                        </a:solidFill>
                        <a:latin typeface="Cambria Math" panose="02040503050406030204" pitchFamily="18" charset="0"/>
                      </a:rPr>
                      <m:t>=</m:t>
                    </m:r>
                  </m:oMath>
                </a14:m>
                <a:r>
                  <a:rPr lang="en-US" sz="1800">
                    <a:solidFill>
                      <a:schemeClr val="tx1"/>
                    </a:solidFill>
                    <a:latin typeface="Cambria Math" panose="02040503050406030204" pitchFamily="18" charset="0"/>
                  </a:rPr>
                  <a:t> 5</a:t>
                </a:r>
                <a:r>
                  <a:rPr lang="en-US" sz="1800" i="1">
                    <a:solidFill>
                      <a:schemeClr val="tx1"/>
                    </a:solidFill>
                    <a:latin typeface="Cambria Math" panose="02040503050406030204" pitchFamily="18" charset="0"/>
                  </a:rPr>
                  <a:t> – </a:t>
                </a:r>
                <a:r>
                  <a:rPr lang="en-US" sz="1800">
                    <a:solidFill>
                      <a:schemeClr val="tx1"/>
                    </a:solidFill>
                    <a:latin typeface="Cambria Math" panose="02040503050406030204" pitchFamily="18" charset="0"/>
                  </a:rPr>
                  <a:t>astronaut response time</a:t>
                </a:r>
              </a:p>
              <a:p>
                <a:pPr marL="0" indent="0">
                  <a:buNone/>
                </a:pPr>
                <a14:m>
                  <m:oMath xmlns:m="http://schemas.openxmlformats.org/officeDocument/2006/math">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𝑤</m:t>
                        </m:r>
                      </m:e>
                      <m:sub>
                        <m:r>
                          <a:rPr lang="en-US" sz="1800" b="0" i="1" smtClean="0">
                            <a:solidFill>
                              <a:schemeClr val="tx1"/>
                            </a:solidFill>
                            <a:latin typeface="Cambria Math" panose="02040503050406030204" pitchFamily="18" charset="0"/>
                          </a:rPr>
                          <m:t>𝑛</m:t>
                        </m:r>
                      </m:sub>
                    </m:sSub>
                    <m:r>
                      <a:rPr lang="en-US" sz="1800" i="1">
                        <a:solidFill>
                          <a:schemeClr val="tx1"/>
                        </a:solidFill>
                        <a:latin typeface="Cambria Math" panose="02040503050406030204" pitchFamily="18" charset="0"/>
                      </a:rPr>
                      <m:t>=</m:t>
                    </m:r>
                  </m:oMath>
                </a14:m>
                <a:r>
                  <a:rPr lang="en-US" sz="1800">
                    <a:solidFill>
                      <a:schemeClr val="tx1"/>
                    </a:solidFill>
                    <a:latin typeface="Cambria Math" panose="02040503050406030204" pitchFamily="18" charset="0"/>
                  </a:rPr>
                  <a:t> 10</a:t>
                </a:r>
                <a:r>
                  <a:rPr lang="en-US" sz="1800" i="1">
                    <a:solidFill>
                      <a:schemeClr val="tx1"/>
                    </a:solidFill>
                    <a:latin typeface="Cambria Math" panose="02040503050406030204" pitchFamily="18" charset="0"/>
                  </a:rPr>
                  <a:t> – </a:t>
                </a:r>
                <a:r>
                  <a:rPr lang="en-US" sz="1800">
                    <a:solidFill>
                      <a:schemeClr val="tx1"/>
                    </a:solidFill>
                    <a:latin typeface="Cambria Math" panose="02040503050406030204" pitchFamily="18" charset="0"/>
                  </a:rPr>
                  <a:t>waiting time until next obs</a:t>
                </a:r>
                <a:r>
                  <a:rPr lang="en-US" sz="1800" i="1">
                    <a:solidFill>
                      <a:schemeClr val="tx1"/>
                    </a:solidFill>
                    <a:latin typeface="Cambria Math" panose="02040503050406030204" pitchFamily="18" charset="0"/>
                  </a:rPr>
                  <a:t>ervation</a:t>
                </a:r>
              </a:p>
              <a:p>
                <a:pPr marL="0" indent="0">
                  <a:buNone/>
                </a:pPr>
                <a:endParaRPr lang="en-US" sz="1800" i="1">
                  <a:solidFill>
                    <a:srgbClr val="FF0000"/>
                  </a:solidFill>
                  <a:latin typeface="Cambria Math" panose="02040503050406030204" pitchFamily="18" charset="0"/>
                </a:endParaRPr>
              </a:p>
              <a:p>
                <a:pPr marL="0" indent="0">
                  <a:buNone/>
                </a:pPr>
                <a:r>
                  <a:rPr lang="en-US" sz="1800" b="1" u="sng">
                    <a:solidFill>
                      <a:srgbClr val="FF0000"/>
                    </a:solidFill>
                  </a:rPr>
                  <a:t>Parameter:</a:t>
                </a:r>
                <a:endParaRPr lang="en-US" sz="1800" i="1">
                  <a:solidFill>
                    <a:srgbClr val="FF0000"/>
                  </a:solidFill>
                  <a:latin typeface="Cambria Math" panose="02040503050406030204" pitchFamily="18" charset="0"/>
                </a:endParaRPr>
              </a:p>
              <a:p>
                <a:pPr marL="0" indent="0">
                  <a:buNone/>
                </a:pPr>
                <a14:m>
                  <m:oMath xmlns:m="http://schemas.openxmlformats.org/officeDocument/2006/math">
                    <m:r>
                      <a:rPr lang="en-US" sz="1800" i="1" smtClean="0">
                        <a:solidFill>
                          <a:srgbClr val="FF0000"/>
                        </a:solidFill>
                        <a:latin typeface="Cambria Math" panose="02040503050406030204" pitchFamily="18" charset="0"/>
                      </a:rPr>
                      <m:t>𝑘</m:t>
                    </m:r>
                  </m:oMath>
                </a14:m>
                <a:r>
                  <a:rPr lang="en-US" sz="1800" i="1">
                    <a:solidFill>
                      <a:srgbClr val="FF0000"/>
                    </a:solidFill>
                    <a:latin typeface="Cambria Math" panose="02040503050406030204" pitchFamily="18" charset="0"/>
                  </a:rPr>
                  <a:t> </a:t>
                </a:r>
                <a:r>
                  <a:rPr lang="en-US" sz="1800">
                    <a:solidFill>
                      <a:srgbClr val="FF0000"/>
                    </a:solidFill>
                    <a:latin typeface="Cambria Math" panose="02040503050406030204" pitchFamily="18" charset="0"/>
                  </a:rPr>
                  <a:t>proportion relating acceleration to velocity</a:t>
                </a:r>
              </a:p>
              <a:p>
                <a:pPr marL="0" indent="0">
                  <a:buNone/>
                </a:pPr>
                <a:endParaRPr lang="en-US" sz="1800" i="1">
                  <a:solidFill>
                    <a:srgbClr val="FF0000"/>
                  </a:solidFill>
                  <a:latin typeface="Cambria Math" panose="02040503050406030204" pitchFamily="18" charset="0"/>
                </a:endParaRPr>
              </a:p>
            </p:txBody>
          </p:sp>
        </mc:Choice>
        <mc:Fallback>
          <p:sp>
            <p:nvSpPr>
              <p:cNvPr id="8" name="Content Placeholder 2"/>
              <p:cNvSpPr txBox="1">
                <a:spLocks noRot="1" noChangeAspect="1" noMove="1" noResize="1" noEditPoints="1" noAdjustHandles="1" noChangeArrowheads="1" noChangeShapeType="1" noTextEdit="1"/>
              </p:cNvSpPr>
              <p:nvPr/>
            </p:nvSpPr>
            <p:spPr>
              <a:xfrm>
                <a:off x="460374" y="1520211"/>
                <a:ext cx="3796993" cy="4652553"/>
              </a:xfrm>
              <a:prstGeom prst="rect">
                <a:avLst/>
              </a:prstGeom>
              <a:blipFill>
                <a:blip r:embed="rId4"/>
                <a:stretch>
                  <a:fillRect/>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Content Placeholder 2"/>
              <p:cNvSpPr txBox="1">
                <a:spLocks/>
              </p:cNvSpPr>
              <p:nvPr/>
            </p:nvSpPr>
            <p:spPr>
              <a:xfrm>
                <a:off x="4493343" y="5343897"/>
                <a:ext cx="4193458" cy="774705"/>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100" b="1" u="sng"/>
                  <a:t>Objective</a:t>
                </a:r>
              </a:p>
              <a:p>
                <a:pPr marL="0" indent="0">
                  <a:buNone/>
                </a:pPr>
                <a:r>
                  <a:rPr lang="en-US" sz="2100"/>
                  <a:t>Determine whether </a:t>
                </a:r>
                <a14:m>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𝑣</m:t>
                        </m:r>
                      </m:e>
                      <m:sub>
                        <m:r>
                          <a:rPr lang="en-US" sz="2100" i="1">
                            <a:latin typeface="Cambria Math" panose="02040503050406030204" pitchFamily="18" charset="0"/>
                          </a:rPr>
                          <m:t>𝑛</m:t>
                        </m:r>
                      </m:sub>
                    </m:sSub>
                    <m:r>
                      <a:rPr lang="en-US" sz="2100" i="1">
                        <a:latin typeface="Cambria Math" panose="02040503050406030204" pitchFamily="18" charset="0"/>
                      </a:rPr>
                      <m:t>→0</m:t>
                    </m:r>
                  </m:oMath>
                </a14:m>
                <a:r>
                  <a:rPr lang="en-US" sz="2100"/>
                  <a:t>.</a:t>
                </a:r>
              </a:p>
            </p:txBody>
          </p:sp>
        </mc:Choice>
        <mc:Fallback>
          <p:sp>
            <p:nvSpPr>
              <p:cNvPr id="9" name="Content Placeholder 2"/>
              <p:cNvSpPr txBox="1">
                <a:spLocks noRot="1" noChangeAspect="1" noMove="1" noResize="1" noEditPoints="1" noAdjustHandles="1" noChangeArrowheads="1" noChangeShapeType="1" noTextEdit="1"/>
              </p:cNvSpPr>
              <p:nvPr/>
            </p:nvSpPr>
            <p:spPr>
              <a:xfrm>
                <a:off x="4493343" y="5343897"/>
                <a:ext cx="4193458" cy="774705"/>
              </a:xfrm>
              <a:prstGeom prst="rect">
                <a:avLst/>
              </a:prstGeom>
              <a:blipFill>
                <a:blip r:embed="rId5"/>
                <a:stretch>
                  <a:fillRect l="-1445" t="-3817" b="-1603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4493342" y="1541770"/>
                <a:ext cx="4193458" cy="3000821"/>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100"/>
                  <a:t>From the assumptions we</a:t>
                </a:r>
              </a:p>
              <a:p>
                <a:pPr/>
                <a14:m>
                  <m:oMathPara xmlns:m="http://schemas.openxmlformats.org/officeDocument/2006/math">
                    <m:oMathParaPr>
                      <m:jc m:val="left"/>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𝑣</m:t>
                          </m:r>
                        </m:e>
                        <m:sub>
                          <m:r>
                            <a:rPr lang="en-US" sz="2100" i="1">
                              <a:latin typeface="Cambria Math" panose="02040503050406030204" pitchFamily="18" charset="0"/>
                            </a:rPr>
                            <m:t>𝑛</m:t>
                          </m:r>
                          <m:r>
                            <a:rPr lang="en-US" sz="2100" i="1">
                              <a:latin typeface="Cambria Math" panose="02040503050406030204" pitchFamily="18" charset="0"/>
                            </a:rPr>
                            <m:t>+1</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𝑣</m:t>
                          </m:r>
                        </m:e>
                        <m:sub>
                          <m:r>
                            <a:rPr lang="en-US" sz="2100" i="1">
                              <a:latin typeface="Cambria Math" panose="02040503050406030204" pitchFamily="18" charset="0"/>
                            </a:rPr>
                            <m:t>𝑛</m:t>
                          </m:r>
                        </m:sub>
                      </m:sSub>
                      <m:r>
                        <a:rPr lang="en-US" sz="2100" i="1">
                          <a:latin typeface="Cambria Math" panose="02040503050406030204" pitchFamily="18" charset="0"/>
                        </a:rPr>
                        <m:t>+</m:t>
                      </m:r>
                      <m:sSub>
                        <m:sSubPr>
                          <m:ctrlPr>
                            <a:rPr lang="en-US" sz="2100" i="1" smtClean="0">
                              <a:solidFill>
                                <a:schemeClr val="tx1"/>
                              </a:solidFill>
                              <a:latin typeface="Cambria Math" panose="02040503050406030204" pitchFamily="18" charset="0"/>
                            </a:rPr>
                          </m:ctrlPr>
                        </m:sSubPr>
                        <m:e>
                          <m:r>
                            <a:rPr lang="en-US" sz="2100" b="0" i="1" smtClean="0">
                              <a:solidFill>
                                <a:schemeClr val="tx1"/>
                              </a:solidFill>
                              <a:latin typeface="Cambria Math" panose="02040503050406030204" pitchFamily="18" charset="0"/>
                            </a:rPr>
                            <m:t>5</m:t>
                          </m:r>
                          <m:r>
                            <a:rPr lang="en-US" sz="2100" i="1">
                              <a:solidFill>
                                <a:schemeClr val="tx1"/>
                              </a:solidFill>
                              <a:latin typeface="Cambria Math" panose="02040503050406030204" pitchFamily="18" charset="0"/>
                            </a:rPr>
                            <m:t>𝑎</m:t>
                          </m:r>
                        </m:e>
                        <m:sub>
                          <m:r>
                            <a:rPr lang="en-US" sz="2100" i="1">
                              <a:solidFill>
                                <a:schemeClr val="tx1"/>
                              </a:solidFill>
                              <a:latin typeface="Cambria Math" panose="02040503050406030204" pitchFamily="18" charset="0"/>
                            </a:rPr>
                            <m:t>𝑛</m:t>
                          </m:r>
                          <m:r>
                            <a:rPr lang="en-US" sz="2100" i="1">
                              <a:solidFill>
                                <a:schemeClr val="tx1"/>
                              </a:solidFill>
                              <a:latin typeface="Cambria Math" panose="02040503050406030204" pitchFamily="18" charset="0"/>
                            </a:rPr>
                            <m:t>−1 </m:t>
                          </m:r>
                        </m:sub>
                      </m:sSub>
                      <m:r>
                        <a:rPr lang="en-US" sz="2100" i="1">
                          <a:solidFill>
                            <a:schemeClr val="tx1"/>
                          </a:solidFill>
                          <a:latin typeface="Cambria Math" panose="02040503050406030204" pitchFamily="18" charset="0"/>
                        </a:rPr>
                        <m:t>+</m:t>
                      </m:r>
                      <m:sSub>
                        <m:sSubPr>
                          <m:ctrlPr>
                            <a:rPr lang="en-US" sz="2100" i="1">
                              <a:solidFill>
                                <a:schemeClr val="tx1"/>
                              </a:solidFill>
                              <a:latin typeface="Cambria Math" panose="02040503050406030204" pitchFamily="18" charset="0"/>
                            </a:rPr>
                          </m:ctrlPr>
                        </m:sSubPr>
                        <m:e>
                          <m:r>
                            <a:rPr lang="en-US" sz="2100" b="0" i="1" smtClean="0">
                              <a:solidFill>
                                <a:schemeClr val="tx1"/>
                              </a:solidFill>
                              <a:latin typeface="Cambria Math" panose="02040503050406030204" pitchFamily="18" charset="0"/>
                            </a:rPr>
                            <m:t>10</m:t>
                          </m:r>
                          <m:r>
                            <a:rPr lang="en-US" sz="2100" i="1">
                              <a:solidFill>
                                <a:schemeClr val="tx1"/>
                              </a:solidFill>
                              <a:latin typeface="Cambria Math" panose="02040503050406030204" pitchFamily="18" charset="0"/>
                            </a:rPr>
                            <m:t>𝑎</m:t>
                          </m:r>
                        </m:e>
                        <m:sub>
                          <m:r>
                            <a:rPr lang="en-US" sz="2100" i="1">
                              <a:solidFill>
                                <a:schemeClr val="tx1"/>
                              </a:solidFill>
                              <a:latin typeface="Cambria Math" panose="02040503050406030204" pitchFamily="18" charset="0"/>
                            </a:rPr>
                            <m:t>𝑛</m:t>
                          </m:r>
                        </m:sub>
                      </m:sSub>
                    </m:oMath>
                  </m:oMathPara>
                </a14:m>
                <a:endParaRPr lang="en-US" sz="2100" i="1"/>
              </a:p>
              <a:p>
                <a:pPr/>
                <a:br>
                  <a:rPr lang="en-US" sz="2100" i="1">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𝑎</m:t>
                          </m:r>
                        </m:e>
                        <m:sub>
                          <m:r>
                            <a:rPr lang="en-US" sz="2100" i="1">
                              <a:latin typeface="Cambria Math" panose="02040503050406030204" pitchFamily="18" charset="0"/>
                            </a:rPr>
                            <m:t>𝑛</m:t>
                          </m:r>
                        </m:sub>
                      </m:sSub>
                      <m:r>
                        <a:rPr lang="en-US" sz="2100" i="1">
                          <a:latin typeface="Cambria Math" panose="02040503050406030204" pitchFamily="18" charset="0"/>
                        </a:rPr>
                        <m:t>=−</m:t>
                      </m:r>
                      <m:r>
                        <a:rPr lang="en-US" sz="2100" b="0" i="1" smtClean="0">
                          <a:solidFill>
                            <a:srgbClr val="FF0000"/>
                          </a:solidFill>
                          <a:latin typeface="Cambria Math" panose="02040503050406030204" pitchFamily="18" charset="0"/>
                        </a:rPr>
                        <m:t>𝑘</m:t>
                      </m:r>
                      <m:sSub>
                        <m:sSubPr>
                          <m:ctrlPr>
                            <a:rPr lang="en-US" sz="2100" i="1">
                              <a:latin typeface="Cambria Math" panose="02040503050406030204" pitchFamily="18" charset="0"/>
                            </a:rPr>
                          </m:ctrlPr>
                        </m:sSubPr>
                        <m:e>
                          <m:r>
                            <a:rPr lang="en-US" sz="2100" i="1">
                              <a:latin typeface="Cambria Math" panose="02040503050406030204" pitchFamily="18" charset="0"/>
                            </a:rPr>
                            <m:t>𝑣</m:t>
                          </m:r>
                        </m:e>
                        <m:sub>
                          <m:r>
                            <a:rPr lang="en-US" sz="2100" i="1">
                              <a:latin typeface="Cambria Math" panose="02040503050406030204" pitchFamily="18" charset="0"/>
                            </a:rPr>
                            <m:t>𝑛</m:t>
                          </m:r>
                        </m:sub>
                      </m:sSub>
                    </m:oMath>
                  </m:oMathPara>
                </a14:m>
                <a:endParaRPr lang="en-US" sz="2100" i="1">
                  <a:latin typeface="Cambria Math" panose="02040503050406030204" pitchFamily="18" charset="0"/>
                </a:endParaRPr>
              </a:p>
              <a:p>
                <a:endParaRPr lang="en-US" sz="2100"/>
              </a:p>
              <a:p>
                <a:r>
                  <a:rPr lang="en-US" sz="2100"/>
                  <a:t>So we have</a:t>
                </a:r>
              </a:p>
              <a:p>
                <a:r>
                  <a:rPr lang="en-US" sz="2100"/>
                  <a:t>		</a:t>
                </a:r>
                <a14:m>
                  <m:oMath xmlns:m="http://schemas.openxmlformats.org/officeDocument/2006/math">
                    <m:r>
                      <m:rPr>
                        <m:sty m:val="p"/>
                      </m:rPr>
                      <a:rPr lang="en-US" sz="2100">
                        <a:latin typeface="Cambria Math" panose="02040503050406030204" pitchFamily="18" charset="0"/>
                      </a:rPr>
                      <m:t>Δ</m:t>
                    </m:r>
                    <m:r>
                      <a:rPr lang="en-US" sz="2100" i="1">
                        <a:latin typeface="Cambria Math" panose="02040503050406030204" pitchFamily="18" charset="0"/>
                      </a:rPr>
                      <m:t>𝑡</m:t>
                    </m:r>
                    <m:r>
                      <a:rPr lang="en-US" sz="2100" i="1">
                        <a:latin typeface="Cambria Math" panose="02040503050406030204" pitchFamily="18" charset="0"/>
                      </a:rPr>
                      <m:t>=5+10</m:t>
                    </m:r>
                  </m:oMath>
                </a14:m>
                <a:endParaRPr lang="en-US" sz="2100"/>
              </a:p>
              <a:p>
                <a:pPr/>
                <a14:m>
                  <m:oMathPara xmlns:m="http://schemas.openxmlformats.org/officeDocument/2006/math">
                    <m:oMathParaPr>
                      <m:jc m:val="centerGroup"/>
                    </m:oMathParaPr>
                    <m:oMath xmlns:m="http://schemas.openxmlformats.org/officeDocument/2006/math">
                      <m:r>
                        <m:rPr>
                          <m:sty m:val="p"/>
                        </m:rPr>
                        <a:rPr lang="en-US" sz="2100" b="0" i="0" smtClean="0">
                          <a:latin typeface="Cambria Math" panose="02040503050406030204" pitchFamily="18" charset="0"/>
                        </a:rPr>
                        <m:t>Δ</m:t>
                      </m:r>
                      <m:sSub>
                        <m:sSubPr>
                          <m:ctrlPr>
                            <a:rPr lang="en-US" sz="2100" i="1">
                              <a:latin typeface="Cambria Math" panose="02040503050406030204" pitchFamily="18" charset="0"/>
                            </a:rPr>
                          </m:ctrlPr>
                        </m:sSubPr>
                        <m:e>
                          <m:r>
                            <a:rPr lang="en-US" sz="2100" i="1">
                              <a:latin typeface="Cambria Math" panose="02040503050406030204" pitchFamily="18" charset="0"/>
                            </a:rPr>
                            <m:t>𝑣</m:t>
                          </m:r>
                        </m:e>
                        <m:sub>
                          <m:r>
                            <a:rPr lang="en-US" sz="2100" i="1">
                              <a:latin typeface="Cambria Math" panose="02040503050406030204" pitchFamily="18" charset="0"/>
                            </a:rPr>
                            <m:t>𝑛</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b="0" i="1" smtClean="0">
                              <a:latin typeface="Cambria Math" panose="02040503050406030204" pitchFamily="18" charset="0"/>
                            </a:rPr>
                            <m:t>−</m:t>
                          </m:r>
                          <m:r>
                            <a:rPr lang="en-US" sz="2100" b="0" i="1" smtClean="0">
                              <a:solidFill>
                                <a:schemeClr val="tx1"/>
                              </a:solidFill>
                              <a:latin typeface="Cambria Math" panose="02040503050406030204" pitchFamily="18" charset="0"/>
                            </a:rPr>
                            <m:t>5</m:t>
                          </m:r>
                          <m:r>
                            <a:rPr lang="en-US" sz="2100" b="0" i="1" smtClean="0">
                              <a:solidFill>
                                <a:srgbClr val="FF0000"/>
                              </a:solidFill>
                              <a:latin typeface="Cambria Math" panose="02040503050406030204" pitchFamily="18" charset="0"/>
                            </a:rPr>
                            <m:t>𝑘</m:t>
                          </m:r>
                          <m:r>
                            <a:rPr lang="en-US" sz="2100" b="0" i="1" smtClean="0">
                              <a:latin typeface="Cambria Math" panose="02040503050406030204" pitchFamily="18" charset="0"/>
                            </a:rPr>
                            <m:t>𝑣</m:t>
                          </m:r>
                        </m:e>
                        <m:sub>
                          <m:r>
                            <a:rPr lang="en-US" sz="2100" i="1">
                              <a:latin typeface="Cambria Math" panose="02040503050406030204" pitchFamily="18" charset="0"/>
                            </a:rPr>
                            <m:t>𝑛</m:t>
                          </m:r>
                          <m:r>
                            <a:rPr lang="en-US" sz="2100" i="1">
                              <a:latin typeface="Cambria Math" panose="02040503050406030204" pitchFamily="18" charset="0"/>
                            </a:rPr>
                            <m:t>−1 </m:t>
                          </m:r>
                        </m:sub>
                      </m:sSub>
                      <m:r>
                        <a:rPr lang="en-US" sz="2100" b="0" i="1" smtClean="0">
                          <a:latin typeface="Cambria Math" panose="02040503050406030204" pitchFamily="18" charset="0"/>
                        </a:rPr>
                        <m:t>−</m:t>
                      </m:r>
                      <m:r>
                        <a:rPr lang="en-US" sz="2100" b="0" i="1" smtClean="0">
                          <a:solidFill>
                            <a:schemeClr val="tx1"/>
                          </a:solidFill>
                          <a:latin typeface="Cambria Math" panose="02040503050406030204" pitchFamily="18" charset="0"/>
                        </a:rPr>
                        <m:t>10</m:t>
                      </m:r>
                      <m:r>
                        <a:rPr lang="en-US" sz="2100" b="0" i="1" smtClean="0">
                          <a:solidFill>
                            <a:srgbClr val="FF0000"/>
                          </a:solidFill>
                          <a:latin typeface="Cambria Math" panose="02040503050406030204" pitchFamily="18" charset="0"/>
                        </a:rPr>
                        <m:t>𝑘</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𝑣</m:t>
                          </m:r>
                        </m:e>
                        <m:sub>
                          <m:r>
                            <a:rPr lang="en-US" sz="2100" b="0" i="1" smtClean="0">
                              <a:latin typeface="Cambria Math" panose="02040503050406030204" pitchFamily="18" charset="0"/>
                            </a:rPr>
                            <m:t>𝑛</m:t>
                          </m:r>
                        </m:sub>
                      </m:sSub>
                    </m:oMath>
                  </m:oMathPara>
                </a14:m>
                <a:endParaRPr lang="en-US" sz="2100" i="1"/>
              </a:p>
              <a:p>
                <a:endParaRPr lang="en-US" sz="2100"/>
              </a:p>
            </p:txBody>
          </p:sp>
        </mc:Choice>
        <mc:Fallback>
          <p:sp>
            <p:nvSpPr>
              <p:cNvPr id="11" name="TextBox 10"/>
              <p:cNvSpPr txBox="1">
                <a:spLocks noRot="1" noChangeAspect="1" noMove="1" noResize="1" noEditPoints="1" noAdjustHandles="1" noChangeArrowheads="1" noChangeShapeType="1" noTextEdit="1"/>
              </p:cNvSpPr>
              <p:nvPr/>
            </p:nvSpPr>
            <p:spPr>
              <a:xfrm>
                <a:off x="4493342" y="1541770"/>
                <a:ext cx="4193458" cy="3000821"/>
              </a:xfrm>
              <a:prstGeom prst="rect">
                <a:avLst/>
              </a:prstGeom>
              <a:blipFill>
                <a:blip r:embed="rId6"/>
                <a:stretch>
                  <a:fillRect l="-1445" t="-806"/>
                </a:stretch>
              </a:blipFill>
              <a:ln/>
            </p:spPr>
            <p:txBody>
              <a:bodyPr/>
              <a:lstStyle/>
              <a:p>
                <a:r>
                  <a:rPr lang="en-US">
                    <a:noFill/>
                  </a:rPr>
                  <a:t> </a:t>
                </a:r>
              </a:p>
            </p:txBody>
          </p:sp>
        </mc:Fallback>
      </mc:AlternateContent>
    </p:spTree>
    <p:extLst>
      <p:ext uri="{BB962C8B-B14F-4D97-AF65-F5344CB8AC3E}">
        <p14:creationId xmlns:p14="http://schemas.microsoft.com/office/powerpoint/2010/main" val="3750838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Sensitivity Analysis</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3" name="TextBox 2"/>
              <p:cNvSpPr txBox="1"/>
              <p:nvPr/>
            </p:nvSpPr>
            <p:spPr>
              <a:xfrm>
                <a:off x="457200" y="1487982"/>
                <a:ext cx="8229600" cy="2354491"/>
              </a:xfrm>
              <a:prstGeom prst="rect">
                <a:avLst/>
              </a:prstGeom>
              <a:solidFill>
                <a:schemeClr val="bg1"/>
              </a:solidFill>
              <a:ln>
                <a:solidFill>
                  <a:srgbClr val="002060"/>
                </a:solidFill>
              </a:ln>
            </p:spPr>
            <p:txBody>
              <a:bodyPr wrap="square" rtlCol="0">
                <a:spAutoFit/>
              </a:bodyPr>
              <a:lstStyle/>
              <a:p>
                <a:r>
                  <a:rPr lang="en-US"/>
                  <a:t>We  now have the following:</a:t>
                </a:r>
              </a:p>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𝑡</m:t>
                      </m:r>
                      <m:r>
                        <a:rPr lang="en-US" i="1">
                          <a:latin typeface="Cambria Math" panose="02040503050406030204" pitchFamily="18" charset="0"/>
                        </a:rPr>
                        <m:t>=5+10</m:t>
                      </m:r>
                    </m:oMath>
                  </m:oMathPara>
                </a14:m>
                <a:endParaRPr lang="en-US"/>
              </a:p>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−5</m:t>
                          </m:r>
                          <m:r>
                            <a:rPr lang="en-US" i="1">
                              <a:solidFill>
                                <a:srgbClr val="FF0000"/>
                              </a:solidFill>
                              <a:latin typeface="Cambria Math" panose="02040503050406030204" pitchFamily="18" charset="0"/>
                            </a:rPr>
                            <m:t>𝑘</m:t>
                          </m:r>
                          <m:r>
                            <a:rPr lang="en-US" i="1">
                              <a:latin typeface="Cambria Math" panose="02040503050406030204" pitchFamily="18" charset="0"/>
                            </a:rPr>
                            <m:t>𝑣</m:t>
                          </m:r>
                        </m:e>
                        <m:sub>
                          <m:r>
                            <a:rPr lang="en-US" i="1">
                              <a:latin typeface="Cambria Math" panose="02040503050406030204" pitchFamily="18" charset="0"/>
                            </a:rPr>
                            <m:t>𝑛</m:t>
                          </m:r>
                          <m:r>
                            <a:rPr lang="en-US" i="1">
                              <a:latin typeface="Cambria Math" panose="02040503050406030204" pitchFamily="18" charset="0"/>
                            </a:rPr>
                            <m:t>−1 </m:t>
                          </m:r>
                        </m:sub>
                      </m:sSub>
                      <m:r>
                        <a:rPr lang="en-US" i="1">
                          <a:latin typeface="Cambria Math" panose="02040503050406030204" pitchFamily="18" charset="0"/>
                        </a:rPr>
                        <m:t>−10</m:t>
                      </m:r>
                      <m:r>
                        <a:rPr lang="en-US" i="1">
                          <a:solidFill>
                            <a:srgbClr val="FF0000"/>
                          </a:solidFill>
                          <a:latin typeface="Cambria Math" panose="02040503050406030204" pitchFamily="18" charset="0"/>
                        </a:rPr>
                        <m:t>𝑘</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𝑛</m:t>
                          </m:r>
                        </m:sub>
                      </m:sSub>
                    </m:oMath>
                  </m:oMathPara>
                </a14:m>
                <a:endParaRPr lang="en-US" i="1"/>
              </a:p>
              <a:p>
                <a:r>
                  <a:rPr lang="en-US"/>
                  <a:t>We are concerned about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𝑛</m:t>
                        </m:r>
                      </m:sub>
                    </m:sSub>
                  </m:oMath>
                </a14:m>
                <a:r>
                  <a:rPr lang="en-US"/>
                  <a:t> going to 0. Thus, we do not need to include time as a state variable.</a:t>
                </a:r>
              </a:p>
              <a:p>
                <a:endParaRPr lang="en-US"/>
              </a:p>
              <a:p>
                <a:r>
                  <a:rPr lang="en-US"/>
                  <a:t>We model this problem as a discrete time dynamical system and attempt to determine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𝑛</m:t>
                        </m:r>
                      </m:sub>
                    </m:sSub>
                    <m:r>
                      <a:rPr lang="en-US" b="0" i="1" smtClean="0">
                        <a:latin typeface="Cambria Math" panose="02040503050406030204" pitchFamily="18" charset="0"/>
                      </a:rPr>
                      <m:t>→</m:t>
                    </m:r>
                  </m:oMath>
                </a14:m>
                <a:r>
                  <a:rPr lang="en-US"/>
                  <a:t> 0.</a:t>
                </a:r>
              </a:p>
            </p:txBody>
          </p:sp>
        </mc:Choice>
        <mc:Fallback>
          <p:sp>
            <p:nvSpPr>
              <p:cNvPr id="3" name="TextBox 2"/>
              <p:cNvSpPr txBox="1">
                <a:spLocks noRot="1" noChangeAspect="1" noMove="1" noResize="1" noEditPoints="1" noAdjustHandles="1" noChangeArrowheads="1" noChangeShapeType="1" noTextEdit="1"/>
              </p:cNvSpPr>
              <p:nvPr/>
            </p:nvSpPr>
            <p:spPr>
              <a:xfrm>
                <a:off x="457200" y="1487982"/>
                <a:ext cx="8229600" cy="2354491"/>
              </a:xfrm>
              <a:prstGeom prst="rect">
                <a:avLst/>
              </a:prstGeom>
              <a:blipFill>
                <a:blip r:embed="rId4"/>
                <a:stretch>
                  <a:fillRect l="-518" t="-1031" r="-888" b="-1031"/>
                </a:stretch>
              </a:blipFill>
              <a:ln>
                <a:solidFill>
                  <a:srgbClr val="002060"/>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460375" y="3873224"/>
                <a:ext cx="8229600" cy="2862322"/>
              </a:xfrm>
              <a:prstGeom prst="rect">
                <a:avLst/>
              </a:prstGeom>
              <a:solidFill>
                <a:schemeClr val="bg1"/>
              </a:solidFill>
              <a:ln>
                <a:solidFill>
                  <a:srgbClr val="002060"/>
                </a:solidFill>
              </a:ln>
            </p:spPr>
            <p:txBody>
              <a:bodyPr wrap="square" rtlCol="0">
                <a:spAutoFit/>
              </a:bodyPr>
              <a:lstStyle/>
              <a:p>
                <a:r>
                  <a:rPr lang="en-US"/>
                  <a:t>Let </a:t>
                </a:r>
                <a:endParaRPr lang="en-US" i="1">
                  <a:latin typeface="Cambria Math" panose="02040503050406030204" pitchFamily="18" charset="0"/>
                </a:endParaRPr>
              </a:p>
              <a:p>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𝑛</m:t>
                        </m:r>
                      </m:sub>
                    </m:sSub>
                  </m:oMath>
                </a14:m>
                <a:r>
                  <a:rPr lang="en-US"/>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𝑛</m:t>
                        </m:r>
                        <m:r>
                          <a:rPr lang="en-US" b="0" i="1" smtClean="0">
                            <a:latin typeface="Cambria Math" panose="02040503050406030204" pitchFamily="18" charset="0"/>
                          </a:rPr>
                          <m:t>−1</m:t>
                        </m:r>
                      </m:sub>
                    </m:sSub>
                  </m:oMath>
                </a14:m>
                <a:r>
                  <a:rPr lang="en-US"/>
                  <a:t> </a:t>
                </a:r>
              </a:p>
              <a:p>
                <a:r>
                  <a:rPr lang="en-US"/>
                  <a:t>denote our two state variables, defined on the state space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2</m:t>
                        </m:r>
                      </m:sup>
                    </m:sSup>
                  </m:oMath>
                </a14:m>
                <a:r>
                  <a:rPr lang="en-US"/>
                  <a:t>.</a:t>
                </a:r>
              </a:p>
              <a:p>
                <a:endParaRPr lang="en-US"/>
              </a:p>
              <a:p>
                <a:r>
                  <a:rPr lang="en-US"/>
                  <a:t>The system of equations are given by</a:t>
                </a:r>
              </a:p>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smtClean="0">
                          <a:latin typeface="Cambria Math" panose="02040503050406030204" pitchFamily="18" charset="0"/>
                        </a:rPr>
                        <m:t>−</m:t>
                      </m:r>
                      <m:r>
                        <a:rPr lang="en-US" b="0" i="1" smtClean="0">
                          <a:latin typeface="Cambria Math" panose="02040503050406030204" pitchFamily="18" charset="0"/>
                        </a:rPr>
                        <m:t>10</m:t>
                      </m:r>
                      <m:r>
                        <a:rPr lang="en-US" b="0" i="1" smtClean="0">
                          <a:solidFill>
                            <a:srgbClr val="FF0000"/>
                          </a:solidFill>
                          <a:latin typeface="Cambria Math" panose="02040503050406030204" pitchFamily="18" charset="0"/>
                        </a:rPr>
                        <m:t>𝑘</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−5</m:t>
                      </m:r>
                      <m:r>
                        <a:rPr lang="en-US" b="0" i="1" smtClean="0">
                          <a:solidFill>
                            <a:srgbClr val="FF0000"/>
                          </a:solidFill>
                          <a:latin typeface="Cambria Math" panose="02040503050406030204" pitchFamily="18" charset="0"/>
                        </a:rPr>
                        <m:t>𝑘</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i="1">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m:oMathPara>
                </a14:m>
                <a:endParaRPr lang="en-US" i="1">
                  <a:latin typeface="Cambria Math" panose="02040503050406030204" pitchFamily="18" charset="0"/>
                </a:endParaRPr>
              </a:p>
              <a:p>
                <a:r>
                  <a:rPr lang="en-US"/>
                  <a:t> </a:t>
                </a:r>
              </a:p>
              <a:p>
                <a:r>
                  <a:rPr lang="en-US"/>
                  <a:t>We need to find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→0</m:t>
                    </m:r>
                  </m:oMath>
                </a14:m>
                <a:r>
                  <a:rPr lang="en-US" i="1">
                    <a:latin typeface="Cambria Math" panose="02040503050406030204" pitchFamily="18" charset="0"/>
                  </a:rPr>
                  <a:t>.</a:t>
                </a:r>
              </a:p>
              <a:p>
                <a:endParaRPr lang="en-US"/>
              </a:p>
            </p:txBody>
          </p:sp>
        </mc:Choice>
        <mc:Fallback>
          <p:sp>
            <p:nvSpPr>
              <p:cNvPr id="11" name="TextBox 10"/>
              <p:cNvSpPr txBox="1">
                <a:spLocks noRot="1" noChangeAspect="1" noMove="1" noResize="1" noEditPoints="1" noAdjustHandles="1" noChangeArrowheads="1" noChangeShapeType="1" noTextEdit="1"/>
              </p:cNvSpPr>
              <p:nvPr/>
            </p:nvSpPr>
            <p:spPr>
              <a:xfrm>
                <a:off x="460375" y="3873224"/>
                <a:ext cx="8229600" cy="2862322"/>
              </a:xfrm>
              <a:prstGeom prst="rect">
                <a:avLst/>
              </a:prstGeom>
              <a:blipFill>
                <a:blip r:embed="rId5"/>
                <a:stretch>
                  <a:fillRect l="-592" t="-847"/>
                </a:stretch>
              </a:blipFill>
              <a:ln>
                <a:solidFill>
                  <a:srgbClr val="002060"/>
                </a:solidFill>
              </a:ln>
            </p:spPr>
            <p:txBody>
              <a:bodyPr/>
              <a:lstStyle/>
              <a:p>
                <a:r>
                  <a:rPr lang="en-US">
                    <a:noFill/>
                  </a:rPr>
                  <a:t> </a:t>
                </a:r>
              </a:p>
            </p:txBody>
          </p:sp>
        </mc:Fallback>
      </mc:AlternateContent>
    </p:spTree>
    <p:extLst>
      <p:ext uri="{BB962C8B-B14F-4D97-AF65-F5344CB8AC3E}">
        <p14:creationId xmlns:p14="http://schemas.microsoft.com/office/powerpoint/2010/main" val="2204151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Sensitivity Analysis: Iteration Function</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12" name="TextBox 11"/>
              <p:cNvSpPr txBox="1"/>
              <p:nvPr/>
            </p:nvSpPr>
            <p:spPr>
              <a:xfrm>
                <a:off x="463551" y="2977711"/>
                <a:ext cx="8226424" cy="3477875"/>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sz="2000"/>
                  <a:t>For this problem our function </a:t>
                </a:r>
                <a14:m>
                  <m:oMath xmlns:m="http://schemas.openxmlformats.org/officeDocument/2006/math">
                    <m:r>
                      <a:rPr lang="en-US" sz="2000" b="1">
                        <a:latin typeface="Cambria Math" panose="02040503050406030204" pitchFamily="18" charset="0"/>
                      </a:rPr>
                      <m:t>𝐅</m:t>
                    </m:r>
                    <m:r>
                      <a:rPr lang="en-US" sz="2000" i="1">
                        <a:latin typeface="Cambria Math" panose="02040503050406030204" pitchFamily="18" charset="0"/>
                      </a:rPr>
                      <m:t>(</m:t>
                    </m:r>
                    <m:r>
                      <a:rPr lang="en-US" sz="2000" b="1">
                        <a:latin typeface="Cambria Math" panose="02040503050406030204" pitchFamily="18" charset="0"/>
                      </a:rPr>
                      <m:t>𝐱</m:t>
                    </m:r>
                    <m:r>
                      <a:rPr lang="en-US" sz="2000" i="1">
                        <a:latin typeface="Cambria Math" panose="02040503050406030204" pitchFamily="18" charset="0"/>
                      </a:rPr>
                      <m:t>)</m:t>
                    </m:r>
                  </m:oMath>
                </a14:m>
                <a:r>
                  <a:rPr lang="en-US" sz="2000"/>
                  <a:t> is given by </a:t>
                </a:r>
                <a:br>
                  <a:rPr lang="en-US" sz="2000"/>
                </a:br>
                <a14:m>
                  <m:oMath xmlns:m="http://schemas.openxmlformats.org/officeDocument/2006/math">
                    <m:r>
                      <a:rPr lang="en-US" sz="2000" b="1">
                        <a:latin typeface="Cambria Math" panose="02040503050406030204" pitchFamily="18" charset="0"/>
                      </a:rPr>
                      <m:t>𝐅</m:t>
                    </m:r>
                    <m:d>
                      <m:dPr>
                        <m:ctrlPr>
                          <a:rPr lang="en-US" sz="2000" b="1" i="1">
                            <a:latin typeface="Cambria Math" panose="02040503050406030204" pitchFamily="18" charset="0"/>
                          </a:rPr>
                        </m:ctrlPr>
                      </m:dPr>
                      <m:e>
                        <m:r>
                          <a:rPr lang="en-US" sz="2000" b="1">
                            <a:latin typeface="Cambria Math" panose="02040503050406030204" pitchFamily="18" charset="0"/>
                          </a:rPr>
                          <m:t>𝐱</m:t>
                        </m:r>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i="1">
                            <a:latin typeface="Cambria Math" panose="02040503050406030204" pitchFamily="18" charset="0"/>
                          </a:rPr>
                          <m:t>−</m:t>
                        </m:r>
                        <m:r>
                          <a:rPr lang="en-US" sz="2000" b="0" i="1" smtClean="0">
                            <a:latin typeface="Cambria Math" panose="02040503050406030204" pitchFamily="18" charset="0"/>
                          </a:rPr>
                          <m:t>10</m:t>
                        </m:r>
                        <m:r>
                          <a:rPr lang="en-US" sz="2000" i="1">
                            <a:solidFill>
                              <a:srgbClr val="FF0000"/>
                            </a:solidFill>
                            <a:latin typeface="Cambria Math" panose="02040503050406030204" pitchFamily="18" charset="0"/>
                          </a:rPr>
                          <m:t>𝑘</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r>
                          <a:rPr lang="en-US" sz="2000" b="0" i="1" smtClean="0">
                            <a:latin typeface="Cambria Math" panose="02040503050406030204" pitchFamily="18" charset="0"/>
                          </a:rPr>
                          <m:t>5</m:t>
                        </m:r>
                        <m:r>
                          <a:rPr lang="en-US" sz="2000" i="1">
                            <a:solidFill>
                              <a:srgbClr val="FF0000"/>
                            </a:solidFill>
                            <a:latin typeface="Cambria Math" panose="02040503050406030204" pitchFamily="18" charset="0"/>
                          </a:rPr>
                          <m:t>𝑘</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e>
                    </m:d>
                  </m:oMath>
                </a14:m>
                <a:br>
                  <a:rPr lang="en-US" sz="2000"/>
                </a:br>
                <a:r>
                  <a:rPr lang="en-US" sz="2000"/>
                  <a:t>with obvious equilibrium of (0,0).</a:t>
                </a:r>
              </a:p>
              <a:p>
                <a:endParaRPr lang="en-US" sz="2000"/>
              </a:p>
              <a:p>
                <a:pPr marL="285750" indent="-285750">
                  <a:buFont typeface="Arial" panose="020B0604020202020204" pitchFamily="34" charset="0"/>
                  <a:buChar char="•"/>
                </a:pPr>
                <a:r>
                  <a:rPr lang="en-US" sz="2000"/>
                  <a:t>Consequently </a:t>
                </a:r>
                <a:br>
                  <a:rPr lang="en-US" sz="2000"/>
                </a:br>
                <a14:m>
                  <m:oMath xmlns:m="http://schemas.openxmlformats.org/officeDocument/2006/math">
                    <m:r>
                      <a:rPr lang="en-US" sz="2000" b="1">
                        <a:latin typeface="Cambria Math" panose="02040503050406030204" pitchFamily="18" charset="0"/>
                      </a:rPr>
                      <m:t>𝐆</m:t>
                    </m:r>
                    <m:d>
                      <m:dPr>
                        <m:ctrlPr>
                          <a:rPr lang="en-US" sz="2000" b="1" i="1">
                            <a:latin typeface="Cambria Math" panose="02040503050406030204" pitchFamily="18" charset="0"/>
                          </a:rPr>
                        </m:ctrlPr>
                      </m:dPr>
                      <m:e>
                        <m:r>
                          <a:rPr lang="en-US" sz="2000" b="1">
                            <a:latin typeface="Cambria Math" panose="02040503050406030204" pitchFamily="18" charset="0"/>
                          </a:rPr>
                          <m:t>𝐱</m:t>
                        </m:r>
                      </m:e>
                    </m:d>
                    <m:r>
                      <a:rPr lang="en-US" sz="2000" i="1">
                        <a:latin typeface="Cambria Math" panose="02040503050406030204" pitchFamily="18" charset="0"/>
                      </a:rPr>
                      <m:t>=</m:t>
                    </m:r>
                    <m:r>
                      <a:rPr lang="en-US" sz="2000" b="1">
                        <a:latin typeface="Cambria Math" panose="02040503050406030204" pitchFamily="18" charset="0"/>
                      </a:rPr>
                      <m:t>𝐱</m:t>
                    </m:r>
                    <m:r>
                      <a:rPr lang="en-US" sz="2000" b="1">
                        <a:latin typeface="Cambria Math" panose="02040503050406030204" pitchFamily="18" charset="0"/>
                      </a:rPr>
                      <m:t>+</m:t>
                    </m:r>
                    <m:r>
                      <a:rPr lang="en-US" sz="2000" b="1">
                        <a:latin typeface="Cambria Math" panose="02040503050406030204" pitchFamily="18" charset="0"/>
                      </a:rPr>
                      <m:t>𝐅</m:t>
                    </m:r>
                    <m:d>
                      <m:dPr>
                        <m:ctrlPr>
                          <a:rPr lang="en-US" sz="2000" b="1" i="1">
                            <a:latin typeface="Cambria Math" panose="02040503050406030204" pitchFamily="18" charset="0"/>
                          </a:rPr>
                        </m:ctrlPr>
                      </m:dPr>
                      <m:e>
                        <m:r>
                          <a:rPr lang="en-US" sz="2000" b="1">
                            <a:latin typeface="Cambria Math" panose="02040503050406030204" pitchFamily="18" charset="0"/>
                          </a:rPr>
                          <m:t>𝐱</m:t>
                        </m:r>
                      </m:e>
                    </m:d>
                    <m:r>
                      <a:rPr lang="en-US" sz="2000" b="0" i="1" smtClean="0">
                        <a:latin typeface="Cambria Math" panose="02040503050406030204" pitchFamily="18" charset="0"/>
                      </a:rPr>
                      <m:t>=</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 ,</m:t>
                        </m:r>
                        <m:r>
                          <a:rPr lang="en-US" sz="2000" i="1" smtClean="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e>
                    </m:d>
                    <m:r>
                      <a:rPr lang="en-US" sz="2000" b="0" i="1" smtClean="0">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m:t>
                        </m:r>
                        <m:r>
                          <a:rPr lang="en-US" sz="2000" b="0" i="1" smtClean="0">
                            <a:latin typeface="Cambria Math" panose="02040503050406030204" pitchFamily="18" charset="0"/>
                          </a:rPr>
                          <m:t>10</m:t>
                        </m:r>
                        <m:r>
                          <a:rPr lang="en-US" sz="2000" i="1">
                            <a:solidFill>
                              <a:srgbClr val="FF0000"/>
                            </a:solidFill>
                            <a:latin typeface="Cambria Math" panose="02040503050406030204" pitchFamily="18" charset="0"/>
                          </a:rPr>
                          <m:t>𝑘</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r>
                          <a:rPr lang="en-US" sz="2000" b="0" i="1" smtClean="0">
                            <a:latin typeface="Cambria Math" panose="02040503050406030204" pitchFamily="18" charset="0"/>
                          </a:rPr>
                          <m:t>5</m:t>
                        </m:r>
                        <m:r>
                          <a:rPr lang="en-US" sz="2000" i="1">
                            <a:solidFill>
                              <a:srgbClr val="FF0000"/>
                            </a:solidFill>
                            <a:latin typeface="Cambria Math" panose="02040503050406030204" pitchFamily="18" charset="0"/>
                          </a:rPr>
                          <m:t>𝑘</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e>
                    </m:d>
                  </m:oMath>
                </a14:m>
                <a:br>
                  <a:rPr lang="en-US" sz="2000" i="1">
                    <a:latin typeface="Cambria Math" panose="02040503050406030204" pitchFamily="18" charset="0"/>
                  </a:rPr>
                </a:br>
                <a:r>
                  <a:rPr lang="en-US" sz="2000" i="1">
                    <a:latin typeface="Cambria Math" panose="02040503050406030204" pitchFamily="18" charset="0"/>
                  </a:rPr>
                  <a:t>						  </a:t>
                </a:r>
                <a14:m>
                  <m:oMath xmlns:m="http://schemas.openxmlformats.org/officeDocument/2006/math">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(1−10</m:t>
                        </m:r>
                        <m:r>
                          <a:rPr lang="en-US" sz="2000" b="0" i="1" smtClean="0">
                            <a:solidFill>
                              <a:srgbClr val="FF0000"/>
                            </a:solidFill>
                            <a:latin typeface="Cambria Math" panose="02040503050406030204" pitchFamily="18" charset="0"/>
                          </a:rPr>
                          <m:t>𝑘</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−5</m:t>
                        </m:r>
                        <m:r>
                          <a:rPr lang="en-US" sz="2000" b="0" i="1" smtClean="0">
                            <a:solidFill>
                              <a:srgbClr val="FF0000"/>
                            </a:solidFill>
                            <a:latin typeface="Cambria Math" panose="02040503050406030204" pitchFamily="18" charset="0"/>
                          </a:rPr>
                          <m:t>𝑘</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e>
                    </m:d>
                  </m:oMath>
                </a14:m>
                <a:br>
                  <a:rPr lang="en-US" sz="2000"/>
                </a:br>
                <a:r>
                  <a:rPr lang="en-US" sz="2000"/>
                  <a:t>where</a:t>
                </a:r>
                <a:br>
                  <a:rPr lang="en-US" sz="2000"/>
                </a:br>
                <a:r>
                  <a:rPr lang="en-US" sz="200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𝑔</m:t>
                        </m:r>
                      </m:e>
                      <m:sub>
                        <m:r>
                          <a:rPr lang="en-US" sz="2000" b="0" i="1" smtClean="0">
                            <a:latin typeface="Cambria Math" panose="02040503050406030204" pitchFamily="18" charset="0"/>
                          </a:rPr>
                          <m:t>1</m:t>
                        </m:r>
                      </m:sub>
                    </m:sSub>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r>
                      <a:rPr lang="en-US" sz="2000" i="1">
                        <a:latin typeface="Cambria Math" panose="02040503050406030204" pitchFamily="18" charset="0"/>
                      </a:rPr>
                      <m:t>(1−10</m:t>
                    </m:r>
                    <m:r>
                      <a:rPr lang="en-US" sz="2000" i="1">
                        <a:solidFill>
                          <a:srgbClr val="FF0000"/>
                        </a:solidFill>
                        <a:latin typeface="Cambria Math" panose="02040503050406030204" pitchFamily="18" charset="0"/>
                      </a:rPr>
                      <m:t>𝑘</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−5</m:t>
                    </m:r>
                    <m:r>
                      <a:rPr lang="en-US" sz="2000" i="1">
                        <a:solidFill>
                          <a:srgbClr val="FF0000"/>
                        </a:solidFill>
                        <a:latin typeface="Cambria Math" panose="02040503050406030204" pitchFamily="18" charset="0"/>
                      </a:rPr>
                      <m:t>𝑘</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oMath>
                </a14:m>
                <a:r>
                  <a:rPr lang="en-US" sz="2000"/>
                  <a:t>   		and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𝑔</m:t>
                        </m:r>
                      </m:e>
                      <m:sub>
                        <m:r>
                          <a:rPr lang="en-US" sz="2000" b="0" i="1" smtClean="0">
                            <a:latin typeface="Cambria Math" panose="02040503050406030204" pitchFamily="18" charset="0"/>
                          </a:rPr>
                          <m:t>2</m:t>
                        </m:r>
                      </m:sub>
                    </m:sSub>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oMath>
                </a14:m>
                <a:br>
                  <a:rPr lang="en-US" sz="2000"/>
                </a:br>
                <a:br>
                  <a:rPr lang="en-US" sz="2000"/>
                </a:br>
                <a:endParaRPr lang="en-US" sz="2000"/>
              </a:p>
            </p:txBody>
          </p:sp>
        </mc:Choice>
        <mc:Fallback>
          <p:sp>
            <p:nvSpPr>
              <p:cNvPr id="12" name="TextBox 11"/>
              <p:cNvSpPr txBox="1">
                <a:spLocks noRot="1" noChangeAspect="1" noMove="1" noResize="1" noEditPoints="1" noAdjustHandles="1" noChangeArrowheads="1" noChangeShapeType="1" noTextEdit="1"/>
              </p:cNvSpPr>
              <p:nvPr/>
            </p:nvSpPr>
            <p:spPr>
              <a:xfrm>
                <a:off x="463551" y="2977711"/>
                <a:ext cx="8226424" cy="3477875"/>
              </a:xfrm>
              <a:prstGeom prst="rect">
                <a:avLst/>
              </a:prstGeom>
              <a:blipFill>
                <a:blip r:embed="rId4"/>
                <a:stretch>
                  <a:fillRect l="-667" t="-87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460375" y="1491628"/>
                <a:ext cx="8229600" cy="1015663"/>
              </a:xfrm>
              <a:prstGeom prst="rect">
                <a:avLst/>
              </a:prstGeom>
              <a:noFill/>
            </p:spPr>
            <p:txBody>
              <a:bodyPr wrap="square" rtlCol="0">
                <a:spAutoFit/>
              </a:bodyPr>
              <a:lstStyle/>
              <a:p>
                <a:r>
                  <a:rPr lang="en-US" sz="2000"/>
                  <a:t>We are studying the following dynamical system on the state space</a:t>
                </a:r>
                <a14:m>
                  <m:oMath xmlns:m="http://schemas.openxmlformats.org/officeDocument/2006/math">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ℝ</m:t>
                        </m:r>
                      </m:e>
                      <m:sup>
                        <m:r>
                          <a:rPr lang="en-US" sz="2000" i="1">
                            <a:latin typeface="Cambria Math" panose="02040503050406030204" pitchFamily="18" charset="0"/>
                            <a:ea typeface="Cambria Math" panose="02040503050406030204" pitchFamily="18" charset="0"/>
                          </a:rPr>
                          <m:t>2</m:t>
                        </m:r>
                      </m:sup>
                    </m:sSup>
                  </m:oMath>
                </a14:m>
                <a:r>
                  <a:rPr lang="en-US" sz="2000"/>
                  <a:t>.</a:t>
                </a:r>
              </a:p>
              <a:p>
                <a:pPr/>
                <a14:m>
                  <m:oMathPara xmlns:m="http://schemas.openxmlformats.org/officeDocument/2006/math">
                    <m:oMathParaPr>
                      <m:jc m:val="centerGroup"/>
                    </m:oMathParaPr>
                    <m:oMath xmlns:m="http://schemas.openxmlformats.org/officeDocument/2006/math">
                      <m:r>
                        <m:rPr>
                          <m:sty m:val="p"/>
                        </m:rPr>
                        <a:rPr lang="en-US" sz="2000">
                          <a:latin typeface="Cambria Math" panose="02040503050406030204" pitchFamily="18" charset="0"/>
                        </a:rPr>
                        <m:t>Δ</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=−10</m:t>
                      </m:r>
                      <m:r>
                        <a:rPr lang="en-US" sz="2000" i="1">
                          <a:solidFill>
                            <a:srgbClr val="FF0000"/>
                          </a:solidFill>
                          <a:latin typeface="Cambria Math" panose="02040503050406030204" pitchFamily="18" charset="0"/>
                        </a:rPr>
                        <m:t>𝑘</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−5</m:t>
                      </m:r>
                      <m:r>
                        <a:rPr lang="en-US" sz="2000" i="1">
                          <a:solidFill>
                            <a:srgbClr val="FF0000"/>
                          </a:solidFill>
                          <a:latin typeface="Cambria Math" panose="02040503050406030204" pitchFamily="18" charset="0"/>
                        </a:rPr>
                        <m:t>𝑘</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oMath>
                  </m:oMathPara>
                </a14:m>
                <a:endParaRPr lang="en-US" sz="2000" i="1">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sz="2000">
                          <a:latin typeface="Cambria Math" panose="02040503050406030204" pitchFamily="18" charset="0"/>
                        </a:rPr>
                        <m:t>Δ</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oMath>
                  </m:oMathPara>
                </a14:m>
                <a:endParaRPr lang="en-US" sz="2000" i="1">
                  <a:latin typeface="Cambria Math" panose="02040503050406030204" pitchFamily="18" charset="0"/>
                </a:endParaRPr>
              </a:p>
            </p:txBody>
          </p:sp>
        </mc:Choice>
        <mc:Fallback>
          <p:sp>
            <p:nvSpPr>
              <p:cNvPr id="13" name="TextBox 12"/>
              <p:cNvSpPr txBox="1">
                <a:spLocks noRot="1" noChangeAspect="1" noMove="1" noResize="1" noEditPoints="1" noAdjustHandles="1" noChangeArrowheads="1" noChangeShapeType="1" noTextEdit="1"/>
              </p:cNvSpPr>
              <p:nvPr/>
            </p:nvSpPr>
            <p:spPr>
              <a:xfrm>
                <a:off x="460375" y="1491628"/>
                <a:ext cx="8229600" cy="1015663"/>
              </a:xfrm>
              <a:prstGeom prst="rect">
                <a:avLst/>
              </a:prstGeom>
              <a:blipFill>
                <a:blip r:embed="rId5"/>
                <a:stretch>
                  <a:fillRect l="-815" t="-3614" b="-1205"/>
                </a:stretch>
              </a:blipFill>
            </p:spPr>
            <p:txBody>
              <a:bodyPr/>
              <a:lstStyle/>
              <a:p>
                <a:r>
                  <a:rPr lang="en-US">
                    <a:noFill/>
                  </a:rPr>
                  <a:t> </a:t>
                </a:r>
              </a:p>
            </p:txBody>
          </p:sp>
        </mc:Fallback>
      </mc:AlternateContent>
    </p:spTree>
    <p:extLst>
      <p:ext uri="{BB962C8B-B14F-4D97-AF65-F5344CB8AC3E}">
        <p14:creationId xmlns:p14="http://schemas.microsoft.com/office/powerpoint/2010/main" val="1014306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Sensitivity Analysis: Jacobian</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14" name="TextBox 13"/>
              <p:cNvSpPr txBox="1"/>
              <p:nvPr/>
            </p:nvSpPr>
            <p:spPr>
              <a:xfrm>
                <a:off x="4705189" y="3498024"/>
                <a:ext cx="3917777" cy="2726259"/>
              </a:xfrm>
              <a:prstGeom prst="rect">
                <a:avLst/>
              </a:prstGeom>
              <a:noFill/>
            </p:spPr>
            <p:txBody>
              <a:bodyPr wrap="square" rtlCol="0">
                <a:spAutoFit/>
              </a:bodyPr>
              <a:lstStyle/>
              <a:p>
                <a:r>
                  <a:rPr lang="en-US" sz="2200" b="0"/>
                  <a:t>Thus, the Jacobian at of the matrix </a:t>
                </a:r>
                <a14:m>
                  <m:oMath xmlns:m="http://schemas.openxmlformats.org/officeDocument/2006/math">
                    <m:r>
                      <a:rPr lang="en-US" sz="2200" b="1">
                        <a:latin typeface="Cambria Math" panose="02040503050406030204" pitchFamily="18" charset="0"/>
                      </a:rPr>
                      <m:t>𝐆</m:t>
                    </m:r>
                  </m:oMath>
                </a14:m>
                <a:r>
                  <a:rPr lang="en-US" sz="2200" b="0"/>
                  <a:t> is</a:t>
                </a:r>
                <a:br>
                  <a:rPr lang="en-US" sz="2200" b="0"/>
                </a:br>
                <a:endParaRPr lang="en-US" sz="2200"/>
              </a:p>
              <a:p>
                <a:pPr/>
                <a14:m>
                  <m:oMathPara xmlns:m="http://schemas.openxmlformats.org/officeDocument/2006/math">
                    <m:oMathParaPr>
                      <m:jc m:val="centerGroup"/>
                    </m:oMathParaPr>
                    <m:oMath xmlns:m="http://schemas.openxmlformats.org/officeDocument/2006/math">
                      <m:sSub>
                        <m:sSubPr>
                          <m:ctrlPr>
                            <a:rPr lang="en-US" sz="2200" b="1" i="1" smtClean="0">
                              <a:latin typeface="Cambria Math" panose="02040503050406030204" pitchFamily="18" charset="0"/>
                            </a:rPr>
                          </m:ctrlPr>
                        </m:sSubPr>
                        <m:e>
                          <m:r>
                            <a:rPr lang="en-US" sz="2200" b="1" i="1">
                              <a:latin typeface="Cambria Math" panose="02040503050406030204" pitchFamily="18" charset="0"/>
                            </a:rPr>
                            <m:t>𝑱</m:t>
                          </m:r>
                        </m:e>
                        <m:sub>
                          <m:r>
                            <a:rPr lang="en-US" sz="2200" b="1" i="1" smtClean="0">
                              <a:latin typeface="Cambria Math" panose="02040503050406030204" pitchFamily="18" charset="0"/>
                            </a:rPr>
                            <m:t>𝑮</m:t>
                          </m:r>
                        </m:sub>
                      </m:sSub>
                      <m:r>
                        <a:rPr lang="en-US" sz="2200" i="1">
                          <a:latin typeface="Cambria Math" panose="02040503050406030204" pitchFamily="18" charset="0"/>
                        </a:rPr>
                        <m:t>=</m:t>
                      </m:r>
                      <m:d>
                        <m:dPr>
                          <m:begChr m:val="["/>
                          <m:endChr m:val="]"/>
                          <m:ctrlPr>
                            <a:rPr lang="en-US" sz="2200" i="1" smtClean="0">
                              <a:latin typeface="Cambria Math" panose="02040503050406030204" pitchFamily="18" charset="0"/>
                            </a:rPr>
                          </m:ctrlPr>
                        </m:dPr>
                        <m:e>
                          <m:m>
                            <m:mPr>
                              <m:mcs>
                                <m:mc>
                                  <m:mcPr>
                                    <m:count m:val="2"/>
                                    <m:mcJc m:val="center"/>
                                  </m:mcPr>
                                </m:mc>
                              </m:mcs>
                              <m:ctrlPr>
                                <a:rPr lang="en-US" sz="2200" i="1" smtClean="0">
                                  <a:latin typeface="Cambria Math" panose="02040503050406030204" pitchFamily="18" charset="0"/>
                                </a:rPr>
                              </m:ctrlPr>
                            </m:mPr>
                            <m:mr>
                              <m:e>
                                <m:r>
                                  <a:rPr lang="en-US" sz="2200" b="0" i="1" smtClean="0">
                                    <a:latin typeface="Cambria Math" panose="02040503050406030204" pitchFamily="18" charset="0"/>
                                  </a:rPr>
                                  <m:t>1−10</m:t>
                                </m:r>
                                <m:r>
                                  <a:rPr lang="en-US" sz="2200" b="0" i="1" smtClean="0">
                                    <a:solidFill>
                                      <a:srgbClr val="FF0000"/>
                                    </a:solidFill>
                                    <a:latin typeface="Cambria Math" panose="02040503050406030204" pitchFamily="18" charset="0"/>
                                  </a:rPr>
                                  <m:t>𝑘</m:t>
                                </m:r>
                              </m:e>
                              <m:e>
                                <m:r>
                                  <a:rPr lang="en-US" sz="2200" b="0" i="1" smtClean="0">
                                    <a:latin typeface="Cambria Math" panose="02040503050406030204" pitchFamily="18" charset="0"/>
                                  </a:rPr>
                                  <m:t>−5</m:t>
                                </m:r>
                                <m:r>
                                  <a:rPr lang="en-US" sz="2200" b="0" i="1" smtClean="0">
                                    <a:solidFill>
                                      <a:srgbClr val="FF0000"/>
                                    </a:solidFill>
                                    <a:latin typeface="Cambria Math" panose="02040503050406030204" pitchFamily="18" charset="0"/>
                                  </a:rPr>
                                  <m:t>𝑘</m:t>
                                </m:r>
                              </m:e>
                            </m:mr>
                            <m:mr>
                              <m:e>
                                <m:r>
                                  <a:rPr lang="en-US" sz="2200" b="0" i="1" smtClean="0">
                                    <a:latin typeface="Cambria Math" panose="02040503050406030204" pitchFamily="18" charset="0"/>
                                  </a:rPr>
                                  <m:t>1</m:t>
                                </m:r>
                              </m:e>
                              <m:e>
                                <m:r>
                                  <a:rPr lang="en-US" sz="2200" b="0" i="1" smtClean="0">
                                    <a:latin typeface="Cambria Math" panose="02040503050406030204" pitchFamily="18" charset="0"/>
                                  </a:rPr>
                                  <m:t>0</m:t>
                                </m:r>
                              </m:e>
                            </m:mr>
                          </m:m>
                        </m:e>
                      </m:d>
                      <m:r>
                        <a:rPr lang="en-US" sz="2200" b="0" i="1" smtClean="0">
                          <a:latin typeface="Cambria Math" panose="02040503050406030204" pitchFamily="18" charset="0"/>
                        </a:rPr>
                        <m:t>.</m:t>
                      </m:r>
                    </m:oMath>
                  </m:oMathPara>
                </a14:m>
                <a:endParaRPr lang="en-US" sz="2200"/>
              </a:p>
              <a:p>
                <a:endParaRPr lang="en-US" sz="2200"/>
              </a:p>
              <a:p>
                <a:r>
                  <a:rPr lang="en-US" sz="2200"/>
                  <a:t>To find the eigenvalues we solve:</a:t>
                </a:r>
              </a:p>
              <a:p>
                <a:pPr/>
                <a14:m>
                  <m:oMathPara xmlns:m="http://schemas.openxmlformats.org/officeDocument/2006/math">
                    <m:oMathParaPr>
                      <m:jc m:val="centerGroup"/>
                    </m:oMathParaPr>
                    <m:oMath xmlns:m="http://schemas.openxmlformats.org/officeDocument/2006/math">
                      <m:r>
                        <a:rPr lang="en-US" sz="2200" b="0" i="0" smtClean="0">
                          <a:latin typeface="Cambria Math" panose="02040503050406030204" pitchFamily="18" charset="0"/>
                        </a:rPr>
                        <m:t>0=</m:t>
                      </m:r>
                      <m:r>
                        <m:rPr>
                          <m:lit/>
                        </m:rPr>
                        <a:rPr lang="en-US" sz="2200" b="0" i="0" smtClean="0">
                          <a:latin typeface="Cambria Math" panose="02040503050406030204" pitchFamily="18" charset="0"/>
                        </a:rPr>
                        <m:t> </m:t>
                      </m:r>
                      <m:r>
                        <m:rPr>
                          <m:sty m:val="p"/>
                        </m:rPr>
                        <a:rPr lang="en-US" sz="2200" b="0" i="0" smtClean="0">
                          <a:latin typeface="Cambria Math" panose="02040503050406030204" pitchFamily="18" charset="0"/>
                        </a:rPr>
                        <m:t>det</m:t>
                      </m:r>
                      <m:r>
                        <a:rPr lang="en-US" sz="2200" b="0" i="0" smtClean="0">
                          <a:latin typeface="Cambria Math" panose="02040503050406030204" pitchFamily="18" charset="0"/>
                        </a:rPr>
                        <m:t>(</m:t>
                      </m:r>
                      <m:r>
                        <m:rPr>
                          <m:sty m:val="p"/>
                        </m:rPr>
                        <a:rPr lang="en-US" sz="2200" b="0" i="0" smtClean="0">
                          <a:latin typeface="Cambria Math" panose="02040503050406030204" pitchFamily="18" charset="0"/>
                        </a:rPr>
                        <m:t>λ</m:t>
                      </m:r>
                      <m:r>
                        <a:rPr lang="en-US" sz="2200" b="1" i="1" smtClean="0">
                          <a:latin typeface="Cambria Math" panose="02040503050406030204" pitchFamily="18" charset="0"/>
                        </a:rPr>
                        <m:t>𝑰</m:t>
                      </m:r>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1" i="1" smtClean="0">
                              <a:latin typeface="Cambria Math" panose="02040503050406030204" pitchFamily="18" charset="0"/>
                            </a:rPr>
                            <m:t>𝑱</m:t>
                          </m:r>
                        </m:e>
                        <m:sub>
                          <m:r>
                            <a:rPr lang="en-US" sz="2200" b="0" i="1" smtClean="0">
                              <a:latin typeface="Cambria Math" panose="02040503050406030204" pitchFamily="18" charset="0"/>
                            </a:rPr>
                            <m:t>𝐺</m:t>
                          </m:r>
                        </m:sub>
                      </m:sSub>
                      <m:r>
                        <a:rPr lang="en-US" sz="2200" b="0" i="1" smtClean="0">
                          <a:latin typeface="Cambria Math" panose="02040503050406030204" pitchFamily="18" charset="0"/>
                        </a:rPr>
                        <m:t>)</m:t>
                      </m:r>
                      <m:r>
                        <a:rPr lang="en-US" sz="2200" b="1" i="1" smtClean="0">
                          <a:latin typeface="Cambria Math" panose="02040503050406030204" pitchFamily="18" charset="0"/>
                        </a:rPr>
                        <m:t>  </m:t>
                      </m:r>
                    </m:oMath>
                  </m:oMathPara>
                </a14:m>
                <a:endParaRPr lang="en-US" sz="2200" b="1" i="1"/>
              </a:p>
            </p:txBody>
          </p:sp>
        </mc:Choice>
        <mc:Fallback>
          <p:sp>
            <p:nvSpPr>
              <p:cNvPr id="14" name="TextBox 13"/>
              <p:cNvSpPr txBox="1">
                <a:spLocks noRot="1" noChangeAspect="1" noMove="1" noResize="1" noEditPoints="1" noAdjustHandles="1" noChangeArrowheads="1" noChangeShapeType="1" noTextEdit="1"/>
              </p:cNvSpPr>
              <p:nvPr/>
            </p:nvSpPr>
            <p:spPr>
              <a:xfrm>
                <a:off x="4705189" y="3498024"/>
                <a:ext cx="3917777" cy="2726259"/>
              </a:xfrm>
              <a:prstGeom prst="rect">
                <a:avLst/>
              </a:prstGeom>
              <a:blipFill>
                <a:blip r:embed="rId3"/>
                <a:stretch>
                  <a:fillRect l="-2022" t="-1566" r="-1711" b="-6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460375" y="1429443"/>
                <a:ext cx="8162592" cy="1815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200"/>
                  <a:t>The iteration for the discrete time dynamical system equations is</a:t>
                </a:r>
              </a:p>
              <a:p>
                <a:r>
                  <a:rPr lang="en-US" sz="2200"/>
                  <a:t> </a:t>
                </a:r>
                <a14:m>
                  <m:oMath xmlns:m="http://schemas.openxmlformats.org/officeDocument/2006/math">
                    <m:r>
                      <a:rPr lang="en-US" sz="2200" b="1">
                        <a:latin typeface="Cambria Math" panose="02040503050406030204" pitchFamily="18" charset="0"/>
                      </a:rPr>
                      <m:t>𝐆</m:t>
                    </m:r>
                    <m:d>
                      <m:dPr>
                        <m:ctrlPr>
                          <a:rPr lang="en-US" sz="2200" b="1" i="1">
                            <a:latin typeface="Cambria Math" panose="02040503050406030204" pitchFamily="18" charset="0"/>
                          </a:rPr>
                        </m:ctrlPr>
                      </m:dPr>
                      <m:e>
                        <m:r>
                          <a:rPr lang="en-US" sz="2200" b="1">
                            <a:latin typeface="Cambria Math" panose="02040503050406030204" pitchFamily="18" charset="0"/>
                          </a:rPr>
                          <m:t>𝐱</m:t>
                        </m:r>
                      </m:e>
                    </m:d>
                  </m:oMath>
                </a14:m>
                <a:r>
                  <a:rPr lang="en-US" sz="2200" i="1">
                    <a:latin typeface="Cambria Math" panose="02040503050406030204" pitchFamily="18" charset="0"/>
                  </a:rPr>
                  <a:t> </a:t>
                </a:r>
                <a14:m>
                  <m:oMath xmlns:m="http://schemas.openxmlformats.org/officeDocument/2006/math">
                    <m:r>
                      <a:rPr lang="en-US" sz="2200" i="1">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(1−10</m:t>
                        </m:r>
                        <m:r>
                          <a:rPr lang="en-US" sz="2400" i="1">
                            <a:solidFill>
                              <a:srgbClr val="FF0000"/>
                            </a:solidFill>
                            <a:latin typeface="Cambria Math" panose="02040503050406030204" pitchFamily="18" charset="0"/>
                          </a:rPr>
                          <m:t>𝑘</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−5</m:t>
                        </m:r>
                        <m:r>
                          <a:rPr lang="en-US" sz="2400" i="1">
                            <a:solidFill>
                              <a:srgbClr val="FF0000"/>
                            </a:solidFill>
                            <a:latin typeface="Cambria Math" panose="02040503050406030204" pitchFamily="18" charset="0"/>
                          </a:rPr>
                          <m:t>𝑘</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e>
                    </m:d>
                  </m:oMath>
                </a14:m>
                <a:br>
                  <a:rPr lang="en-US" sz="2200"/>
                </a:br>
                <a:r>
                  <a:rPr lang="en-US" sz="2200"/>
                  <a:t>where</a:t>
                </a:r>
                <a:br>
                  <a:rPr lang="en-US" sz="2200"/>
                </a:br>
                <a:r>
                  <a:rPr lang="en-US" sz="2200"/>
                  <a:t> </a:t>
                </a:r>
                <a14:m>
                  <m:oMath xmlns:m="http://schemas.openxmlformats.org/officeDocument/2006/math">
                    <m:sSub>
                      <m:sSubPr>
                        <m:ctrlPr>
                          <a:rPr lang="en-US" sz="2200" b="0" i="1" smtClean="0">
                            <a:latin typeface="Cambria Math" panose="02040503050406030204" pitchFamily="18" charset="0"/>
                          </a:rPr>
                        </m:ctrlPr>
                      </m:sSubPr>
                      <m:e>
                        <m:r>
                          <a:rPr lang="en-US" sz="2200" i="1">
                            <a:latin typeface="Cambria Math" panose="02040503050406030204" pitchFamily="18" charset="0"/>
                          </a:rPr>
                          <m:t>𝑔</m:t>
                        </m:r>
                      </m:e>
                      <m:sub>
                        <m:r>
                          <a:rPr lang="en-US" sz="2200" b="0" i="1" smtClean="0">
                            <a:latin typeface="Cambria Math" panose="02040503050406030204" pitchFamily="18" charset="0"/>
                          </a:rPr>
                          <m:t>1</m:t>
                        </m:r>
                      </m:sub>
                    </m:sSub>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2</m:t>
                            </m:r>
                          </m:sub>
                        </m:sSub>
                      </m:e>
                    </m:d>
                    <m:r>
                      <a:rPr lang="en-US" sz="2200" i="1">
                        <a:latin typeface="Cambria Math" panose="02040503050406030204" pitchFamily="18" charset="0"/>
                      </a:rPr>
                      <m:t>=</m:t>
                    </m:r>
                    <m:r>
                      <a:rPr lang="en-US" sz="2400" i="1">
                        <a:latin typeface="Cambria Math" panose="02040503050406030204" pitchFamily="18" charset="0"/>
                      </a:rPr>
                      <m:t>(1−10</m:t>
                    </m:r>
                    <m:r>
                      <a:rPr lang="en-US" sz="2400" i="1">
                        <a:solidFill>
                          <a:srgbClr val="FF0000"/>
                        </a:solidFill>
                        <a:latin typeface="Cambria Math" panose="02040503050406030204" pitchFamily="18" charset="0"/>
                      </a:rPr>
                      <m:t>𝑘</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−5</m:t>
                    </m:r>
                    <m:r>
                      <a:rPr lang="en-US" sz="2400" i="1">
                        <a:solidFill>
                          <a:srgbClr val="FF0000"/>
                        </a:solidFill>
                        <a:latin typeface="Cambria Math" panose="02040503050406030204" pitchFamily="18" charset="0"/>
                      </a:rPr>
                      <m:t>𝑘</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oMath>
                </a14:m>
                <a:r>
                  <a:rPr lang="en-US" sz="2200"/>
                  <a:t>     and           </a:t>
                </a:r>
                <a14:m>
                  <m:oMath xmlns:m="http://schemas.openxmlformats.org/officeDocument/2006/math">
                    <m:sSub>
                      <m:sSubPr>
                        <m:ctrlPr>
                          <a:rPr lang="en-US" sz="2200" b="0" i="1" smtClean="0">
                            <a:latin typeface="Cambria Math" panose="02040503050406030204" pitchFamily="18" charset="0"/>
                          </a:rPr>
                        </m:ctrlPr>
                      </m:sSubPr>
                      <m:e>
                        <m:r>
                          <a:rPr lang="en-US" sz="2200" i="1">
                            <a:latin typeface="Cambria Math" panose="02040503050406030204" pitchFamily="18" charset="0"/>
                          </a:rPr>
                          <m:t>𝑔</m:t>
                        </m:r>
                      </m:e>
                      <m:sub>
                        <m:r>
                          <a:rPr lang="en-US" sz="2200" b="0" i="1" smtClean="0">
                            <a:latin typeface="Cambria Math" panose="02040503050406030204" pitchFamily="18" charset="0"/>
                          </a:rPr>
                          <m:t>2</m:t>
                        </m:r>
                      </m:sub>
                    </m:sSub>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2</m:t>
                            </m:r>
                          </m:sub>
                        </m:sSub>
                      </m:e>
                    </m:d>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oMath>
                </a14:m>
                <a:br>
                  <a:rPr lang="en-US" sz="2200"/>
                </a:br>
                <a:endParaRPr lang="en-US" sz="2200"/>
              </a:p>
            </p:txBody>
          </p:sp>
        </mc:Choice>
        <mc:Fallback>
          <p:sp>
            <p:nvSpPr>
              <p:cNvPr id="9" name="TextBox 8"/>
              <p:cNvSpPr txBox="1">
                <a:spLocks noRot="1" noChangeAspect="1" noMove="1" noResize="1" noEditPoints="1" noAdjustHandles="1" noChangeArrowheads="1" noChangeShapeType="1" noTextEdit="1"/>
              </p:cNvSpPr>
              <p:nvPr/>
            </p:nvSpPr>
            <p:spPr>
              <a:xfrm>
                <a:off x="460375" y="1429443"/>
                <a:ext cx="8162592" cy="1815882"/>
              </a:xfrm>
              <a:prstGeom prst="rect">
                <a:avLst/>
              </a:prstGeom>
              <a:blipFill>
                <a:blip r:embed="rId4"/>
                <a:stretch>
                  <a:fillRect l="-819" t="-132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460375" y="3460995"/>
                <a:ext cx="3981609" cy="2921313"/>
              </a:xfrm>
              <a:prstGeom prst="rect">
                <a:avLst/>
              </a:prstGeom>
              <a:noFill/>
            </p:spPr>
            <p:txBody>
              <a:bodyPr wrap="square" rtlCol="0">
                <a:spAutoFit/>
              </a:bodyPr>
              <a:lstStyle/>
              <a:p>
                <a:r>
                  <a:rPr lang="en-US" sz="2200"/>
                  <a:t>The partial derivatives are </a:t>
                </a:r>
                <a:endParaRPr lang="en-US" sz="2200" b="0"/>
              </a:p>
              <a:p>
                <a14:m>
                  <m:oMath xmlns:m="http://schemas.openxmlformats.org/officeDocument/2006/math">
                    <m:f>
                      <m:fPr>
                        <m:ctrlPr>
                          <a:rPr lang="en-US" sz="2200" i="1">
                            <a:latin typeface="Cambria Math" panose="02040503050406030204" pitchFamily="18" charset="0"/>
                          </a:rPr>
                        </m:ctrlPr>
                      </m:fPr>
                      <m:num>
                        <m:r>
                          <a:rPr lang="en-US" sz="2200" i="1">
                            <a:latin typeface="Cambria Math" panose="02040503050406030204" pitchFamily="18" charset="0"/>
                          </a:rPr>
                          <m:t>𝛿</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𝑔</m:t>
                            </m:r>
                          </m:e>
                          <m:sub>
                            <m:r>
                              <a:rPr lang="en-US" sz="2200" i="1">
                                <a:latin typeface="Cambria Math" panose="02040503050406030204" pitchFamily="18" charset="0"/>
                              </a:rPr>
                              <m:t>1</m:t>
                            </m:r>
                          </m:sub>
                        </m:sSub>
                      </m:num>
                      <m:den>
                        <m:r>
                          <a:rPr lang="en-US" sz="2200" i="1">
                            <a:latin typeface="Cambria Math" panose="02040503050406030204" pitchFamily="18" charset="0"/>
                          </a:rPr>
                          <m:t>𝛿</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den>
                    </m:f>
                    <m:d>
                      <m:dPr>
                        <m:ctrlPr>
                          <a:rPr lang="en-US" sz="2200" b="1" i="1" smtClean="0">
                            <a:latin typeface="Cambria Math" panose="02040503050406030204" pitchFamily="18" charset="0"/>
                          </a:rPr>
                        </m:ctrlPr>
                      </m:dPr>
                      <m:e>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 </m:t>
                        </m:r>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2</m:t>
                            </m:r>
                          </m:sub>
                        </m:sSub>
                      </m:e>
                    </m:d>
                    <m:r>
                      <a:rPr lang="en-US" sz="2200" b="1" i="1" smtClean="0">
                        <a:latin typeface="Cambria Math" panose="02040503050406030204" pitchFamily="18" charset="0"/>
                      </a:rPr>
                      <m:t>=</m:t>
                    </m:r>
                    <m:r>
                      <a:rPr lang="en-US" sz="2200" i="1">
                        <a:latin typeface="Cambria Math" panose="02040503050406030204" pitchFamily="18" charset="0"/>
                      </a:rPr>
                      <m:t>1−10</m:t>
                    </m:r>
                    <m:r>
                      <a:rPr lang="en-US" sz="2200" i="1">
                        <a:solidFill>
                          <a:srgbClr val="FF0000"/>
                        </a:solidFill>
                        <a:latin typeface="Cambria Math" panose="02040503050406030204" pitchFamily="18" charset="0"/>
                      </a:rPr>
                      <m:t>𝑘</m:t>
                    </m:r>
                  </m:oMath>
                </a14:m>
                <a:r>
                  <a:rPr lang="en-US" sz="2200"/>
                  <a:t> </a:t>
                </a:r>
              </a:p>
              <a:p>
                <a14:m>
                  <m:oMath xmlns:m="http://schemas.openxmlformats.org/officeDocument/2006/math">
                    <m:f>
                      <m:fPr>
                        <m:ctrlPr>
                          <a:rPr lang="en-US" sz="2200" i="1">
                            <a:latin typeface="Cambria Math" panose="02040503050406030204" pitchFamily="18" charset="0"/>
                          </a:rPr>
                        </m:ctrlPr>
                      </m:fPr>
                      <m:num>
                        <m:r>
                          <a:rPr lang="en-US" sz="2200" i="1">
                            <a:latin typeface="Cambria Math" panose="02040503050406030204" pitchFamily="18" charset="0"/>
                          </a:rPr>
                          <m:t>𝛿</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𝑔</m:t>
                            </m:r>
                          </m:e>
                          <m:sub>
                            <m:r>
                              <a:rPr lang="en-US" sz="2200" b="0" i="1" smtClean="0">
                                <a:latin typeface="Cambria Math" panose="02040503050406030204" pitchFamily="18" charset="0"/>
                              </a:rPr>
                              <m:t>1</m:t>
                            </m:r>
                          </m:sub>
                        </m:sSub>
                      </m:num>
                      <m:den>
                        <m:r>
                          <a:rPr lang="en-US" sz="2200" i="1">
                            <a:latin typeface="Cambria Math" panose="02040503050406030204" pitchFamily="18" charset="0"/>
                          </a:rPr>
                          <m:t>𝛿</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2</m:t>
                            </m:r>
                          </m:sub>
                        </m:sSub>
                      </m:den>
                    </m:f>
                    <m:d>
                      <m:dPr>
                        <m:ctrlPr>
                          <a:rPr lang="en-US" sz="2200" b="1"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2</m:t>
                            </m:r>
                          </m:sub>
                        </m:sSub>
                      </m:e>
                    </m:d>
                    <m:r>
                      <a:rPr lang="en-US" sz="2200" b="1" i="1">
                        <a:latin typeface="Cambria Math" panose="02040503050406030204" pitchFamily="18" charset="0"/>
                      </a:rPr>
                      <m:t>=</m:t>
                    </m:r>
                    <m:r>
                      <a:rPr lang="en-US" sz="2200" b="0" i="1" smtClean="0">
                        <a:latin typeface="Cambria Math" panose="02040503050406030204" pitchFamily="18" charset="0"/>
                      </a:rPr>
                      <m:t>−</m:t>
                    </m:r>
                    <m:r>
                      <a:rPr lang="en-US" sz="2200" i="1">
                        <a:latin typeface="Cambria Math" panose="02040503050406030204" pitchFamily="18" charset="0"/>
                      </a:rPr>
                      <m:t>5</m:t>
                    </m:r>
                    <m:r>
                      <a:rPr lang="en-US" sz="2200" i="1">
                        <a:solidFill>
                          <a:srgbClr val="FF0000"/>
                        </a:solidFill>
                        <a:latin typeface="Cambria Math" panose="02040503050406030204" pitchFamily="18" charset="0"/>
                      </a:rPr>
                      <m:t>𝑘</m:t>
                    </m:r>
                  </m:oMath>
                </a14:m>
                <a:r>
                  <a:rPr lang="en-US" sz="2200"/>
                  <a:t> </a:t>
                </a:r>
              </a:p>
              <a:p>
                <a:endParaRPr lang="en-US" sz="2200"/>
              </a:p>
              <a:p>
                <a14:m>
                  <m:oMath xmlns:m="http://schemas.openxmlformats.org/officeDocument/2006/math">
                    <m:f>
                      <m:fPr>
                        <m:ctrlPr>
                          <a:rPr lang="en-US" sz="2200" i="1">
                            <a:latin typeface="Cambria Math" panose="02040503050406030204" pitchFamily="18" charset="0"/>
                          </a:rPr>
                        </m:ctrlPr>
                      </m:fPr>
                      <m:num>
                        <m:r>
                          <a:rPr lang="en-US" sz="2200" i="1">
                            <a:latin typeface="Cambria Math" panose="02040503050406030204" pitchFamily="18" charset="0"/>
                          </a:rPr>
                          <m:t>𝛿</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𝑔</m:t>
                            </m:r>
                          </m:e>
                          <m:sub>
                            <m:r>
                              <a:rPr lang="en-US" sz="2200" b="0" i="1" smtClean="0">
                                <a:latin typeface="Cambria Math" panose="02040503050406030204" pitchFamily="18" charset="0"/>
                              </a:rPr>
                              <m:t>2</m:t>
                            </m:r>
                          </m:sub>
                        </m:sSub>
                      </m:num>
                      <m:den>
                        <m:r>
                          <a:rPr lang="en-US" sz="2200" i="1">
                            <a:latin typeface="Cambria Math" panose="02040503050406030204" pitchFamily="18" charset="0"/>
                          </a:rPr>
                          <m:t>𝛿</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1</m:t>
                            </m:r>
                          </m:sub>
                        </m:sSub>
                      </m:den>
                    </m:f>
                    <m:d>
                      <m:dPr>
                        <m:ctrlPr>
                          <a:rPr lang="en-US" sz="2200" b="1"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2</m:t>
                            </m:r>
                          </m:sub>
                        </m:sSub>
                      </m:e>
                    </m:d>
                    <m:r>
                      <a:rPr lang="en-US" sz="2200" b="1" i="1">
                        <a:latin typeface="Cambria Math" panose="02040503050406030204" pitchFamily="18" charset="0"/>
                      </a:rPr>
                      <m:t>=</m:t>
                    </m:r>
                    <m:r>
                      <a:rPr lang="en-US" sz="2200" b="0" i="1" smtClean="0">
                        <a:latin typeface="Cambria Math" panose="02040503050406030204" pitchFamily="18" charset="0"/>
                      </a:rPr>
                      <m:t>1</m:t>
                    </m:r>
                  </m:oMath>
                </a14:m>
                <a:r>
                  <a:rPr lang="en-US" sz="2200"/>
                  <a:t> </a:t>
                </a:r>
              </a:p>
              <a:p>
                <a14:m>
                  <m:oMath xmlns:m="http://schemas.openxmlformats.org/officeDocument/2006/math">
                    <m:f>
                      <m:fPr>
                        <m:ctrlPr>
                          <a:rPr lang="en-US" sz="2200" i="1">
                            <a:latin typeface="Cambria Math" panose="02040503050406030204" pitchFamily="18" charset="0"/>
                          </a:rPr>
                        </m:ctrlPr>
                      </m:fPr>
                      <m:num>
                        <m:r>
                          <a:rPr lang="en-US" sz="2200" i="1">
                            <a:latin typeface="Cambria Math" panose="02040503050406030204" pitchFamily="18" charset="0"/>
                          </a:rPr>
                          <m:t>𝛿</m:t>
                        </m:r>
                        <m:sSub>
                          <m:sSubPr>
                            <m:ctrlPr>
                              <a:rPr lang="en-US" sz="2200" b="0" i="1" smtClean="0">
                                <a:latin typeface="Cambria Math" panose="02040503050406030204" pitchFamily="18" charset="0"/>
                              </a:rPr>
                            </m:ctrlPr>
                          </m:sSubPr>
                          <m:e>
                            <m:r>
                              <a:rPr lang="en-US" sz="2200" i="1" smtClean="0">
                                <a:latin typeface="Cambria Math" panose="02040503050406030204" pitchFamily="18" charset="0"/>
                              </a:rPr>
                              <m:t>𝑔</m:t>
                            </m:r>
                          </m:e>
                          <m:sub>
                            <m:r>
                              <a:rPr lang="en-US" sz="2200" b="0" i="1" smtClean="0">
                                <a:latin typeface="Cambria Math" panose="02040503050406030204" pitchFamily="18" charset="0"/>
                              </a:rPr>
                              <m:t>2</m:t>
                            </m:r>
                          </m:sub>
                        </m:sSub>
                      </m:num>
                      <m:den>
                        <m:r>
                          <a:rPr lang="en-US" sz="2200" i="1">
                            <a:latin typeface="Cambria Math" panose="02040503050406030204" pitchFamily="18" charset="0"/>
                          </a:rPr>
                          <m:t>𝛿</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2</m:t>
                            </m:r>
                          </m:sub>
                        </m:sSub>
                      </m:den>
                    </m:f>
                    <m:d>
                      <m:dPr>
                        <m:ctrlPr>
                          <a:rPr lang="en-US" sz="2200" b="1"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2</m:t>
                            </m:r>
                          </m:sub>
                        </m:sSub>
                      </m:e>
                    </m:d>
                    <m:r>
                      <a:rPr lang="en-US" sz="2200" b="1" i="1">
                        <a:latin typeface="Cambria Math" panose="02040503050406030204" pitchFamily="18" charset="0"/>
                      </a:rPr>
                      <m:t>=</m:t>
                    </m:r>
                    <m:r>
                      <a:rPr lang="en-US" sz="2200" b="0" i="1" smtClean="0">
                        <a:latin typeface="Cambria Math" panose="02040503050406030204" pitchFamily="18" charset="0"/>
                      </a:rPr>
                      <m:t>0</m:t>
                    </m:r>
                    <m:r>
                      <a:rPr lang="en-US" sz="2200" i="1">
                        <a:latin typeface="Cambria Math" panose="02040503050406030204" pitchFamily="18" charset="0"/>
                      </a:rPr>
                      <m:t> </m:t>
                    </m:r>
                  </m:oMath>
                </a14:m>
                <a:r>
                  <a:rPr lang="en-US" sz="2200"/>
                  <a:t> </a:t>
                </a:r>
              </a:p>
            </p:txBody>
          </p:sp>
        </mc:Choice>
        <mc:Fallback>
          <p:sp>
            <p:nvSpPr>
              <p:cNvPr id="10" name="TextBox 9"/>
              <p:cNvSpPr txBox="1">
                <a:spLocks noRot="1" noChangeAspect="1" noMove="1" noResize="1" noEditPoints="1" noAdjustHandles="1" noChangeArrowheads="1" noChangeShapeType="1" noTextEdit="1"/>
              </p:cNvSpPr>
              <p:nvPr/>
            </p:nvSpPr>
            <p:spPr>
              <a:xfrm>
                <a:off x="460375" y="3460995"/>
                <a:ext cx="3981609" cy="2921313"/>
              </a:xfrm>
              <a:prstGeom prst="rect">
                <a:avLst/>
              </a:prstGeom>
              <a:blipFill>
                <a:blip r:embed="rId5"/>
                <a:stretch>
                  <a:fillRect l="-1991" t="-1461"/>
                </a:stretch>
              </a:blipFill>
            </p:spPr>
            <p:txBody>
              <a:bodyPr/>
              <a:lstStyle/>
              <a:p>
                <a:r>
                  <a:rPr lang="en-US">
                    <a:noFill/>
                  </a:rPr>
                  <a:t> </a:t>
                </a:r>
              </a:p>
            </p:txBody>
          </p:sp>
        </mc:Fallback>
      </mc:AlternateContent>
    </p:spTree>
    <p:extLst>
      <p:ext uri="{BB962C8B-B14F-4D97-AF65-F5344CB8AC3E}">
        <p14:creationId xmlns:p14="http://schemas.microsoft.com/office/powerpoint/2010/main" val="177912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Sensitivity Analysis: Eigenvalues</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14" name="TextBox 13"/>
              <p:cNvSpPr txBox="1"/>
              <p:nvPr/>
            </p:nvSpPr>
            <p:spPr>
              <a:xfrm>
                <a:off x="457200" y="1538617"/>
                <a:ext cx="8229600" cy="2049151"/>
              </a:xfrm>
              <a:prstGeom prst="rect">
                <a:avLst/>
              </a:prstGeom>
              <a:noFill/>
            </p:spPr>
            <p:txBody>
              <a:bodyPr wrap="square" rtlCol="0">
                <a:spAutoFit/>
              </a:bodyPr>
              <a:lstStyle/>
              <a:p>
                <a:r>
                  <a:rPr lang="en-US" sz="2200" b="0"/>
                  <a:t>From the Jacobian</a:t>
                </a:r>
                <a:br>
                  <a:rPr lang="en-US" sz="2200" b="0"/>
                </a:br>
                <a:endParaRPr lang="en-US" sz="2200"/>
              </a:p>
              <a:p>
                <a:pPr/>
                <a14:m>
                  <m:oMathPara xmlns:m="http://schemas.openxmlformats.org/officeDocument/2006/math">
                    <m:oMathParaPr>
                      <m:jc m:val="centerGroup"/>
                    </m:oMathParaPr>
                    <m:oMath xmlns:m="http://schemas.openxmlformats.org/officeDocument/2006/math">
                      <m:sSub>
                        <m:sSubPr>
                          <m:ctrlPr>
                            <a:rPr lang="en-US" sz="2200" b="1" i="1" smtClean="0">
                              <a:latin typeface="Cambria Math" panose="02040503050406030204" pitchFamily="18" charset="0"/>
                            </a:rPr>
                          </m:ctrlPr>
                        </m:sSubPr>
                        <m:e>
                          <m:r>
                            <a:rPr lang="en-US" sz="2200" b="1" i="1">
                              <a:latin typeface="Cambria Math" panose="02040503050406030204" pitchFamily="18" charset="0"/>
                            </a:rPr>
                            <m:t>𝑱</m:t>
                          </m:r>
                        </m:e>
                        <m:sub>
                          <m:r>
                            <a:rPr lang="en-US" sz="2200" b="1" i="1" smtClean="0">
                              <a:latin typeface="Cambria Math" panose="02040503050406030204" pitchFamily="18" charset="0"/>
                            </a:rPr>
                            <m:t>𝑮</m:t>
                          </m:r>
                        </m:sub>
                      </m:sSub>
                      <m:r>
                        <a:rPr lang="en-US" sz="2200" i="1">
                          <a:latin typeface="Cambria Math" panose="02040503050406030204" pitchFamily="18" charset="0"/>
                        </a:rPr>
                        <m:t>=</m:t>
                      </m:r>
                      <m:d>
                        <m:dPr>
                          <m:begChr m:val="["/>
                          <m:endChr m:val="]"/>
                          <m:ctrlPr>
                            <a:rPr lang="en-US" sz="2200" i="1" smtClean="0">
                              <a:latin typeface="Cambria Math" panose="02040503050406030204" pitchFamily="18" charset="0"/>
                            </a:rPr>
                          </m:ctrlPr>
                        </m:dPr>
                        <m:e>
                          <m:m>
                            <m:mPr>
                              <m:mcs>
                                <m:mc>
                                  <m:mcPr>
                                    <m:count m:val="2"/>
                                    <m:mcJc m:val="center"/>
                                  </m:mcPr>
                                </m:mc>
                              </m:mcs>
                              <m:ctrlPr>
                                <a:rPr lang="en-US" sz="2200" i="1" smtClean="0">
                                  <a:latin typeface="Cambria Math" panose="02040503050406030204" pitchFamily="18" charset="0"/>
                                </a:rPr>
                              </m:ctrlPr>
                            </m:mPr>
                            <m:mr>
                              <m:e>
                                <m:r>
                                  <a:rPr lang="en-US" sz="2200" b="0" i="1" smtClean="0">
                                    <a:latin typeface="Cambria Math" panose="02040503050406030204" pitchFamily="18" charset="0"/>
                                  </a:rPr>
                                  <m:t>1−10</m:t>
                                </m:r>
                                <m:r>
                                  <a:rPr lang="en-US" sz="2200" b="0" i="1" smtClean="0">
                                    <a:solidFill>
                                      <a:srgbClr val="FF0000"/>
                                    </a:solidFill>
                                    <a:latin typeface="Cambria Math" panose="02040503050406030204" pitchFamily="18" charset="0"/>
                                  </a:rPr>
                                  <m:t>𝑘</m:t>
                                </m:r>
                              </m:e>
                              <m:e>
                                <m:r>
                                  <a:rPr lang="en-US" sz="2200" b="0" i="1" smtClean="0">
                                    <a:latin typeface="Cambria Math" panose="02040503050406030204" pitchFamily="18" charset="0"/>
                                  </a:rPr>
                                  <m:t>−5</m:t>
                                </m:r>
                                <m:r>
                                  <a:rPr lang="en-US" sz="2200" b="0" i="1" smtClean="0">
                                    <a:solidFill>
                                      <a:srgbClr val="FF0000"/>
                                    </a:solidFill>
                                    <a:latin typeface="Cambria Math" panose="02040503050406030204" pitchFamily="18" charset="0"/>
                                  </a:rPr>
                                  <m:t>𝑘</m:t>
                                </m:r>
                              </m:e>
                            </m:mr>
                            <m:mr>
                              <m:e>
                                <m:r>
                                  <a:rPr lang="en-US" sz="2200" b="0" i="1" smtClean="0">
                                    <a:latin typeface="Cambria Math" panose="02040503050406030204" pitchFamily="18" charset="0"/>
                                  </a:rPr>
                                  <m:t>1</m:t>
                                </m:r>
                              </m:e>
                              <m:e>
                                <m:r>
                                  <a:rPr lang="en-US" sz="2200" b="0" i="1" smtClean="0">
                                    <a:latin typeface="Cambria Math" panose="02040503050406030204" pitchFamily="18" charset="0"/>
                                  </a:rPr>
                                  <m:t>0</m:t>
                                </m:r>
                              </m:e>
                            </m:mr>
                          </m:m>
                        </m:e>
                      </m:d>
                      <m:r>
                        <a:rPr lang="en-US" sz="2200" b="0" i="1" smtClean="0">
                          <a:latin typeface="Cambria Math" panose="02040503050406030204" pitchFamily="18" charset="0"/>
                        </a:rPr>
                        <m:t>.</m:t>
                      </m:r>
                    </m:oMath>
                  </m:oMathPara>
                </a14:m>
                <a:endParaRPr lang="en-US" sz="2200"/>
              </a:p>
              <a:p>
                <a:endParaRPr lang="en-US" sz="2200"/>
              </a:p>
              <a:p>
                <a:r>
                  <a:rPr lang="en-US" sz="2200"/>
                  <a:t>we use </a:t>
                </a:r>
                <a:r>
                  <a:rPr lang="en-US" sz="2200" err="1">
                    <a:solidFill>
                      <a:schemeClr val="accent1"/>
                    </a:solidFill>
                    <a:latin typeface="Consolas" panose="020B0609020204030204" pitchFamily="49" charset="0"/>
                  </a:rPr>
                  <a:t>sympy</a:t>
                </a:r>
                <a:r>
                  <a:rPr lang="en-US" sz="2200">
                    <a:solidFill>
                      <a:schemeClr val="accent1"/>
                    </a:solidFill>
                    <a:latin typeface="Consolas" panose="020B0609020204030204" pitchFamily="49" charset="0"/>
                  </a:rPr>
                  <a:t> </a:t>
                </a:r>
                <a:r>
                  <a:rPr lang="en-US" sz="2200" err="1">
                    <a:solidFill>
                      <a:schemeClr val="accent1"/>
                    </a:solidFill>
                    <a:latin typeface="Consolas" panose="020B0609020204030204" pitchFamily="49" charset="0"/>
                  </a:rPr>
                  <a:t>eigenvals</a:t>
                </a:r>
                <a:r>
                  <a:rPr lang="en-US" sz="2200"/>
                  <a:t> command to find the eigenvalues of</a:t>
                </a:r>
              </a:p>
            </p:txBody>
          </p:sp>
        </mc:Choice>
        <mc:Fallback>
          <p:sp>
            <p:nvSpPr>
              <p:cNvPr id="14" name="TextBox 13"/>
              <p:cNvSpPr txBox="1">
                <a:spLocks noRot="1" noChangeAspect="1" noMove="1" noResize="1" noEditPoints="1" noAdjustHandles="1" noChangeArrowheads="1" noChangeShapeType="1" noTextEdit="1"/>
              </p:cNvSpPr>
              <p:nvPr/>
            </p:nvSpPr>
            <p:spPr>
              <a:xfrm>
                <a:off x="457200" y="1538617"/>
                <a:ext cx="8229600" cy="2049151"/>
              </a:xfrm>
              <a:prstGeom prst="rect">
                <a:avLst/>
              </a:prstGeom>
              <a:blipFill>
                <a:blip r:embed="rId3"/>
                <a:stretch>
                  <a:fillRect l="-963" t="-1780" b="-356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460375" y="3978805"/>
                <a:ext cx="8229600" cy="1150443"/>
              </a:xfrm>
              <a:prstGeom prst="rect">
                <a:avLst/>
              </a:prstGeom>
              <a:noFill/>
            </p:spPr>
            <p:txBody>
              <a:bodyPr wrap="square" rtlCol="0">
                <a:spAutoFit/>
              </a:bodyPr>
              <a:lstStyle/>
              <a:p>
                <a:r>
                  <a:rPr lang="en-US" sz="2200"/>
                  <a:t>The eigenvalues are</a:t>
                </a:r>
              </a:p>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m:rPr>
                              <m:sty m:val="p"/>
                            </m:rPr>
                            <a:rPr lang="en-US" sz="2200" b="0" i="0" smtClean="0">
                              <a:latin typeface="Cambria Math" panose="02040503050406030204" pitchFamily="18" charset="0"/>
                            </a:rPr>
                            <m:t>λ</m:t>
                          </m:r>
                        </m:e>
                        <m:sub>
                          <m:r>
                            <a:rPr lang="en-US" sz="2200" b="0" i="0" smtClean="0">
                              <a:latin typeface="Cambria Math" panose="02040503050406030204" pitchFamily="18" charset="0"/>
                            </a:rPr>
                            <m:t>1</m:t>
                          </m:r>
                        </m:sub>
                      </m:sSub>
                      <m:r>
                        <a:rPr lang="en-US" sz="2200" b="0" i="0"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𝜆</m:t>
                          </m:r>
                        </m:e>
                        <m:sub>
                          <m:r>
                            <a:rPr lang="en-US" sz="2200" b="0" i="1" smtClean="0">
                              <a:latin typeface="Cambria Math" panose="02040503050406030204" pitchFamily="18" charset="0"/>
                            </a:rPr>
                            <m:t>2</m:t>
                          </m:r>
                        </m:sub>
                      </m:sSub>
                      <m:r>
                        <a:rPr lang="en-US" sz="2200" b="1" i="1" smtClean="0">
                          <a:latin typeface="Cambria Math" panose="02040503050406030204" pitchFamily="18" charset="0"/>
                        </a:rPr>
                        <m:t>=</m:t>
                      </m:r>
                      <m:r>
                        <a:rPr lang="en-US" sz="2200" b="0" i="1" smtClean="0">
                          <a:latin typeface="Cambria Math" panose="02040503050406030204" pitchFamily="18" charset="0"/>
                        </a:rPr>
                        <m:t>−5</m:t>
                      </m:r>
                      <m:r>
                        <a:rPr lang="en-US" sz="2200" b="0" i="1" smtClean="0">
                          <a:latin typeface="Cambria Math" panose="02040503050406030204" pitchFamily="18" charset="0"/>
                        </a:rPr>
                        <m:t>𝑘</m:t>
                      </m:r>
                      <m:r>
                        <a:rPr lang="en-US" sz="2200" b="0" i="1" smtClean="0">
                          <a:latin typeface="Cambria Math" panose="02040503050406030204" pitchFamily="18" charset="0"/>
                        </a:rPr>
                        <m:t>+ </m:t>
                      </m:r>
                      <m:f>
                        <m:fPr>
                          <m:ctrlPr>
                            <a:rPr lang="en-US" sz="2200" i="1" smtClean="0">
                              <a:latin typeface="Cambria Math" panose="02040503050406030204" pitchFamily="18" charset="0"/>
                            </a:rPr>
                          </m:ctrlPr>
                        </m:fPr>
                        <m:num>
                          <m:r>
                            <a:rPr lang="en-US" sz="2200" b="0" i="1" smtClean="0">
                              <a:latin typeface="Cambria Math" panose="02040503050406030204" pitchFamily="18" charset="0"/>
                            </a:rPr>
                            <m:t>1</m:t>
                          </m:r>
                        </m:num>
                        <m:den>
                          <m:r>
                            <a:rPr lang="en-US" sz="2200" b="0" i="1" smtClean="0">
                              <a:latin typeface="Cambria Math" panose="02040503050406030204" pitchFamily="18" charset="0"/>
                            </a:rPr>
                            <m:t>2</m:t>
                          </m:r>
                        </m:den>
                      </m:f>
                      <m:r>
                        <a:rPr lang="en-US" sz="2200" b="0" i="1" smtClean="0">
                          <a:latin typeface="Cambria Math" panose="02040503050406030204" pitchFamily="18" charset="0"/>
                        </a:rPr>
                        <m:t>±</m:t>
                      </m:r>
                      <m:f>
                        <m:fPr>
                          <m:ctrlPr>
                            <a:rPr lang="en-US" sz="2200" i="1" smtClean="0">
                              <a:latin typeface="Cambria Math" panose="02040503050406030204" pitchFamily="18" charset="0"/>
                            </a:rPr>
                          </m:ctrlPr>
                        </m:fPr>
                        <m:num>
                          <m:rad>
                            <m:radPr>
                              <m:degHide m:val="on"/>
                              <m:ctrlPr>
                                <a:rPr lang="en-US" sz="2200" i="1" smtClean="0">
                                  <a:latin typeface="Cambria Math" panose="02040503050406030204" pitchFamily="18" charset="0"/>
                                </a:rPr>
                              </m:ctrlPr>
                            </m:radPr>
                            <m:deg/>
                            <m:e>
                              <m:r>
                                <a:rPr lang="en-US" sz="2200" b="0" i="1" smtClean="0">
                                  <a:latin typeface="Cambria Math" panose="02040503050406030204" pitchFamily="18" charset="0"/>
                                </a:rPr>
                                <m:t>100</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𝑘</m:t>
                                  </m:r>
                                </m:e>
                                <m:sup>
                                  <m:r>
                                    <a:rPr lang="en-US" sz="2200" b="0" i="1" smtClean="0">
                                      <a:latin typeface="Cambria Math" panose="02040503050406030204" pitchFamily="18" charset="0"/>
                                    </a:rPr>
                                    <m:t>2</m:t>
                                  </m:r>
                                </m:sup>
                              </m:sSup>
                              <m:r>
                                <a:rPr lang="en-US" sz="2200" b="0" i="1" smtClean="0">
                                  <a:latin typeface="Cambria Math" panose="02040503050406030204" pitchFamily="18" charset="0"/>
                                </a:rPr>
                                <m:t>−40</m:t>
                              </m:r>
                              <m:r>
                                <a:rPr lang="en-US" sz="2200" b="0" i="1" smtClean="0">
                                  <a:latin typeface="Cambria Math" panose="02040503050406030204" pitchFamily="18" charset="0"/>
                                </a:rPr>
                                <m:t>𝑘</m:t>
                              </m:r>
                              <m:r>
                                <a:rPr lang="en-US" sz="2200" b="0" i="1" smtClean="0">
                                  <a:latin typeface="Cambria Math" panose="02040503050406030204" pitchFamily="18" charset="0"/>
                                </a:rPr>
                                <m:t>+1</m:t>
                              </m:r>
                            </m:e>
                          </m:rad>
                        </m:num>
                        <m:den>
                          <m:r>
                            <a:rPr lang="en-US" sz="2200" b="0" i="1" smtClean="0">
                              <a:latin typeface="Cambria Math" panose="02040503050406030204" pitchFamily="18" charset="0"/>
                            </a:rPr>
                            <m:t>2</m:t>
                          </m:r>
                        </m:den>
                      </m:f>
                    </m:oMath>
                  </m:oMathPara>
                </a14:m>
                <a:endParaRPr lang="en-US" sz="2200" i="1"/>
              </a:p>
            </p:txBody>
          </p:sp>
        </mc:Choice>
        <mc:Fallback>
          <p:sp>
            <p:nvSpPr>
              <p:cNvPr id="7" name="TextBox 6"/>
              <p:cNvSpPr txBox="1">
                <a:spLocks noRot="1" noChangeAspect="1" noMove="1" noResize="1" noEditPoints="1" noAdjustHandles="1" noChangeArrowheads="1" noChangeShapeType="1" noTextEdit="1"/>
              </p:cNvSpPr>
              <p:nvPr/>
            </p:nvSpPr>
            <p:spPr>
              <a:xfrm>
                <a:off x="460375" y="3978805"/>
                <a:ext cx="8229600" cy="1150443"/>
              </a:xfrm>
              <a:prstGeom prst="rect">
                <a:avLst/>
              </a:prstGeom>
              <a:blipFill>
                <a:blip r:embed="rId4"/>
                <a:stretch>
                  <a:fillRect l="-963" t="-3723"/>
                </a:stretch>
              </a:blipFill>
            </p:spPr>
            <p:txBody>
              <a:bodyPr/>
              <a:lstStyle/>
              <a:p>
                <a:r>
                  <a:rPr lang="en-US">
                    <a:noFill/>
                  </a:rPr>
                  <a:t> </a:t>
                </a:r>
              </a:p>
            </p:txBody>
          </p:sp>
        </mc:Fallback>
      </mc:AlternateContent>
    </p:spTree>
    <p:extLst>
      <p:ext uri="{BB962C8B-B14F-4D97-AF65-F5344CB8AC3E}">
        <p14:creationId xmlns:p14="http://schemas.microsoft.com/office/powerpoint/2010/main" val="95292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Sensitivity Analysis: Eigenvalues</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7" name="TextBox 6"/>
              <p:cNvSpPr txBox="1"/>
              <p:nvPr/>
            </p:nvSpPr>
            <p:spPr>
              <a:xfrm>
                <a:off x="457200" y="1769995"/>
                <a:ext cx="8229600" cy="4535985"/>
              </a:xfrm>
              <a:prstGeom prst="rect">
                <a:avLst/>
              </a:prstGeom>
              <a:noFill/>
            </p:spPr>
            <p:txBody>
              <a:bodyPr wrap="square" rtlCol="0">
                <a:spAutoFit/>
              </a:bodyPr>
              <a:lstStyle/>
              <a:p>
                <a:r>
                  <a:rPr lang="en-US" sz="2200"/>
                  <a:t>The eigenvalues are</a:t>
                </a:r>
              </a:p>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m:rPr>
                              <m:sty m:val="p"/>
                            </m:rPr>
                            <a:rPr lang="en-US" sz="2200" b="0" i="0" smtClean="0">
                              <a:latin typeface="Cambria Math" panose="02040503050406030204" pitchFamily="18" charset="0"/>
                            </a:rPr>
                            <m:t>λ</m:t>
                          </m:r>
                        </m:e>
                        <m:sub>
                          <m:r>
                            <a:rPr lang="en-US" sz="2200" b="0" i="0" smtClean="0">
                              <a:latin typeface="Cambria Math" panose="02040503050406030204" pitchFamily="18" charset="0"/>
                            </a:rPr>
                            <m:t>1</m:t>
                          </m:r>
                        </m:sub>
                      </m:sSub>
                      <m:r>
                        <a:rPr lang="en-US" sz="2200" b="0" i="0"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𝜆</m:t>
                          </m:r>
                        </m:e>
                        <m:sub>
                          <m:r>
                            <a:rPr lang="en-US" sz="2200" b="0" i="1" smtClean="0">
                              <a:latin typeface="Cambria Math" panose="02040503050406030204" pitchFamily="18" charset="0"/>
                            </a:rPr>
                            <m:t>2</m:t>
                          </m:r>
                        </m:sub>
                      </m:sSub>
                      <m:r>
                        <a:rPr lang="en-US" sz="2200" b="1" i="1" smtClean="0">
                          <a:latin typeface="Cambria Math" panose="02040503050406030204" pitchFamily="18" charset="0"/>
                        </a:rPr>
                        <m:t>=</m:t>
                      </m:r>
                      <m:r>
                        <a:rPr lang="en-US" sz="2200" b="0" i="1" smtClean="0">
                          <a:latin typeface="Cambria Math" panose="02040503050406030204" pitchFamily="18" charset="0"/>
                        </a:rPr>
                        <m:t>−5</m:t>
                      </m:r>
                      <m:r>
                        <a:rPr lang="en-US" sz="2200" b="0" i="1" smtClean="0">
                          <a:latin typeface="Cambria Math" panose="02040503050406030204" pitchFamily="18" charset="0"/>
                        </a:rPr>
                        <m:t>𝑘</m:t>
                      </m:r>
                      <m:r>
                        <a:rPr lang="en-US" sz="2200" b="0" i="1" smtClean="0">
                          <a:latin typeface="Cambria Math" panose="02040503050406030204" pitchFamily="18" charset="0"/>
                        </a:rPr>
                        <m:t>+ </m:t>
                      </m:r>
                      <m:f>
                        <m:fPr>
                          <m:ctrlPr>
                            <a:rPr lang="en-US" sz="2200" i="1" smtClean="0">
                              <a:latin typeface="Cambria Math" panose="02040503050406030204" pitchFamily="18" charset="0"/>
                            </a:rPr>
                          </m:ctrlPr>
                        </m:fPr>
                        <m:num>
                          <m:r>
                            <a:rPr lang="en-US" sz="2200" b="0" i="1" smtClean="0">
                              <a:latin typeface="Cambria Math" panose="02040503050406030204" pitchFamily="18" charset="0"/>
                            </a:rPr>
                            <m:t>1</m:t>
                          </m:r>
                        </m:num>
                        <m:den>
                          <m:r>
                            <a:rPr lang="en-US" sz="2200" b="0" i="1" smtClean="0">
                              <a:latin typeface="Cambria Math" panose="02040503050406030204" pitchFamily="18" charset="0"/>
                            </a:rPr>
                            <m:t>2</m:t>
                          </m:r>
                        </m:den>
                      </m:f>
                      <m:r>
                        <a:rPr lang="en-US" sz="2200" b="0" i="1" smtClean="0">
                          <a:latin typeface="Cambria Math" panose="02040503050406030204" pitchFamily="18" charset="0"/>
                        </a:rPr>
                        <m:t>±</m:t>
                      </m:r>
                      <m:f>
                        <m:fPr>
                          <m:ctrlPr>
                            <a:rPr lang="en-US" sz="2200" i="1" smtClean="0">
                              <a:latin typeface="Cambria Math" panose="02040503050406030204" pitchFamily="18" charset="0"/>
                            </a:rPr>
                          </m:ctrlPr>
                        </m:fPr>
                        <m:num>
                          <m:rad>
                            <m:radPr>
                              <m:degHide m:val="on"/>
                              <m:ctrlPr>
                                <a:rPr lang="en-US" sz="2200" i="1" smtClean="0">
                                  <a:latin typeface="Cambria Math" panose="02040503050406030204" pitchFamily="18" charset="0"/>
                                </a:rPr>
                              </m:ctrlPr>
                            </m:radPr>
                            <m:deg/>
                            <m:e>
                              <m:r>
                                <a:rPr lang="en-US" sz="2200" b="0" i="1" smtClean="0">
                                  <a:latin typeface="Cambria Math" panose="02040503050406030204" pitchFamily="18" charset="0"/>
                                </a:rPr>
                                <m:t>100</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𝑘</m:t>
                                  </m:r>
                                </m:e>
                                <m:sup>
                                  <m:r>
                                    <a:rPr lang="en-US" sz="2200" b="0" i="1" smtClean="0">
                                      <a:latin typeface="Cambria Math" panose="02040503050406030204" pitchFamily="18" charset="0"/>
                                    </a:rPr>
                                    <m:t>2</m:t>
                                  </m:r>
                                </m:sup>
                              </m:sSup>
                              <m:r>
                                <a:rPr lang="en-US" sz="2200" b="0" i="1" smtClean="0">
                                  <a:latin typeface="Cambria Math" panose="02040503050406030204" pitchFamily="18" charset="0"/>
                                </a:rPr>
                                <m:t>−40</m:t>
                              </m:r>
                              <m:r>
                                <a:rPr lang="en-US" sz="2200" b="0" i="1" smtClean="0">
                                  <a:latin typeface="Cambria Math" panose="02040503050406030204" pitchFamily="18" charset="0"/>
                                </a:rPr>
                                <m:t>𝑘</m:t>
                              </m:r>
                              <m:r>
                                <a:rPr lang="en-US" sz="2200" b="0" i="1" smtClean="0">
                                  <a:latin typeface="Cambria Math" panose="02040503050406030204" pitchFamily="18" charset="0"/>
                                </a:rPr>
                                <m:t>+1</m:t>
                              </m:r>
                            </m:e>
                          </m:rad>
                        </m:num>
                        <m:den>
                          <m:r>
                            <a:rPr lang="en-US" sz="2200" b="0" i="1" smtClean="0">
                              <a:latin typeface="Cambria Math" panose="02040503050406030204" pitchFamily="18" charset="0"/>
                            </a:rPr>
                            <m:t>2</m:t>
                          </m:r>
                        </m:den>
                      </m:f>
                    </m:oMath>
                  </m:oMathPara>
                </a14:m>
                <a:endParaRPr lang="en-US" sz="2200" i="1"/>
              </a:p>
              <a:p>
                <a:endParaRPr lang="en-US" sz="2200" i="1"/>
              </a:p>
              <a:p>
                <a:r>
                  <a:rPr lang="en-US" sz="2200"/>
                  <a:t>Using the </a:t>
                </a:r>
                <a:r>
                  <a:rPr lang="en-US" sz="2200" err="1">
                    <a:solidFill>
                      <a:schemeClr val="accent1"/>
                    </a:solidFill>
                    <a:latin typeface="Consolas" panose="020B0609020204030204" pitchFamily="49" charset="0"/>
                  </a:rPr>
                  <a:t>sympy</a:t>
                </a:r>
                <a:r>
                  <a:rPr lang="en-US" sz="2200">
                    <a:solidFill>
                      <a:schemeClr val="accent1"/>
                    </a:solidFill>
                    <a:latin typeface="Consolas" panose="020B0609020204030204" pitchFamily="49" charset="0"/>
                  </a:rPr>
                  <a:t> solve</a:t>
                </a:r>
                <a:r>
                  <a:rPr lang="en-US" sz="2200"/>
                  <a:t> command we find that the discriminant is positive when</a:t>
                </a:r>
              </a:p>
              <a:p>
                <a14:m>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&lt;0.0268</m:t>
                    </m:r>
                  </m:oMath>
                </a14:m>
                <a:r>
                  <a:rPr lang="en-US" sz="2200"/>
                  <a:t>  or </a:t>
                </a:r>
                <a14:m>
                  <m:oMath xmlns:m="http://schemas.openxmlformats.org/officeDocument/2006/math">
                    <m:r>
                      <a:rPr lang="en-US" sz="2200" i="1">
                        <a:latin typeface="Cambria Math" panose="02040503050406030204" pitchFamily="18" charset="0"/>
                      </a:rPr>
                      <m:t>𝑘</m:t>
                    </m:r>
                    <m:r>
                      <a:rPr lang="en-US" sz="2200" b="0" i="1" smtClean="0">
                        <a:latin typeface="Cambria Math" panose="02040503050406030204" pitchFamily="18" charset="0"/>
                      </a:rPr>
                      <m:t>&gt;</m:t>
                    </m:r>
                    <m:r>
                      <a:rPr lang="en-US" sz="2200" i="1">
                        <a:latin typeface="Cambria Math" panose="02040503050406030204" pitchFamily="18" charset="0"/>
                      </a:rPr>
                      <m:t>0.</m:t>
                    </m:r>
                    <m:r>
                      <a:rPr lang="en-US" sz="2200" b="0" i="1" smtClean="0">
                        <a:latin typeface="Cambria Math" panose="02040503050406030204" pitchFamily="18" charset="0"/>
                      </a:rPr>
                      <m:t>3732</m:t>
                    </m:r>
                  </m:oMath>
                </a14:m>
                <a:endParaRPr lang="en-US" sz="2200"/>
              </a:p>
              <a:p>
                <a:endParaRPr lang="en-US" sz="2200"/>
              </a:p>
              <a:p>
                <a:r>
                  <a:rPr lang="en-US" sz="2200"/>
                  <a:t>We consider the regions</a:t>
                </a:r>
              </a:p>
              <a:p>
                <a:pPr marL="342900" indent="-342900">
                  <a:buFont typeface="Arial" panose="020B0604020202020204" pitchFamily="34" charset="0"/>
                  <a:buChar char="•"/>
                </a:pPr>
                <a:r>
                  <a:rPr lang="en-US" sz="2200"/>
                  <a:t>[0, 0.0268)</a:t>
                </a:r>
              </a:p>
              <a:p>
                <a:pPr marL="342900" indent="-342900">
                  <a:buFont typeface="Arial" panose="020B0604020202020204" pitchFamily="34" charset="0"/>
                  <a:buChar char="•"/>
                </a:pPr>
                <a:r>
                  <a:rPr lang="en-US" sz="2200"/>
                  <a:t>(0.0268, 0.3732)</a:t>
                </a:r>
              </a:p>
              <a:p>
                <a:pPr marL="342900" indent="-342900">
                  <a:buFont typeface="Arial" panose="020B0604020202020204" pitchFamily="34" charset="0"/>
                  <a:buChar char="•"/>
                </a:pPr>
                <a:r>
                  <a:rPr lang="en-US" sz="2200"/>
                  <a:t>(0.3732, </a:t>
                </a:r>
                <a14:m>
                  <m:oMath xmlns:m="http://schemas.openxmlformats.org/officeDocument/2006/math">
                    <m:r>
                      <a:rPr lang="en-US" sz="2200" b="0" i="1" smtClean="0">
                        <a:latin typeface="Cambria Math" panose="02040503050406030204" pitchFamily="18" charset="0"/>
                      </a:rPr>
                      <m:t>∞</m:t>
                    </m:r>
                  </m:oMath>
                </a14:m>
                <a:r>
                  <a:rPr lang="en-US" sz="2200"/>
                  <a:t>)</a:t>
                </a:r>
              </a:p>
              <a:p>
                <a:r>
                  <a:rPr lang="en-US" sz="2200"/>
                  <a:t> </a:t>
                </a:r>
              </a:p>
            </p:txBody>
          </p:sp>
        </mc:Choice>
        <mc:Fallback>
          <p:sp>
            <p:nvSpPr>
              <p:cNvPr id="7" name="TextBox 6"/>
              <p:cNvSpPr txBox="1">
                <a:spLocks noRot="1" noChangeAspect="1" noMove="1" noResize="1" noEditPoints="1" noAdjustHandles="1" noChangeArrowheads="1" noChangeShapeType="1" noTextEdit="1"/>
              </p:cNvSpPr>
              <p:nvPr/>
            </p:nvSpPr>
            <p:spPr>
              <a:xfrm>
                <a:off x="457200" y="1769995"/>
                <a:ext cx="8229600" cy="4535985"/>
              </a:xfrm>
              <a:prstGeom prst="rect">
                <a:avLst/>
              </a:prstGeom>
              <a:blipFill>
                <a:blip r:embed="rId3"/>
                <a:stretch>
                  <a:fillRect l="-963" t="-806"/>
                </a:stretch>
              </a:blipFill>
            </p:spPr>
            <p:txBody>
              <a:bodyPr/>
              <a:lstStyle/>
              <a:p>
                <a:r>
                  <a:rPr lang="en-US">
                    <a:noFill/>
                  </a:rPr>
                  <a:t> </a:t>
                </a:r>
              </a:p>
            </p:txBody>
          </p:sp>
        </mc:Fallback>
      </mc:AlternateContent>
    </p:spTree>
    <p:extLst>
      <p:ext uri="{BB962C8B-B14F-4D97-AF65-F5344CB8AC3E}">
        <p14:creationId xmlns:p14="http://schemas.microsoft.com/office/powerpoint/2010/main" val="920344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Example: Astronauts</a:t>
            </a:r>
          </a:p>
        </p:txBody>
      </p:sp>
      <p:sp>
        <p:nvSpPr>
          <p:cNvPr id="3" name="Content Placeholder 2"/>
          <p:cNvSpPr>
            <a:spLocks noGrp="1"/>
          </p:cNvSpPr>
          <p:nvPr>
            <p:ph idx="1"/>
          </p:nvPr>
        </p:nvSpPr>
        <p:spPr>
          <a:xfrm>
            <a:off x="457200" y="1602658"/>
            <a:ext cx="8229600" cy="2669666"/>
          </a:xfrm>
          <a:effectLst>
            <a:glow rad="139700">
              <a:schemeClr val="accent4">
                <a:satMod val="175000"/>
                <a:alpha val="40000"/>
              </a:schemeClr>
            </a:glow>
          </a:effectLst>
        </p:spPr>
        <p:txBody>
          <a:bodyPr>
            <a:noAutofit/>
          </a:bodyPr>
          <a:lstStyle/>
          <a:p>
            <a:pPr marL="0" indent="0">
              <a:buNone/>
            </a:pPr>
            <a:r>
              <a:rPr lang="en-US" sz="2300"/>
              <a:t>Astronauts in training are required to practice a docking maneuver under manual control. As part of this maneuver, it is required to bring an orbiting spacecraft to rest relative to another orbiting craft. The hand controls provide for variable acceleration and deceleration, and there is a device on board that measures the rate of closing between the two vehicles.</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26791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664148" y="3254587"/>
            <a:ext cx="4416293" cy="3230867"/>
          </a:xfrm>
          <a:prstGeom prst="rect">
            <a:avLst/>
          </a:prstGeom>
        </p:spPr>
      </p:pic>
      <p:sp>
        <p:nvSpPr>
          <p:cNvPr id="2" name="Title 1"/>
          <p:cNvSpPr>
            <a:spLocks noGrp="1"/>
          </p:cNvSpPr>
          <p:nvPr>
            <p:ph type="title"/>
          </p:nvPr>
        </p:nvSpPr>
        <p:spPr>
          <a:solidFill>
            <a:srgbClr val="210042"/>
          </a:solidFill>
        </p:spPr>
        <p:txBody>
          <a:bodyPr>
            <a:normAutofit/>
          </a:bodyPr>
          <a:lstStyle/>
          <a:p>
            <a:r>
              <a:rPr lang="en-US" sz="3900">
                <a:solidFill>
                  <a:schemeClr val="bg1"/>
                </a:solidFill>
              </a:rPr>
              <a:t>Sensitivity Analysis: Eigenvalues</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7" name="TextBox 6"/>
              <p:cNvSpPr txBox="1"/>
              <p:nvPr/>
            </p:nvSpPr>
            <p:spPr>
              <a:xfrm>
                <a:off x="457200" y="1437486"/>
                <a:ext cx="8229600" cy="1827552"/>
              </a:xfrm>
              <a:prstGeom prst="rect">
                <a:avLst/>
              </a:prstGeom>
              <a:noFill/>
            </p:spPr>
            <p:txBody>
              <a:bodyPr wrap="square" rtlCol="0">
                <a:spAutoFit/>
              </a:bodyPr>
              <a:lstStyle/>
              <a:p>
                <a:r>
                  <a:rPr lang="en-US" sz="2200"/>
                  <a:t>The eigenvalues are</a:t>
                </a:r>
              </a:p>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m:rPr>
                              <m:sty m:val="p"/>
                            </m:rPr>
                            <a:rPr lang="en-US" sz="2200" b="0" i="0" smtClean="0">
                              <a:latin typeface="Cambria Math" panose="02040503050406030204" pitchFamily="18" charset="0"/>
                            </a:rPr>
                            <m:t>λ</m:t>
                          </m:r>
                        </m:e>
                        <m:sub>
                          <m:r>
                            <a:rPr lang="en-US" sz="2200" b="0" i="0" smtClean="0">
                              <a:latin typeface="Cambria Math" panose="02040503050406030204" pitchFamily="18" charset="0"/>
                            </a:rPr>
                            <m:t>1</m:t>
                          </m:r>
                        </m:sub>
                      </m:sSub>
                      <m:r>
                        <a:rPr lang="en-US" sz="2200" b="0" i="0"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𝜆</m:t>
                          </m:r>
                        </m:e>
                        <m:sub>
                          <m:r>
                            <a:rPr lang="en-US" sz="2200" b="0" i="1" smtClean="0">
                              <a:latin typeface="Cambria Math" panose="02040503050406030204" pitchFamily="18" charset="0"/>
                            </a:rPr>
                            <m:t>2</m:t>
                          </m:r>
                        </m:sub>
                      </m:sSub>
                      <m:r>
                        <a:rPr lang="en-US" sz="2200" b="1" i="1" smtClean="0">
                          <a:latin typeface="Cambria Math" panose="02040503050406030204" pitchFamily="18" charset="0"/>
                        </a:rPr>
                        <m:t>=</m:t>
                      </m:r>
                      <m:r>
                        <a:rPr lang="en-US" sz="2200" b="0" i="1" smtClean="0">
                          <a:latin typeface="Cambria Math" panose="02040503050406030204" pitchFamily="18" charset="0"/>
                        </a:rPr>
                        <m:t>−5</m:t>
                      </m:r>
                      <m:r>
                        <a:rPr lang="en-US" sz="2200" b="0" i="1" smtClean="0">
                          <a:latin typeface="Cambria Math" panose="02040503050406030204" pitchFamily="18" charset="0"/>
                        </a:rPr>
                        <m:t>𝑘</m:t>
                      </m:r>
                      <m:r>
                        <a:rPr lang="en-US" sz="2200" b="0" i="1" smtClean="0">
                          <a:latin typeface="Cambria Math" panose="02040503050406030204" pitchFamily="18" charset="0"/>
                        </a:rPr>
                        <m:t>+ </m:t>
                      </m:r>
                      <m:f>
                        <m:fPr>
                          <m:ctrlPr>
                            <a:rPr lang="en-US" sz="2200" i="1" smtClean="0">
                              <a:latin typeface="Cambria Math" panose="02040503050406030204" pitchFamily="18" charset="0"/>
                            </a:rPr>
                          </m:ctrlPr>
                        </m:fPr>
                        <m:num>
                          <m:r>
                            <a:rPr lang="en-US" sz="2200" b="0" i="1" smtClean="0">
                              <a:latin typeface="Cambria Math" panose="02040503050406030204" pitchFamily="18" charset="0"/>
                            </a:rPr>
                            <m:t>1</m:t>
                          </m:r>
                        </m:num>
                        <m:den>
                          <m:r>
                            <a:rPr lang="en-US" sz="2200" b="0" i="1" smtClean="0">
                              <a:latin typeface="Cambria Math" panose="02040503050406030204" pitchFamily="18" charset="0"/>
                            </a:rPr>
                            <m:t>2</m:t>
                          </m:r>
                        </m:den>
                      </m:f>
                      <m:r>
                        <a:rPr lang="en-US" sz="2200" b="0" i="1" smtClean="0">
                          <a:latin typeface="Cambria Math" panose="02040503050406030204" pitchFamily="18" charset="0"/>
                        </a:rPr>
                        <m:t>±</m:t>
                      </m:r>
                      <m:f>
                        <m:fPr>
                          <m:ctrlPr>
                            <a:rPr lang="en-US" sz="2200" i="1" smtClean="0">
                              <a:latin typeface="Cambria Math" panose="02040503050406030204" pitchFamily="18" charset="0"/>
                            </a:rPr>
                          </m:ctrlPr>
                        </m:fPr>
                        <m:num>
                          <m:rad>
                            <m:radPr>
                              <m:degHide m:val="on"/>
                              <m:ctrlPr>
                                <a:rPr lang="en-US" sz="2200" i="1" smtClean="0">
                                  <a:latin typeface="Cambria Math" panose="02040503050406030204" pitchFamily="18" charset="0"/>
                                </a:rPr>
                              </m:ctrlPr>
                            </m:radPr>
                            <m:deg/>
                            <m:e>
                              <m:r>
                                <a:rPr lang="en-US" sz="2200" b="0" i="1" smtClean="0">
                                  <a:latin typeface="Cambria Math" panose="02040503050406030204" pitchFamily="18" charset="0"/>
                                </a:rPr>
                                <m:t>100</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𝑘</m:t>
                                  </m:r>
                                </m:e>
                                <m:sup>
                                  <m:r>
                                    <a:rPr lang="en-US" sz="2200" b="0" i="1" smtClean="0">
                                      <a:latin typeface="Cambria Math" panose="02040503050406030204" pitchFamily="18" charset="0"/>
                                    </a:rPr>
                                    <m:t>2</m:t>
                                  </m:r>
                                </m:sup>
                              </m:sSup>
                              <m:r>
                                <a:rPr lang="en-US" sz="2200" b="0" i="1" smtClean="0">
                                  <a:latin typeface="Cambria Math" panose="02040503050406030204" pitchFamily="18" charset="0"/>
                                </a:rPr>
                                <m:t>−40</m:t>
                              </m:r>
                              <m:r>
                                <a:rPr lang="en-US" sz="2200" b="0" i="1" smtClean="0">
                                  <a:latin typeface="Cambria Math" panose="02040503050406030204" pitchFamily="18" charset="0"/>
                                </a:rPr>
                                <m:t>𝑘</m:t>
                              </m:r>
                              <m:r>
                                <a:rPr lang="en-US" sz="2200" b="0" i="1" smtClean="0">
                                  <a:latin typeface="Cambria Math" panose="02040503050406030204" pitchFamily="18" charset="0"/>
                                </a:rPr>
                                <m:t>+1</m:t>
                              </m:r>
                            </m:e>
                          </m:rad>
                        </m:num>
                        <m:den>
                          <m:r>
                            <a:rPr lang="en-US" sz="2200" b="0" i="1" smtClean="0">
                              <a:latin typeface="Cambria Math" panose="02040503050406030204" pitchFamily="18" charset="0"/>
                            </a:rPr>
                            <m:t>2</m:t>
                          </m:r>
                        </m:den>
                      </m:f>
                    </m:oMath>
                  </m:oMathPara>
                </a14:m>
                <a:endParaRPr lang="en-US" sz="2200" i="1"/>
              </a:p>
              <a:p>
                <a:r>
                  <a:rPr lang="en-US" sz="2200"/>
                  <a:t>Using the </a:t>
                </a:r>
                <a:r>
                  <a:rPr lang="en-US" sz="2200" err="1">
                    <a:solidFill>
                      <a:schemeClr val="accent1"/>
                    </a:solidFill>
                    <a:latin typeface="Consolas" panose="020B0609020204030204" pitchFamily="49" charset="0"/>
                  </a:rPr>
                  <a:t>matlibplot</a:t>
                </a:r>
                <a:r>
                  <a:rPr lang="en-US" sz="2200">
                    <a:solidFill>
                      <a:schemeClr val="accent1"/>
                    </a:solidFill>
                    <a:latin typeface="Consolas" panose="020B0609020204030204" pitchFamily="49" charset="0"/>
                  </a:rPr>
                  <a:t> plot</a:t>
                </a:r>
                <a:r>
                  <a:rPr lang="en-US" sz="2200"/>
                  <a:t> command we can see the absolute values for the eigenvalues on the various intervals.</a:t>
                </a:r>
              </a:p>
            </p:txBody>
          </p:sp>
        </mc:Choice>
        <mc:Fallback>
          <p:sp>
            <p:nvSpPr>
              <p:cNvPr id="7" name="TextBox 6"/>
              <p:cNvSpPr txBox="1">
                <a:spLocks noRot="1" noChangeAspect="1" noMove="1" noResize="1" noEditPoints="1" noAdjustHandles="1" noChangeArrowheads="1" noChangeShapeType="1" noTextEdit="1"/>
              </p:cNvSpPr>
              <p:nvPr/>
            </p:nvSpPr>
            <p:spPr>
              <a:xfrm>
                <a:off x="457200" y="1437486"/>
                <a:ext cx="8229600" cy="1827552"/>
              </a:xfrm>
              <a:prstGeom prst="rect">
                <a:avLst/>
              </a:prstGeom>
              <a:blipFill>
                <a:blip r:embed="rId4"/>
                <a:stretch>
                  <a:fillRect l="-963" t="-2333" b="-5667"/>
                </a:stretch>
              </a:blipFill>
            </p:spPr>
            <p:txBody>
              <a:bodyPr/>
              <a:lstStyle/>
              <a:p>
                <a:r>
                  <a:rPr lang="en-US">
                    <a:noFill/>
                  </a:rPr>
                  <a:t> </a:t>
                </a:r>
              </a:p>
            </p:txBody>
          </p:sp>
        </mc:Fallback>
      </mc:AlternateContent>
      <p:pic>
        <p:nvPicPr>
          <p:cNvPr id="4" name="Picture 3"/>
          <p:cNvPicPr>
            <a:picLocks noChangeAspect="1"/>
          </p:cNvPicPr>
          <p:nvPr/>
        </p:nvPicPr>
        <p:blipFill>
          <a:blip r:embed="rId5"/>
          <a:stretch>
            <a:fillRect/>
          </a:stretch>
        </p:blipFill>
        <p:spPr>
          <a:xfrm>
            <a:off x="46723" y="3288791"/>
            <a:ext cx="4489645" cy="3208538"/>
          </a:xfrm>
          <a:prstGeom prst="rect">
            <a:avLst/>
          </a:prstGeom>
        </p:spPr>
      </p:pic>
      <p:sp>
        <p:nvSpPr>
          <p:cNvPr id="9" name="TextBox 8"/>
          <p:cNvSpPr txBox="1"/>
          <p:nvPr/>
        </p:nvSpPr>
        <p:spPr>
          <a:xfrm>
            <a:off x="421568" y="1437486"/>
            <a:ext cx="8229600" cy="2185214"/>
          </a:xfrm>
          <a:prstGeom prst="rect">
            <a:avLst/>
          </a:prstGeom>
          <a:noFill/>
        </p:spPr>
        <p:txBody>
          <a:bodyPr wrap="square" rtlCol="0">
            <a:spAutoFit/>
          </a:bodyPr>
          <a:lstStyle/>
          <a:p>
            <a:r>
              <a:rPr lang="en-US" sz="2200"/>
              <a:t>Note on the interval [0, 0.0268) the absolute value of the eigenvalues is less than 1. The equilibrium is </a:t>
            </a:r>
            <a:r>
              <a:rPr lang="en-US" sz="2400"/>
              <a:t>asymptotically stable.</a:t>
            </a:r>
            <a:endParaRPr lang="en-US" sz="2200"/>
          </a:p>
          <a:p>
            <a:endParaRPr lang="en-US" sz="2200"/>
          </a:p>
          <a:p>
            <a:pPr lvl="0"/>
            <a:r>
              <a:rPr lang="en-US" sz="2200"/>
              <a:t>On the interval from [0.3732, 1) the absolute value of the eigenvalues is greater than 1. </a:t>
            </a:r>
            <a:r>
              <a:rPr lang="en-US" sz="2200">
                <a:solidFill>
                  <a:prstClr val="black"/>
                </a:solidFill>
              </a:rPr>
              <a:t>The equilibrium is NOT </a:t>
            </a:r>
            <a:r>
              <a:rPr lang="en-US" sz="2400">
                <a:solidFill>
                  <a:prstClr val="black"/>
                </a:solidFill>
              </a:rPr>
              <a:t>asymptotically stable.</a:t>
            </a:r>
            <a:endParaRPr lang="en-US" sz="2200">
              <a:solidFill>
                <a:prstClr val="black"/>
              </a:solidFill>
            </a:endParaRPr>
          </a:p>
          <a:p>
            <a:endParaRPr lang="en-US" sz="2200"/>
          </a:p>
        </p:txBody>
      </p:sp>
    </p:spTree>
    <p:extLst>
      <p:ext uri="{BB962C8B-B14F-4D97-AF65-F5344CB8AC3E}">
        <p14:creationId xmlns:p14="http://schemas.microsoft.com/office/powerpoint/2010/main" val="840480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Sensitivity Analysis: Eigenvalues</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7" name="TextBox 6"/>
              <p:cNvSpPr txBox="1"/>
              <p:nvPr/>
            </p:nvSpPr>
            <p:spPr>
              <a:xfrm>
                <a:off x="457200" y="1496864"/>
                <a:ext cx="8229600" cy="5363584"/>
              </a:xfrm>
              <a:prstGeom prst="rect">
                <a:avLst/>
              </a:prstGeom>
              <a:noFill/>
            </p:spPr>
            <p:txBody>
              <a:bodyPr wrap="square" rtlCol="0">
                <a:spAutoFit/>
              </a:bodyPr>
              <a:lstStyle/>
              <a:p>
                <a:pPr marL="342900" indent="-342900">
                  <a:buFont typeface="Arial" panose="020B0604020202020204" pitchFamily="34" charset="0"/>
                  <a:buChar char="•"/>
                </a:pPr>
                <a:r>
                  <a:rPr lang="en-US" sz="2200"/>
                  <a:t>The eigenvalues</a:t>
                </a:r>
              </a:p>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m:rPr>
                              <m:sty m:val="p"/>
                            </m:rPr>
                            <a:rPr lang="en-US" sz="2200" b="0" i="0" smtClean="0">
                              <a:latin typeface="Cambria Math" panose="02040503050406030204" pitchFamily="18" charset="0"/>
                            </a:rPr>
                            <m:t>λ</m:t>
                          </m:r>
                        </m:e>
                        <m:sub>
                          <m:r>
                            <a:rPr lang="en-US" sz="2200" b="0" i="0" smtClean="0">
                              <a:latin typeface="Cambria Math" panose="02040503050406030204" pitchFamily="18" charset="0"/>
                            </a:rPr>
                            <m:t>1</m:t>
                          </m:r>
                        </m:sub>
                      </m:sSub>
                      <m:r>
                        <a:rPr lang="en-US" sz="2200" b="0" i="0"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𝜆</m:t>
                          </m:r>
                        </m:e>
                        <m:sub>
                          <m:r>
                            <a:rPr lang="en-US" sz="2200" b="0" i="1" smtClean="0">
                              <a:latin typeface="Cambria Math" panose="02040503050406030204" pitchFamily="18" charset="0"/>
                            </a:rPr>
                            <m:t>2</m:t>
                          </m:r>
                        </m:sub>
                      </m:sSub>
                      <m:r>
                        <a:rPr lang="en-US" sz="2200" b="1" i="1" smtClean="0">
                          <a:latin typeface="Cambria Math" panose="02040503050406030204" pitchFamily="18" charset="0"/>
                        </a:rPr>
                        <m:t>=</m:t>
                      </m:r>
                      <m:r>
                        <a:rPr lang="en-US" sz="2200" b="0" i="1" smtClean="0">
                          <a:latin typeface="Cambria Math" panose="02040503050406030204" pitchFamily="18" charset="0"/>
                        </a:rPr>
                        <m:t>−5</m:t>
                      </m:r>
                      <m:r>
                        <a:rPr lang="en-US" sz="2200" b="0" i="1" smtClean="0">
                          <a:latin typeface="Cambria Math" panose="02040503050406030204" pitchFamily="18" charset="0"/>
                        </a:rPr>
                        <m:t>𝑘</m:t>
                      </m:r>
                      <m:r>
                        <a:rPr lang="en-US" sz="2200" b="0" i="1" smtClean="0">
                          <a:latin typeface="Cambria Math" panose="02040503050406030204" pitchFamily="18" charset="0"/>
                        </a:rPr>
                        <m:t>+ </m:t>
                      </m:r>
                      <m:f>
                        <m:fPr>
                          <m:ctrlPr>
                            <a:rPr lang="en-US" sz="2200" i="1" smtClean="0">
                              <a:latin typeface="Cambria Math" panose="02040503050406030204" pitchFamily="18" charset="0"/>
                            </a:rPr>
                          </m:ctrlPr>
                        </m:fPr>
                        <m:num>
                          <m:r>
                            <a:rPr lang="en-US" sz="2200" b="0" i="1" smtClean="0">
                              <a:latin typeface="Cambria Math" panose="02040503050406030204" pitchFamily="18" charset="0"/>
                            </a:rPr>
                            <m:t>1</m:t>
                          </m:r>
                        </m:num>
                        <m:den>
                          <m:r>
                            <a:rPr lang="en-US" sz="2200" b="0" i="1" smtClean="0">
                              <a:latin typeface="Cambria Math" panose="02040503050406030204" pitchFamily="18" charset="0"/>
                            </a:rPr>
                            <m:t>2</m:t>
                          </m:r>
                        </m:den>
                      </m:f>
                      <m:r>
                        <a:rPr lang="en-US" sz="2200" b="0" i="1" smtClean="0">
                          <a:latin typeface="Cambria Math" panose="02040503050406030204" pitchFamily="18" charset="0"/>
                        </a:rPr>
                        <m:t>±</m:t>
                      </m:r>
                      <m:f>
                        <m:fPr>
                          <m:ctrlPr>
                            <a:rPr lang="en-US" sz="2200" i="1" smtClean="0">
                              <a:latin typeface="Cambria Math" panose="02040503050406030204" pitchFamily="18" charset="0"/>
                            </a:rPr>
                          </m:ctrlPr>
                        </m:fPr>
                        <m:num>
                          <m:rad>
                            <m:radPr>
                              <m:degHide m:val="on"/>
                              <m:ctrlPr>
                                <a:rPr lang="en-US" sz="2200" i="1" smtClean="0">
                                  <a:latin typeface="Cambria Math" panose="02040503050406030204" pitchFamily="18" charset="0"/>
                                </a:rPr>
                              </m:ctrlPr>
                            </m:radPr>
                            <m:deg/>
                            <m:e>
                              <m:r>
                                <a:rPr lang="en-US" sz="2200" b="0" i="1" smtClean="0">
                                  <a:latin typeface="Cambria Math" panose="02040503050406030204" pitchFamily="18" charset="0"/>
                                </a:rPr>
                                <m:t>100</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𝑘</m:t>
                                  </m:r>
                                </m:e>
                                <m:sup>
                                  <m:r>
                                    <a:rPr lang="en-US" sz="2200" b="0" i="1" smtClean="0">
                                      <a:latin typeface="Cambria Math" panose="02040503050406030204" pitchFamily="18" charset="0"/>
                                    </a:rPr>
                                    <m:t>2</m:t>
                                  </m:r>
                                </m:sup>
                              </m:sSup>
                              <m:r>
                                <a:rPr lang="en-US" sz="2200" b="0" i="1" smtClean="0">
                                  <a:latin typeface="Cambria Math" panose="02040503050406030204" pitchFamily="18" charset="0"/>
                                </a:rPr>
                                <m:t>−40</m:t>
                              </m:r>
                              <m:r>
                                <a:rPr lang="en-US" sz="2200" b="0" i="1" smtClean="0">
                                  <a:latin typeface="Cambria Math" panose="02040503050406030204" pitchFamily="18" charset="0"/>
                                </a:rPr>
                                <m:t>𝑘</m:t>
                              </m:r>
                              <m:r>
                                <a:rPr lang="en-US" sz="2200" b="0" i="1" smtClean="0">
                                  <a:latin typeface="Cambria Math" panose="02040503050406030204" pitchFamily="18" charset="0"/>
                                </a:rPr>
                                <m:t>+1</m:t>
                              </m:r>
                            </m:e>
                          </m:rad>
                        </m:num>
                        <m:den>
                          <m:r>
                            <a:rPr lang="en-US" sz="2200" b="0" i="1" smtClean="0">
                              <a:latin typeface="Cambria Math" panose="02040503050406030204" pitchFamily="18" charset="0"/>
                            </a:rPr>
                            <m:t>2</m:t>
                          </m:r>
                        </m:den>
                      </m:f>
                    </m:oMath>
                  </m:oMathPara>
                </a14:m>
                <a:endParaRPr lang="en-US" sz="2200" i="1"/>
              </a:p>
              <a:p>
                <a:endParaRPr lang="en-US" sz="2200" i="1"/>
              </a:p>
              <a:p>
                <a:r>
                  <a:rPr lang="en-US" sz="2200"/>
                  <a:t>are complex on the interval (0.0268, 0.3732).</a:t>
                </a:r>
              </a:p>
              <a:p>
                <a:endParaRPr lang="en-US" sz="2200"/>
              </a:p>
              <a:p>
                <a:pPr marL="342900" indent="-342900">
                  <a:buFont typeface="Arial" panose="020B0604020202020204" pitchFamily="34" charset="0"/>
                  <a:buChar char="•"/>
                </a:pPr>
                <a:r>
                  <a:rPr lang="en-US" sz="2200"/>
                  <a:t>The modulus of the these are given by </a:t>
                </a:r>
              </a:p>
              <a:p>
                <a:pPr/>
                <a14:m>
                  <m:oMathPara xmlns:m="http://schemas.openxmlformats.org/officeDocument/2006/math">
                    <m:oMathParaPr>
                      <m:jc m:val="centerGroup"/>
                    </m:oMathParaPr>
                    <m:oMath xmlns:m="http://schemas.openxmlformats.org/officeDocument/2006/math">
                      <m:sSup>
                        <m:sSupPr>
                          <m:ctrlPr>
                            <a:rPr lang="en-US" sz="2200" i="1">
                              <a:latin typeface="Cambria Math" panose="02040503050406030204" pitchFamily="18" charset="0"/>
                            </a:rPr>
                          </m:ctrlPr>
                        </m:sSupPr>
                        <m:e>
                          <m:d>
                            <m:dPr>
                              <m:begChr m:val="|"/>
                              <m:endChr m:val="|"/>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b="0" i="1">
                                      <a:latin typeface="Cambria Math" panose="02040503050406030204" pitchFamily="18" charset="0"/>
                                    </a:rPr>
                                    <m:t>𝜆</m:t>
                                  </m:r>
                                </m:e>
                                <m:sub>
                                  <m:r>
                                    <a:rPr lang="en-US" sz="2200" b="0" i="1" smtClean="0">
                                      <a:latin typeface="Cambria Math" panose="02040503050406030204" pitchFamily="18" charset="0"/>
                                    </a:rPr>
                                    <m:t>1</m:t>
                                  </m:r>
                                </m:sub>
                              </m:sSub>
                            </m:e>
                          </m:d>
                        </m:e>
                        <m:sup>
                          <m:r>
                            <a:rPr lang="en-US" sz="2200" b="0" i="1">
                              <a:latin typeface="Cambria Math" panose="02040503050406030204" pitchFamily="18" charset="0"/>
                            </a:rPr>
                            <m:t>2</m:t>
                          </m:r>
                        </m:sup>
                      </m:sSup>
                      <m:r>
                        <a:rPr lang="en-US" sz="2200" b="0" i="1" smtClean="0">
                          <a:latin typeface="Cambria Math" panose="02040503050406030204" pitchFamily="18" charset="0"/>
                        </a:rPr>
                        <m:t>=</m:t>
                      </m:r>
                      <m:sSup>
                        <m:sSupPr>
                          <m:ctrlPr>
                            <a:rPr lang="en-US" sz="2200" i="1" smtClean="0">
                              <a:latin typeface="Cambria Math" panose="02040503050406030204" pitchFamily="18" charset="0"/>
                            </a:rPr>
                          </m:ctrlPr>
                        </m:sSupPr>
                        <m:e>
                          <m:d>
                            <m:dPr>
                              <m:begChr m:val="|"/>
                              <m:endChr m:val="|"/>
                              <m:ctrlPr>
                                <a:rPr lang="en-US" sz="220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b="0" i="1">
                                      <a:latin typeface="Cambria Math" panose="02040503050406030204" pitchFamily="18" charset="0"/>
                                    </a:rPr>
                                    <m:t>𝜆</m:t>
                                  </m:r>
                                </m:e>
                                <m:sub>
                                  <m:r>
                                    <a:rPr lang="en-US" sz="2200" b="0" i="1">
                                      <a:latin typeface="Cambria Math" panose="02040503050406030204" pitchFamily="18" charset="0"/>
                                    </a:rPr>
                                    <m:t>2</m:t>
                                  </m:r>
                                </m:sub>
                              </m:sSub>
                            </m:e>
                          </m:d>
                        </m:e>
                        <m:sup>
                          <m:r>
                            <a:rPr lang="en-US" sz="2200" b="0" i="1" smtClean="0">
                              <a:latin typeface="Cambria Math" panose="02040503050406030204" pitchFamily="18" charset="0"/>
                            </a:rPr>
                            <m:t>2</m:t>
                          </m:r>
                        </m:sup>
                      </m:sSup>
                      <m:r>
                        <a:rPr lang="en-US" sz="2200" b="1" i="1">
                          <a:latin typeface="Cambria Math" panose="02040503050406030204" pitchFamily="18" charset="0"/>
                        </a:rPr>
                        <m:t>=</m:t>
                      </m:r>
                      <m:sSup>
                        <m:sSupPr>
                          <m:ctrlPr>
                            <a:rPr lang="en-US" sz="2200" b="0" i="1" smtClean="0">
                              <a:latin typeface="Cambria Math" panose="02040503050406030204" pitchFamily="18" charset="0"/>
                            </a:rPr>
                          </m:ctrlPr>
                        </m:sSupPr>
                        <m:e>
                          <m:d>
                            <m:dPr>
                              <m:ctrlPr>
                                <a:rPr lang="en-US" sz="2200" b="0" i="1" smtClean="0">
                                  <a:latin typeface="Cambria Math" panose="02040503050406030204" pitchFamily="18" charset="0"/>
                                </a:rPr>
                              </m:ctrlPr>
                            </m:dPr>
                            <m:e>
                              <m:r>
                                <a:rPr lang="en-US" sz="2200" i="1">
                                  <a:latin typeface="Cambria Math" panose="02040503050406030204" pitchFamily="18" charset="0"/>
                                </a:rPr>
                                <m:t>−5</m:t>
                              </m:r>
                              <m:r>
                                <a:rPr lang="en-US" sz="2200" i="1">
                                  <a:latin typeface="Cambria Math" panose="02040503050406030204" pitchFamily="18" charset="0"/>
                                </a:rPr>
                                <m:t>𝑘</m:t>
                              </m:r>
                              <m:r>
                                <a:rPr lang="en-US" sz="2200" i="1">
                                  <a:latin typeface="Cambria Math" panose="02040503050406030204" pitchFamily="18" charset="0"/>
                                </a:rPr>
                                <m:t>+ </m:t>
                              </m:r>
                              <m:f>
                                <m:fPr>
                                  <m:ctrlPr>
                                    <a:rPr lang="en-US" sz="2200" i="1">
                                      <a:latin typeface="Cambria Math" panose="02040503050406030204" pitchFamily="18" charset="0"/>
                                    </a:rPr>
                                  </m:ctrlPr>
                                </m:fPr>
                                <m:num>
                                  <m:r>
                                    <a:rPr lang="en-US" sz="2200" i="1">
                                      <a:latin typeface="Cambria Math" panose="02040503050406030204" pitchFamily="18" charset="0"/>
                                    </a:rPr>
                                    <m:t>1</m:t>
                                  </m:r>
                                </m:num>
                                <m:den>
                                  <m:r>
                                    <a:rPr lang="en-US" sz="2200" i="1">
                                      <a:latin typeface="Cambria Math" panose="02040503050406030204" pitchFamily="18" charset="0"/>
                                    </a:rPr>
                                    <m:t>2</m:t>
                                  </m:r>
                                </m:den>
                              </m:f>
                            </m:e>
                          </m:d>
                        </m:e>
                        <m:sup>
                          <m:r>
                            <a:rPr lang="en-US" sz="2200" b="0" i="1" smtClean="0">
                              <a:latin typeface="Cambria Math" panose="02040503050406030204" pitchFamily="18" charset="0"/>
                            </a:rPr>
                            <m:t>2</m:t>
                          </m:r>
                        </m:sup>
                      </m:sSup>
                      <m:r>
                        <a:rPr lang="en-US" sz="2200" b="0" i="1" smtClean="0">
                          <a:latin typeface="Cambria Math" panose="02040503050406030204" pitchFamily="18" charset="0"/>
                        </a:rPr>
                        <m:t>+</m:t>
                      </m:r>
                      <m:f>
                        <m:fPr>
                          <m:ctrlPr>
                            <a:rPr lang="en-US" sz="2200" i="1">
                              <a:latin typeface="Cambria Math" panose="02040503050406030204" pitchFamily="18" charset="0"/>
                            </a:rPr>
                          </m:ctrlPr>
                        </m:fPr>
                        <m:num>
                          <m:r>
                            <a:rPr lang="en-US" sz="2200" b="0" i="1" smtClean="0">
                              <a:latin typeface="Cambria Math" panose="02040503050406030204" pitchFamily="18" charset="0"/>
                            </a:rPr>
                            <m:t>−(</m:t>
                          </m:r>
                          <m:r>
                            <a:rPr lang="en-US" sz="2200" i="1">
                              <a:latin typeface="Cambria Math" panose="02040503050406030204" pitchFamily="18" charset="0"/>
                            </a:rPr>
                            <m:t>100</m:t>
                          </m:r>
                          <m:sSup>
                            <m:sSupPr>
                              <m:ctrlPr>
                                <a:rPr lang="en-US" sz="2200" i="1">
                                  <a:latin typeface="Cambria Math" panose="02040503050406030204" pitchFamily="18" charset="0"/>
                                </a:rPr>
                              </m:ctrlPr>
                            </m:sSupPr>
                            <m:e>
                              <m:r>
                                <a:rPr lang="en-US" sz="2200" i="1">
                                  <a:latin typeface="Cambria Math" panose="02040503050406030204" pitchFamily="18" charset="0"/>
                                </a:rPr>
                                <m:t>𝑘</m:t>
                              </m:r>
                            </m:e>
                            <m:sup>
                              <m:r>
                                <a:rPr lang="en-US" sz="2200" i="1">
                                  <a:latin typeface="Cambria Math" panose="02040503050406030204" pitchFamily="18" charset="0"/>
                                </a:rPr>
                                <m:t>2</m:t>
                              </m:r>
                            </m:sup>
                          </m:sSup>
                          <m:r>
                            <a:rPr lang="en-US" sz="2200" i="1">
                              <a:latin typeface="Cambria Math" panose="02040503050406030204" pitchFamily="18" charset="0"/>
                            </a:rPr>
                            <m:t>−40</m:t>
                          </m:r>
                          <m:r>
                            <a:rPr lang="en-US" sz="2200" i="1">
                              <a:latin typeface="Cambria Math" panose="02040503050406030204" pitchFamily="18" charset="0"/>
                            </a:rPr>
                            <m:t>𝑘</m:t>
                          </m:r>
                          <m:r>
                            <a:rPr lang="en-US" sz="2200" i="1">
                              <a:latin typeface="Cambria Math" panose="02040503050406030204" pitchFamily="18" charset="0"/>
                            </a:rPr>
                            <m:t>+1)</m:t>
                          </m:r>
                        </m:num>
                        <m:den>
                          <m:r>
                            <a:rPr lang="en-US" sz="2200" b="0" i="1" smtClean="0">
                              <a:latin typeface="Cambria Math" panose="02040503050406030204" pitchFamily="18" charset="0"/>
                            </a:rPr>
                            <m:t>4</m:t>
                          </m:r>
                        </m:den>
                      </m:f>
                    </m:oMath>
                  </m:oMathPara>
                </a14:m>
                <a:endParaRPr lang="en-US" sz="2200" i="1"/>
              </a:p>
              <a:p>
                <a:endParaRPr lang="en-US" sz="2200"/>
              </a:p>
              <a:p>
                <a:pPr marL="342900" indent="-342900">
                  <a:buFont typeface="Arial" panose="020B0604020202020204" pitchFamily="34" charset="0"/>
                  <a:buChar char="•"/>
                </a:pPr>
                <a:r>
                  <a:rPr lang="en-US" sz="2200"/>
                  <a:t>Using </a:t>
                </a:r>
                <a:r>
                  <a:rPr lang="en-US" sz="2200" err="1">
                    <a:solidFill>
                      <a:schemeClr val="accent1"/>
                    </a:solidFill>
                    <a:latin typeface="Consolas" panose="020B0609020204030204" pitchFamily="49" charset="0"/>
                  </a:rPr>
                  <a:t>sympy</a:t>
                </a:r>
                <a:r>
                  <a:rPr lang="en-US" sz="2200">
                    <a:solidFill>
                      <a:schemeClr val="accent1"/>
                    </a:solidFill>
                    <a:latin typeface="Consolas" panose="020B0609020204030204" pitchFamily="49" charset="0"/>
                  </a:rPr>
                  <a:t> simplify</a:t>
                </a:r>
                <a:r>
                  <a:rPr lang="en-US" sz="2200"/>
                  <a:t> we see the above reduces to</a:t>
                </a:r>
              </a:p>
              <a:p>
                <a:r>
                  <a:rPr lang="en-US" sz="2200" b="1"/>
                  <a:t>		</a:t>
                </a:r>
                <a14:m>
                  <m:oMath xmlns:m="http://schemas.openxmlformats.org/officeDocument/2006/math">
                    <m:sSup>
                      <m:sSupPr>
                        <m:ctrlPr>
                          <a:rPr lang="en-US" sz="2200" b="1" i="1">
                            <a:latin typeface="Cambria Math" panose="02040503050406030204" pitchFamily="18" charset="0"/>
                          </a:rPr>
                        </m:ctrlPr>
                      </m:sSupPr>
                      <m:e>
                        <m:d>
                          <m:dPr>
                            <m:begChr m:val="|"/>
                            <m:endChr m:val="|"/>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𝜆</m:t>
                                </m:r>
                              </m:e>
                              <m:sub>
                                <m:r>
                                  <a:rPr lang="en-US" sz="2200" i="1">
                                    <a:latin typeface="Cambria Math" panose="02040503050406030204" pitchFamily="18" charset="0"/>
                                  </a:rPr>
                                  <m:t>1</m:t>
                                </m:r>
                              </m:sub>
                            </m:sSub>
                          </m:e>
                        </m:d>
                      </m:e>
                      <m:sup>
                        <m:r>
                          <a:rPr lang="en-US" sz="2200" b="0" i="1">
                            <a:latin typeface="Cambria Math" panose="02040503050406030204" pitchFamily="18" charset="0"/>
                          </a:rPr>
                          <m:t>2</m:t>
                        </m:r>
                      </m:sup>
                    </m:sSup>
                    <m:r>
                      <a:rPr lang="en-US" sz="2200" i="1">
                        <a:latin typeface="Cambria Math" panose="02040503050406030204" pitchFamily="18" charset="0"/>
                      </a:rPr>
                      <m:t>=</m:t>
                    </m:r>
                    <m:sSup>
                      <m:sSupPr>
                        <m:ctrlPr>
                          <a:rPr lang="en-US" sz="2200" i="1">
                            <a:latin typeface="Cambria Math" panose="02040503050406030204" pitchFamily="18" charset="0"/>
                          </a:rPr>
                        </m:ctrlPr>
                      </m:sSupPr>
                      <m:e>
                        <m:d>
                          <m:dPr>
                            <m:begChr m:val="|"/>
                            <m:endChr m:val="|"/>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b="0" i="1">
                                    <a:latin typeface="Cambria Math" panose="02040503050406030204" pitchFamily="18" charset="0"/>
                                  </a:rPr>
                                  <m:t>𝜆</m:t>
                                </m:r>
                              </m:e>
                              <m:sub>
                                <m:r>
                                  <a:rPr lang="en-US" sz="2200" b="0" i="1">
                                    <a:latin typeface="Cambria Math" panose="02040503050406030204" pitchFamily="18" charset="0"/>
                                  </a:rPr>
                                  <m:t>2</m:t>
                                </m:r>
                              </m:sub>
                            </m:sSub>
                          </m:e>
                        </m:d>
                      </m:e>
                      <m:sup>
                        <m:r>
                          <a:rPr lang="en-US" sz="2200" b="0" i="1">
                            <a:latin typeface="Cambria Math" panose="02040503050406030204" pitchFamily="18" charset="0"/>
                          </a:rPr>
                          <m:t>2</m:t>
                        </m:r>
                      </m:sup>
                    </m:sSup>
                    <m:r>
                      <a:rPr lang="en-US" sz="2200" b="1" i="1" smtClean="0">
                        <a:latin typeface="Cambria Math" panose="02040503050406030204" pitchFamily="18" charset="0"/>
                      </a:rPr>
                      <m:t>=</m:t>
                    </m:r>
                    <m:r>
                      <a:rPr lang="en-US" sz="2200" b="0" i="1" smtClean="0">
                        <a:latin typeface="Cambria Math" panose="02040503050406030204" pitchFamily="18" charset="0"/>
                      </a:rPr>
                      <m:t>5</m:t>
                    </m:r>
                    <m:r>
                      <a:rPr lang="en-US" sz="2200" b="0" i="1" smtClean="0">
                        <a:latin typeface="Cambria Math" panose="02040503050406030204" pitchFamily="18" charset="0"/>
                      </a:rPr>
                      <m:t>𝑘</m:t>
                    </m:r>
                  </m:oMath>
                </a14:m>
                <a:r>
                  <a:rPr lang="en-US" sz="2200"/>
                  <a:t> </a:t>
                </a:r>
                <a:br>
                  <a:rPr lang="en-US" sz="2200"/>
                </a:br>
                <a:r>
                  <a:rPr lang="en-US" sz="2200"/>
                  <a:t>	and by applying </a:t>
                </a:r>
                <a:r>
                  <a:rPr lang="en-US" sz="2200" err="1">
                    <a:solidFill>
                      <a:schemeClr val="accent1"/>
                    </a:solidFill>
                    <a:latin typeface="Consolas" panose="020B0609020204030204" pitchFamily="49" charset="0"/>
                  </a:rPr>
                  <a:t>sympy</a:t>
                </a:r>
                <a:r>
                  <a:rPr lang="en-US" sz="2200">
                    <a:solidFill>
                      <a:schemeClr val="accent1"/>
                    </a:solidFill>
                    <a:latin typeface="Consolas" panose="020B0609020204030204" pitchFamily="49" charset="0"/>
                  </a:rPr>
                  <a:t> </a:t>
                </a:r>
                <a:r>
                  <a:rPr lang="en-US" sz="2200" err="1">
                    <a:solidFill>
                      <a:schemeClr val="accent1"/>
                    </a:solidFill>
                    <a:latin typeface="Consolas" panose="020B0609020204030204" pitchFamily="49" charset="0"/>
                  </a:rPr>
                  <a:t>solveset</a:t>
                </a:r>
                <a:r>
                  <a:rPr lang="en-US" sz="2200"/>
                  <a:t> to find where</a:t>
                </a:r>
              </a:p>
              <a:p>
                <a:r>
                  <a:rPr lang="en-US" sz="2200"/>
                  <a:t> 		</a:t>
                </a:r>
                <a14:m>
                  <m:oMath xmlns:m="http://schemas.openxmlformats.org/officeDocument/2006/math">
                    <m:sSup>
                      <m:sSupPr>
                        <m:ctrlPr>
                          <a:rPr lang="en-US" sz="2200" b="1" i="1">
                            <a:latin typeface="Cambria Math" panose="02040503050406030204" pitchFamily="18" charset="0"/>
                          </a:rPr>
                        </m:ctrlPr>
                      </m:sSupPr>
                      <m:e>
                        <m:d>
                          <m:dPr>
                            <m:begChr m:val="|"/>
                            <m:endChr m:val="|"/>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𝜆</m:t>
                                </m:r>
                              </m:e>
                              <m:sub>
                                <m:r>
                                  <a:rPr lang="en-US" sz="2200" i="1">
                                    <a:latin typeface="Cambria Math" panose="02040503050406030204" pitchFamily="18" charset="0"/>
                                  </a:rPr>
                                  <m:t>1</m:t>
                                </m:r>
                              </m:sub>
                            </m:sSub>
                          </m:e>
                        </m:d>
                      </m:e>
                      <m:sup>
                        <m:r>
                          <a:rPr lang="en-US" sz="2200" i="1">
                            <a:latin typeface="Cambria Math" panose="02040503050406030204" pitchFamily="18" charset="0"/>
                          </a:rPr>
                          <m:t>2</m:t>
                        </m:r>
                      </m:sup>
                    </m:sSup>
                    <m:r>
                      <a:rPr lang="en-US" sz="2200" b="0" i="1" smtClean="0">
                        <a:latin typeface="Cambria Math" panose="02040503050406030204" pitchFamily="18" charset="0"/>
                      </a:rPr>
                      <m:t>&lt;1   </m:t>
                    </m:r>
                    <m:r>
                      <m:rPr>
                        <m:sty m:val="p"/>
                      </m:rPr>
                      <a:rPr lang="en-US" sz="2200" b="0" i="0" smtClean="0">
                        <a:latin typeface="Cambria Math" panose="02040503050406030204" pitchFamily="18" charset="0"/>
                      </a:rPr>
                      <m:t>and</m:t>
                    </m:r>
                    <m:sSup>
                      <m:sSupPr>
                        <m:ctrlPr>
                          <a:rPr lang="en-US" sz="2200" i="1">
                            <a:latin typeface="Cambria Math" panose="02040503050406030204" pitchFamily="18" charset="0"/>
                          </a:rPr>
                        </m:ctrlPr>
                      </m:sSupPr>
                      <m:e>
                        <m:r>
                          <a:rPr lang="en-US" sz="2200" b="0" i="1" smtClean="0">
                            <a:latin typeface="Cambria Math" panose="02040503050406030204" pitchFamily="18" charset="0"/>
                          </a:rPr>
                          <m:t>     </m:t>
                        </m:r>
                        <m:d>
                          <m:dPr>
                            <m:begChr m:val="|"/>
                            <m:endChr m:val="|"/>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𝜆</m:t>
                                </m:r>
                              </m:e>
                              <m:sub>
                                <m:r>
                                  <a:rPr lang="en-US" sz="2200" i="1">
                                    <a:latin typeface="Cambria Math" panose="02040503050406030204" pitchFamily="18" charset="0"/>
                                  </a:rPr>
                                  <m:t>2</m:t>
                                </m:r>
                              </m:sub>
                            </m:sSub>
                          </m:e>
                        </m:d>
                      </m:e>
                      <m:sup>
                        <m:r>
                          <a:rPr lang="en-US" sz="2200" i="1">
                            <a:latin typeface="Cambria Math" panose="02040503050406030204" pitchFamily="18" charset="0"/>
                          </a:rPr>
                          <m:t>2</m:t>
                        </m:r>
                      </m:sup>
                    </m:sSup>
                    <m:r>
                      <a:rPr lang="en-US" sz="2200" b="0" i="1" smtClean="0">
                        <a:latin typeface="Cambria Math" panose="02040503050406030204" pitchFamily="18" charset="0"/>
                      </a:rPr>
                      <m:t>&lt;1</m:t>
                    </m:r>
                  </m:oMath>
                </a14:m>
                <a:endParaRPr lang="en-US" sz="2200"/>
              </a:p>
              <a:p>
                <a:r>
                  <a:rPr lang="en-US" sz="2200"/>
                  <a:t>	we get </a:t>
                </a:r>
                <a14:m>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&lt;0.2</m:t>
                    </m:r>
                  </m:oMath>
                </a14:m>
                <a:endParaRPr lang="en-US" sz="2200"/>
              </a:p>
            </p:txBody>
          </p:sp>
        </mc:Choice>
        <mc:Fallback>
          <p:sp>
            <p:nvSpPr>
              <p:cNvPr id="7" name="TextBox 6"/>
              <p:cNvSpPr txBox="1">
                <a:spLocks noRot="1" noChangeAspect="1" noMove="1" noResize="1" noEditPoints="1" noAdjustHandles="1" noChangeArrowheads="1" noChangeShapeType="1" noTextEdit="1"/>
              </p:cNvSpPr>
              <p:nvPr/>
            </p:nvSpPr>
            <p:spPr>
              <a:xfrm>
                <a:off x="457200" y="1496864"/>
                <a:ext cx="8229600" cy="5363584"/>
              </a:xfrm>
              <a:prstGeom prst="rect">
                <a:avLst/>
              </a:prstGeom>
              <a:blipFill>
                <a:blip r:embed="rId3"/>
                <a:stretch>
                  <a:fillRect l="-963" t="-796" b="-1365"/>
                </a:stretch>
              </a:blipFill>
            </p:spPr>
            <p:txBody>
              <a:bodyPr/>
              <a:lstStyle/>
              <a:p>
                <a:r>
                  <a:rPr lang="en-US">
                    <a:noFill/>
                  </a:rPr>
                  <a:t> </a:t>
                </a:r>
              </a:p>
            </p:txBody>
          </p:sp>
        </mc:Fallback>
      </mc:AlternateContent>
    </p:spTree>
    <p:extLst>
      <p:ext uri="{BB962C8B-B14F-4D97-AF65-F5344CB8AC3E}">
        <p14:creationId xmlns:p14="http://schemas.microsoft.com/office/powerpoint/2010/main" val="3781301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Sensitivity Analysis: Conclusion</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7" name="TextBox 6"/>
              <p:cNvSpPr txBox="1"/>
              <p:nvPr/>
            </p:nvSpPr>
            <p:spPr>
              <a:xfrm>
                <a:off x="457200" y="1769995"/>
                <a:ext cx="8229600" cy="5213094"/>
              </a:xfrm>
              <a:prstGeom prst="rect">
                <a:avLst/>
              </a:prstGeom>
              <a:noFill/>
            </p:spPr>
            <p:txBody>
              <a:bodyPr wrap="square" rtlCol="0">
                <a:spAutoFit/>
              </a:bodyPr>
              <a:lstStyle/>
              <a:p>
                <a:r>
                  <a:rPr lang="en-US" sz="2200"/>
                  <a:t>The eigenvalues are</a:t>
                </a:r>
              </a:p>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m:rPr>
                              <m:sty m:val="p"/>
                            </m:rPr>
                            <a:rPr lang="en-US" sz="2200" b="0" i="0" smtClean="0">
                              <a:latin typeface="Cambria Math" panose="02040503050406030204" pitchFamily="18" charset="0"/>
                            </a:rPr>
                            <m:t>λ</m:t>
                          </m:r>
                        </m:e>
                        <m:sub>
                          <m:r>
                            <a:rPr lang="en-US" sz="2200" b="0" i="0" smtClean="0">
                              <a:latin typeface="Cambria Math" panose="02040503050406030204" pitchFamily="18" charset="0"/>
                            </a:rPr>
                            <m:t>1</m:t>
                          </m:r>
                        </m:sub>
                      </m:sSub>
                      <m:r>
                        <a:rPr lang="en-US" sz="2200" b="0" i="0"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𝜆</m:t>
                          </m:r>
                        </m:e>
                        <m:sub>
                          <m:r>
                            <a:rPr lang="en-US" sz="2200" b="0" i="1" smtClean="0">
                              <a:latin typeface="Cambria Math" panose="02040503050406030204" pitchFamily="18" charset="0"/>
                            </a:rPr>
                            <m:t>2</m:t>
                          </m:r>
                        </m:sub>
                      </m:sSub>
                      <m:r>
                        <a:rPr lang="en-US" sz="2200" b="1" i="1" smtClean="0">
                          <a:latin typeface="Cambria Math" panose="02040503050406030204" pitchFamily="18" charset="0"/>
                        </a:rPr>
                        <m:t>=</m:t>
                      </m:r>
                      <m:r>
                        <a:rPr lang="en-US" sz="2200" b="0" i="1" smtClean="0">
                          <a:latin typeface="Cambria Math" panose="02040503050406030204" pitchFamily="18" charset="0"/>
                        </a:rPr>
                        <m:t>−5</m:t>
                      </m:r>
                      <m:r>
                        <a:rPr lang="en-US" sz="2200" b="0" i="1" smtClean="0">
                          <a:latin typeface="Cambria Math" panose="02040503050406030204" pitchFamily="18" charset="0"/>
                        </a:rPr>
                        <m:t>𝑘</m:t>
                      </m:r>
                      <m:r>
                        <a:rPr lang="en-US" sz="2200" b="0" i="1" smtClean="0">
                          <a:latin typeface="Cambria Math" panose="02040503050406030204" pitchFamily="18" charset="0"/>
                        </a:rPr>
                        <m:t>+ </m:t>
                      </m:r>
                      <m:f>
                        <m:fPr>
                          <m:ctrlPr>
                            <a:rPr lang="en-US" sz="2200" i="1" smtClean="0">
                              <a:latin typeface="Cambria Math" panose="02040503050406030204" pitchFamily="18" charset="0"/>
                            </a:rPr>
                          </m:ctrlPr>
                        </m:fPr>
                        <m:num>
                          <m:r>
                            <a:rPr lang="en-US" sz="2200" b="0" i="1" smtClean="0">
                              <a:latin typeface="Cambria Math" panose="02040503050406030204" pitchFamily="18" charset="0"/>
                            </a:rPr>
                            <m:t>1</m:t>
                          </m:r>
                        </m:num>
                        <m:den>
                          <m:r>
                            <a:rPr lang="en-US" sz="2200" b="0" i="1" smtClean="0">
                              <a:latin typeface="Cambria Math" panose="02040503050406030204" pitchFamily="18" charset="0"/>
                            </a:rPr>
                            <m:t>2</m:t>
                          </m:r>
                        </m:den>
                      </m:f>
                      <m:r>
                        <a:rPr lang="en-US" sz="2200" b="0" i="1" smtClean="0">
                          <a:latin typeface="Cambria Math" panose="02040503050406030204" pitchFamily="18" charset="0"/>
                        </a:rPr>
                        <m:t>±</m:t>
                      </m:r>
                      <m:f>
                        <m:fPr>
                          <m:ctrlPr>
                            <a:rPr lang="en-US" sz="2200" i="1" smtClean="0">
                              <a:latin typeface="Cambria Math" panose="02040503050406030204" pitchFamily="18" charset="0"/>
                            </a:rPr>
                          </m:ctrlPr>
                        </m:fPr>
                        <m:num>
                          <m:rad>
                            <m:radPr>
                              <m:degHide m:val="on"/>
                              <m:ctrlPr>
                                <a:rPr lang="en-US" sz="2200" i="1" smtClean="0">
                                  <a:latin typeface="Cambria Math" panose="02040503050406030204" pitchFamily="18" charset="0"/>
                                </a:rPr>
                              </m:ctrlPr>
                            </m:radPr>
                            <m:deg/>
                            <m:e>
                              <m:r>
                                <a:rPr lang="en-US" sz="2200" b="0" i="1" smtClean="0">
                                  <a:latin typeface="Cambria Math" panose="02040503050406030204" pitchFamily="18" charset="0"/>
                                </a:rPr>
                                <m:t>100</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𝑘</m:t>
                                  </m:r>
                                </m:e>
                                <m:sup>
                                  <m:r>
                                    <a:rPr lang="en-US" sz="2200" b="0" i="1" smtClean="0">
                                      <a:latin typeface="Cambria Math" panose="02040503050406030204" pitchFamily="18" charset="0"/>
                                    </a:rPr>
                                    <m:t>2</m:t>
                                  </m:r>
                                </m:sup>
                              </m:sSup>
                              <m:r>
                                <a:rPr lang="en-US" sz="2200" b="0" i="1" smtClean="0">
                                  <a:latin typeface="Cambria Math" panose="02040503050406030204" pitchFamily="18" charset="0"/>
                                </a:rPr>
                                <m:t>−40</m:t>
                              </m:r>
                              <m:r>
                                <a:rPr lang="en-US" sz="2200" b="0" i="1" smtClean="0">
                                  <a:latin typeface="Cambria Math" panose="02040503050406030204" pitchFamily="18" charset="0"/>
                                </a:rPr>
                                <m:t>𝑘</m:t>
                              </m:r>
                              <m:r>
                                <a:rPr lang="en-US" sz="2200" b="0" i="1" smtClean="0">
                                  <a:latin typeface="Cambria Math" panose="02040503050406030204" pitchFamily="18" charset="0"/>
                                </a:rPr>
                                <m:t>+1</m:t>
                              </m:r>
                            </m:e>
                          </m:rad>
                        </m:num>
                        <m:den>
                          <m:r>
                            <a:rPr lang="en-US" sz="2200" b="0" i="1" smtClean="0">
                              <a:latin typeface="Cambria Math" panose="02040503050406030204" pitchFamily="18" charset="0"/>
                            </a:rPr>
                            <m:t>2</m:t>
                          </m:r>
                        </m:den>
                      </m:f>
                    </m:oMath>
                  </m:oMathPara>
                </a14:m>
                <a:endParaRPr lang="en-US" sz="2200"/>
              </a:p>
              <a:p>
                <a:r>
                  <a:rPr lang="en-US" sz="2200"/>
                  <a:t>We have to consider the regions for </a:t>
                </a:r>
                <a14:m>
                  <m:oMath xmlns:m="http://schemas.openxmlformats.org/officeDocument/2006/math">
                    <m:r>
                      <a:rPr lang="en-US" sz="2200" i="1">
                        <a:latin typeface="Cambria Math" panose="02040503050406030204" pitchFamily="18" charset="0"/>
                      </a:rPr>
                      <m:t>𝑘</m:t>
                    </m:r>
                  </m:oMath>
                </a14:m>
                <a:endParaRPr lang="en-US" sz="2200"/>
              </a:p>
              <a:p>
                <a:pPr marL="342900" indent="-342900">
                  <a:buFont typeface="Arial" panose="020B0604020202020204" pitchFamily="34" charset="0"/>
                  <a:buChar char="•"/>
                </a:pPr>
                <a:r>
                  <a:rPr lang="en-US" sz="2200"/>
                  <a:t>[0, 0.0268)</a:t>
                </a:r>
                <a:br>
                  <a:rPr lang="en-US" sz="2200"/>
                </a:br>
                <a:r>
                  <a:rPr lang="en-US" sz="2200"/>
                  <a:t>Equilibrium is </a:t>
                </a:r>
                <a:r>
                  <a:rPr lang="en-US" sz="2200">
                    <a:solidFill>
                      <a:prstClr val="black"/>
                    </a:solidFill>
                  </a:rPr>
                  <a:t>asymptotically</a:t>
                </a:r>
                <a:r>
                  <a:rPr lang="en-US" sz="2200"/>
                  <a:t> stable for all </a:t>
                </a:r>
                <a14:m>
                  <m:oMath xmlns:m="http://schemas.openxmlformats.org/officeDocument/2006/math">
                    <m:r>
                      <a:rPr lang="en-US" sz="2200" b="0" i="1" smtClean="0">
                        <a:latin typeface="Cambria Math" panose="02040503050406030204" pitchFamily="18" charset="0"/>
                      </a:rPr>
                      <m:t>𝑘</m:t>
                    </m:r>
                  </m:oMath>
                </a14:m>
                <a:r>
                  <a:rPr lang="en-US" sz="2200"/>
                  <a:t> on this interval.</a:t>
                </a:r>
              </a:p>
              <a:p>
                <a:pPr marL="342900" indent="-342900">
                  <a:buFont typeface="Arial" panose="020B0604020202020204" pitchFamily="34" charset="0"/>
                  <a:buChar char="•"/>
                </a:pPr>
                <a:r>
                  <a:rPr lang="en-US" sz="2200"/>
                  <a:t>(0.0268, 0.3732)</a:t>
                </a:r>
                <a:br>
                  <a:rPr lang="en-US" sz="2200"/>
                </a:br>
                <a:r>
                  <a:rPr lang="en-US" sz="2200"/>
                  <a:t>Equilibrium is </a:t>
                </a:r>
                <a:r>
                  <a:rPr lang="en-US" sz="2200">
                    <a:solidFill>
                      <a:prstClr val="black"/>
                    </a:solidFill>
                  </a:rPr>
                  <a:t>asymptotically</a:t>
                </a:r>
                <a:r>
                  <a:rPr lang="en-US" sz="2200"/>
                  <a:t> stable for </a:t>
                </a:r>
                <a14:m>
                  <m:oMath xmlns:m="http://schemas.openxmlformats.org/officeDocument/2006/math">
                    <m:r>
                      <a:rPr lang="en-US" sz="2200" i="1">
                        <a:latin typeface="Cambria Math" panose="02040503050406030204" pitchFamily="18" charset="0"/>
                      </a:rPr>
                      <m:t>𝑘</m:t>
                    </m:r>
                    <m:r>
                      <a:rPr lang="en-US" sz="2200" b="0" i="1" smtClean="0">
                        <a:latin typeface="Cambria Math" panose="02040503050406030204" pitchFamily="18" charset="0"/>
                      </a:rPr>
                      <m:t>&lt;0.2</m:t>
                    </m:r>
                  </m:oMath>
                </a14:m>
                <a:r>
                  <a:rPr lang="en-US" sz="2200"/>
                  <a:t> and NOT stable for </a:t>
                </a:r>
                <a14:m>
                  <m:oMath xmlns:m="http://schemas.openxmlformats.org/officeDocument/2006/math">
                    <m:r>
                      <a:rPr lang="en-US" sz="2200" i="1">
                        <a:latin typeface="Cambria Math" panose="02040503050406030204" pitchFamily="18" charset="0"/>
                      </a:rPr>
                      <m:t>𝑘</m:t>
                    </m:r>
                    <m:r>
                      <a:rPr lang="en-US" sz="2200" b="0" i="1" smtClean="0">
                        <a:latin typeface="Cambria Math" panose="02040503050406030204" pitchFamily="18" charset="0"/>
                      </a:rPr>
                      <m:t>&gt;</m:t>
                    </m:r>
                    <m:r>
                      <a:rPr lang="en-US" sz="2200" i="1">
                        <a:latin typeface="Cambria Math" panose="02040503050406030204" pitchFamily="18" charset="0"/>
                      </a:rPr>
                      <m:t>0.2</m:t>
                    </m:r>
                  </m:oMath>
                </a14:m>
                <a:endParaRPr lang="en-US" sz="2200"/>
              </a:p>
              <a:p>
                <a:pPr marL="342900" indent="-342900">
                  <a:buFont typeface="Arial" panose="020B0604020202020204" pitchFamily="34" charset="0"/>
                  <a:buChar char="•"/>
                </a:pPr>
                <a:r>
                  <a:rPr lang="en-US" sz="2200"/>
                  <a:t>(0.3732, </a:t>
                </a:r>
                <a14:m>
                  <m:oMath xmlns:m="http://schemas.openxmlformats.org/officeDocument/2006/math">
                    <m:r>
                      <a:rPr lang="en-US" sz="2200" b="0" i="1" smtClean="0">
                        <a:latin typeface="Cambria Math" panose="02040503050406030204" pitchFamily="18" charset="0"/>
                      </a:rPr>
                      <m:t>∞</m:t>
                    </m:r>
                  </m:oMath>
                </a14:m>
                <a:r>
                  <a:rPr lang="en-US" sz="2200"/>
                  <a:t>)</a:t>
                </a:r>
                <a:br>
                  <a:rPr lang="en-US" sz="2200"/>
                </a:br>
                <a:r>
                  <a:rPr lang="en-US" sz="2200"/>
                  <a:t>Equilibrium is NOT </a:t>
                </a:r>
                <a:r>
                  <a:rPr lang="en-US" sz="2200">
                    <a:solidFill>
                      <a:prstClr val="black"/>
                    </a:solidFill>
                  </a:rPr>
                  <a:t>asymptotically</a:t>
                </a:r>
                <a:r>
                  <a:rPr lang="en-US" sz="2200"/>
                  <a:t> stable for all </a:t>
                </a:r>
                <a14:m>
                  <m:oMath xmlns:m="http://schemas.openxmlformats.org/officeDocument/2006/math">
                    <m:r>
                      <a:rPr lang="en-US" sz="2200" i="1">
                        <a:latin typeface="Cambria Math" panose="02040503050406030204" pitchFamily="18" charset="0"/>
                      </a:rPr>
                      <m:t>𝑘</m:t>
                    </m:r>
                  </m:oMath>
                </a14:m>
                <a:r>
                  <a:rPr lang="en-US" sz="2200"/>
                  <a:t> on this interval.</a:t>
                </a:r>
              </a:p>
              <a:p>
                <a:pPr marL="342900" indent="-342900">
                  <a:buFont typeface="Arial" panose="020B0604020202020204" pitchFamily="34" charset="0"/>
                  <a:buChar char="•"/>
                </a:pPr>
                <a:endParaRPr lang="en-US" sz="2200"/>
              </a:p>
              <a:p>
                <a:r>
                  <a:rPr lang="en-US" sz="2200"/>
                  <a:t>Conclusion: The method proposed with achieve matched velocities as long as we use a correction factor of at least 1 : 5.</a:t>
                </a:r>
              </a:p>
              <a:p>
                <a:r>
                  <a:rPr lang="en-US" sz="2200"/>
                  <a:t> </a:t>
                </a:r>
              </a:p>
            </p:txBody>
          </p:sp>
        </mc:Choice>
        <mc:Fallback>
          <p:sp>
            <p:nvSpPr>
              <p:cNvPr id="7" name="TextBox 6"/>
              <p:cNvSpPr txBox="1">
                <a:spLocks noRot="1" noChangeAspect="1" noMove="1" noResize="1" noEditPoints="1" noAdjustHandles="1" noChangeArrowheads="1" noChangeShapeType="1" noTextEdit="1"/>
              </p:cNvSpPr>
              <p:nvPr/>
            </p:nvSpPr>
            <p:spPr>
              <a:xfrm>
                <a:off x="457200" y="1769995"/>
                <a:ext cx="8229600" cy="5213094"/>
              </a:xfrm>
              <a:prstGeom prst="rect">
                <a:avLst/>
              </a:prstGeom>
              <a:blipFill>
                <a:blip r:embed="rId3"/>
                <a:stretch>
                  <a:fillRect l="-963" t="-701"/>
                </a:stretch>
              </a:blipFill>
            </p:spPr>
            <p:txBody>
              <a:bodyPr/>
              <a:lstStyle/>
              <a:p>
                <a:r>
                  <a:rPr lang="en-US">
                    <a:noFill/>
                  </a:rPr>
                  <a:t> </a:t>
                </a:r>
              </a:p>
            </p:txBody>
          </p:sp>
        </mc:Fallback>
      </mc:AlternateContent>
    </p:spTree>
    <p:extLst>
      <p:ext uri="{BB962C8B-B14F-4D97-AF65-F5344CB8AC3E}">
        <p14:creationId xmlns:p14="http://schemas.microsoft.com/office/powerpoint/2010/main" val="2344565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Example: Astronauts</a:t>
            </a:r>
          </a:p>
        </p:txBody>
      </p:sp>
      <p:sp>
        <p:nvSpPr>
          <p:cNvPr id="3" name="Content Placeholder 2"/>
          <p:cNvSpPr>
            <a:spLocks noGrp="1"/>
          </p:cNvSpPr>
          <p:nvPr>
            <p:ph idx="1"/>
          </p:nvPr>
        </p:nvSpPr>
        <p:spPr>
          <a:xfrm>
            <a:off x="457200" y="1483908"/>
            <a:ext cx="8069283" cy="3444352"/>
          </a:xfrm>
          <a:effectLst>
            <a:glow rad="139700">
              <a:schemeClr val="accent4">
                <a:satMod val="175000"/>
                <a:alpha val="40000"/>
              </a:schemeClr>
            </a:glow>
          </a:effectLst>
        </p:spPr>
        <p:txBody>
          <a:bodyPr>
            <a:noAutofit/>
          </a:bodyPr>
          <a:lstStyle/>
          <a:p>
            <a:pPr marL="0" indent="0">
              <a:buNone/>
            </a:pPr>
            <a:r>
              <a:rPr lang="en-US" sz="2000"/>
              <a:t>The following strategy has been proposed for bringing the craft to rest. First, look at the closing velocity. If it is zero, we are done. Otherwise, remember the closing velocity and look at the acceleration control. Move the acceleration control so that</a:t>
            </a:r>
          </a:p>
          <a:p>
            <a:r>
              <a:rPr lang="en-US" sz="2000"/>
              <a:t>it is opposite to the closing velocity. (i.e. if closing velocity is positive, we slow down, and we speed up if it is negative.)</a:t>
            </a:r>
          </a:p>
          <a:p>
            <a:r>
              <a:rPr lang="en-US" sz="2000"/>
              <a:t>move it proportional in magnitude. (i.e. brake twice as hard if we find ourselves closing twice as fast)</a:t>
            </a:r>
          </a:p>
          <a:p>
            <a:pPr marL="0" indent="0">
              <a:buNone/>
            </a:pPr>
            <a:r>
              <a:rPr lang="en-US" sz="2000"/>
              <a:t>After a time, look at the closing velocity again and repeat the procedure. Under what circumstances will this strategy be effective?</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460376" y="4994530"/>
            <a:ext cx="8226424"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a:t>Assumptions: We now assume that it takes 5 seconds to make the control adjustments and another 10 seconds until the astronaut can return from other tasks to observe the velocity indicator once again. Under these conditions, will our strategies for matching velocities be successful?</a:t>
            </a:r>
          </a:p>
        </p:txBody>
      </p:sp>
    </p:spTree>
    <p:extLst>
      <p:ext uri="{BB962C8B-B14F-4D97-AF65-F5344CB8AC3E}">
        <p14:creationId xmlns:p14="http://schemas.microsoft.com/office/powerpoint/2010/main" val="233991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Step 1: Ask the question (Previous)</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8" name="Content Placeholder 2"/>
              <p:cNvSpPr txBox="1">
                <a:spLocks/>
              </p:cNvSpPr>
              <p:nvPr/>
            </p:nvSpPr>
            <p:spPr>
              <a:xfrm>
                <a:off x="460374" y="1520211"/>
                <a:ext cx="3796993" cy="4652553"/>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b="1" u="sng"/>
                  <a:t>Assumptions:</a:t>
                </a:r>
              </a:p>
              <a:p>
                <a:pPr marL="0" indent="0">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i="1">
                              <a:latin typeface="Cambria Math" panose="02040503050406030204" pitchFamily="18" charset="0"/>
                            </a:rPr>
                            <m:t>𝑛</m:t>
                          </m:r>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i="1">
                              <a:latin typeface="Cambria Math" panose="02040503050406030204" pitchFamily="18" charset="0"/>
                            </a:rPr>
                            <m:t>𝑛</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𝑐</m:t>
                          </m:r>
                        </m:e>
                        <m:sub>
                          <m:r>
                            <a:rPr lang="en-US" sz="1800" i="1">
                              <a:latin typeface="Cambria Math" panose="02040503050406030204" pitchFamily="18" charset="0"/>
                            </a:rPr>
                            <m:t>𝑛</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𝑛</m:t>
                          </m:r>
                        </m:sub>
                      </m:sSub>
                    </m:oMath>
                  </m:oMathPara>
                </a14:m>
                <a:endParaRPr lang="en-US" sz="1800" i="1"/>
              </a:p>
              <a:p>
                <a:pPr marL="0" indent="0">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𝑛</m:t>
                          </m:r>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𝑛</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𝑛</m:t>
                          </m:r>
                          <m:r>
                            <a:rPr lang="en-US" sz="1800" i="1">
                              <a:latin typeface="Cambria Math" panose="02040503050406030204" pitchFamily="18" charset="0"/>
                            </a:rPr>
                            <m:t>−1 </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𝑐</m:t>
                          </m:r>
                        </m:e>
                        <m:sub>
                          <m:r>
                            <a:rPr lang="en-US" sz="1800" i="1">
                              <a:latin typeface="Cambria Math" panose="02040503050406030204" pitchFamily="18" charset="0"/>
                            </a:rPr>
                            <m:t>𝑛</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𝑛</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𝑛</m:t>
                          </m:r>
                        </m:sub>
                      </m:sSub>
                    </m:oMath>
                  </m:oMathPara>
                </a14:m>
                <a:endParaRPr lang="en-US" sz="1800" i="1"/>
              </a:p>
              <a:p>
                <a:pPr marL="0" indent="0">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𝑛</m:t>
                          </m:r>
                        </m:sub>
                      </m:sSub>
                      <m:r>
                        <a:rPr lang="en-US" sz="1800" i="1">
                          <a:latin typeface="Cambria Math" panose="02040503050406030204" pitchFamily="18" charset="0"/>
                        </a:rPr>
                        <m:t>=−</m:t>
                      </m:r>
                      <m:r>
                        <a:rPr lang="en-US" sz="1800" i="1">
                          <a:latin typeface="Cambria Math" panose="02040503050406030204" pitchFamily="18" charset="0"/>
                        </a:rPr>
                        <m:t>𝑘</m:t>
                      </m:r>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𝑛</m:t>
                          </m:r>
                        </m:sub>
                      </m:sSub>
                    </m:oMath>
                  </m:oMathPara>
                </a14:m>
                <a:endParaRPr lang="en-US" sz="1800" i="1">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𝑐</m:t>
                          </m:r>
                        </m:e>
                        <m:sub>
                          <m:r>
                            <a:rPr lang="en-US" sz="1800" i="1">
                              <a:latin typeface="Cambria Math" panose="02040503050406030204" pitchFamily="18" charset="0"/>
                            </a:rPr>
                            <m:t>𝑛</m:t>
                          </m:r>
                        </m:sub>
                      </m:sSub>
                      <m:r>
                        <a:rPr lang="en-US" sz="1800" i="1">
                          <a:latin typeface="Cambria Math" panose="02040503050406030204" pitchFamily="18" charset="0"/>
                        </a:rPr>
                        <m:t>≥0,  </m:t>
                      </m:r>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𝑛</m:t>
                          </m:r>
                        </m:sub>
                      </m:sSub>
                      <m:r>
                        <a:rPr lang="en-US" sz="1800" i="1">
                          <a:latin typeface="Cambria Math" panose="02040503050406030204" pitchFamily="18" charset="0"/>
                        </a:rPr>
                        <m:t>≥0</m:t>
                      </m:r>
                    </m:oMath>
                  </m:oMathPara>
                </a14:m>
                <a:endParaRPr lang="en-US" sz="1800" i="1">
                  <a:latin typeface="Cambria Math" panose="02040503050406030204" pitchFamily="18" charset="0"/>
                </a:endParaRPr>
              </a:p>
              <a:p>
                <a:pPr marL="0" indent="0">
                  <a:buNone/>
                </a:pPr>
                <a:endParaRPr lang="en-US" sz="1800" i="1">
                  <a:latin typeface="Cambria Math" panose="02040503050406030204" pitchFamily="18" charset="0"/>
                </a:endParaRPr>
              </a:p>
              <a:p>
                <a:pPr marL="0" indent="0">
                  <a:buNone/>
                </a:pPr>
                <a:r>
                  <a:rPr lang="en-US" sz="1800" b="1" u="sng"/>
                  <a:t>Parameter:</a:t>
                </a:r>
              </a:p>
              <a:p>
                <a:pPr marL="0" indent="0">
                  <a:buNone/>
                </a:pPr>
                <a:r>
                  <a:rPr lang="en-US" sz="1800"/>
                  <a:t> </a:t>
                </a:r>
                <a14:m>
                  <m:oMath xmlns:m="http://schemas.openxmlformats.org/officeDocument/2006/math">
                    <m:r>
                      <a:rPr lang="en-US" sz="1800" i="1">
                        <a:latin typeface="Cambria Math" panose="02040503050406030204" pitchFamily="18" charset="0"/>
                      </a:rPr>
                      <m:t>𝑘</m:t>
                    </m:r>
                    <m:r>
                      <a:rPr lang="en-US" sz="1800" i="1">
                        <a:latin typeface="Cambria Math" panose="02040503050406030204" pitchFamily="18" charset="0"/>
                      </a:rPr>
                      <m:t>&gt;0</m:t>
                    </m:r>
                  </m:oMath>
                </a14:m>
                <a:r>
                  <a:rPr lang="en-US" sz="1800" i="1">
                    <a:latin typeface="Cambria Math" panose="02040503050406030204" pitchFamily="18" charset="0"/>
                  </a:rPr>
                  <a:t> </a:t>
                </a:r>
                <a:r>
                  <a:rPr lang="en-US" sz="1800">
                    <a:latin typeface="Cambria Math" panose="02040503050406030204" pitchFamily="18" charset="0"/>
                  </a:rPr>
                  <a:t>proportion relating acceleration to velocity</a:t>
                </a:r>
              </a:p>
              <a:p>
                <a:pPr marL="0" indent="0">
                  <a:buNone/>
                </a:pPr>
                <a:r>
                  <a:rPr lang="en-US" sz="1800" i="1">
                    <a:latin typeface="Cambria Math" panose="02040503050406030204" pitchFamily="18" charset="0"/>
                  </a:rPr>
                  <a:t>c – </a:t>
                </a:r>
                <a:r>
                  <a:rPr lang="en-US" sz="1800">
                    <a:latin typeface="Cambria Math" panose="02040503050406030204" pitchFamily="18" charset="0"/>
                  </a:rPr>
                  <a:t>astronaut response time</a:t>
                </a:r>
              </a:p>
              <a:p>
                <a:pPr marL="0" indent="0">
                  <a:buNone/>
                </a:pPr>
                <a:r>
                  <a:rPr lang="en-US" sz="1800" i="1">
                    <a:latin typeface="Cambria Math" panose="02040503050406030204" pitchFamily="18" charset="0"/>
                  </a:rPr>
                  <a:t>w – </a:t>
                </a:r>
                <a:r>
                  <a:rPr lang="en-US" sz="1800">
                    <a:latin typeface="Cambria Math" panose="02040503050406030204" pitchFamily="18" charset="0"/>
                  </a:rPr>
                  <a:t>waiting time until next obs</a:t>
                </a:r>
                <a:r>
                  <a:rPr lang="en-US" sz="1800" i="1">
                    <a:latin typeface="Cambria Math" panose="02040503050406030204" pitchFamily="18" charset="0"/>
                  </a:rPr>
                  <a:t>ervation</a:t>
                </a:r>
              </a:p>
            </p:txBody>
          </p:sp>
        </mc:Choice>
        <mc:Fallback>
          <p:sp>
            <p:nvSpPr>
              <p:cNvPr id="8" name="Content Placeholder 2"/>
              <p:cNvSpPr txBox="1">
                <a:spLocks noRot="1" noChangeAspect="1" noMove="1" noResize="1" noEditPoints="1" noAdjustHandles="1" noChangeArrowheads="1" noChangeShapeType="1" noTextEdit="1"/>
              </p:cNvSpPr>
              <p:nvPr/>
            </p:nvSpPr>
            <p:spPr>
              <a:xfrm>
                <a:off x="460374" y="1520211"/>
                <a:ext cx="3796993" cy="4652553"/>
              </a:xfrm>
              <a:prstGeom prst="rect">
                <a:avLst/>
              </a:prstGeom>
              <a:blipFill>
                <a:blip r:embed="rId4"/>
                <a:stretch>
                  <a:fillRect/>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Content Placeholder 2"/>
              <p:cNvSpPr txBox="1">
                <a:spLocks/>
              </p:cNvSpPr>
              <p:nvPr/>
            </p:nvSpPr>
            <p:spPr>
              <a:xfrm>
                <a:off x="460377" y="5391397"/>
                <a:ext cx="3816657" cy="774705"/>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b="1" u="sng"/>
                  <a:t>Objective</a:t>
                </a:r>
              </a:p>
              <a:p>
                <a:pPr marL="0" indent="0">
                  <a:buNone/>
                </a:pPr>
                <a:r>
                  <a:rPr lang="en-US" sz="1800"/>
                  <a:t>Determine whether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𝑛</m:t>
                        </m:r>
                      </m:sub>
                    </m:sSub>
                    <m:r>
                      <a:rPr lang="en-US" sz="1800" i="1">
                        <a:latin typeface="Cambria Math" panose="02040503050406030204" pitchFamily="18" charset="0"/>
                      </a:rPr>
                      <m:t>→0</m:t>
                    </m:r>
                  </m:oMath>
                </a14:m>
                <a:r>
                  <a:rPr lang="en-US" sz="1800"/>
                  <a:t>.</a:t>
                </a:r>
              </a:p>
            </p:txBody>
          </p:sp>
        </mc:Choice>
        <mc:Fallback>
          <p:sp>
            <p:nvSpPr>
              <p:cNvPr id="9" name="Content Placeholder 2"/>
              <p:cNvSpPr txBox="1">
                <a:spLocks noRot="1" noChangeAspect="1" noMove="1" noResize="1" noEditPoints="1" noAdjustHandles="1" noChangeArrowheads="1" noChangeShapeType="1" noTextEdit="1"/>
              </p:cNvSpPr>
              <p:nvPr/>
            </p:nvSpPr>
            <p:spPr>
              <a:xfrm>
                <a:off x="460377" y="5391397"/>
                <a:ext cx="3816657" cy="774705"/>
              </a:xfrm>
              <a:prstGeom prst="rect">
                <a:avLst/>
              </a:prstGeom>
              <a:blipFill>
                <a:blip r:embed="rId5"/>
                <a:stretch>
                  <a:fillRect l="-1111" t="-2290" b="-7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4493342" y="1541770"/>
                <a:ext cx="4193458" cy="4247317"/>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a:t>From the assumptions we</a:t>
                </a:r>
              </a:p>
              <a:p>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𝑛</m:t>
                          </m:r>
                          <m:r>
                            <a:rPr lang="en-US" i="1">
                              <a:latin typeface="Cambria Math" panose="02040503050406030204" pitchFamily="18" charset="0"/>
                            </a:rPr>
                            <m:t>−1 </m:t>
                          </m:r>
                        </m:sub>
                      </m:sSub>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𝑛</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𝑛</m:t>
                          </m:r>
                        </m:sub>
                      </m:sSub>
                    </m:oMath>
                  </m:oMathPara>
                </a14:m>
                <a:endParaRPr lang="en-US" i="1"/>
              </a:p>
              <a:p>
                <a:pPr/>
                <a:br>
                  <a:rPr lang="en-US" i="1">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𝑛</m:t>
                          </m:r>
                        </m:sub>
                      </m:sSub>
                      <m:r>
                        <a:rPr lang="en-US" i="1">
                          <a:latin typeface="Cambria Math" panose="02040503050406030204" pitchFamily="18" charset="0"/>
                        </a:rPr>
                        <m:t>=−</m:t>
                      </m:r>
                      <m:r>
                        <a:rPr lang="en-US" i="1">
                          <a:latin typeface="Cambria Math" panose="02040503050406030204" pitchFamily="18" charset="0"/>
                        </a:rPr>
                        <m:t>𝑘</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𝑛</m:t>
                          </m:r>
                        </m:sub>
                      </m:sSub>
                    </m:oMath>
                  </m:oMathPara>
                </a14:m>
                <a:endParaRPr lang="en-US" i="1">
                  <a:latin typeface="Cambria Math" panose="02040503050406030204" pitchFamily="18" charset="0"/>
                </a:endParaRPr>
              </a:p>
              <a:p>
                <a:endParaRPr lang="en-US"/>
              </a:p>
              <a:p>
                <a:r>
                  <a:rPr lang="en-US"/>
                  <a:t>we see</a:t>
                </a:r>
              </a:p>
              <a:p>
                <a:endParaRPr lang="en-US"/>
              </a:p>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𝑘𝑣</m:t>
                          </m:r>
                        </m:e>
                        <m:sub>
                          <m:r>
                            <a:rPr lang="en-US" i="1">
                              <a:latin typeface="Cambria Math" panose="02040503050406030204" pitchFamily="18" charset="0"/>
                            </a:rPr>
                            <m:t>𝑛</m:t>
                          </m:r>
                          <m:r>
                            <a:rPr lang="en-US" i="1">
                              <a:latin typeface="Cambria Math" panose="02040503050406030204" pitchFamily="18" charset="0"/>
                            </a:rPr>
                            <m:t>−1 </m:t>
                          </m:r>
                        </m:sub>
                      </m:sSub>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𝑘</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𝑛</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𝑛</m:t>
                          </m:r>
                        </m:sub>
                      </m:sSub>
                    </m:oMath>
                  </m:oMathPara>
                </a14:m>
                <a:endParaRPr lang="en-US" i="1"/>
              </a:p>
              <a:p>
                <a:endParaRPr lang="en-US"/>
              </a:p>
              <a:p>
                <a:r>
                  <a:rPr lang="en-US"/>
                  <a:t>To simplify things we also assume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𝑛</m:t>
                        </m:r>
                      </m:sub>
                    </m:sSub>
                  </m:oMath>
                </a14:m>
                <a:r>
                  <a:rPr lang="en-US" i="1"/>
                  <a:t> </a:t>
                </a:r>
                <a:r>
                  <a:rPr lang="en-US"/>
                  <a:t>and</a:t>
                </a:r>
              </a:p>
              <a:p>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i="1">
                            <a:latin typeface="Cambria Math" panose="02040503050406030204" pitchFamily="18" charset="0"/>
                          </a:rPr>
                          <m:t>𝑛</m:t>
                        </m:r>
                      </m:sub>
                    </m:sSub>
                  </m:oMath>
                </a14:m>
                <a:r>
                  <a:rPr lang="en-US"/>
                  <a:t> are constant. That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𝑐</m:t>
                    </m:r>
                  </m:oMath>
                </a14:m>
                <a:r>
                  <a:rPr lang="en-US"/>
                  <a:t> 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i="1">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𝑤</m:t>
                    </m:r>
                  </m:oMath>
                </a14:m>
                <a:r>
                  <a:rPr lang="en-US"/>
                  <a:t>.  So, </a:t>
                </a:r>
              </a:p>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𝑤</m:t>
                      </m:r>
                    </m:oMath>
                  </m:oMathPara>
                </a14:m>
                <a:endParaRPr lang="en-US"/>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𝑘𝑐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𝑘𝑤</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𝑛</m:t>
                          </m:r>
                        </m:sub>
                      </m:sSub>
                    </m:oMath>
                  </m:oMathPara>
                </a14:m>
                <a:endParaRPr lang="en-US" b="0"/>
              </a:p>
              <a:p>
                <a:endParaRPr lang="en-US"/>
              </a:p>
            </p:txBody>
          </p:sp>
        </mc:Choice>
        <mc:Fallback>
          <p:sp>
            <p:nvSpPr>
              <p:cNvPr id="11" name="TextBox 10"/>
              <p:cNvSpPr txBox="1">
                <a:spLocks noRot="1" noChangeAspect="1" noMove="1" noResize="1" noEditPoints="1" noAdjustHandles="1" noChangeArrowheads="1" noChangeShapeType="1" noTextEdit="1"/>
              </p:cNvSpPr>
              <p:nvPr/>
            </p:nvSpPr>
            <p:spPr>
              <a:xfrm>
                <a:off x="4493342" y="1541770"/>
                <a:ext cx="4193458" cy="4247317"/>
              </a:xfrm>
              <a:prstGeom prst="rect">
                <a:avLst/>
              </a:prstGeom>
              <a:blipFill>
                <a:blip r:embed="rId6"/>
                <a:stretch>
                  <a:fillRect l="-867" t="-571"/>
                </a:stretch>
              </a:blipFill>
              <a:ln/>
            </p:spPr>
            <p:txBody>
              <a:bodyPr/>
              <a:lstStyle/>
              <a:p>
                <a:r>
                  <a:rPr lang="en-US">
                    <a:noFill/>
                  </a:rPr>
                  <a:t> </a:t>
                </a:r>
              </a:p>
            </p:txBody>
          </p:sp>
        </mc:Fallback>
      </mc:AlternateContent>
    </p:spTree>
    <p:extLst>
      <p:ext uri="{BB962C8B-B14F-4D97-AF65-F5344CB8AC3E}">
        <p14:creationId xmlns:p14="http://schemas.microsoft.com/office/powerpoint/2010/main" val="15907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Step 1: Ask the question (Now)</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8" name="Content Placeholder 2"/>
              <p:cNvSpPr txBox="1">
                <a:spLocks/>
              </p:cNvSpPr>
              <p:nvPr/>
            </p:nvSpPr>
            <p:spPr>
              <a:xfrm>
                <a:off x="460374" y="1520211"/>
                <a:ext cx="3796993" cy="4652553"/>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b="1" u="sng"/>
                  <a:t>Assumptions:</a:t>
                </a:r>
              </a:p>
              <a:p>
                <a:pPr marL="0" indent="0">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i="1">
                              <a:latin typeface="Cambria Math" panose="02040503050406030204" pitchFamily="18" charset="0"/>
                            </a:rPr>
                            <m:t>𝑛</m:t>
                          </m:r>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i="1">
                              <a:latin typeface="Cambria Math" panose="02040503050406030204" pitchFamily="18" charset="0"/>
                            </a:rPr>
                            <m:t>𝑛</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𝑐</m:t>
                          </m:r>
                        </m:e>
                        <m:sub>
                          <m:r>
                            <a:rPr lang="en-US" sz="1800" i="1">
                              <a:latin typeface="Cambria Math" panose="02040503050406030204" pitchFamily="18" charset="0"/>
                            </a:rPr>
                            <m:t>𝑛</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𝑛</m:t>
                          </m:r>
                        </m:sub>
                      </m:sSub>
                    </m:oMath>
                  </m:oMathPara>
                </a14:m>
                <a:endParaRPr lang="en-US" sz="1800" i="1"/>
              </a:p>
              <a:p>
                <a:pPr marL="0" indent="0">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𝑛</m:t>
                          </m:r>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𝑛</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𝑛</m:t>
                          </m:r>
                          <m:r>
                            <a:rPr lang="en-US" sz="1800" i="1">
                              <a:latin typeface="Cambria Math" panose="02040503050406030204" pitchFamily="18" charset="0"/>
                            </a:rPr>
                            <m:t>−1 </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𝑐</m:t>
                          </m:r>
                        </m:e>
                        <m:sub>
                          <m:r>
                            <a:rPr lang="en-US" sz="1800" i="1">
                              <a:latin typeface="Cambria Math" panose="02040503050406030204" pitchFamily="18" charset="0"/>
                            </a:rPr>
                            <m:t>𝑛</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𝑛</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𝑛</m:t>
                          </m:r>
                        </m:sub>
                      </m:sSub>
                    </m:oMath>
                  </m:oMathPara>
                </a14:m>
                <a:endParaRPr lang="en-US" sz="1800" i="1"/>
              </a:p>
              <a:p>
                <a:pPr marL="0" indent="0">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𝑛</m:t>
                          </m:r>
                        </m:sub>
                      </m:sSub>
                      <m:r>
                        <a:rPr lang="en-US" sz="1800" i="1">
                          <a:latin typeface="Cambria Math" panose="02040503050406030204" pitchFamily="18" charset="0"/>
                        </a:rPr>
                        <m:t>=−</m:t>
                      </m:r>
                      <m:r>
                        <a:rPr lang="en-US" sz="1800" i="1">
                          <a:latin typeface="Cambria Math" panose="02040503050406030204" pitchFamily="18" charset="0"/>
                        </a:rPr>
                        <m:t>𝑘</m:t>
                      </m:r>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𝑛</m:t>
                          </m:r>
                        </m:sub>
                      </m:sSub>
                    </m:oMath>
                  </m:oMathPara>
                </a14:m>
                <a:endParaRPr lang="en-US" sz="1800" i="1">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𝑐</m:t>
                          </m:r>
                        </m:e>
                        <m:sub>
                          <m:r>
                            <a:rPr lang="en-US" sz="1800" i="1">
                              <a:latin typeface="Cambria Math" panose="02040503050406030204" pitchFamily="18" charset="0"/>
                            </a:rPr>
                            <m:t>𝑛</m:t>
                          </m:r>
                        </m:sub>
                      </m:sSub>
                      <m:r>
                        <a:rPr lang="en-US" sz="1800" i="1">
                          <a:latin typeface="Cambria Math" panose="02040503050406030204" pitchFamily="18" charset="0"/>
                        </a:rPr>
                        <m:t>≥0,  </m:t>
                      </m:r>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𝑛</m:t>
                          </m:r>
                        </m:sub>
                      </m:sSub>
                      <m:r>
                        <a:rPr lang="en-US" sz="1800" i="1">
                          <a:latin typeface="Cambria Math" panose="02040503050406030204" pitchFamily="18" charset="0"/>
                        </a:rPr>
                        <m:t>≥0</m:t>
                      </m:r>
                    </m:oMath>
                  </m:oMathPara>
                </a14:m>
                <a:endParaRPr lang="en-US" sz="1800" i="1">
                  <a:latin typeface="Cambria Math" panose="02040503050406030204" pitchFamily="18" charset="0"/>
                </a:endParaRPr>
              </a:p>
              <a:p>
                <a:pPr marL="0" indent="0">
                  <a:buNone/>
                </a:pPr>
                <a:br>
                  <a:rPr lang="en-US" sz="1800" b="1" u="sng">
                    <a:solidFill>
                      <a:srgbClr val="FF0000"/>
                    </a:solidFill>
                    <a:latin typeface="+mj-lt"/>
                  </a:rPr>
                </a:br>
                <a:r>
                  <a:rPr lang="en-US" sz="1800" b="1" u="sng">
                    <a:solidFill>
                      <a:srgbClr val="FF0000"/>
                    </a:solidFill>
                    <a:latin typeface="+mj-lt"/>
                  </a:rPr>
                  <a:t>Constants:</a:t>
                </a:r>
              </a:p>
              <a:p>
                <a:pPr marL="0" indent="0">
                  <a:buNone/>
                </a:pPr>
                <a14:m>
                  <m:oMath xmlns:m="http://schemas.openxmlformats.org/officeDocument/2006/math">
                    <m:sSub>
                      <m:sSubPr>
                        <m:ctrlPr>
                          <a:rPr lang="en-US" sz="1800" i="1" smtClean="0">
                            <a:solidFill>
                              <a:srgbClr val="FF0000"/>
                            </a:solidFill>
                            <a:latin typeface="Cambria Math" panose="02040503050406030204" pitchFamily="18" charset="0"/>
                          </a:rPr>
                        </m:ctrlPr>
                      </m:sSubPr>
                      <m:e>
                        <m:r>
                          <a:rPr lang="en-US" sz="1800" i="1">
                            <a:solidFill>
                              <a:srgbClr val="FF0000"/>
                            </a:solidFill>
                            <a:latin typeface="Cambria Math" panose="02040503050406030204" pitchFamily="18" charset="0"/>
                          </a:rPr>
                          <m:t>𝑐</m:t>
                        </m:r>
                      </m:e>
                      <m:sub>
                        <m:r>
                          <a:rPr lang="en-US" sz="1800" i="1">
                            <a:solidFill>
                              <a:srgbClr val="FF0000"/>
                            </a:solidFill>
                            <a:latin typeface="Cambria Math" panose="02040503050406030204" pitchFamily="18" charset="0"/>
                          </a:rPr>
                          <m:t>𝑛</m:t>
                        </m:r>
                      </m:sub>
                    </m:sSub>
                    <m:r>
                      <a:rPr lang="en-US" sz="1800" b="0" i="1" smtClean="0">
                        <a:solidFill>
                          <a:srgbClr val="FF0000"/>
                        </a:solidFill>
                        <a:latin typeface="Cambria Math" panose="02040503050406030204" pitchFamily="18" charset="0"/>
                      </a:rPr>
                      <m:t>=</m:t>
                    </m:r>
                  </m:oMath>
                </a14:m>
                <a:r>
                  <a:rPr lang="en-US" sz="1800">
                    <a:solidFill>
                      <a:srgbClr val="FF0000"/>
                    </a:solidFill>
                    <a:latin typeface="Cambria Math" panose="02040503050406030204" pitchFamily="18" charset="0"/>
                  </a:rPr>
                  <a:t>5</a:t>
                </a:r>
                <a:r>
                  <a:rPr lang="en-US" sz="1800" i="1">
                    <a:solidFill>
                      <a:srgbClr val="FF0000"/>
                    </a:solidFill>
                    <a:latin typeface="Cambria Math" panose="02040503050406030204" pitchFamily="18" charset="0"/>
                  </a:rPr>
                  <a:t> – </a:t>
                </a:r>
                <a:r>
                  <a:rPr lang="en-US" sz="1800">
                    <a:solidFill>
                      <a:srgbClr val="FF0000"/>
                    </a:solidFill>
                    <a:latin typeface="Cambria Math" panose="02040503050406030204" pitchFamily="18" charset="0"/>
                  </a:rPr>
                  <a:t>astronaut response time</a:t>
                </a:r>
              </a:p>
              <a:p>
                <a:pPr marL="0" indent="0">
                  <a:buNone/>
                </a:pPr>
                <a14:m>
                  <m:oMath xmlns:m="http://schemas.openxmlformats.org/officeDocument/2006/math">
                    <m:sSub>
                      <m:sSubPr>
                        <m:ctrlPr>
                          <a:rPr lang="en-US" sz="1800" b="0" i="1" smtClean="0">
                            <a:solidFill>
                              <a:srgbClr val="FF0000"/>
                            </a:solidFill>
                            <a:latin typeface="Cambria Math" panose="02040503050406030204" pitchFamily="18" charset="0"/>
                          </a:rPr>
                        </m:ctrlPr>
                      </m:sSubPr>
                      <m:e>
                        <m:r>
                          <a:rPr lang="en-US" sz="1800" b="0" i="1" smtClean="0">
                            <a:solidFill>
                              <a:srgbClr val="FF0000"/>
                            </a:solidFill>
                            <a:latin typeface="Cambria Math" panose="02040503050406030204" pitchFamily="18" charset="0"/>
                          </a:rPr>
                          <m:t>𝑤</m:t>
                        </m:r>
                      </m:e>
                      <m:sub>
                        <m:r>
                          <a:rPr lang="en-US" sz="1800" b="0" i="1" smtClean="0">
                            <a:solidFill>
                              <a:srgbClr val="FF0000"/>
                            </a:solidFill>
                            <a:latin typeface="Cambria Math" panose="02040503050406030204" pitchFamily="18" charset="0"/>
                          </a:rPr>
                          <m:t>𝑛</m:t>
                        </m:r>
                      </m:sub>
                    </m:sSub>
                    <m:r>
                      <a:rPr lang="en-US" sz="1800" i="1">
                        <a:solidFill>
                          <a:srgbClr val="FF0000"/>
                        </a:solidFill>
                        <a:latin typeface="Cambria Math" panose="02040503050406030204" pitchFamily="18" charset="0"/>
                      </a:rPr>
                      <m:t>=</m:t>
                    </m:r>
                  </m:oMath>
                </a14:m>
                <a:r>
                  <a:rPr lang="en-US" sz="1800">
                    <a:solidFill>
                      <a:srgbClr val="FF0000"/>
                    </a:solidFill>
                    <a:latin typeface="Cambria Math" panose="02040503050406030204" pitchFamily="18" charset="0"/>
                  </a:rPr>
                  <a:t>10</a:t>
                </a:r>
                <a:r>
                  <a:rPr lang="en-US" sz="1800" i="1">
                    <a:solidFill>
                      <a:srgbClr val="FF0000"/>
                    </a:solidFill>
                    <a:latin typeface="Cambria Math" panose="02040503050406030204" pitchFamily="18" charset="0"/>
                  </a:rPr>
                  <a:t> – </a:t>
                </a:r>
                <a:r>
                  <a:rPr lang="en-US" sz="1800">
                    <a:solidFill>
                      <a:srgbClr val="FF0000"/>
                    </a:solidFill>
                    <a:latin typeface="Cambria Math" panose="02040503050406030204" pitchFamily="18" charset="0"/>
                  </a:rPr>
                  <a:t>waiting time until next obs</a:t>
                </a:r>
                <a:r>
                  <a:rPr lang="en-US" sz="1800" i="1">
                    <a:solidFill>
                      <a:srgbClr val="FF0000"/>
                    </a:solidFill>
                    <a:latin typeface="Cambria Math" panose="02040503050406030204" pitchFamily="18" charset="0"/>
                  </a:rPr>
                  <a:t>ervation</a:t>
                </a:r>
              </a:p>
              <a:p>
                <a:pPr marL="0" indent="0">
                  <a:buNone/>
                </a:pPr>
                <a14:m>
                  <m:oMath xmlns:m="http://schemas.openxmlformats.org/officeDocument/2006/math">
                    <m:r>
                      <a:rPr lang="en-US" sz="1800" i="1" smtClean="0">
                        <a:solidFill>
                          <a:srgbClr val="FF0000"/>
                        </a:solidFill>
                        <a:latin typeface="Cambria Math" panose="02040503050406030204" pitchFamily="18" charset="0"/>
                      </a:rPr>
                      <m:t>𝑘</m:t>
                    </m:r>
                    <m:r>
                      <a:rPr lang="en-US" sz="1800" b="0" i="1" smtClean="0">
                        <a:solidFill>
                          <a:srgbClr val="FF0000"/>
                        </a:solidFill>
                        <a:latin typeface="Cambria Math" panose="02040503050406030204" pitchFamily="18" charset="0"/>
                      </a:rPr>
                      <m:t>=0.02</m:t>
                    </m:r>
                  </m:oMath>
                </a14:m>
                <a:r>
                  <a:rPr lang="en-US" sz="1800" i="1">
                    <a:solidFill>
                      <a:srgbClr val="FF0000"/>
                    </a:solidFill>
                    <a:latin typeface="Cambria Math" panose="02040503050406030204" pitchFamily="18" charset="0"/>
                  </a:rPr>
                  <a:t> </a:t>
                </a:r>
                <a:r>
                  <a:rPr lang="en-US" sz="1800">
                    <a:solidFill>
                      <a:srgbClr val="FF0000"/>
                    </a:solidFill>
                    <a:latin typeface="Cambria Math" panose="02040503050406030204" pitchFamily="18" charset="0"/>
                  </a:rPr>
                  <a:t>proportion relating acceleration to velocity (we set it for now and perform sensitivity analysis later)</a:t>
                </a:r>
              </a:p>
              <a:p>
                <a:pPr marL="0" indent="0">
                  <a:buNone/>
                </a:pPr>
                <a:endParaRPr lang="en-US" sz="1800" i="1">
                  <a:solidFill>
                    <a:srgbClr val="FF0000"/>
                  </a:solidFill>
                  <a:latin typeface="Cambria Math" panose="02040503050406030204" pitchFamily="18" charset="0"/>
                </a:endParaRPr>
              </a:p>
            </p:txBody>
          </p:sp>
        </mc:Choice>
        <mc:Fallback>
          <p:sp>
            <p:nvSpPr>
              <p:cNvPr id="8" name="Content Placeholder 2"/>
              <p:cNvSpPr txBox="1">
                <a:spLocks noRot="1" noChangeAspect="1" noMove="1" noResize="1" noEditPoints="1" noAdjustHandles="1" noChangeArrowheads="1" noChangeShapeType="1" noTextEdit="1"/>
              </p:cNvSpPr>
              <p:nvPr/>
            </p:nvSpPr>
            <p:spPr>
              <a:xfrm>
                <a:off x="460374" y="1520211"/>
                <a:ext cx="3796993" cy="4652553"/>
              </a:xfrm>
              <a:prstGeom prst="rect">
                <a:avLst/>
              </a:prstGeom>
              <a:blipFill>
                <a:blip r:embed="rId4"/>
                <a:stretch>
                  <a:fillRect/>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Content Placeholder 2"/>
              <p:cNvSpPr txBox="1">
                <a:spLocks/>
              </p:cNvSpPr>
              <p:nvPr/>
            </p:nvSpPr>
            <p:spPr>
              <a:xfrm>
                <a:off x="4493343" y="5343897"/>
                <a:ext cx="4193458" cy="774705"/>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100" b="1" u="sng"/>
                  <a:t>Objective</a:t>
                </a:r>
              </a:p>
              <a:p>
                <a:pPr marL="0" indent="0">
                  <a:buNone/>
                </a:pPr>
                <a:r>
                  <a:rPr lang="en-US" sz="2100"/>
                  <a:t>Determine whether </a:t>
                </a:r>
                <a14:m>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𝑣</m:t>
                        </m:r>
                      </m:e>
                      <m:sub>
                        <m:r>
                          <a:rPr lang="en-US" sz="2100" i="1">
                            <a:latin typeface="Cambria Math" panose="02040503050406030204" pitchFamily="18" charset="0"/>
                          </a:rPr>
                          <m:t>𝑛</m:t>
                        </m:r>
                      </m:sub>
                    </m:sSub>
                    <m:r>
                      <a:rPr lang="en-US" sz="2100" i="1">
                        <a:latin typeface="Cambria Math" panose="02040503050406030204" pitchFamily="18" charset="0"/>
                      </a:rPr>
                      <m:t>→0</m:t>
                    </m:r>
                  </m:oMath>
                </a14:m>
                <a:r>
                  <a:rPr lang="en-US" sz="2100"/>
                  <a:t>.</a:t>
                </a:r>
              </a:p>
            </p:txBody>
          </p:sp>
        </mc:Choice>
        <mc:Fallback>
          <p:sp>
            <p:nvSpPr>
              <p:cNvPr id="9" name="Content Placeholder 2"/>
              <p:cNvSpPr txBox="1">
                <a:spLocks noRot="1" noChangeAspect="1" noMove="1" noResize="1" noEditPoints="1" noAdjustHandles="1" noChangeArrowheads="1" noChangeShapeType="1" noTextEdit="1"/>
              </p:cNvSpPr>
              <p:nvPr/>
            </p:nvSpPr>
            <p:spPr>
              <a:xfrm>
                <a:off x="4493343" y="5343897"/>
                <a:ext cx="4193458" cy="774705"/>
              </a:xfrm>
              <a:prstGeom prst="rect">
                <a:avLst/>
              </a:prstGeom>
              <a:blipFill>
                <a:blip r:embed="rId5"/>
                <a:stretch>
                  <a:fillRect l="-1445" t="-3817" b="-1603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4493342" y="1541770"/>
                <a:ext cx="4193458" cy="3316549"/>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100"/>
                  <a:t>From the assumptions we</a:t>
                </a:r>
              </a:p>
              <a:p>
                <a:pPr/>
                <a14:m>
                  <m:oMathPara xmlns:m="http://schemas.openxmlformats.org/officeDocument/2006/math">
                    <m:oMathParaPr>
                      <m:jc m:val="left"/>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𝑣</m:t>
                          </m:r>
                        </m:e>
                        <m:sub>
                          <m:r>
                            <a:rPr lang="en-US" sz="2100" i="1">
                              <a:latin typeface="Cambria Math" panose="02040503050406030204" pitchFamily="18" charset="0"/>
                            </a:rPr>
                            <m:t>𝑛</m:t>
                          </m:r>
                          <m:r>
                            <a:rPr lang="en-US" sz="2100" i="1">
                              <a:latin typeface="Cambria Math" panose="02040503050406030204" pitchFamily="18" charset="0"/>
                            </a:rPr>
                            <m:t>+1</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𝑣</m:t>
                          </m:r>
                        </m:e>
                        <m:sub>
                          <m:r>
                            <a:rPr lang="en-US" sz="2100" i="1">
                              <a:latin typeface="Cambria Math" panose="02040503050406030204" pitchFamily="18" charset="0"/>
                            </a:rPr>
                            <m:t>𝑛</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b="0" i="1" smtClean="0">
                              <a:solidFill>
                                <a:srgbClr val="FF0000"/>
                              </a:solidFill>
                              <a:latin typeface="Cambria Math" panose="02040503050406030204" pitchFamily="18" charset="0"/>
                            </a:rPr>
                            <m:t>5</m:t>
                          </m:r>
                          <m:r>
                            <a:rPr lang="en-US" sz="2100" i="1">
                              <a:latin typeface="Cambria Math" panose="02040503050406030204" pitchFamily="18" charset="0"/>
                            </a:rPr>
                            <m:t>𝑎</m:t>
                          </m:r>
                        </m:e>
                        <m:sub>
                          <m:r>
                            <a:rPr lang="en-US" sz="2100" i="1">
                              <a:latin typeface="Cambria Math" panose="02040503050406030204" pitchFamily="18" charset="0"/>
                            </a:rPr>
                            <m:t>𝑛</m:t>
                          </m:r>
                          <m:r>
                            <a:rPr lang="en-US" sz="2100" i="1">
                              <a:latin typeface="Cambria Math" panose="02040503050406030204" pitchFamily="18" charset="0"/>
                            </a:rPr>
                            <m:t>−1 </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b="0" i="1" smtClean="0">
                              <a:solidFill>
                                <a:srgbClr val="FF0000"/>
                              </a:solidFill>
                              <a:latin typeface="Cambria Math" panose="02040503050406030204" pitchFamily="18" charset="0"/>
                            </a:rPr>
                            <m:t>10</m:t>
                          </m:r>
                          <m:r>
                            <a:rPr lang="en-US" sz="2100" i="1">
                              <a:latin typeface="Cambria Math" panose="02040503050406030204" pitchFamily="18" charset="0"/>
                            </a:rPr>
                            <m:t>𝑎</m:t>
                          </m:r>
                        </m:e>
                        <m:sub>
                          <m:r>
                            <a:rPr lang="en-US" sz="2100" i="1">
                              <a:latin typeface="Cambria Math" panose="02040503050406030204" pitchFamily="18" charset="0"/>
                            </a:rPr>
                            <m:t>𝑛</m:t>
                          </m:r>
                        </m:sub>
                      </m:sSub>
                    </m:oMath>
                  </m:oMathPara>
                </a14:m>
                <a:endParaRPr lang="en-US" sz="2100" i="1"/>
              </a:p>
              <a:p>
                <a:pPr/>
                <a:br>
                  <a:rPr lang="en-US" sz="2100" i="1">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𝑎</m:t>
                          </m:r>
                        </m:e>
                        <m:sub>
                          <m:r>
                            <a:rPr lang="en-US" sz="2100" i="1">
                              <a:latin typeface="Cambria Math" panose="02040503050406030204" pitchFamily="18" charset="0"/>
                            </a:rPr>
                            <m:t>𝑛</m:t>
                          </m:r>
                        </m:sub>
                      </m:sSub>
                      <m:r>
                        <a:rPr lang="en-US" sz="2100" i="1">
                          <a:latin typeface="Cambria Math" panose="02040503050406030204" pitchFamily="18" charset="0"/>
                        </a:rPr>
                        <m:t>=−</m:t>
                      </m:r>
                      <m:r>
                        <a:rPr lang="en-US" sz="2100" i="1">
                          <a:solidFill>
                            <a:srgbClr val="FF0000"/>
                          </a:solidFill>
                          <a:latin typeface="Cambria Math" panose="02040503050406030204" pitchFamily="18" charset="0"/>
                        </a:rPr>
                        <m:t>0.</m:t>
                      </m:r>
                      <m:r>
                        <a:rPr lang="en-US" sz="2100" b="0" i="1" smtClean="0">
                          <a:solidFill>
                            <a:srgbClr val="FF0000"/>
                          </a:solidFill>
                          <a:latin typeface="Cambria Math" panose="02040503050406030204" pitchFamily="18" charset="0"/>
                        </a:rPr>
                        <m:t>0</m:t>
                      </m:r>
                      <m:r>
                        <a:rPr lang="en-US" sz="2100" i="1">
                          <a:solidFill>
                            <a:srgbClr val="FF0000"/>
                          </a:solidFill>
                          <a:latin typeface="Cambria Math" panose="02040503050406030204" pitchFamily="18" charset="0"/>
                        </a:rPr>
                        <m:t>2</m:t>
                      </m:r>
                      <m:sSub>
                        <m:sSubPr>
                          <m:ctrlPr>
                            <a:rPr lang="en-US" sz="2100" i="1">
                              <a:latin typeface="Cambria Math" panose="02040503050406030204" pitchFamily="18" charset="0"/>
                            </a:rPr>
                          </m:ctrlPr>
                        </m:sSubPr>
                        <m:e>
                          <m:r>
                            <a:rPr lang="en-US" sz="2100" i="1">
                              <a:latin typeface="Cambria Math" panose="02040503050406030204" pitchFamily="18" charset="0"/>
                            </a:rPr>
                            <m:t>𝑣</m:t>
                          </m:r>
                        </m:e>
                        <m:sub>
                          <m:r>
                            <a:rPr lang="en-US" sz="2100" i="1">
                              <a:latin typeface="Cambria Math" panose="02040503050406030204" pitchFamily="18" charset="0"/>
                            </a:rPr>
                            <m:t>𝑛</m:t>
                          </m:r>
                        </m:sub>
                      </m:sSub>
                    </m:oMath>
                  </m:oMathPara>
                </a14:m>
                <a:endParaRPr lang="en-US" sz="2100" i="1">
                  <a:latin typeface="Cambria Math" panose="02040503050406030204" pitchFamily="18" charset="0"/>
                </a:endParaRPr>
              </a:p>
              <a:p>
                <a:endParaRPr lang="en-US" sz="2100"/>
              </a:p>
              <a:p>
                <a:r>
                  <a:rPr lang="en-US" sz="2100"/>
                  <a:t>So we have</a:t>
                </a:r>
              </a:p>
              <a:p>
                <a:r>
                  <a:rPr lang="en-US" sz="2100"/>
                  <a:t>		</a:t>
                </a:r>
                <a14:m>
                  <m:oMath xmlns:m="http://schemas.openxmlformats.org/officeDocument/2006/math">
                    <m:r>
                      <m:rPr>
                        <m:sty m:val="p"/>
                      </m:rPr>
                      <a:rPr lang="en-US" sz="2100">
                        <a:latin typeface="Cambria Math" panose="02040503050406030204" pitchFamily="18" charset="0"/>
                      </a:rPr>
                      <m:t>Δ</m:t>
                    </m:r>
                    <m:r>
                      <a:rPr lang="en-US" sz="2100" i="1">
                        <a:latin typeface="Cambria Math" panose="02040503050406030204" pitchFamily="18" charset="0"/>
                      </a:rPr>
                      <m:t>𝑡</m:t>
                    </m:r>
                    <m:r>
                      <a:rPr lang="en-US" sz="2100" i="1">
                        <a:latin typeface="Cambria Math" panose="02040503050406030204" pitchFamily="18" charset="0"/>
                      </a:rPr>
                      <m:t>=5+10</m:t>
                    </m:r>
                  </m:oMath>
                </a14:m>
                <a:endParaRPr lang="en-US" sz="2100"/>
              </a:p>
              <a:p>
                <a:pPr/>
                <a14:m>
                  <m:oMathPara xmlns:m="http://schemas.openxmlformats.org/officeDocument/2006/math">
                    <m:oMathParaPr>
                      <m:jc m:val="centerGroup"/>
                    </m:oMathParaPr>
                    <m:oMath xmlns:m="http://schemas.openxmlformats.org/officeDocument/2006/math">
                      <m:r>
                        <m:rPr>
                          <m:sty m:val="p"/>
                        </m:rPr>
                        <a:rPr lang="en-US" sz="2100" b="0" i="0" smtClean="0">
                          <a:latin typeface="Cambria Math" panose="02040503050406030204" pitchFamily="18" charset="0"/>
                        </a:rPr>
                        <m:t>Δ</m:t>
                      </m:r>
                      <m:sSub>
                        <m:sSubPr>
                          <m:ctrlPr>
                            <a:rPr lang="en-US" sz="2100" i="1">
                              <a:latin typeface="Cambria Math" panose="02040503050406030204" pitchFamily="18" charset="0"/>
                            </a:rPr>
                          </m:ctrlPr>
                        </m:sSubPr>
                        <m:e>
                          <m:r>
                            <a:rPr lang="en-US" sz="2100" i="1">
                              <a:latin typeface="Cambria Math" panose="02040503050406030204" pitchFamily="18" charset="0"/>
                            </a:rPr>
                            <m:t>𝑣</m:t>
                          </m:r>
                        </m:e>
                        <m:sub>
                          <m:r>
                            <a:rPr lang="en-US" sz="2100" i="1">
                              <a:latin typeface="Cambria Math" panose="02040503050406030204" pitchFamily="18" charset="0"/>
                            </a:rPr>
                            <m:t>𝑛</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b="0" i="1" smtClean="0">
                              <a:latin typeface="Cambria Math" panose="02040503050406030204" pitchFamily="18" charset="0"/>
                            </a:rPr>
                            <m:t>−</m:t>
                          </m:r>
                          <m:r>
                            <a:rPr lang="en-US" sz="2100" b="0" i="1" smtClean="0">
                              <a:solidFill>
                                <a:srgbClr val="FF0000"/>
                              </a:solidFill>
                              <a:latin typeface="Cambria Math" panose="02040503050406030204" pitchFamily="18" charset="0"/>
                            </a:rPr>
                            <m:t>5(0.02)</m:t>
                          </m:r>
                          <m:r>
                            <a:rPr lang="en-US" sz="2100" b="0" i="1" smtClean="0">
                              <a:latin typeface="Cambria Math" panose="02040503050406030204" pitchFamily="18" charset="0"/>
                            </a:rPr>
                            <m:t>𝑣</m:t>
                          </m:r>
                        </m:e>
                        <m:sub>
                          <m:r>
                            <a:rPr lang="en-US" sz="2100" i="1">
                              <a:latin typeface="Cambria Math" panose="02040503050406030204" pitchFamily="18" charset="0"/>
                            </a:rPr>
                            <m:t>𝑛</m:t>
                          </m:r>
                          <m:r>
                            <a:rPr lang="en-US" sz="2100" i="1">
                              <a:latin typeface="Cambria Math" panose="02040503050406030204" pitchFamily="18" charset="0"/>
                            </a:rPr>
                            <m:t>−1 </m:t>
                          </m:r>
                        </m:sub>
                      </m:sSub>
                      <m:r>
                        <a:rPr lang="en-US" sz="2100" b="0" i="1" smtClean="0">
                          <a:latin typeface="Cambria Math" panose="02040503050406030204" pitchFamily="18" charset="0"/>
                        </a:rPr>
                        <m:t>−</m:t>
                      </m:r>
                      <m:r>
                        <a:rPr lang="en-US" sz="2100" b="0" i="1" smtClean="0">
                          <a:solidFill>
                            <a:srgbClr val="FF0000"/>
                          </a:solidFill>
                          <a:latin typeface="Cambria Math" panose="02040503050406030204" pitchFamily="18" charset="0"/>
                        </a:rPr>
                        <m:t>10(0.02)</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𝑣</m:t>
                          </m:r>
                        </m:e>
                        <m:sub>
                          <m:r>
                            <a:rPr lang="en-US" sz="2100" b="0" i="1" smtClean="0">
                              <a:latin typeface="Cambria Math" panose="02040503050406030204" pitchFamily="18" charset="0"/>
                            </a:rPr>
                            <m:t>𝑛</m:t>
                          </m:r>
                        </m:sub>
                      </m:sSub>
                    </m:oMath>
                  </m:oMathPara>
                </a14:m>
                <a:endParaRPr lang="en-US" sz="2100" i="1"/>
              </a:p>
              <a:p>
                <a:endParaRPr lang="en-US" sz="2100"/>
              </a:p>
            </p:txBody>
          </p:sp>
        </mc:Choice>
        <mc:Fallback>
          <p:sp>
            <p:nvSpPr>
              <p:cNvPr id="11" name="TextBox 10"/>
              <p:cNvSpPr txBox="1">
                <a:spLocks noRot="1" noChangeAspect="1" noMove="1" noResize="1" noEditPoints="1" noAdjustHandles="1" noChangeArrowheads="1" noChangeShapeType="1" noTextEdit="1"/>
              </p:cNvSpPr>
              <p:nvPr/>
            </p:nvSpPr>
            <p:spPr>
              <a:xfrm>
                <a:off x="4493342" y="1541770"/>
                <a:ext cx="4193458" cy="3316549"/>
              </a:xfrm>
              <a:prstGeom prst="rect">
                <a:avLst/>
              </a:prstGeom>
              <a:blipFill>
                <a:blip r:embed="rId6"/>
                <a:stretch>
                  <a:fillRect l="-1445" t="-730"/>
                </a:stretch>
              </a:blipFill>
              <a:ln/>
            </p:spPr>
            <p:txBody>
              <a:bodyPr/>
              <a:lstStyle/>
              <a:p>
                <a:r>
                  <a:rPr lang="en-US">
                    <a:noFill/>
                  </a:rPr>
                  <a:t> </a:t>
                </a:r>
              </a:p>
            </p:txBody>
          </p:sp>
        </mc:Fallback>
      </mc:AlternateContent>
    </p:spTree>
    <p:extLst>
      <p:ext uri="{BB962C8B-B14F-4D97-AF65-F5344CB8AC3E}">
        <p14:creationId xmlns:p14="http://schemas.microsoft.com/office/powerpoint/2010/main" val="4272895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Step 2: Select the modeling approach</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8" name="Content Placeholder 2"/>
              <p:cNvSpPr txBox="1">
                <a:spLocks/>
              </p:cNvSpPr>
              <p:nvPr/>
            </p:nvSpPr>
            <p:spPr>
              <a:xfrm>
                <a:off x="460374" y="1520211"/>
                <a:ext cx="3796993" cy="4652553"/>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b="1" u="sng"/>
                  <a:t>Assumptions:</a:t>
                </a:r>
              </a:p>
              <a:p>
                <a:pPr marL="0" indent="0">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i="1">
                              <a:latin typeface="Cambria Math" panose="02040503050406030204" pitchFamily="18" charset="0"/>
                            </a:rPr>
                            <m:t>𝑛</m:t>
                          </m:r>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i="1">
                              <a:latin typeface="Cambria Math" panose="02040503050406030204" pitchFamily="18" charset="0"/>
                            </a:rPr>
                            <m:t>𝑛</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𝑐</m:t>
                          </m:r>
                        </m:e>
                        <m:sub>
                          <m:r>
                            <a:rPr lang="en-US" sz="1800" i="1">
                              <a:latin typeface="Cambria Math" panose="02040503050406030204" pitchFamily="18" charset="0"/>
                            </a:rPr>
                            <m:t>𝑛</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𝑛</m:t>
                          </m:r>
                        </m:sub>
                      </m:sSub>
                    </m:oMath>
                  </m:oMathPara>
                </a14:m>
                <a:endParaRPr lang="en-US" sz="1800" i="1"/>
              </a:p>
              <a:p>
                <a:pPr marL="0" indent="0">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𝑛</m:t>
                          </m:r>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𝑛</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𝑛</m:t>
                          </m:r>
                          <m:r>
                            <a:rPr lang="en-US" sz="1800" i="1">
                              <a:latin typeface="Cambria Math" panose="02040503050406030204" pitchFamily="18" charset="0"/>
                            </a:rPr>
                            <m:t>−1 </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𝑐</m:t>
                          </m:r>
                        </m:e>
                        <m:sub>
                          <m:r>
                            <a:rPr lang="en-US" sz="1800" i="1">
                              <a:latin typeface="Cambria Math" panose="02040503050406030204" pitchFamily="18" charset="0"/>
                            </a:rPr>
                            <m:t>𝑛</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𝑛</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𝑛</m:t>
                          </m:r>
                        </m:sub>
                      </m:sSub>
                    </m:oMath>
                  </m:oMathPara>
                </a14:m>
                <a:endParaRPr lang="en-US" sz="1800" i="1"/>
              </a:p>
              <a:p>
                <a:pPr marL="0" indent="0">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𝑛</m:t>
                          </m:r>
                        </m:sub>
                      </m:sSub>
                      <m:r>
                        <a:rPr lang="en-US" sz="1800" i="1">
                          <a:latin typeface="Cambria Math" panose="02040503050406030204" pitchFamily="18" charset="0"/>
                        </a:rPr>
                        <m:t>=−</m:t>
                      </m:r>
                      <m:r>
                        <a:rPr lang="en-US" sz="1800" i="1">
                          <a:latin typeface="Cambria Math" panose="02040503050406030204" pitchFamily="18" charset="0"/>
                        </a:rPr>
                        <m:t>𝑘</m:t>
                      </m:r>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𝑛</m:t>
                          </m:r>
                        </m:sub>
                      </m:sSub>
                    </m:oMath>
                  </m:oMathPara>
                </a14:m>
                <a:endParaRPr lang="en-US" sz="1800" i="1">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𝑐</m:t>
                          </m:r>
                        </m:e>
                        <m:sub>
                          <m:r>
                            <a:rPr lang="en-US" sz="1800" i="1">
                              <a:latin typeface="Cambria Math" panose="02040503050406030204" pitchFamily="18" charset="0"/>
                            </a:rPr>
                            <m:t>𝑛</m:t>
                          </m:r>
                        </m:sub>
                      </m:sSub>
                      <m:r>
                        <a:rPr lang="en-US" sz="1800" i="1">
                          <a:latin typeface="Cambria Math" panose="02040503050406030204" pitchFamily="18" charset="0"/>
                        </a:rPr>
                        <m:t>≥0,  </m:t>
                      </m:r>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𝑛</m:t>
                          </m:r>
                        </m:sub>
                      </m:sSub>
                      <m:r>
                        <a:rPr lang="en-US" sz="1800" i="1">
                          <a:latin typeface="Cambria Math" panose="02040503050406030204" pitchFamily="18" charset="0"/>
                        </a:rPr>
                        <m:t>≥0</m:t>
                      </m:r>
                    </m:oMath>
                  </m:oMathPara>
                </a14:m>
                <a:endParaRPr lang="en-US" sz="1800" i="1">
                  <a:latin typeface="Cambria Math" panose="02040503050406030204" pitchFamily="18" charset="0"/>
                </a:endParaRPr>
              </a:p>
              <a:p>
                <a:pPr marL="0" indent="0">
                  <a:buNone/>
                </a:pPr>
                <a:br>
                  <a:rPr lang="en-US" sz="1800" b="1" u="sng">
                    <a:solidFill>
                      <a:srgbClr val="FF0000"/>
                    </a:solidFill>
                    <a:latin typeface="+mj-lt"/>
                  </a:rPr>
                </a:br>
                <a:r>
                  <a:rPr lang="en-US" sz="1800" b="1" u="sng">
                    <a:solidFill>
                      <a:srgbClr val="FF0000"/>
                    </a:solidFill>
                    <a:latin typeface="+mj-lt"/>
                  </a:rPr>
                  <a:t>Constants:</a:t>
                </a:r>
              </a:p>
              <a:p>
                <a:pPr marL="0" indent="0">
                  <a:buNone/>
                </a:pPr>
                <a14:m>
                  <m:oMath xmlns:m="http://schemas.openxmlformats.org/officeDocument/2006/math">
                    <m:sSub>
                      <m:sSubPr>
                        <m:ctrlPr>
                          <a:rPr lang="en-US" sz="1800" i="1" smtClean="0">
                            <a:solidFill>
                              <a:srgbClr val="FF0000"/>
                            </a:solidFill>
                            <a:latin typeface="Cambria Math" panose="02040503050406030204" pitchFamily="18" charset="0"/>
                          </a:rPr>
                        </m:ctrlPr>
                      </m:sSubPr>
                      <m:e>
                        <m:r>
                          <a:rPr lang="en-US" sz="1800" i="1">
                            <a:solidFill>
                              <a:srgbClr val="FF0000"/>
                            </a:solidFill>
                            <a:latin typeface="Cambria Math" panose="02040503050406030204" pitchFamily="18" charset="0"/>
                          </a:rPr>
                          <m:t>𝑐</m:t>
                        </m:r>
                      </m:e>
                      <m:sub>
                        <m:r>
                          <a:rPr lang="en-US" sz="1800" i="1">
                            <a:solidFill>
                              <a:srgbClr val="FF0000"/>
                            </a:solidFill>
                            <a:latin typeface="Cambria Math" panose="02040503050406030204" pitchFamily="18" charset="0"/>
                          </a:rPr>
                          <m:t>𝑛</m:t>
                        </m:r>
                      </m:sub>
                    </m:sSub>
                    <m:r>
                      <a:rPr lang="en-US" sz="1800" b="0" i="1" smtClean="0">
                        <a:solidFill>
                          <a:srgbClr val="FF0000"/>
                        </a:solidFill>
                        <a:latin typeface="Cambria Math" panose="02040503050406030204" pitchFamily="18" charset="0"/>
                      </a:rPr>
                      <m:t>=</m:t>
                    </m:r>
                  </m:oMath>
                </a14:m>
                <a:r>
                  <a:rPr lang="en-US" sz="1800">
                    <a:solidFill>
                      <a:srgbClr val="FF0000"/>
                    </a:solidFill>
                    <a:latin typeface="Cambria Math" panose="02040503050406030204" pitchFamily="18" charset="0"/>
                  </a:rPr>
                  <a:t>5</a:t>
                </a:r>
                <a:r>
                  <a:rPr lang="en-US" sz="1800" i="1">
                    <a:solidFill>
                      <a:srgbClr val="FF0000"/>
                    </a:solidFill>
                    <a:latin typeface="Cambria Math" panose="02040503050406030204" pitchFamily="18" charset="0"/>
                  </a:rPr>
                  <a:t> – </a:t>
                </a:r>
                <a:r>
                  <a:rPr lang="en-US" sz="1800">
                    <a:solidFill>
                      <a:srgbClr val="FF0000"/>
                    </a:solidFill>
                    <a:latin typeface="Cambria Math" panose="02040503050406030204" pitchFamily="18" charset="0"/>
                  </a:rPr>
                  <a:t>astronaut response time</a:t>
                </a:r>
              </a:p>
              <a:p>
                <a:pPr marL="0" indent="0">
                  <a:buNone/>
                </a:pPr>
                <a14:m>
                  <m:oMath xmlns:m="http://schemas.openxmlformats.org/officeDocument/2006/math">
                    <m:sSub>
                      <m:sSubPr>
                        <m:ctrlPr>
                          <a:rPr lang="en-US" sz="1800" b="0" i="1" smtClean="0">
                            <a:solidFill>
                              <a:srgbClr val="FF0000"/>
                            </a:solidFill>
                            <a:latin typeface="Cambria Math" panose="02040503050406030204" pitchFamily="18" charset="0"/>
                          </a:rPr>
                        </m:ctrlPr>
                      </m:sSubPr>
                      <m:e>
                        <m:r>
                          <a:rPr lang="en-US" sz="1800" b="0" i="1" smtClean="0">
                            <a:solidFill>
                              <a:srgbClr val="FF0000"/>
                            </a:solidFill>
                            <a:latin typeface="Cambria Math" panose="02040503050406030204" pitchFamily="18" charset="0"/>
                          </a:rPr>
                          <m:t>𝑤</m:t>
                        </m:r>
                      </m:e>
                      <m:sub>
                        <m:r>
                          <a:rPr lang="en-US" sz="1800" b="0" i="1" smtClean="0">
                            <a:solidFill>
                              <a:srgbClr val="FF0000"/>
                            </a:solidFill>
                            <a:latin typeface="Cambria Math" panose="02040503050406030204" pitchFamily="18" charset="0"/>
                          </a:rPr>
                          <m:t>𝑛</m:t>
                        </m:r>
                      </m:sub>
                    </m:sSub>
                    <m:r>
                      <a:rPr lang="en-US" sz="1800" i="1">
                        <a:solidFill>
                          <a:srgbClr val="FF0000"/>
                        </a:solidFill>
                        <a:latin typeface="Cambria Math" panose="02040503050406030204" pitchFamily="18" charset="0"/>
                      </a:rPr>
                      <m:t>=</m:t>
                    </m:r>
                  </m:oMath>
                </a14:m>
                <a:r>
                  <a:rPr lang="en-US" sz="1800">
                    <a:solidFill>
                      <a:srgbClr val="FF0000"/>
                    </a:solidFill>
                    <a:latin typeface="Cambria Math" panose="02040503050406030204" pitchFamily="18" charset="0"/>
                  </a:rPr>
                  <a:t>10</a:t>
                </a:r>
                <a:r>
                  <a:rPr lang="en-US" sz="1800" i="1">
                    <a:solidFill>
                      <a:srgbClr val="FF0000"/>
                    </a:solidFill>
                    <a:latin typeface="Cambria Math" panose="02040503050406030204" pitchFamily="18" charset="0"/>
                  </a:rPr>
                  <a:t> – </a:t>
                </a:r>
                <a:r>
                  <a:rPr lang="en-US" sz="1800">
                    <a:solidFill>
                      <a:srgbClr val="FF0000"/>
                    </a:solidFill>
                    <a:latin typeface="Cambria Math" panose="02040503050406030204" pitchFamily="18" charset="0"/>
                  </a:rPr>
                  <a:t>waiting time until next obs</a:t>
                </a:r>
                <a:r>
                  <a:rPr lang="en-US" sz="1800" i="1">
                    <a:solidFill>
                      <a:srgbClr val="FF0000"/>
                    </a:solidFill>
                    <a:latin typeface="Cambria Math" panose="02040503050406030204" pitchFamily="18" charset="0"/>
                  </a:rPr>
                  <a:t>ervation</a:t>
                </a:r>
              </a:p>
              <a:p>
                <a:pPr marL="0" indent="0">
                  <a:buNone/>
                </a:pPr>
                <a14:m>
                  <m:oMath xmlns:m="http://schemas.openxmlformats.org/officeDocument/2006/math">
                    <m:r>
                      <a:rPr lang="en-US" sz="1800" i="1" smtClean="0">
                        <a:solidFill>
                          <a:srgbClr val="FF0000"/>
                        </a:solidFill>
                        <a:latin typeface="Cambria Math" panose="02040503050406030204" pitchFamily="18" charset="0"/>
                      </a:rPr>
                      <m:t>𝑘</m:t>
                    </m:r>
                    <m:r>
                      <a:rPr lang="en-US" sz="1800" b="0" i="1" smtClean="0">
                        <a:solidFill>
                          <a:srgbClr val="FF0000"/>
                        </a:solidFill>
                        <a:latin typeface="Cambria Math" panose="02040503050406030204" pitchFamily="18" charset="0"/>
                      </a:rPr>
                      <m:t>=0.02</m:t>
                    </m:r>
                  </m:oMath>
                </a14:m>
                <a:r>
                  <a:rPr lang="en-US" sz="1800" i="1">
                    <a:solidFill>
                      <a:srgbClr val="FF0000"/>
                    </a:solidFill>
                    <a:latin typeface="Cambria Math" panose="02040503050406030204" pitchFamily="18" charset="0"/>
                  </a:rPr>
                  <a:t> </a:t>
                </a:r>
                <a:r>
                  <a:rPr lang="en-US" sz="1800">
                    <a:solidFill>
                      <a:srgbClr val="FF0000"/>
                    </a:solidFill>
                    <a:latin typeface="Cambria Math" panose="02040503050406030204" pitchFamily="18" charset="0"/>
                  </a:rPr>
                  <a:t>proportion relating acceleration to velocity (we set it for now and perform sensitivity analysis later)</a:t>
                </a:r>
              </a:p>
              <a:p>
                <a:pPr marL="0" indent="0">
                  <a:buNone/>
                </a:pPr>
                <a:endParaRPr lang="en-US" sz="1800" i="1">
                  <a:solidFill>
                    <a:srgbClr val="FF0000"/>
                  </a:solidFill>
                  <a:latin typeface="Cambria Math" panose="02040503050406030204" pitchFamily="18" charset="0"/>
                </a:endParaRPr>
              </a:p>
            </p:txBody>
          </p:sp>
        </mc:Choice>
        <mc:Fallback>
          <p:sp>
            <p:nvSpPr>
              <p:cNvPr id="8" name="Content Placeholder 2"/>
              <p:cNvSpPr txBox="1">
                <a:spLocks noRot="1" noChangeAspect="1" noMove="1" noResize="1" noEditPoints="1" noAdjustHandles="1" noChangeArrowheads="1" noChangeShapeType="1" noTextEdit="1"/>
              </p:cNvSpPr>
              <p:nvPr/>
            </p:nvSpPr>
            <p:spPr>
              <a:xfrm>
                <a:off x="460374" y="1520211"/>
                <a:ext cx="3796993" cy="4652553"/>
              </a:xfrm>
              <a:prstGeom prst="rect">
                <a:avLst/>
              </a:prstGeom>
              <a:blipFill>
                <a:blip r:embed="rId4"/>
                <a:stretch>
                  <a:fillRect/>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Content Placeholder 2"/>
              <p:cNvSpPr txBox="1">
                <a:spLocks/>
              </p:cNvSpPr>
              <p:nvPr/>
            </p:nvSpPr>
            <p:spPr>
              <a:xfrm>
                <a:off x="457200" y="5785411"/>
                <a:ext cx="4193458" cy="774705"/>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100" b="1" u="sng"/>
                  <a:t>Objective</a:t>
                </a:r>
              </a:p>
              <a:p>
                <a:pPr marL="0" indent="0">
                  <a:buNone/>
                </a:pPr>
                <a:r>
                  <a:rPr lang="en-US" sz="2100"/>
                  <a:t>Determine whether </a:t>
                </a:r>
                <a14:m>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𝑣</m:t>
                        </m:r>
                      </m:e>
                      <m:sub>
                        <m:r>
                          <a:rPr lang="en-US" sz="2100" i="1">
                            <a:latin typeface="Cambria Math" panose="02040503050406030204" pitchFamily="18" charset="0"/>
                          </a:rPr>
                          <m:t>𝑛</m:t>
                        </m:r>
                      </m:sub>
                    </m:sSub>
                    <m:r>
                      <a:rPr lang="en-US" sz="2100" i="1">
                        <a:latin typeface="Cambria Math" panose="02040503050406030204" pitchFamily="18" charset="0"/>
                      </a:rPr>
                      <m:t>→0</m:t>
                    </m:r>
                  </m:oMath>
                </a14:m>
                <a:r>
                  <a:rPr lang="en-US" sz="2100"/>
                  <a:t>.</a:t>
                </a:r>
              </a:p>
            </p:txBody>
          </p:sp>
        </mc:Choice>
        <mc:Fallback>
          <p:sp>
            <p:nvSpPr>
              <p:cNvPr id="9" name="Content Placeholder 2"/>
              <p:cNvSpPr txBox="1">
                <a:spLocks noRot="1" noChangeAspect="1" noMove="1" noResize="1" noEditPoints="1" noAdjustHandles="1" noChangeArrowheads="1" noChangeShapeType="1" noTextEdit="1"/>
              </p:cNvSpPr>
              <p:nvPr/>
            </p:nvSpPr>
            <p:spPr>
              <a:xfrm>
                <a:off x="457200" y="5785411"/>
                <a:ext cx="4193458" cy="774705"/>
              </a:xfrm>
              <a:prstGeom prst="rect">
                <a:avLst/>
              </a:prstGeom>
              <a:blipFill>
                <a:blip r:embed="rId5"/>
                <a:stretch>
                  <a:fillRect l="-1445" t="-3053" b="-1679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4493342" y="1541770"/>
                <a:ext cx="4193458" cy="3316549"/>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100"/>
                  <a:t>From the assumptions we</a:t>
                </a:r>
              </a:p>
              <a:p>
                <a:pPr/>
                <a14:m>
                  <m:oMathPara xmlns:m="http://schemas.openxmlformats.org/officeDocument/2006/math">
                    <m:oMathParaPr>
                      <m:jc m:val="left"/>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𝑣</m:t>
                          </m:r>
                        </m:e>
                        <m:sub>
                          <m:r>
                            <a:rPr lang="en-US" sz="2100" i="1">
                              <a:latin typeface="Cambria Math" panose="02040503050406030204" pitchFamily="18" charset="0"/>
                            </a:rPr>
                            <m:t>𝑛</m:t>
                          </m:r>
                          <m:r>
                            <a:rPr lang="en-US" sz="2100" i="1">
                              <a:latin typeface="Cambria Math" panose="02040503050406030204" pitchFamily="18" charset="0"/>
                            </a:rPr>
                            <m:t>+1</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𝑣</m:t>
                          </m:r>
                        </m:e>
                        <m:sub>
                          <m:r>
                            <a:rPr lang="en-US" sz="2100" i="1">
                              <a:latin typeface="Cambria Math" panose="02040503050406030204" pitchFamily="18" charset="0"/>
                            </a:rPr>
                            <m:t>𝑛</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b="0" i="1" smtClean="0">
                              <a:solidFill>
                                <a:srgbClr val="FF0000"/>
                              </a:solidFill>
                              <a:latin typeface="Cambria Math" panose="02040503050406030204" pitchFamily="18" charset="0"/>
                            </a:rPr>
                            <m:t>5</m:t>
                          </m:r>
                          <m:r>
                            <a:rPr lang="en-US" sz="2100" i="1">
                              <a:latin typeface="Cambria Math" panose="02040503050406030204" pitchFamily="18" charset="0"/>
                            </a:rPr>
                            <m:t>𝑎</m:t>
                          </m:r>
                        </m:e>
                        <m:sub>
                          <m:r>
                            <a:rPr lang="en-US" sz="2100" i="1">
                              <a:latin typeface="Cambria Math" panose="02040503050406030204" pitchFamily="18" charset="0"/>
                            </a:rPr>
                            <m:t>𝑛</m:t>
                          </m:r>
                          <m:r>
                            <a:rPr lang="en-US" sz="2100" i="1">
                              <a:latin typeface="Cambria Math" panose="02040503050406030204" pitchFamily="18" charset="0"/>
                            </a:rPr>
                            <m:t>−1 </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b="0" i="1" smtClean="0">
                              <a:solidFill>
                                <a:srgbClr val="FF0000"/>
                              </a:solidFill>
                              <a:latin typeface="Cambria Math" panose="02040503050406030204" pitchFamily="18" charset="0"/>
                            </a:rPr>
                            <m:t>10</m:t>
                          </m:r>
                          <m:r>
                            <a:rPr lang="en-US" sz="2100" i="1">
                              <a:latin typeface="Cambria Math" panose="02040503050406030204" pitchFamily="18" charset="0"/>
                            </a:rPr>
                            <m:t>𝑎</m:t>
                          </m:r>
                        </m:e>
                        <m:sub>
                          <m:r>
                            <a:rPr lang="en-US" sz="2100" i="1">
                              <a:latin typeface="Cambria Math" panose="02040503050406030204" pitchFamily="18" charset="0"/>
                            </a:rPr>
                            <m:t>𝑛</m:t>
                          </m:r>
                        </m:sub>
                      </m:sSub>
                    </m:oMath>
                  </m:oMathPara>
                </a14:m>
                <a:endParaRPr lang="en-US" sz="2100" i="1"/>
              </a:p>
              <a:p>
                <a:pPr/>
                <a:br>
                  <a:rPr lang="en-US" sz="2100" i="1">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𝑎</m:t>
                          </m:r>
                        </m:e>
                        <m:sub>
                          <m:r>
                            <a:rPr lang="en-US" sz="2100" i="1">
                              <a:latin typeface="Cambria Math" panose="02040503050406030204" pitchFamily="18" charset="0"/>
                            </a:rPr>
                            <m:t>𝑛</m:t>
                          </m:r>
                        </m:sub>
                      </m:sSub>
                      <m:r>
                        <a:rPr lang="en-US" sz="2100" i="1">
                          <a:latin typeface="Cambria Math" panose="02040503050406030204" pitchFamily="18" charset="0"/>
                        </a:rPr>
                        <m:t>=−</m:t>
                      </m:r>
                      <m:r>
                        <a:rPr lang="en-US" sz="2100" i="1">
                          <a:solidFill>
                            <a:srgbClr val="FF0000"/>
                          </a:solidFill>
                          <a:latin typeface="Cambria Math" panose="02040503050406030204" pitchFamily="18" charset="0"/>
                        </a:rPr>
                        <m:t>0.</m:t>
                      </m:r>
                      <m:r>
                        <a:rPr lang="en-US" sz="2100" b="0" i="1" smtClean="0">
                          <a:solidFill>
                            <a:srgbClr val="FF0000"/>
                          </a:solidFill>
                          <a:latin typeface="Cambria Math" panose="02040503050406030204" pitchFamily="18" charset="0"/>
                        </a:rPr>
                        <m:t>0</m:t>
                      </m:r>
                      <m:r>
                        <a:rPr lang="en-US" sz="2100" i="1">
                          <a:solidFill>
                            <a:srgbClr val="FF0000"/>
                          </a:solidFill>
                          <a:latin typeface="Cambria Math" panose="02040503050406030204" pitchFamily="18" charset="0"/>
                        </a:rPr>
                        <m:t>2</m:t>
                      </m:r>
                      <m:sSub>
                        <m:sSubPr>
                          <m:ctrlPr>
                            <a:rPr lang="en-US" sz="2100" i="1">
                              <a:latin typeface="Cambria Math" panose="02040503050406030204" pitchFamily="18" charset="0"/>
                            </a:rPr>
                          </m:ctrlPr>
                        </m:sSubPr>
                        <m:e>
                          <m:r>
                            <a:rPr lang="en-US" sz="2100" i="1">
                              <a:latin typeface="Cambria Math" panose="02040503050406030204" pitchFamily="18" charset="0"/>
                            </a:rPr>
                            <m:t>𝑣</m:t>
                          </m:r>
                        </m:e>
                        <m:sub>
                          <m:r>
                            <a:rPr lang="en-US" sz="2100" i="1">
                              <a:latin typeface="Cambria Math" panose="02040503050406030204" pitchFamily="18" charset="0"/>
                            </a:rPr>
                            <m:t>𝑛</m:t>
                          </m:r>
                        </m:sub>
                      </m:sSub>
                    </m:oMath>
                  </m:oMathPara>
                </a14:m>
                <a:endParaRPr lang="en-US" sz="2100" i="1">
                  <a:latin typeface="Cambria Math" panose="02040503050406030204" pitchFamily="18" charset="0"/>
                </a:endParaRPr>
              </a:p>
              <a:p>
                <a:endParaRPr lang="en-US" sz="2100"/>
              </a:p>
              <a:p>
                <a:r>
                  <a:rPr lang="en-US" sz="2100"/>
                  <a:t>So we have</a:t>
                </a:r>
              </a:p>
              <a:p>
                <a:r>
                  <a:rPr lang="en-US" sz="2100"/>
                  <a:t>		</a:t>
                </a:r>
                <a14:m>
                  <m:oMath xmlns:m="http://schemas.openxmlformats.org/officeDocument/2006/math">
                    <m:r>
                      <m:rPr>
                        <m:sty m:val="p"/>
                      </m:rPr>
                      <a:rPr lang="en-US" sz="2100">
                        <a:latin typeface="Cambria Math" panose="02040503050406030204" pitchFamily="18" charset="0"/>
                      </a:rPr>
                      <m:t>Δ</m:t>
                    </m:r>
                    <m:r>
                      <a:rPr lang="en-US" sz="2100" i="1">
                        <a:latin typeface="Cambria Math" panose="02040503050406030204" pitchFamily="18" charset="0"/>
                      </a:rPr>
                      <m:t>𝑡</m:t>
                    </m:r>
                    <m:r>
                      <a:rPr lang="en-US" sz="2100" i="1">
                        <a:latin typeface="Cambria Math" panose="02040503050406030204" pitchFamily="18" charset="0"/>
                      </a:rPr>
                      <m:t>=5+10</m:t>
                    </m:r>
                  </m:oMath>
                </a14:m>
                <a:endParaRPr lang="en-US" sz="2100"/>
              </a:p>
              <a:p>
                <a:pPr/>
                <a14:m>
                  <m:oMathPara xmlns:m="http://schemas.openxmlformats.org/officeDocument/2006/math">
                    <m:oMathParaPr>
                      <m:jc m:val="centerGroup"/>
                    </m:oMathParaPr>
                    <m:oMath xmlns:m="http://schemas.openxmlformats.org/officeDocument/2006/math">
                      <m:r>
                        <m:rPr>
                          <m:sty m:val="p"/>
                        </m:rPr>
                        <a:rPr lang="en-US" sz="2100" b="0" i="0" smtClean="0">
                          <a:latin typeface="Cambria Math" panose="02040503050406030204" pitchFamily="18" charset="0"/>
                        </a:rPr>
                        <m:t>Δ</m:t>
                      </m:r>
                      <m:sSub>
                        <m:sSubPr>
                          <m:ctrlPr>
                            <a:rPr lang="en-US" sz="2100" i="1">
                              <a:latin typeface="Cambria Math" panose="02040503050406030204" pitchFamily="18" charset="0"/>
                            </a:rPr>
                          </m:ctrlPr>
                        </m:sSubPr>
                        <m:e>
                          <m:r>
                            <a:rPr lang="en-US" sz="2100" i="1">
                              <a:latin typeface="Cambria Math" panose="02040503050406030204" pitchFamily="18" charset="0"/>
                            </a:rPr>
                            <m:t>𝑣</m:t>
                          </m:r>
                        </m:e>
                        <m:sub>
                          <m:r>
                            <a:rPr lang="en-US" sz="2100" i="1">
                              <a:latin typeface="Cambria Math" panose="02040503050406030204" pitchFamily="18" charset="0"/>
                            </a:rPr>
                            <m:t>𝑛</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b="0" i="1" smtClean="0">
                              <a:latin typeface="Cambria Math" panose="02040503050406030204" pitchFamily="18" charset="0"/>
                            </a:rPr>
                            <m:t>−</m:t>
                          </m:r>
                          <m:r>
                            <a:rPr lang="en-US" sz="2100" b="0" i="1" smtClean="0">
                              <a:solidFill>
                                <a:srgbClr val="FF0000"/>
                              </a:solidFill>
                              <a:latin typeface="Cambria Math" panose="02040503050406030204" pitchFamily="18" charset="0"/>
                            </a:rPr>
                            <m:t>5(0.02)</m:t>
                          </m:r>
                          <m:r>
                            <a:rPr lang="en-US" sz="2100" b="0" i="1" smtClean="0">
                              <a:latin typeface="Cambria Math" panose="02040503050406030204" pitchFamily="18" charset="0"/>
                            </a:rPr>
                            <m:t>𝑣</m:t>
                          </m:r>
                        </m:e>
                        <m:sub>
                          <m:r>
                            <a:rPr lang="en-US" sz="2100" i="1">
                              <a:latin typeface="Cambria Math" panose="02040503050406030204" pitchFamily="18" charset="0"/>
                            </a:rPr>
                            <m:t>𝑛</m:t>
                          </m:r>
                          <m:r>
                            <a:rPr lang="en-US" sz="2100" i="1">
                              <a:latin typeface="Cambria Math" panose="02040503050406030204" pitchFamily="18" charset="0"/>
                            </a:rPr>
                            <m:t>−1 </m:t>
                          </m:r>
                        </m:sub>
                      </m:sSub>
                      <m:r>
                        <a:rPr lang="en-US" sz="2100" b="0" i="1" smtClean="0">
                          <a:latin typeface="Cambria Math" panose="02040503050406030204" pitchFamily="18" charset="0"/>
                        </a:rPr>
                        <m:t>−</m:t>
                      </m:r>
                      <m:r>
                        <a:rPr lang="en-US" sz="2100" b="0" i="1" smtClean="0">
                          <a:solidFill>
                            <a:srgbClr val="FF0000"/>
                          </a:solidFill>
                          <a:latin typeface="Cambria Math" panose="02040503050406030204" pitchFamily="18" charset="0"/>
                        </a:rPr>
                        <m:t>10(0.02)</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𝑣</m:t>
                          </m:r>
                        </m:e>
                        <m:sub>
                          <m:r>
                            <a:rPr lang="en-US" sz="2100" b="0" i="1" smtClean="0">
                              <a:latin typeface="Cambria Math" panose="02040503050406030204" pitchFamily="18" charset="0"/>
                            </a:rPr>
                            <m:t>𝑛</m:t>
                          </m:r>
                        </m:sub>
                      </m:sSub>
                    </m:oMath>
                  </m:oMathPara>
                </a14:m>
                <a:endParaRPr lang="en-US" sz="2100" i="1"/>
              </a:p>
              <a:p>
                <a:endParaRPr lang="en-US" sz="2100"/>
              </a:p>
            </p:txBody>
          </p:sp>
        </mc:Choice>
        <mc:Fallback>
          <p:sp>
            <p:nvSpPr>
              <p:cNvPr id="11" name="TextBox 10"/>
              <p:cNvSpPr txBox="1">
                <a:spLocks noRot="1" noChangeAspect="1" noMove="1" noResize="1" noEditPoints="1" noAdjustHandles="1" noChangeArrowheads="1" noChangeShapeType="1" noTextEdit="1"/>
              </p:cNvSpPr>
              <p:nvPr/>
            </p:nvSpPr>
            <p:spPr>
              <a:xfrm>
                <a:off x="4493342" y="1541770"/>
                <a:ext cx="4193458" cy="3316549"/>
              </a:xfrm>
              <a:prstGeom prst="rect">
                <a:avLst/>
              </a:prstGeom>
              <a:blipFill>
                <a:blip r:embed="rId6"/>
                <a:stretch>
                  <a:fillRect l="-1445" t="-730"/>
                </a:stretch>
              </a:blipFill>
              <a:ln/>
            </p:spPr>
            <p:txBody>
              <a:bodyPr/>
              <a:lstStyle/>
              <a:p>
                <a:r>
                  <a:rPr lang="en-US">
                    <a:noFill/>
                  </a:rPr>
                  <a:t> </a:t>
                </a:r>
              </a:p>
            </p:txBody>
          </p:sp>
        </mc:Fallback>
      </mc:AlternateContent>
      <p:sp>
        <p:nvSpPr>
          <p:cNvPr id="12" name="Content Placeholder 2"/>
          <p:cNvSpPr txBox="1">
            <a:spLocks/>
          </p:cNvSpPr>
          <p:nvPr/>
        </p:nvSpPr>
        <p:spPr>
          <a:xfrm>
            <a:off x="4481469" y="4730917"/>
            <a:ext cx="4193458" cy="1266122"/>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100" b="1">
                <a:solidFill>
                  <a:schemeClr val="accent4">
                    <a:lumMod val="50000"/>
                  </a:schemeClr>
                </a:solidFill>
              </a:rPr>
              <a:t>We model this as a discrete time dynamical system and use an eigenvalue method.</a:t>
            </a:r>
            <a:endParaRPr lang="en-US" sz="2100">
              <a:solidFill>
                <a:schemeClr val="accent4">
                  <a:lumMod val="50000"/>
                </a:schemeClr>
              </a:solidFill>
            </a:endParaRPr>
          </a:p>
        </p:txBody>
      </p:sp>
    </p:spTree>
    <p:extLst>
      <p:ext uri="{BB962C8B-B14F-4D97-AF65-F5344CB8AC3E}">
        <p14:creationId xmlns:p14="http://schemas.microsoft.com/office/powerpoint/2010/main" val="1063555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Step 3: Formulate the model</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3" name="TextBox 2"/>
              <p:cNvSpPr txBox="1"/>
              <p:nvPr/>
            </p:nvSpPr>
            <p:spPr>
              <a:xfrm>
                <a:off x="457200" y="1487982"/>
                <a:ext cx="8229600" cy="2308324"/>
              </a:xfrm>
              <a:prstGeom prst="rect">
                <a:avLst/>
              </a:prstGeom>
              <a:solidFill>
                <a:schemeClr val="bg1"/>
              </a:solidFill>
              <a:ln>
                <a:solidFill>
                  <a:srgbClr val="002060"/>
                </a:solidFill>
              </a:ln>
            </p:spPr>
            <p:txBody>
              <a:bodyPr wrap="square" rtlCol="0">
                <a:spAutoFit/>
              </a:bodyPr>
              <a:lstStyle/>
              <a:p>
                <a:r>
                  <a:rPr lang="en-US"/>
                  <a:t>From step 2 we have the following:</a:t>
                </a:r>
              </a:p>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𝑡</m:t>
                      </m:r>
                      <m:r>
                        <a:rPr lang="en-US" i="1">
                          <a:latin typeface="Cambria Math" panose="02040503050406030204" pitchFamily="18" charset="0"/>
                        </a:rPr>
                        <m:t>=5+10</m:t>
                      </m:r>
                    </m:oMath>
                  </m:oMathPara>
                </a14:m>
                <a:endParaRPr lang="en-US"/>
              </a:p>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i="1">
                              <a:solidFill>
                                <a:srgbClr val="FF0000"/>
                              </a:solidFill>
                              <a:latin typeface="Cambria Math" panose="02040503050406030204" pitchFamily="18" charset="0"/>
                            </a:rPr>
                            <m:t>5(0.</m:t>
                          </m:r>
                          <m:r>
                            <a:rPr lang="en-US" b="0" i="1" smtClean="0">
                              <a:solidFill>
                                <a:srgbClr val="FF0000"/>
                              </a:solidFill>
                              <a:latin typeface="Cambria Math" panose="02040503050406030204" pitchFamily="18" charset="0"/>
                            </a:rPr>
                            <m:t>0</m:t>
                          </m:r>
                          <m:r>
                            <a:rPr lang="en-US" i="1">
                              <a:solidFill>
                                <a:srgbClr val="FF0000"/>
                              </a:solidFill>
                              <a:latin typeface="Cambria Math" panose="02040503050406030204" pitchFamily="18" charset="0"/>
                            </a:rPr>
                            <m:t>2)</m:t>
                          </m:r>
                          <m:r>
                            <a:rPr lang="en-US" i="1">
                              <a:latin typeface="Cambria Math" panose="02040503050406030204" pitchFamily="18" charset="0"/>
                            </a:rPr>
                            <m:t>𝑣</m:t>
                          </m:r>
                        </m:e>
                        <m:sub>
                          <m:r>
                            <a:rPr lang="en-US" i="1">
                              <a:latin typeface="Cambria Math" panose="02040503050406030204" pitchFamily="18" charset="0"/>
                            </a:rPr>
                            <m:t>𝑛</m:t>
                          </m:r>
                          <m:r>
                            <a:rPr lang="en-US" i="1">
                              <a:latin typeface="Cambria Math" panose="02040503050406030204" pitchFamily="18" charset="0"/>
                            </a:rPr>
                            <m:t>−1 </m:t>
                          </m:r>
                        </m:sub>
                      </m:sSub>
                      <m:r>
                        <a:rPr lang="en-US" i="1">
                          <a:latin typeface="Cambria Math" panose="02040503050406030204" pitchFamily="18" charset="0"/>
                        </a:rPr>
                        <m:t>−</m:t>
                      </m:r>
                      <m:r>
                        <a:rPr lang="en-US" i="1">
                          <a:solidFill>
                            <a:srgbClr val="FF0000"/>
                          </a:solidFill>
                          <a:latin typeface="Cambria Math" panose="02040503050406030204" pitchFamily="18" charset="0"/>
                        </a:rPr>
                        <m:t>10(0.</m:t>
                      </m:r>
                      <m:r>
                        <a:rPr lang="en-US" b="0" i="1" smtClean="0">
                          <a:solidFill>
                            <a:srgbClr val="FF0000"/>
                          </a:solidFill>
                          <a:latin typeface="Cambria Math" panose="02040503050406030204" pitchFamily="18" charset="0"/>
                        </a:rPr>
                        <m:t>0</m:t>
                      </m:r>
                      <m:r>
                        <a:rPr lang="en-US" i="1">
                          <a:solidFill>
                            <a:srgbClr val="FF0000"/>
                          </a:solidFill>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𝑛</m:t>
                          </m:r>
                        </m:sub>
                      </m:sSub>
                    </m:oMath>
                  </m:oMathPara>
                </a14:m>
                <a:endParaRPr lang="en-US" i="1"/>
              </a:p>
              <a:p>
                <a:r>
                  <a:rPr lang="en-US"/>
                  <a:t>We are concerned about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𝑛</m:t>
                        </m:r>
                      </m:sub>
                    </m:sSub>
                  </m:oMath>
                </a14:m>
                <a:r>
                  <a:rPr lang="en-US"/>
                  <a:t> going to 0. Thus, we do not need to include time as a state variable.</a:t>
                </a:r>
              </a:p>
              <a:p>
                <a:endParaRPr lang="en-US"/>
              </a:p>
              <a:p>
                <a:r>
                  <a:rPr lang="en-US"/>
                  <a:t>We model this problem as a discrete time dynamical system and attempt to determine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𝑛</m:t>
                        </m:r>
                      </m:sub>
                    </m:sSub>
                    <m:r>
                      <a:rPr lang="en-US" b="0" i="1" smtClean="0">
                        <a:latin typeface="Cambria Math" panose="02040503050406030204" pitchFamily="18" charset="0"/>
                      </a:rPr>
                      <m:t>→</m:t>
                    </m:r>
                  </m:oMath>
                </a14:m>
                <a:r>
                  <a:rPr lang="en-US"/>
                  <a:t> 0.</a:t>
                </a:r>
              </a:p>
            </p:txBody>
          </p:sp>
        </mc:Choice>
        <mc:Fallback>
          <p:sp>
            <p:nvSpPr>
              <p:cNvPr id="3" name="TextBox 2"/>
              <p:cNvSpPr txBox="1">
                <a:spLocks noRot="1" noChangeAspect="1" noMove="1" noResize="1" noEditPoints="1" noAdjustHandles="1" noChangeArrowheads="1" noChangeShapeType="1" noTextEdit="1"/>
              </p:cNvSpPr>
              <p:nvPr/>
            </p:nvSpPr>
            <p:spPr>
              <a:xfrm>
                <a:off x="457200" y="1487982"/>
                <a:ext cx="8229600" cy="2308324"/>
              </a:xfrm>
              <a:prstGeom prst="rect">
                <a:avLst/>
              </a:prstGeom>
              <a:blipFill>
                <a:blip r:embed="rId4"/>
                <a:stretch>
                  <a:fillRect l="-518" t="-1050" r="-888" b="-2887"/>
                </a:stretch>
              </a:blipFill>
              <a:ln>
                <a:solidFill>
                  <a:srgbClr val="002060"/>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460375" y="3873224"/>
                <a:ext cx="8229600" cy="2862322"/>
              </a:xfrm>
              <a:prstGeom prst="rect">
                <a:avLst/>
              </a:prstGeom>
              <a:solidFill>
                <a:schemeClr val="bg1"/>
              </a:solidFill>
              <a:ln>
                <a:solidFill>
                  <a:srgbClr val="002060"/>
                </a:solidFill>
              </a:ln>
            </p:spPr>
            <p:txBody>
              <a:bodyPr wrap="square" rtlCol="0">
                <a:spAutoFit/>
              </a:bodyPr>
              <a:lstStyle/>
              <a:p>
                <a:r>
                  <a:rPr lang="en-US"/>
                  <a:t>Let </a:t>
                </a:r>
                <a:endParaRPr lang="en-US" i="1">
                  <a:latin typeface="Cambria Math" panose="02040503050406030204" pitchFamily="18" charset="0"/>
                </a:endParaRPr>
              </a:p>
              <a:p>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𝑛</m:t>
                        </m:r>
                      </m:sub>
                    </m:sSub>
                  </m:oMath>
                </a14:m>
                <a:r>
                  <a:rPr lang="en-US"/>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𝑛</m:t>
                        </m:r>
                        <m:r>
                          <a:rPr lang="en-US" b="0" i="1" smtClean="0">
                            <a:latin typeface="Cambria Math" panose="02040503050406030204" pitchFamily="18" charset="0"/>
                          </a:rPr>
                          <m:t>−1</m:t>
                        </m:r>
                      </m:sub>
                    </m:sSub>
                  </m:oMath>
                </a14:m>
                <a:r>
                  <a:rPr lang="en-US"/>
                  <a:t> </a:t>
                </a:r>
              </a:p>
              <a:p>
                <a:r>
                  <a:rPr lang="en-US"/>
                  <a:t>denote our two state variables, defined on the state space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2</m:t>
                        </m:r>
                      </m:sup>
                    </m:sSup>
                  </m:oMath>
                </a14:m>
                <a:r>
                  <a:rPr lang="en-US"/>
                  <a:t>.</a:t>
                </a:r>
              </a:p>
              <a:p>
                <a:endParaRPr lang="en-US"/>
              </a:p>
              <a:p>
                <a:r>
                  <a:rPr lang="en-US"/>
                  <a:t>The system of equations are given by</a:t>
                </a:r>
              </a:p>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smtClean="0">
                          <a:latin typeface="Cambria Math" panose="02040503050406030204" pitchFamily="18" charset="0"/>
                        </a:rPr>
                        <m:t>−</m:t>
                      </m:r>
                      <m:r>
                        <a:rPr lang="en-US" b="0" i="1" smtClean="0">
                          <a:solidFill>
                            <a:srgbClr val="FF0000"/>
                          </a:solidFill>
                          <a:latin typeface="Cambria Math" panose="02040503050406030204" pitchFamily="18" charset="0"/>
                        </a:rPr>
                        <m:t>0.2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solidFill>
                            <a:srgbClr val="FF0000"/>
                          </a:solidFill>
                          <a:latin typeface="Cambria Math" panose="02040503050406030204" pitchFamily="18" charset="0"/>
                        </a:rPr>
                        <m:t>0.1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i="1">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m:oMathPara>
                </a14:m>
                <a:endParaRPr lang="en-US" i="1">
                  <a:latin typeface="Cambria Math" panose="02040503050406030204" pitchFamily="18" charset="0"/>
                </a:endParaRPr>
              </a:p>
              <a:p>
                <a:r>
                  <a:rPr lang="en-US"/>
                  <a:t> </a:t>
                </a:r>
              </a:p>
              <a:p>
                <a:r>
                  <a:rPr lang="en-US"/>
                  <a:t>We need to find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→0</m:t>
                    </m:r>
                  </m:oMath>
                </a14:m>
                <a:r>
                  <a:rPr lang="en-US" i="1">
                    <a:latin typeface="Cambria Math" panose="02040503050406030204" pitchFamily="18" charset="0"/>
                  </a:rPr>
                  <a:t>.</a:t>
                </a:r>
              </a:p>
              <a:p>
                <a:endParaRPr lang="en-US"/>
              </a:p>
            </p:txBody>
          </p:sp>
        </mc:Choice>
        <mc:Fallback>
          <p:sp>
            <p:nvSpPr>
              <p:cNvPr id="11" name="TextBox 10"/>
              <p:cNvSpPr txBox="1">
                <a:spLocks noRot="1" noChangeAspect="1" noMove="1" noResize="1" noEditPoints="1" noAdjustHandles="1" noChangeArrowheads="1" noChangeShapeType="1" noTextEdit="1"/>
              </p:cNvSpPr>
              <p:nvPr/>
            </p:nvSpPr>
            <p:spPr>
              <a:xfrm>
                <a:off x="460375" y="3873224"/>
                <a:ext cx="8229600" cy="2862322"/>
              </a:xfrm>
              <a:prstGeom prst="rect">
                <a:avLst/>
              </a:prstGeom>
              <a:blipFill>
                <a:blip r:embed="rId5"/>
                <a:stretch>
                  <a:fillRect l="-592" t="-847"/>
                </a:stretch>
              </a:blipFill>
              <a:ln>
                <a:solidFill>
                  <a:srgbClr val="002060"/>
                </a:solidFill>
              </a:ln>
            </p:spPr>
            <p:txBody>
              <a:bodyPr/>
              <a:lstStyle/>
              <a:p>
                <a:r>
                  <a:rPr lang="en-US">
                    <a:noFill/>
                  </a:rPr>
                  <a:t> </a:t>
                </a:r>
              </a:p>
            </p:txBody>
          </p:sp>
        </mc:Fallback>
      </mc:AlternateContent>
    </p:spTree>
    <p:extLst>
      <p:ext uri="{BB962C8B-B14F-4D97-AF65-F5344CB8AC3E}">
        <p14:creationId xmlns:p14="http://schemas.microsoft.com/office/powerpoint/2010/main" val="212828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Discrete Time Dynamic Systems</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4" name="TextBox 3"/>
              <p:cNvSpPr txBox="1"/>
              <p:nvPr/>
            </p:nvSpPr>
            <p:spPr>
              <a:xfrm>
                <a:off x="457200" y="1533835"/>
                <a:ext cx="8229600" cy="4524315"/>
              </a:xfrm>
              <a:prstGeom prst="rect">
                <a:avLst/>
              </a:prstGeom>
              <a:noFill/>
            </p:spPr>
            <p:txBody>
              <a:bodyPr wrap="square" rtlCol="0">
                <a:spAutoFit/>
              </a:bodyPr>
              <a:lstStyle/>
              <a:p>
                <a:r>
                  <a:rPr lang="en-US"/>
                  <a:t>Suppose we are given a </a:t>
                </a:r>
                <a:r>
                  <a:rPr lang="en-US" i="1" u="sng"/>
                  <a:t>discrete time dynamical system</a:t>
                </a:r>
                <a:r>
                  <a:rPr lang="en-US" i="1"/>
                  <a:t> </a:t>
                </a:r>
              </a:p>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r>
                        <a:rPr lang="en-US" b="1">
                          <a:latin typeface="Cambria Math" panose="02040503050406030204" pitchFamily="18" charset="0"/>
                        </a:rPr>
                        <m:t>𝐱</m:t>
                      </m:r>
                      <m:r>
                        <a:rPr lang="en-US" i="1">
                          <a:latin typeface="Cambria Math" panose="02040503050406030204" pitchFamily="18" charset="0"/>
                        </a:rPr>
                        <m:t>=</m:t>
                      </m:r>
                      <m:r>
                        <a:rPr lang="en-US" b="1">
                          <a:latin typeface="Cambria Math" panose="02040503050406030204" pitchFamily="18" charset="0"/>
                        </a:rPr>
                        <m:t>𝐅</m:t>
                      </m:r>
                      <m:r>
                        <a:rPr lang="en-US" i="1">
                          <a:latin typeface="Cambria Math" panose="02040503050406030204" pitchFamily="18" charset="0"/>
                        </a:rPr>
                        <m:t>(</m:t>
                      </m:r>
                      <m:r>
                        <a:rPr lang="en-US" b="1">
                          <a:latin typeface="Cambria Math" panose="02040503050406030204" pitchFamily="18" charset="0"/>
                        </a:rPr>
                        <m:t>𝐱</m:t>
                      </m:r>
                      <m:r>
                        <a:rPr lang="en-US" i="1">
                          <a:latin typeface="Cambria Math" panose="02040503050406030204" pitchFamily="18" charset="0"/>
                        </a:rPr>
                        <m:t>)</m:t>
                      </m:r>
                    </m:oMath>
                  </m:oMathPara>
                </a14:m>
                <a:endParaRPr lang="en-US" i="1"/>
              </a:p>
              <a:p>
                <a:r>
                  <a:rPr lang="en-US"/>
                  <a:t>of </a:t>
                </a:r>
                <a:r>
                  <a:rPr lang="en-US" i="1"/>
                  <a:t>n</a:t>
                </a:r>
                <a:r>
                  <a:rPr lang="en-US"/>
                  <a:t> </a:t>
                </a:r>
                <a:r>
                  <a:rPr lang="en-US" i="1" u="sng"/>
                  <a:t>state variables</a:t>
                </a:r>
                <a:r>
                  <a:rPr lang="en-US"/>
                  <a:t>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r>
                  <a:rPr lang="en-US" i="1"/>
                  <a:t> </a:t>
                </a:r>
                <a:r>
                  <a:rPr lang="en-US"/>
                  <a:t>and </a:t>
                </a:r>
                <a14:m>
                  <m:oMath xmlns:m="http://schemas.openxmlformats.org/officeDocument/2006/math">
                    <m:r>
                      <a:rPr lang="en-US" b="1">
                        <a:latin typeface="Cambria Math" panose="02040503050406030204" pitchFamily="18" charset="0"/>
                      </a:rPr>
                      <m:t>𝐅</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2</m:t>
                        </m:r>
                      </m:sub>
                    </m:sSub>
                    <m:r>
                      <a:rPr lang="en-US" i="1">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𝑛</m:t>
                        </m:r>
                      </m:sub>
                    </m:sSub>
                    <m:r>
                      <a:rPr lang="en-US" i="1">
                        <a:latin typeface="Cambria Math" panose="02040503050406030204" pitchFamily="18" charset="0"/>
                      </a:rPr>
                      <m:t>〉</m:t>
                    </m:r>
                  </m:oMath>
                </a14:m>
                <a:r>
                  <a:rPr lang="en-US"/>
                  <a:t> defined on a </a:t>
                </a:r>
                <a:r>
                  <a:rPr lang="en-US" i="1" u="sng"/>
                  <a:t>state space</a:t>
                </a:r>
                <a:r>
                  <a:rPr lang="en-US"/>
                  <a:t> </a:t>
                </a:r>
                <a:r>
                  <a:rPr lang="en-US" i="1"/>
                  <a:t>S, </a:t>
                </a:r>
                <a:r>
                  <a:rPr lang="en-US"/>
                  <a:t>which is a subset of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𝑛</m:t>
                        </m:r>
                      </m:sup>
                    </m:sSup>
                  </m:oMath>
                </a14:m>
                <a:r>
                  <a:rPr lang="en-US" i="1"/>
                  <a:t>. </a:t>
                </a:r>
              </a:p>
              <a:p>
                <a:endParaRPr lang="en-US" i="1"/>
              </a:p>
              <a:p>
                <a:r>
                  <a:rPr lang="en-US"/>
                  <a:t>We define the iteration function as follows:</a:t>
                </a:r>
              </a:p>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𝐆</m:t>
                      </m:r>
                      <m:d>
                        <m:dPr>
                          <m:ctrlPr>
                            <a:rPr lang="en-US" b="1" i="1" smtClean="0">
                              <a:latin typeface="Cambria Math" panose="02040503050406030204" pitchFamily="18" charset="0"/>
                            </a:rPr>
                          </m:ctrlPr>
                        </m:dPr>
                        <m:e>
                          <m:r>
                            <a:rPr lang="en-US" b="1">
                              <a:latin typeface="Cambria Math" panose="02040503050406030204" pitchFamily="18" charset="0"/>
                            </a:rPr>
                            <m:t>𝐱</m:t>
                          </m:r>
                        </m:e>
                      </m:d>
                      <m:r>
                        <a:rPr lang="en-US" i="1">
                          <a:latin typeface="Cambria Math" panose="02040503050406030204" pitchFamily="18" charset="0"/>
                        </a:rPr>
                        <m:t>=</m:t>
                      </m:r>
                      <m:r>
                        <a:rPr lang="en-US" b="1">
                          <a:latin typeface="Cambria Math" panose="02040503050406030204" pitchFamily="18" charset="0"/>
                        </a:rPr>
                        <m:t>𝐱</m:t>
                      </m:r>
                      <m:r>
                        <a:rPr lang="en-US" b="1" i="0" smtClean="0">
                          <a:latin typeface="Cambria Math" panose="02040503050406030204" pitchFamily="18" charset="0"/>
                        </a:rPr>
                        <m:t>+</m:t>
                      </m:r>
                      <m:r>
                        <a:rPr lang="en-US" b="1">
                          <a:latin typeface="Cambria Math" panose="02040503050406030204" pitchFamily="18" charset="0"/>
                        </a:rPr>
                        <m:t>𝐅</m:t>
                      </m:r>
                      <m:r>
                        <a:rPr lang="en-US" i="1">
                          <a:latin typeface="Cambria Math" panose="02040503050406030204" pitchFamily="18" charset="0"/>
                        </a:rPr>
                        <m:t>(</m:t>
                      </m:r>
                      <m:r>
                        <a:rPr lang="en-US" b="1">
                          <a:latin typeface="Cambria Math" panose="02040503050406030204" pitchFamily="18" charset="0"/>
                        </a:rPr>
                        <m:t>𝐱</m:t>
                      </m:r>
                      <m:r>
                        <a:rPr lang="en-US" i="1">
                          <a:latin typeface="Cambria Math" panose="02040503050406030204" pitchFamily="18" charset="0"/>
                        </a:rPr>
                        <m:t>)</m:t>
                      </m:r>
                    </m:oMath>
                  </m:oMathPara>
                </a14:m>
                <a:endParaRPr lang="en-US"/>
              </a:p>
              <a:p>
                <a:r>
                  <a:rPr lang="en-US"/>
                  <a:t>The function </a:t>
                </a:r>
                <a:r>
                  <a:rPr lang="en-US" b="1"/>
                  <a:t>G</a:t>
                </a:r>
                <a:r>
                  <a:rPr lang="en-US"/>
                  <a:t> takes us from one state to another.</a:t>
                </a:r>
              </a:p>
              <a:p>
                <a:endParaRPr lang="en-US"/>
              </a:p>
              <a:p>
                <a:r>
                  <a:rPr lang="en-US"/>
                  <a:t>The sequence </a:t>
                </a:r>
                <a14:m>
                  <m:oMath xmlns:m="http://schemas.openxmlformats.org/officeDocument/2006/math">
                    <m:sSub>
                      <m:sSubPr>
                        <m:ctrlPr>
                          <a:rPr lang="en-US" b="1" i="1" smtClean="0">
                            <a:latin typeface="Cambria Math" panose="02040503050406030204" pitchFamily="18" charset="0"/>
                          </a:rPr>
                        </m:ctrlPr>
                      </m:sSubPr>
                      <m:e>
                        <m:r>
                          <a:rPr lang="en-US" b="1">
                            <a:latin typeface="Cambria Math" panose="02040503050406030204" pitchFamily="18" charset="0"/>
                          </a:rPr>
                          <m:t>𝐱</m:t>
                        </m:r>
                      </m:e>
                      <m:sub>
                        <m:r>
                          <a:rPr lang="en-US" b="0" i="0" smtClean="0">
                            <a:latin typeface="Cambria Math" panose="02040503050406030204" pitchFamily="18" charset="0"/>
                          </a:rPr>
                          <m:t>1</m:t>
                        </m:r>
                      </m:sub>
                    </m:sSub>
                    <m:r>
                      <a:rPr lang="en-US" b="1" i="0" smtClean="0">
                        <a:latin typeface="Cambria Math" panose="02040503050406030204" pitchFamily="18" charset="0"/>
                      </a:rPr>
                      <m:t>,</m:t>
                    </m:r>
                    <m:sSub>
                      <m:sSubPr>
                        <m:ctrlPr>
                          <a:rPr lang="en-US" b="1" i="1">
                            <a:latin typeface="Cambria Math" panose="02040503050406030204" pitchFamily="18" charset="0"/>
                          </a:rPr>
                        </m:ctrlPr>
                      </m:sSubPr>
                      <m:e>
                        <m:r>
                          <a:rPr lang="en-US" b="1">
                            <a:latin typeface="Cambria Math" panose="02040503050406030204" pitchFamily="18" charset="0"/>
                          </a:rPr>
                          <m:t>𝐱</m:t>
                        </m:r>
                      </m:e>
                      <m:sub>
                        <m:r>
                          <a:rPr lang="en-US" b="1" i="1" smtClean="0">
                            <a:latin typeface="Cambria Math" panose="02040503050406030204" pitchFamily="18" charset="0"/>
                          </a:rPr>
                          <m:t>𝟐</m:t>
                        </m:r>
                      </m:sub>
                    </m:sSub>
                    <m:r>
                      <a:rPr lang="en-US" b="0" i="0" smtClean="0">
                        <a:latin typeface="Cambria Math" panose="02040503050406030204" pitchFamily="18" charset="0"/>
                      </a:rPr>
                      <m:t>,</m:t>
                    </m:r>
                    <m:r>
                      <a:rPr lang="en-US" b="0" i="1" smtClean="0">
                        <a:latin typeface="Cambria Math" panose="02040503050406030204" pitchFamily="18" charset="0"/>
                      </a:rPr>
                      <m:t>…</m:t>
                    </m:r>
                  </m:oMath>
                </a14:m>
                <a:r>
                  <a:rPr lang="en-US"/>
                  <a:t> is a solution to the system of difference equations if and only if</a:t>
                </a:r>
              </a:p>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panose="02040503050406030204" pitchFamily="18" charset="0"/>
                            </a:rPr>
                            <m:t>𝐱</m:t>
                          </m:r>
                        </m:e>
                        <m:sub>
                          <m:r>
                            <m:rPr>
                              <m:sty m:val="p"/>
                            </m:rPr>
                            <a:rPr lang="en-US" b="0" i="0" smtClean="0">
                              <a:latin typeface="Cambria Math" panose="02040503050406030204" pitchFamily="18" charset="0"/>
                            </a:rPr>
                            <m:t>n</m:t>
                          </m:r>
                          <m:r>
                            <a:rPr lang="en-US" b="0" i="0" smtClean="0">
                              <a:latin typeface="Cambria Math" panose="02040503050406030204" pitchFamily="18" charset="0"/>
                            </a:rPr>
                            <m:t>+1</m:t>
                          </m:r>
                        </m:sub>
                      </m:sSub>
                      <m:r>
                        <a:rPr lang="en-US" b="1" i="0" smtClean="0">
                          <a:latin typeface="Cambria Math" panose="02040503050406030204" pitchFamily="18" charset="0"/>
                        </a:rPr>
                        <m:t>=</m:t>
                      </m:r>
                      <m:r>
                        <a:rPr lang="en-US" b="1">
                          <a:latin typeface="Cambria Math" panose="02040503050406030204" pitchFamily="18" charset="0"/>
                        </a:rPr>
                        <m:t>𝐆</m:t>
                      </m:r>
                      <m:d>
                        <m:dPr>
                          <m:ctrlPr>
                            <a:rPr lang="en-US" b="1" i="1">
                              <a:latin typeface="Cambria Math" panose="02040503050406030204" pitchFamily="18" charset="0"/>
                            </a:rPr>
                          </m:ctrlPr>
                        </m:dPr>
                        <m:e>
                          <m:sSub>
                            <m:sSubPr>
                              <m:ctrlPr>
                                <a:rPr lang="en-US" b="1" i="1" smtClean="0">
                                  <a:latin typeface="Cambria Math" panose="02040503050406030204" pitchFamily="18" charset="0"/>
                                </a:rPr>
                              </m:ctrlPr>
                            </m:sSubPr>
                            <m:e>
                              <m:r>
                                <a:rPr lang="en-US" b="1">
                                  <a:latin typeface="Cambria Math" panose="02040503050406030204" pitchFamily="18" charset="0"/>
                                </a:rPr>
                                <m:t>𝐱</m:t>
                              </m:r>
                            </m:e>
                            <m:sub>
                              <m:r>
                                <m:rPr>
                                  <m:sty m:val="p"/>
                                </m:rPr>
                                <a:rPr lang="en-US" b="0" i="0" smtClean="0">
                                  <a:latin typeface="Cambria Math" panose="02040503050406030204" pitchFamily="18" charset="0"/>
                                </a:rPr>
                                <m:t>n</m:t>
                              </m:r>
                            </m:sub>
                          </m:sSub>
                        </m:e>
                      </m:d>
                    </m:oMath>
                  </m:oMathPara>
                </a14:m>
                <a:endParaRPr lang="en-US" b="1"/>
              </a:p>
              <a:p>
                <a:endParaRPr lang="en-US"/>
              </a:p>
              <a:p>
                <a:r>
                  <a:rPr lang="en-US"/>
                  <a:t>An </a:t>
                </a:r>
                <a:r>
                  <a:rPr lang="en-US" i="1" u="sng"/>
                  <a:t>equilibrium point (steady state)</a:t>
                </a:r>
                <a:r>
                  <a:rPr lang="en-US"/>
                  <a:t> , </a:t>
                </a:r>
                <a14:m>
                  <m:oMath xmlns:m="http://schemas.openxmlformats.org/officeDocument/2006/math">
                    <m:sSub>
                      <m:sSubPr>
                        <m:ctrlPr>
                          <a:rPr lang="en-US" b="1"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𝑠</m:t>
                        </m:r>
                      </m:sub>
                    </m:sSub>
                  </m:oMath>
                </a14:m>
                <a:r>
                  <a:rPr lang="en-US"/>
                  <a:t>, is classified by the fact that it is a fixed point of the function. That is,</a:t>
                </a:r>
              </a:p>
              <a:p>
                <a:pP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a:latin typeface="Cambria Math" panose="02040503050406030204" pitchFamily="18" charset="0"/>
                            </a:rPr>
                            <m:t>𝐱</m:t>
                          </m:r>
                        </m:e>
                        <m:sub>
                          <m:r>
                            <a:rPr lang="en-US" b="0" i="1" smtClean="0">
                              <a:latin typeface="Cambria Math" panose="02040503050406030204" pitchFamily="18" charset="0"/>
                            </a:rPr>
                            <m:t>𝑠</m:t>
                          </m:r>
                        </m:sub>
                      </m:sSub>
                      <m:r>
                        <a:rPr lang="en-US" b="1">
                          <a:latin typeface="Cambria Math" panose="02040503050406030204" pitchFamily="18" charset="0"/>
                        </a:rPr>
                        <m:t>=</m:t>
                      </m:r>
                      <m:r>
                        <a:rPr lang="en-US" b="1">
                          <a:latin typeface="Cambria Math" panose="02040503050406030204" pitchFamily="18" charset="0"/>
                        </a:rPr>
                        <m:t>𝐆</m:t>
                      </m:r>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a:latin typeface="Cambria Math" panose="02040503050406030204" pitchFamily="18" charset="0"/>
                                </a:rPr>
                                <m:t>𝐱</m:t>
                              </m:r>
                            </m:e>
                            <m:sub>
                              <m:r>
                                <a:rPr lang="en-US" b="0" i="1" smtClean="0">
                                  <a:latin typeface="Cambria Math" panose="02040503050406030204" pitchFamily="18" charset="0"/>
                                </a:rPr>
                                <m:t>𝑠</m:t>
                              </m:r>
                            </m:sub>
                          </m:sSub>
                        </m:e>
                      </m:d>
                    </m:oMath>
                  </m:oMathPara>
                </a14:m>
                <a:endParaRPr lang="en-US"/>
              </a:p>
              <a:p>
                <a:r>
                  <a:rPr lang="en-US"/>
                  <a:t>or equivalently, </a:t>
                </a:r>
                <a14:m>
                  <m:oMath xmlns:m="http://schemas.openxmlformats.org/officeDocument/2006/math">
                    <m:r>
                      <a:rPr lang="en-US" b="1">
                        <a:latin typeface="Cambria Math" panose="02040503050406030204" pitchFamily="18" charset="0"/>
                      </a:rPr>
                      <m:t>𝐅</m:t>
                    </m:r>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a:latin typeface="Cambria Math" panose="02040503050406030204" pitchFamily="18" charset="0"/>
                              </a:rPr>
                              <m:t>𝐱</m:t>
                            </m:r>
                          </m:e>
                          <m:sub>
                            <m:r>
                              <a:rPr lang="en-US" i="1">
                                <a:latin typeface="Cambria Math" panose="02040503050406030204" pitchFamily="18" charset="0"/>
                              </a:rPr>
                              <m:t>𝑠</m:t>
                            </m:r>
                          </m:sub>
                        </m:sSub>
                      </m:e>
                    </m:d>
                    <m:r>
                      <a:rPr lang="en-US" i="1">
                        <a:latin typeface="Cambria Math" panose="02040503050406030204" pitchFamily="18" charset="0"/>
                      </a:rPr>
                      <m:t>=</m:t>
                    </m:r>
                    <m:r>
                      <a:rPr lang="en-US" b="1" i="1">
                        <a:latin typeface="Cambria Math" panose="02040503050406030204" pitchFamily="18" charset="0"/>
                      </a:rPr>
                      <m:t>𝟎</m:t>
                    </m:r>
                  </m:oMath>
                </a14:m>
                <a:r>
                  <a:rPr lang="en-US"/>
                  <a:t>.</a:t>
                </a:r>
              </a:p>
            </p:txBody>
          </p:sp>
        </mc:Choice>
        <mc:Fallback>
          <p:sp>
            <p:nvSpPr>
              <p:cNvPr id="4" name="TextBox 3"/>
              <p:cNvSpPr txBox="1">
                <a:spLocks noRot="1" noChangeAspect="1" noMove="1" noResize="1" noEditPoints="1" noAdjustHandles="1" noChangeArrowheads="1" noChangeShapeType="1" noTextEdit="1"/>
              </p:cNvSpPr>
              <p:nvPr/>
            </p:nvSpPr>
            <p:spPr>
              <a:xfrm>
                <a:off x="457200" y="1533835"/>
                <a:ext cx="8229600" cy="4524315"/>
              </a:xfrm>
              <a:prstGeom prst="rect">
                <a:avLst/>
              </a:prstGeom>
              <a:blipFill>
                <a:blip r:embed="rId3"/>
                <a:stretch>
                  <a:fillRect l="-593" t="-809" r="-889" b="-1213"/>
                </a:stretch>
              </a:blipFill>
            </p:spPr>
            <p:txBody>
              <a:bodyPr/>
              <a:lstStyle/>
              <a:p>
                <a:r>
                  <a:rPr lang="en-US">
                    <a:noFill/>
                  </a:rPr>
                  <a:t> </a:t>
                </a:r>
              </a:p>
            </p:txBody>
          </p:sp>
        </mc:Fallback>
      </mc:AlternateContent>
    </p:spTree>
    <p:extLst>
      <p:ext uri="{BB962C8B-B14F-4D97-AF65-F5344CB8AC3E}">
        <p14:creationId xmlns:p14="http://schemas.microsoft.com/office/powerpoint/2010/main" val="380166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Dynamic Systems: ECT</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4" name="TextBox 3"/>
              <p:cNvSpPr txBox="1"/>
              <p:nvPr/>
            </p:nvSpPr>
            <p:spPr>
              <a:xfrm>
                <a:off x="457200" y="1533835"/>
                <a:ext cx="8229600" cy="4427879"/>
              </a:xfrm>
              <a:prstGeom prst="rect">
                <a:avLst/>
              </a:prstGeom>
              <a:noFill/>
            </p:spPr>
            <p:txBody>
              <a:bodyPr wrap="square" rtlCol="0">
                <a:spAutoFit/>
              </a:bodyPr>
              <a:lstStyle/>
              <a:p>
                <a:r>
                  <a:rPr lang="en-US" sz="2000" b="1"/>
                  <a:t>Theorem (Equilibrium Classification Test - ECT)</a:t>
                </a:r>
              </a:p>
              <a:p>
                <a:r>
                  <a:rPr lang="en-US" sz="2000"/>
                  <a:t>Let </a:t>
                </a:r>
                <a14:m>
                  <m:oMath xmlns:m="http://schemas.openxmlformats.org/officeDocument/2006/math">
                    <m:r>
                      <m:rPr>
                        <m:sty m:val="p"/>
                      </m:rPr>
                      <a:rPr lang="en-US" sz="2000" b="0" i="0" smtClean="0">
                        <a:latin typeface="Cambria Math" panose="02040503050406030204" pitchFamily="18" charset="0"/>
                      </a:rPr>
                      <m:t>Δ</m:t>
                    </m:r>
                    <m:r>
                      <a:rPr lang="en-US" sz="2000" b="1">
                        <a:latin typeface="Cambria Math" panose="02040503050406030204" pitchFamily="18" charset="0"/>
                      </a:rPr>
                      <m:t>𝐱</m:t>
                    </m:r>
                    <m:r>
                      <a:rPr lang="en-US" sz="2000" i="1">
                        <a:latin typeface="Cambria Math" panose="02040503050406030204" pitchFamily="18" charset="0"/>
                      </a:rPr>
                      <m:t>=</m:t>
                    </m:r>
                    <m:r>
                      <a:rPr lang="en-US" sz="2000" b="1">
                        <a:latin typeface="Cambria Math" panose="02040503050406030204" pitchFamily="18" charset="0"/>
                      </a:rPr>
                      <m:t>𝐅</m:t>
                    </m:r>
                    <m:r>
                      <a:rPr lang="en-US" sz="2000" i="1">
                        <a:latin typeface="Cambria Math" panose="02040503050406030204" pitchFamily="18" charset="0"/>
                      </a:rPr>
                      <m:t>(</m:t>
                    </m:r>
                    <m:r>
                      <a:rPr lang="en-US" sz="2000" b="1">
                        <a:latin typeface="Cambria Math" panose="02040503050406030204" pitchFamily="18" charset="0"/>
                      </a:rPr>
                      <m:t>𝐱</m:t>
                    </m:r>
                    <m:r>
                      <a:rPr lang="en-US" sz="2000" i="1">
                        <a:latin typeface="Cambria Math" panose="02040503050406030204" pitchFamily="18" charset="0"/>
                      </a:rPr>
                      <m:t>)</m:t>
                    </m:r>
                  </m:oMath>
                </a14:m>
                <a:r>
                  <a:rPr lang="en-US" sz="2000"/>
                  <a:t> be a discrete time dynamical system where </a:t>
                </a:r>
                <a14:m>
                  <m:oMath xmlns:m="http://schemas.openxmlformats.org/officeDocument/2006/math">
                    <m:r>
                      <a:rPr lang="en-US" sz="2000" b="1">
                        <a:latin typeface="Cambria Math" panose="02040503050406030204" pitchFamily="18" charset="0"/>
                      </a:rPr>
                      <m:t>𝐱</m:t>
                    </m:r>
                    <m:r>
                      <a:rPr lang="en-US" sz="2000">
                        <a:latin typeface="Cambria Math" panose="02040503050406030204" pitchFamily="18" charset="0"/>
                      </a:rPr>
                      <m:t>=</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𝑛</m:t>
                        </m:r>
                      </m:sub>
                    </m:sSub>
                    <m:r>
                      <a:rPr lang="en-US" sz="2000" i="1">
                        <a:latin typeface="Cambria Math" panose="02040503050406030204" pitchFamily="18" charset="0"/>
                      </a:rPr>
                      <m:t>)</m:t>
                    </m:r>
                  </m:oMath>
                </a14:m>
                <a:r>
                  <a:rPr lang="en-US" sz="2000"/>
                  <a:t> and </a:t>
                </a:r>
                <a14:m>
                  <m:oMath xmlns:m="http://schemas.openxmlformats.org/officeDocument/2006/math">
                    <m:r>
                      <a:rPr lang="en-US" sz="2000" b="1">
                        <a:latin typeface="Cambria Math" panose="02040503050406030204" pitchFamily="18" charset="0"/>
                      </a:rPr>
                      <m:t>𝐅</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2</m:t>
                        </m:r>
                      </m:sub>
                    </m:sSub>
                    <m:r>
                      <a:rPr lang="en-US" sz="2000" i="1">
                        <a:latin typeface="Cambria Math" panose="02040503050406030204" pitchFamily="18" charset="0"/>
                      </a:rPr>
                      <m:t>, …, </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𝑛</m:t>
                        </m:r>
                      </m:sub>
                    </m:sSub>
                    <m:r>
                      <a:rPr lang="en-US" sz="2000" i="1">
                        <a:latin typeface="Cambria Math" panose="02040503050406030204" pitchFamily="18" charset="0"/>
                      </a:rPr>
                      <m:t>〉</m:t>
                    </m:r>
                  </m:oMath>
                </a14:m>
                <a:r>
                  <a:rPr lang="en-US" sz="2000"/>
                  <a:t>. Suppose</a:t>
                </a:r>
                <a14:m>
                  <m:oMath xmlns:m="http://schemas.openxmlformats.org/officeDocument/2006/math">
                    <m:r>
                      <a:rPr lang="en-US" sz="2000" b="0" i="0" smtClean="0">
                        <a:latin typeface="Cambria Math" panose="02040503050406030204" pitchFamily="18" charset="0"/>
                      </a:rPr>
                      <m:t> </m:t>
                    </m:r>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a:rPr lang="en-US" sz="2000" i="1">
                            <a:latin typeface="Cambria Math" panose="02040503050406030204" pitchFamily="18" charset="0"/>
                          </a:rPr>
                          <m:t>𝑠</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𝑆</m:t>
                    </m:r>
                  </m:oMath>
                </a14:m>
                <a:r>
                  <a:rPr lang="en-US" sz="2000" b="1"/>
                  <a:t> </a:t>
                </a:r>
                <a:r>
                  <a:rPr lang="en-US" sz="2000"/>
                  <a:t>is an equilibrium point and consider the Jacobian matrix of the iteration function </a:t>
                </a:r>
                <a14:m>
                  <m:oMath xmlns:m="http://schemas.openxmlformats.org/officeDocument/2006/math">
                    <m:r>
                      <a:rPr lang="en-US" sz="2000" b="1">
                        <a:latin typeface="Cambria Math" panose="02040503050406030204" pitchFamily="18" charset="0"/>
                      </a:rPr>
                      <m:t>𝐆</m:t>
                    </m:r>
                    <m:d>
                      <m:dPr>
                        <m:ctrlPr>
                          <a:rPr lang="en-US" sz="2000" b="1" i="1">
                            <a:latin typeface="Cambria Math" panose="02040503050406030204" pitchFamily="18" charset="0"/>
                          </a:rPr>
                        </m:ctrlPr>
                      </m:dPr>
                      <m:e>
                        <m:r>
                          <a:rPr lang="en-US" sz="2000" b="1">
                            <a:latin typeface="Cambria Math" panose="02040503050406030204" pitchFamily="18" charset="0"/>
                          </a:rPr>
                          <m:t>𝐱</m:t>
                        </m:r>
                      </m:e>
                    </m:d>
                    <m:r>
                      <a:rPr lang="en-US" sz="2000" i="1">
                        <a:latin typeface="Cambria Math" panose="02040503050406030204" pitchFamily="18" charset="0"/>
                      </a:rPr>
                      <m:t>=</m:t>
                    </m:r>
                    <m:r>
                      <a:rPr lang="en-US" sz="2000" b="1">
                        <a:latin typeface="Cambria Math" panose="02040503050406030204" pitchFamily="18" charset="0"/>
                      </a:rPr>
                      <m:t>𝐱</m:t>
                    </m:r>
                    <m:r>
                      <a:rPr lang="en-US" sz="2000" b="1">
                        <a:latin typeface="Cambria Math" panose="02040503050406030204" pitchFamily="18" charset="0"/>
                      </a:rPr>
                      <m:t>+</m:t>
                    </m:r>
                    <m:r>
                      <a:rPr lang="en-US" sz="2000" b="1">
                        <a:latin typeface="Cambria Math" panose="02040503050406030204" pitchFamily="18" charset="0"/>
                      </a:rPr>
                      <m:t>𝐅</m:t>
                    </m:r>
                    <m:r>
                      <a:rPr lang="en-US" sz="2000" i="1">
                        <a:latin typeface="Cambria Math" panose="02040503050406030204" pitchFamily="18" charset="0"/>
                      </a:rPr>
                      <m:t>(</m:t>
                    </m:r>
                    <m:r>
                      <a:rPr lang="en-US" sz="2000" b="1">
                        <a:latin typeface="Cambria Math" panose="02040503050406030204" pitchFamily="18" charset="0"/>
                      </a:rPr>
                      <m:t>𝐱</m:t>
                    </m:r>
                    <m:r>
                      <a:rPr lang="en-US" sz="2000" i="1">
                        <a:latin typeface="Cambria Math" panose="02040503050406030204" pitchFamily="18" charset="0"/>
                      </a:rPr>
                      <m:t>)</m:t>
                    </m:r>
                  </m:oMath>
                </a14:m>
                <a:endParaRPr lang="en-US" sz="2000"/>
              </a:p>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𝑱</m:t>
                      </m:r>
                      <m:r>
                        <a:rPr lang="en-US" sz="2000" b="0" i="1" smtClean="0">
                          <a:latin typeface="Cambria Math" panose="02040503050406030204" pitchFamily="18" charset="0"/>
                        </a:rPr>
                        <m:t>=</m:t>
                      </m:r>
                      <m:d>
                        <m:dPr>
                          <m:begChr m:val="["/>
                          <m:endChr m:val="]"/>
                          <m:ctrlPr>
                            <a:rPr lang="en-US" sz="2000" i="1" smtClean="0">
                              <a:latin typeface="Cambria Math" panose="02040503050406030204" pitchFamily="18" charset="0"/>
                            </a:rPr>
                          </m:ctrlPr>
                        </m:dPr>
                        <m:e>
                          <m:m>
                            <m:mPr>
                              <m:mcs>
                                <m:mc>
                                  <m:mcPr>
                                    <m:count m:val="3"/>
                                    <m:mcJc m:val="center"/>
                                  </m:mcPr>
                                </m:mc>
                              </m:mcs>
                              <m:ctrlPr>
                                <a:rPr lang="en-US" sz="2000" i="1" smtClean="0">
                                  <a:latin typeface="Cambria Math" panose="02040503050406030204" pitchFamily="18" charset="0"/>
                                </a:rPr>
                              </m:ctrlPr>
                            </m:mPr>
                            <m:m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𝛿</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𝑔</m:t>
                                        </m:r>
                                      </m:e>
                                      <m:sub>
                                        <m:r>
                                          <a:rPr lang="en-US" sz="2000" b="0" i="1" smtClean="0">
                                            <a:latin typeface="Cambria Math" panose="02040503050406030204" pitchFamily="18" charset="0"/>
                                          </a:rPr>
                                          <m:t>1</m:t>
                                        </m:r>
                                      </m:sub>
                                    </m:sSub>
                                  </m:num>
                                  <m:den>
                                    <m:r>
                                      <a:rPr lang="en-US" sz="2000" b="0" i="1" smtClean="0">
                                        <a:latin typeface="Cambria Math" panose="02040503050406030204" pitchFamily="18" charset="0"/>
                                      </a:rPr>
                                      <m:t>𝛿</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den>
                                </m:f>
                                <m:r>
                                  <a:rPr lang="en-US" sz="2000" b="0" i="1" smtClean="0">
                                    <a:latin typeface="Cambria Math" panose="02040503050406030204" pitchFamily="18" charset="0"/>
                                  </a:rPr>
                                  <m:t>(</m:t>
                                </m:r>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a:rPr lang="en-US" sz="2000" i="1">
                                        <a:latin typeface="Cambria Math" panose="02040503050406030204" pitchFamily="18" charset="0"/>
                                      </a:rPr>
                                      <m:t>𝑠</m:t>
                                    </m:r>
                                  </m:sub>
                                </m:sSub>
                                <m:r>
                                  <a:rPr lang="en-US" sz="2000" b="0" i="1" smtClean="0">
                                    <a:latin typeface="Cambria Math" panose="02040503050406030204" pitchFamily="18" charset="0"/>
                                    <a:ea typeface="Cambria Math" panose="02040503050406030204" pitchFamily="18" charset="0"/>
                                  </a:rPr>
                                  <m:t>)</m:t>
                                </m:r>
                              </m:e>
                              <m:e>
                                <m:r>
                                  <a:rPr lang="en-US" sz="2000" b="0" i="1" smtClean="0">
                                    <a:latin typeface="Cambria Math" panose="02040503050406030204" pitchFamily="18" charset="0"/>
                                  </a:rPr>
                                  <m:t>⋯</m:t>
                                </m:r>
                              </m:e>
                              <m:e>
                                <m:f>
                                  <m:fPr>
                                    <m:ctrlPr>
                                      <a:rPr lang="en-US" sz="2000" i="1">
                                        <a:latin typeface="Cambria Math" panose="02040503050406030204" pitchFamily="18" charset="0"/>
                                      </a:rPr>
                                    </m:ctrlPr>
                                  </m:fPr>
                                  <m:num>
                                    <m:r>
                                      <a:rPr lang="en-US" sz="2000" i="1">
                                        <a:latin typeface="Cambria Math" panose="02040503050406030204" pitchFamily="18" charset="0"/>
                                      </a:rPr>
                                      <m:t>𝛿</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𝑔</m:t>
                                        </m:r>
                                      </m:e>
                                      <m:sub>
                                        <m:r>
                                          <a:rPr lang="en-US" sz="2000" b="0" i="1" smtClean="0">
                                            <a:latin typeface="Cambria Math" panose="02040503050406030204" pitchFamily="18" charset="0"/>
                                          </a:rPr>
                                          <m:t>1</m:t>
                                        </m:r>
                                      </m:sub>
                                    </m:sSub>
                                  </m:num>
                                  <m:den>
                                    <m:r>
                                      <a:rPr lang="en-US" sz="2000" i="1">
                                        <a:latin typeface="Cambria Math" panose="02040503050406030204" pitchFamily="18" charset="0"/>
                                      </a:rPr>
                                      <m:t>𝛿</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𝑛</m:t>
                                        </m:r>
                                      </m:sub>
                                    </m:sSub>
                                  </m:den>
                                </m:f>
                                <m:r>
                                  <a:rPr lang="en-US" sz="2000" i="1">
                                    <a:latin typeface="Cambria Math" panose="02040503050406030204" pitchFamily="18" charset="0"/>
                                  </a:rPr>
                                  <m:t>(</m:t>
                                </m:r>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a:rPr lang="en-US" sz="2000" i="1">
                                        <a:latin typeface="Cambria Math" panose="02040503050406030204" pitchFamily="18" charset="0"/>
                                      </a:rPr>
                                      <m:t>𝑠</m:t>
                                    </m:r>
                                  </m:sub>
                                </m:sSub>
                                <m:r>
                                  <a:rPr lang="en-US" sz="2000" i="1">
                                    <a:latin typeface="Cambria Math" panose="02040503050406030204" pitchFamily="18" charset="0"/>
                                    <a:ea typeface="Cambria Math" panose="02040503050406030204" pitchFamily="18" charset="0"/>
                                  </a:rPr>
                                  <m:t>)</m:t>
                                </m:r>
                              </m:e>
                            </m:mr>
                            <m:mr>
                              <m:e>
                                <m:r>
                                  <a:rPr lang="en-US" sz="2000" b="0" i="1" smtClean="0">
                                    <a:latin typeface="Cambria Math" panose="02040503050406030204" pitchFamily="18" charset="0"/>
                                  </a:rPr>
                                  <m:t>⋮</m:t>
                                </m:r>
                              </m:e>
                              <m:e>
                                <m:r>
                                  <a:rPr lang="en-US" sz="2000" b="0" i="1" smtClean="0">
                                    <a:latin typeface="Cambria Math" panose="02040503050406030204" pitchFamily="18" charset="0"/>
                                  </a:rPr>
                                  <m:t>⋱</m:t>
                                </m:r>
                              </m:e>
                              <m:e>
                                <m:r>
                                  <a:rPr lang="en-US" sz="2000" b="0" i="1" smtClean="0">
                                    <a:latin typeface="Cambria Math" panose="02040503050406030204" pitchFamily="18" charset="0"/>
                                  </a:rPr>
                                  <m:t>⋮</m:t>
                                </m:r>
                              </m:e>
                            </m:mr>
                            <m:mr>
                              <m:e>
                                <m:f>
                                  <m:fPr>
                                    <m:ctrlPr>
                                      <a:rPr lang="en-US" sz="2000" i="1">
                                        <a:latin typeface="Cambria Math" panose="02040503050406030204" pitchFamily="18" charset="0"/>
                                      </a:rPr>
                                    </m:ctrlPr>
                                  </m:fPr>
                                  <m:num>
                                    <m:r>
                                      <a:rPr lang="en-US" sz="2000" i="1">
                                        <a:latin typeface="Cambria Math" panose="02040503050406030204" pitchFamily="18" charset="0"/>
                                      </a:rPr>
                                      <m:t>𝛿</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𝑔</m:t>
                                        </m:r>
                                      </m:e>
                                      <m:sub>
                                        <m:r>
                                          <a:rPr lang="en-US" sz="2000" b="0" i="1" smtClean="0">
                                            <a:latin typeface="Cambria Math" panose="02040503050406030204" pitchFamily="18" charset="0"/>
                                          </a:rPr>
                                          <m:t>𝑛</m:t>
                                        </m:r>
                                      </m:sub>
                                    </m:sSub>
                                  </m:num>
                                  <m:den>
                                    <m:r>
                                      <a:rPr lang="en-US" sz="2000" i="1">
                                        <a:latin typeface="Cambria Math" panose="02040503050406030204" pitchFamily="18" charset="0"/>
                                      </a:rPr>
                                      <m:t>𝛿</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den>
                                </m:f>
                                <m:r>
                                  <a:rPr lang="en-US" sz="2000" i="1">
                                    <a:latin typeface="Cambria Math" panose="02040503050406030204" pitchFamily="18" charset="0"/>
                                  </a:rPr>
                                  <m:t>(</m:t>
                                </m:r>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a:rPr lang="en-US" sz="2000" i="1">
                                        <a:latin typeface="Cambria Math" panose="02040503050406030204" pitchFamily="18" charset="0"/>
                                      </a:rPr>
                                      <m:t>𝑠</m:t>
                                    </m:r>
                                  </m:sub>
                                </m:sSub>
                                <m:r>
                                  <a:rPr lang="en-US" sz="2000" i="1">
                                    <a:latin typeface="Cambria Math" panose="02040503050406030204" pitchFamily="18" charset="0"/>
                                    <a:ea typeface="Cambria Math" panose="02040503050406030204" pitchFamily="18" charset="0"/>
                                  </a:rPr>
                                  <m:t>)</m:t>
                                </m:r>
                              </m:e>
                              <m:e>
                                <m:r>
                                  <a:rPr lang="en-US" sz="2000" b="0" i="1" smtClean="0">
                                    <a:latin typeface="Cambria Math" panose="02040503050406030204" pitchFamily="18" charset="0"/>
                                  </a:rPr>
                                  <m:t>⋯</m:t>
                                </m:r>
                              </m:e>
                              <m:e>
                                <m:f>
                                  <m:fPr>
                                    <m:ctrlPr>
                                      <a:rPr lang="en-US" sz="2000" i="1">
                                        <a:latin typeface="Cambria Math" panose="02040503050406030204" pitchFamily="18" charset="0"/>
                                      </a:rPr>
                                    </m:ctrlPr>
                                  </m:fPr>
                                  <m:num>
                                    <m:r>
                                      <a:rPr lang="en-US" sz="2000" i="1">
                                        <a:latin typeface="Cambria Math" panose="02040503050406030204" pitchFamily="18" charset="0"/>
                                      </a:rPr>
                                      <m:t>𝛿</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𝑔</m:t>
                                        </m:r>
                                      </m:e>
                                      <m:sub>
                                        <m:r>
                                          <a:rPr lang="en-US" sz="2000" b="0" i="1" smtClean="0">
                                            <a:latin typeface="Cambria Math" panose="02040503050406030204" pitchFamily="18" charset="0"/>
                                          </a:rPr>
                                          <m:t>𝑛</m:t>
                                        </m:r>
                                      </m:sub>
                                    </m:sSub>
                                  </m:num>
                                  <m:den>
                                    <m:r>
                                      <a:rPr lang="en-US" sz="2000" i="1">
                                        <a:latin typeface="Cambria Math" panose="02040503050406030204" pitchFamily="18" charset="0"/>
                                      </a:rPr>
                                      <m:t>𝛿</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𝑛</m:t>
                                        </m:r>
                                      </m:sub>
                                    </m:sSub>
                                  </m:den>
                                </m:f>
                                <m:r>
                                  <a:rPr lang="en-US" sz="2000" i="1">
                                    <a:latin typeface="Cambria Math" panose="02040503050406030204" pitchFamily="18" charset="0"/>
                                  </a:rPr>
                                  <m:t>(</m:t>
                                </m:r>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a:rPr lang="en-US" sz="2000" i="1">
                                        <a:latin typeface="Cambria Math" panose="02040503050406030204" pitchFamily="18" charset="0"/>
                                      </a:rPr>
                                      <m:t>𝑠</m:t>
                                    </m:r>
                                  </m:sub>
                                </m:sSub>
                                <m:r>
                                  <a:rPr lang="en-US" sz="2000" i="1">
                                    <a:latin typeface="Cambria Math" panose="02040503050406030204" pitchFamily="18" charset="0"/>
                                    <a:ea typeface="Cambria Math" panose="02040503050406030204" pitchFamily="18" charset="0"/>
                                  </a:rPr>
                                  <m:t>)</m:t>
                                </m:r>
                              </m:e>
                            </m:mr>
                          </m:m>
                        </m:e>
                      </m:d>
                      <m:r>
                        <a:rPr lang="en-US" sz="2000" i="1" smtClean="0">
                          <a:latin typeface="Cambria Math" panose="02040503050406030204" pitchFamily="18" charset="0"/>
                          <a:ea typeface="Cambria Math" panose="02040503050406030204" pitchFamily="18" charset="0"/>
                        </a:rPr>
                        <m:t>.</m:t>
                      </m:r>
                    </m:oMath>
                  </m:oMathPara>
                </a14:m>
                <a:endParaRPr lang="en-US" sz="2000" b="1"/>
              </a:p>
              <a:p>
                <a:r>
                  <a:rPr lang="en-US" sz="2000"/>
                  <a:t>If the eigenvalues of the matrix of </a:t>
                </a:r>
                <a:r>
                  <a:rPr lang="en-US" sz="2000" b="1" i="1"/>
                  <a:t>J</a:t>
                </a:r>
                <a:r>
                  <a:rPr lang="en-US" sz="2000" i="1"/>
                  <a:t> </a:t>
                </a:r>
                <a:r>
                  <a:rPr lang="en-US" sz="2000"/>
                  <a:t>all have modulus less than 1, then</a:t>
                </a:r>
                <a14:m>
                  <m:oMath xmlns:m="http://schemas.openxmlformats.org/officeDocument/2006/math">
                    <m:r>
                      <a:rPr lang="en-US" sz="2000" b="0" i="0" smtClean="0">
                        <a:latin typeface="Cambria Math" panose="02040503050406030204" pitchFamily="18" charset="0"/>
                      </a:rPr>
                      <m:t> </m:t>
                    </m:r>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a:rPr lang="en-US" sz="2000" i="1">
                            <a:latin typeface="Cambria Math" panose="02040503050406030204" pitchFamily="18" charset="0"/>
                          </a:rPr>
                          <m:t>𝑠</m:t>
                        </m:r>
                      </m:sub>
                    </m:sSub>
                  </m:oMath>
                </a14:m>
                <a:r>
                  <a:rPr lang="en-US" sz="2000"/>
                  <a:t> is asymptotically stable.</a:t>
                </a:r>
              </a:p>
              <a:p>
                <a:endParaRPr lang="en-US" sz="2000"/>
              </a:p>
              <a:p>
                <a:r>
                  <a:rPr lang="en-US" sz="2000"/>
                  <a:t>That is, if </a:t>
                </a:r>
                <a14:m>
                  <m:oMath xmlns:m="http://schemas.openxmlformats.org/officeDocument/2006/math">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𝜆</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&lt;1,</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b="0" i="1" smtClean="0">
                                <a:latin typeface="Cambria Math" panose="02040503050406030204" pitchFamily="18" charset="0"/>
                              </a:rPr>
                              <m:t>2</m:t>
                            </m:r>
                          </m:sub>
                        </m:sSub>
                      </m:e>
                    </m:d>
                    <m:r>
                      <a:rPr lang="en-US" sz="2000" i="1">
                        <a:latin typeface="Cambria Math" panose="02040503050406030204" pitchFamily="18" charset="0"/>
                      </a:rPr>
                      <m:t>&lt;1,</m:t>
                    </m:r>
                    <m:r>
                      <a:rPr lang="en-US" sz="2000" b="0" i="1" smtClean="0">
                        <a:latin typeface="Cambria Math" panose="02040503050406030204" pitchFamily="18" charset="0"/>
                      </a:rPr>
                      <m:t> …,</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𝜆</m:t>
                            </m:r>
                          </m:e>
                          <m:sub>
                            <m:r>
                              <a:rPr lang="en-US" sz="2000" b="0" i="1" smtClean="0">
                                <a:latin typeface="Cambria Math" panose="02040503050406030204" pitchFamily="18" charset="0"/>
                              </a:rPr>
                              <m:t>𝑘</m:t>
                            </m:r>
                          </m:sub>
                        </m:sSub>
                      </m:e>
                    </m:d>
                    <m:r>
                      <a:rPr lang="en-US" sz="2000" i="1">
                        <a:latin typeface="Cambria Math" panose="02040503050406030204" pitchFamily="18" charset="0"/>
                      </a:rPr>
                      <m:t>&lt;1</m:t>
                    </m:r>
                    <m:r>
                      <a:rPr lang="en-US" sz="2000" b="0" i="1" smtClean="0">
                        <a:latin typeface="Cambria Math" panose="02040503050406030204" pitchFamily="18" charset="0"/>
                      </a:rPr>
                      <m:t> </m:t>
                    </m:r>
                  </m:oMath>
                </a14:m>
                <a:r>
                  <a:rPr lang="en-US" sz="2000"/>
                  <a:t>for all eigenvalues of the Jacobian of </a:t>
                </a:r>
                <a14:m>
                  <m:oMath xmlns:m="http://schemas.openxmlformats.org/officeDocument/2006/math">
                    <m:r>
                      <a:rPr lang="en-US" sz="2000" b="1" i="0" dirty="0" smtClean="0">
                        <a:latin typeface="Cambria Math" panose="02040503050406030204" pitchFamily="18" charset="0"/>
                      </a:rPr>
                      <m:t>𝐆</m:t>
                    </m:r>
                  </m:oMath>
                </a14:m>
                <a:r>
                  <a:rPr lang="en-US" sz="2000" b="1"/>
                  <a:t>, </a:t>
                </a:r>
                <a:r>
                  <a:rPr lang="en-US" sz="2000"/>
                  <a:t>then</a:t>
                </a:r>
                <a14:m>
                  <m:oMath xmlns:m="http://schemas.openxmlformats.org/officeDocument/2006/math">
                    <m:r>
                      <a:rPr lang="en-US" sz="2000" b="0" i="0" smtClean="0">
                        <a:latin typeface="Cambria Math" panose="02040503050406030204" pitchFamily="18" charset="0"/>
                      </a:rPr>
                      <m:t> </m:t>
                    </m:r>
                    <m:sSub>
                      <m:sSubPr>
                        <m:ctrlPr>
                          <a:rPr lang="en-US" sz="2000" b="1" i="1">
                            <a:latin typeface="Cambria Math" panose="02040503050406030204" pitchFamily="18" charset="0"/>
                          </a:rPr>
                        </m:ctrlPr>
                      </m:sSubPr>
                      <m:e>
                        <m:r>
                          <a:rPr lang="en-US" sz="2000" b="1">
                            <a:latin typeface="Cambria Math" panose="02040503050406030204" pitchFamily="18" charset="0"/>
                          </a:rPr>
                          <m:t>𝐱</m:t>
                        </m:r>
                      </m:e>
                      <m:sub>
                        <m:r>
                          <a:rPr lang="en-US" sz="2000" i="1">
                            <a:latin typeface="Cambria Math" panose="02040503050406030204" pitchFamily="18" charset="0"/>
                          </a:rPr>
                          <m:t>𝑠</m:t>
                        </m:r>
                      </m:sub>
                    </m:sSub>
                  </m:oMath>
                </a14:m>
                <a:r>
                  <a:rPr lang="en-US" sz="2000"/>
                  <a:t> is asymptotically stable.</a:t>
                </a:r>
                <a:endParaRPr lang="en-US" sz="2000" b="1"/>
              </a:p>
            </p:txBody>
          </p:sp>
        </mc:Choice>
        <mc:Fallback>
          <p:sp>
            <p:nvSpPr>
              <p:cNvPr id="4" name="TextBox 3"/>
              <p:cNvSpPr txBox="1">
                <a:spLocks noRot="1" noChangeAspect="1" noMove="1" noResize="1" noEditPoints="1" noAdjustHandles="1" noChangeArrowheads="1" noChangeShapeType="1" noTextEdit="1"/>
              </p:cNvSpPr>
              <p:nvPr/>
            </p:nvSpPr>
            <p:spPr>
              <a:xfrm>
                <a:off x="457200" y="1533835"/>
                <a:ext cx="8229600" cy="4427879"/>
              </a:xfrm>
              <a:prstGeom prst="rect">
                <a:avLst/>
              </a:prstGeom>
              <a:blipFill>
                <a:blip r:embed="rId3"/>
                <a:stretch>
                  <a:fillRect l="-741" t="-826" r="-519" b="-1515"/>
                </a:stretch>
              </a:blipFill>
            </p:spPr>
            <p:txBody>
              <a:bodyPr/>
              <a:lstStyle/>
              <a:p>
                <a:r>
                  <a:rPr lang="en-US">
                    <a:noFill/>
                  </a:rPr>
                  <a:t> </a:t>
                </a:r>
              </a:p>
            </p:txBody>
          </p:sp>
        </mc:Fallback>
      </mc:AlternateContent>
    </p:spTree>
    <p:extLst>
      <p:ext uri="{BB962C8B-B14F-4D97-AF65-F5344CB8AC3E}">
        <p14:creationId xmlns:p14="http://schemas.microsoft.com/office/powerpoint/2010/main" val="3465625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22</Slides>
  <Notes>21</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Discrete Time Dynamical Systems</vt:lpstr>
      <vt:lpstr>Example: Astronauts</vt:lpstr>
      <vt:lpstr>Example: Astronauts</vt:lpstr>
      <vt:lpstr>Step 1: Ask the question (Previous)</vt:lpstr>
      <vt:lpstr>Step 1: Ask the question (Now)</vt:lpstr>
      <vt:lpstr>Step 2: Select the modeling approach</vt:lpstr>
      <vt:lpstr>Step 3: Formulate the model</vt:lpstr>
      <vt:lpstr>Discrete Time Dynamic Systems</vt:lpstr>
      <vt:lpstr>Dynamic Systems: ECT</vt:lpstr>
      <vt:lpstr>Step 4: Solve the Problem</vt:lpstr>
      <vt:lpstr>Step 4: Solve the Problem</vt:lpstr>
      <vt:lpstr>Step 4: Solve the Problem</vt:lpstr>
      <vt:lpstr>Step 5: Answer the question</vt:lpstr>
      <vt:lpstr>Sensitivity Analysis</vt:lpstr>
      <vt:lpstr>Sensitivity Analysis</vt:lpstr>
      <vt:lpstr>Sensitivity Analysis: Iteration Function</vt:lpstr>
      <vt:lpstr>Sensitivity Analysis: Jacobian</vt:lpstr>
      <vt:lpstr>Sensitivity Analysis: Eigenvalues</vt:lpstr>
      <vt:lpstr>Sensitivity Analysis: Eigenvalues</vt:lpstr>
      <vt:lpstr>Sensitivity Analysis: Eigenvalues</vt:lpstr>
      <vt:lpstr>Sensitivity Analysis: Eigenvalues</vt:lpstr>
      <vt:lpstr>Sensitivity Analysis: Conclusion</vt:lpstr>
    </vt:vector>
  </TitlesOfParts>
  <Company>SFASU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becneljj@sfasu.edu</dc:creator>
  <cp:revision>1</cp:revision>
  <dcterms:created xsi:type="dcterms:W3CDTF">2014-07-15T14:47:24Z</dcterms:created>
  <dcterms:modified xsi:type="dcterms:W3CDTF">2019-03-28T18:54:25Z</dcterms:modified>
</cp:coreProperties>
</file>