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88" r:id="rId3"/>
    <p:sldId id="344" r:id="rId4"/>
    <p:sldId id="345" r:id="rId5"/>
    <p:sldId id="321" r:id="rId6"/>
    <p:sldId id="342" r:id="rId7"/>
    <p:sldId id="303" r:id="rId8"/>
    <p:sldId id="343" r:id="rId9"/>
    <p:sldId id="325" r:id="rId10"/>
    <p:sldId id="346" r:id="rId11"/>
    <p:sldId id="304" r:id="rId12"/>
    <p:sldId id="326" r:id="rId13"/>
    <p:sldId id="334" r:id="rId14"/>
    <p:sldId id="347" r:id="rId15"/>
    <p:sldId id="327" r:id="rId16"/>
    <p:sldId id="331" r:id="rId17"/>
    <p:sldId id="348" r:id="rId18"/>
    <p:sldId id="349" r:id="rId19"/>
    <p:sldId id="350" r:id="rId20"/>
    <p:sldId id="32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288"/>
            <p14:sldId id="344"/>
            <p14:sldId id="345"/>
            <p14:sldId id="321"/>
            <p14:sldId id="342"/>
            <p14:sldId id="303"/>
            <p14:sldId id="343"/>
            <p14:sldId id="325"/>
            <p14:sldId id="346"/>
            <p14:sldId id="304"/>
            <p14:sldId id="326"/>
            <p14:sldId id="334"/>
            <p14:sldId id="347"/>
            <p14:sldId id="327"/>
            <p14:sldId id="331"/>
            <p14:sldId id="348"/>
            <p14:sldId id="349"/>
            <p14:sldId id="350"/>
            <p14:sldId id="3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1DF15-0202-44EF-974F-8FA024895629}" v="10" dt="2019-03-26T13:43:12.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5" autoAdjust="0"/>
    <p:restoredTop sz="94660"/>
  </p:normalViewPr>
  <p:slideViewPr>
    <p:cSldViewPr snapToGrid="0" snapToObjects="1">
      <p:cViewPr varScale="1">
        <p:scale>
          <a:sx n="123" d="100"/>
          <a:sy n="123" d="100"/>
        </p:scale>
        <p:origin x="234" y="11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cnel" userId="83c67da8-0358-45df-a8cb-c23f6394336a" providerId="ADAL" clId="{0541DF15-0202-44EF-974F-8FA024895629}"/>
    <pc:docChg chg="modSld">
      <pc:chgData name="Jeremy Becnel" userId="83c67da8-0358-45df-a8cb-c23f6394336a" providerId="ADAL" clId="{0541DF15-0202-44EF-974F-8FA024895629}" dt="2019-03-26T13:43:12.989" v="9" actId="20577"/>
      <pc:docMkLst>
        <pc:docMk/>
      </pc:docMkLst>
      <pc:sldChg chg="modSp">
        <pc:chgData name="Jeremy Becnel" userId="83c67da8-0358-45df-a8cb-c23f6394336a" providerId="ADAL" clId="{0541DF15-0202-44EF-974F-8FA024895629}" dt="2019-03-26T13:40:57.301" v="3" actId="20577"/>
        <pc:sldMkLst>
          <pc:docMk/>
          <pc:sldMk cId="1874787584" sldId="304"/>
        </pc:sldMkLst>
        <pc:spChg chg="mod">
          <ac:chgData name="Jeremy Becnel" userId="83c67da8-0358-45df-a8cb-c23f6394336a" providerId="ADAL" clId="{0541DF15-0202-44EF-974F-8FA024895629}" dt="2019-03-26T13:40:57.301" v="3" actId="20577"/>
          <ac:spMkLst>
            <pc:docMk/>
            <pc:sldMk cId="1874787584" sldId="304"/>
            <ac:spMk id="8" creationId="{00000000-0000-0000-0000-000000000000}"/>
          </ac:spMkLst>
        </pc:spChg>
      </pc:sldChg>
      <pc:sldChg chg="modSp">
        <pc:chgData name="Jeremy Becnel" userId="83c67da8-0358-45df-a8cb-c23f6394336a" providerId="ADAL" clId="{0541DF15-0202-44EF-974F-8FA024895629}" dt="2019-03-14T17:18:43.815" v="0" actId="6549"/>
        <pc:sldMkLst>
          <pc:docMk/>
          <pc:sldMk cId="2500943261" sldId="321"/>
        </pc:sldMkLst>
        <pc:spChg chg="mod">
          <ac:chgData name="Jeremy Becnel" userId="83c67da8-0358-45df-a8cb-c23f6394336a" providerId="ADAL" clId="{0541DF15-0202-44EF-974F-8FA024895629}" dt="2019-03-14T17:18:43.815" v="0" actId="6549"/>
          <ac:spMkLst>
            <pc:docMk/>
            <pc:sldMk cId="2500943261" sldId="321"/>
            <ac:spMk id="4" creationId="{00000000-0000-0000-0000-000000000000}"/>
          </ac:spMkLst>
        </pc:spChg>
      </pc:sldChg>
      <pc:sldChg chg="modSp">
        <pc:chgData name="Jeremy Becnel" userId="83c67da8-0358-45df-a8cb-c23f6394336a" providerId="ADAL" clId="{0541DF15-0202-44EF-974F-8FA024895629}" dt="2019-03-26T13:43:12.989" v="9" actId="20577"/>
        <pc:sldMkLst>
          <pc:docMk/>
          <pc:sldMk cId="3891130158" sldId="327"/>
        </pc:sldMkLst>
        <pc:spChg chg="mod">
          <ac:chgData name="Jeremy Becnel" userId="83c67da8-0358-45df-a8cb-c23f6394336a" providerId="ADAL" clId="{0541DF15-0202-44EF-974F-8FA024895629}" dt="2019-03-26T13:43:12.989" v="9" actId="20577"/>
          <ac:spMkLst>
            <pc:docMk/>
            <pc:sldMk cId="3891130158" sldId="327"/>
            <ac:spMk id="1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3/26/2019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3950212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1922610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2697730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926838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2719647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Note the eigenvector the conjugate eigenvalues is the conjugate eigenvector.</a:t>
            </a:r>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15</a:t>
            </a:fld>
            <a:endParaRPr lang="en-US"/>
          </a:p>
        </p:txBody>
      </p:sp>
    </p:spTree>
    <p:extLst>
      <p:ext uri="{BB962C8B-B14F-4D97-AF65-F5344CB8AC3E}">
        <p14:creationId xmlns:p14="http://schemas.microsoft.com/office/powerpoint/2010/main" val="4094568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p>
        </p:txBody>
      </p:sp>
      <p:sp>
        <p:nvSpPr>
          <p:cNvPr id="4" name="Slide Number Placeholder 3"/>
          <p:cNvSpPr>
            <a:spLocks noGrp="1"/>
          </p:cNvSpPr>
          <p:nvPr>
            <p:ph type="sldNum" sz="quarter" idx="10"/>
          </p:nvPr>
        </p:nvSpPr>
        <p:spPr/>
        <p:txBody>
          <a:bodyPr/>
          <a:lstStyle/>
          <a:p>
            <a:fld id="{A776572E-84CF-4A1E-A805-2F38D9E256E1}" type="slidenum">
              <a:rPr lang="en-US" smtClean="0"/>
              <a:t>16</a:t>
            </a:fld>
            <a:endParaRPr lang="en-US"/>
          </a:p>
        </p:txBody>
      </p:sp>
    </p:spTree>
    <p:extLst>
      <p:ext uri="{BB962C8B-B14F-4D97-AF65-F5344CB8AC3E}">
        <p14:creationId xmlns:p14="http://schemas.microsoft.com/office/powerpoint/2010/main" val="459559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17</a:t>
            </a:fld>
            <a:endParaRPr lang="en-US"/>
          </a:p>
        </p:txBody>
      </p:sp>
    </p:spTree>
    <p:extLst>
      <p:ext uri="{BB962C8B-B14F-4D97-AF65-F5344CB8AC3E}">
        <p14:creationId xmlns:p14="http://schemas.microsoft.com/office/powerpoint/2010/main" val="718053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18</a:t>
            </a:fld>
            <a:endParaRPr lang="en-US"/>
          </a:p>
        </p:txBody>
      </p:sp>
    </p:spTree>
    <p:extLst>
      <p:ext uri="{BB962C8B-B14F-4D97-AF65-F5344CB8AC3E}">
        <p14:creationId xmlns:p14="http://schemas.microsoft.com/office/powerpoint/2010/main" val="3185966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See python file section1-1pig.py</a:t>
            </a:r>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19</a:t>
            </a:fld>
            <a:endParaRPr lang="en-US"/>
          </a:p>
        </p:txBody>
      </p:sp>
    </p:spTree>
    <p:extLst>
      <p:ext uri="{BB962C8B-B14F-4D97-AF65-F5344CB8AC3E}">
        <p14:creationId xmlns:p14="http://schemas.microsoft.com/office/powerpoint/2010/main" val="1190886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20</a:t>
            </a:fld>
            <a:endParaRPr lang="en-US"/>
          </a:p>
        </p:txBody>
      </p:sp>
    </p:spTree>
    <p:extLst>
      <p:ext uri="{BB962C8B-B14F-4D97-AF65-F5344CB8AC3E}">
        <p14:creationId xmlns:p14="http://schemas.microsoft.com/office/powerpoint/2010/main" val="3255508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2540378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4138797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389536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2403192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3216079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3617429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209123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177704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176B10-CDEB-4344-80DB-0E6AEFF25657}"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176B10-CDEB-4344-80DB-0E6AEFF25657}" type="datetimeFigureOut">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176B10-CDEB-4344-80DB-0E6AEFF25657}" type="datetimeFigureOut">
              <a:rPr lang="en-US" smtClean="0"/>
              <a:t>3/26/2019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176B10-CDEB-4344-80DB-0E6AEFF25657}" type="datetimeFigureOut">
              <a:rPr lang="en-US" smtClean="0"/>
              <a:t>3/26/2019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3/26/2019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3/26/2019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0.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0.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Analysis of Dynamic Models: </a:t>
            </a:r>
            <a:br>
              <a:rPr lang="en-US" dirty="0">
                <a:solidFill>
                  <a:schemeClr val="bg1"/>
                </a:solidFill>
              </a:rPr>
            </a:br>
            <a:r>
              <a:rPr lang="en-US" dirty="0">
                <a:solidFill>
                  <a:schemeClr val="bg1"/>
                </a:solidFill>
              </a:rPr>
              <a:t>Phase Portraits</a:t>
            </a:r>
          </a:p>
        </p:txBody>
      </p:sp>
      <p:sp>
        <p:nvSpPr>
          <p:cNvPr id="3" name="Subtitle 2"/>
          <p:cNvSpPr>
            <a:spLocks noGrp="1"/>
          </p:cNvSpPr>
          <p:nvPr>
            <p:ph type="subTitle" idx="1"/>
          </p:nvPr>
        </p:nvSpPr>
        <p:spPr/>
        <p:txBody>
          <a:bodyPr/>
          <a:lstStyle/>
          <a:p>
            <a:r>
              <a:rPr lang="en-US" dirty="0"/>
              <a:t>MTH 564 – Mathematical Modeling</a:t>
            </a:r>
          </a:p>
        </p:txBody>
      </p:sp>
    </p:spTree>
    <p:extLst>
      <p:ext uri="{BB962C8B-B14F-4D97-AF65-F5344CB8AC3E}">
        <p14:creationId xmlns:p14="http://schemas.microsoft.com/office/powerpoint/2010/main" val="195348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1" name="TextBox 10"/>
              <p:cNvSpPr txBox="1"/>
              <p:nvPr/>
            </p:nvSpPr>
            <p:spPr>
              <a:xfrm>
                <a:off x="498262" y="1521036"/>
                <a:ext cx="8188538" cy="169815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were left with the dynamical system</a:t>
                </a: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latin typeface="Cambria Math" panose="02040503050406030204" pitchFamily="18" charset="0"/>
                            </a:rPr>
                            <m:t>𝑑𝑡</m:t>
                          </m:r>
                        </m:den>
                      </m:f>
                      <m:r>
                        <a:rPr lang="en-US" i="1">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3</m:t>
                          </m:r>
                        </m:sup>
                      </m:sSubSup>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num>
                        <m:den>
                          <m:r>
                            <a:rPr lang="en-US" i="1">
                              <a:latin typeface="Cambria Math" panose="02040503050406030204" pitchFamily="18" charset="0"/>
                            </a:rPr>
                            <m:t>𝑑𝑡</m:t>
                          </m:r>
                        </m:den>
                      </m:f>
                      <m:r>
                        <a:rPr lang="en-US" i="1">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i="1" dirty="0">
                  <a:latin typeface="Cambria Math" panose="02040503050406030204" pitchFamily="18" charset="0"/>
                </a:endParaRPr>
              </a:p>
              <a:p>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98262" y="1521036"/>
                <a:ext cx="8188538" cy="1698157"/>
              </a:xfrm>
              <a:prstGeom prst="rect">
                <a:avLst/>
              </a:prstGeom>
              <a:blipFill>
                <a:blip r:embed="rId4"/>
                <a:stretch>
                  <a:fillRect l="-520" t="-1418"/>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60375" y="3523717"/>
                <a:ext cx="8162592" cy="243483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dynamical system equations can be expressed using </a:t>
                </a:r>
                <a14:m>
                  <m:oMath xmlns:m="http://schemas.openxmlformats.org/officeDocument/2006/math">
                    <m:r>
                      <a:rPr lang="en-US" b="1">
                        <a:latin typeface="Cambria Math" panose="02040503050406030204" pitchFamily="18" charset="0"/>
                      </a:rPr>
                      <m:t>𝐱</m:t>
                    </m:r>
                    <m:r>
                      <a:rPr lang="en-US" b="1" i="1" smtClean="0">
                        <a:latin typeface="Cambria Math" panose="02040503050406030204" pitchFamily="18" charset="0"/>
                      </a:rPr>
                      <m:t>=</m:t>
                    </m:r>
                    <m:d>
                      <m:dPr>
                        <m:ctrlPr>
                          <a:rPr lang="en-US" b="1"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1">
                            <a:latin typeface="Cambria Math" panose="02040503050406030204" pitchFamily="18" charset="0"/>
                          </a:rPr>
                          <m:t>𝐱</m:t>
                        </m:r>
                      </m:num>
                      <m:den>
                        <m:r>
                          <a:rPr lang="en-US" i="1">
                            <a:latin typeface="Cambria Math" panose="02040503050406030204" pitchFamily="18" charset="0"/>
                          </a:rPr>
                          <m:t>𝑑𝑡</m:t>
                        </m:r>
                      </m:den>
                    </m:f>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a14:m>
                <a:r>
                  <a:rPr lang="en-US" dirty="0"/>
                  <a:t> where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oMath>
                </a14:m>
                <a:r>
                  <a:rPr lang="en-US" dirty="0"/>
                  <a:t> with</a:t>
                </a:r>
              </a:p>
              <a:p>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3</m:t>
                          </m:r>
                        </m:sup>
                      </m:sSubSup>
                      <m:r>
                        <a:rPr lang="en-US" i="1">
                          <a:latin typeface="Cambria Math" panose="02040503050406030204" pitchFamily="18" charset="0"/>
                        </a:rPr>
                        <m:t>−4</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p>
                <a:endParaRPr lang="en-US" dirty="0"/>
              </a:p>
              <a:p>
                <a:r>
                  <a:rPr lang="en-US" dirty="0"/>
                  <a:t>on the state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2</m:t>
                        </m:r>
                      </m:sup>
                    </m:sSup>
                  </m:oMath>
                </a14:m>
                <a:r>
                  <a:rPr lang="en-US" dirty="0"/>
                  <a:t>.</a:t>
                </a:r>
              </a:p>
            </p:txBody>
          </p:sp>
        </mc:Choice>
        <mc:Fallback xmlns="">
          <p:sp>
            <p:nvSpPr>
              <p:cNvPr id="8" name="TextBox 7"/>
              <p:cNvSpPr txBox="1">
                <a:spLocks noRot="1" noChangeAspect="1" noMove="1" noResize="1" noEditPoints="1" noAdjustHandles="1" noChangeArrowheads="1" noChangeShapeType="1" noTextEdit="1"/>
              </p:cNvSpPr>
              <p:nvPr/>
            </p:nvSpPr>
            <p:spPr>
              <a:xfrm>
                <a:off x="460375" y="3523717"/>
                <a:ext cx="8162592" cy="2434834"/>
              </a:xfrm>
              <a:prstGeom prst="rect">
                <a:avLst/>
              </a:prstGeom>
              <a:blipFill>
                <a:blip r:embed="rId5"/>
                <a:stretch>
                  <a:fillRect l="-521" b="-2730"/>
                </a:stretch>
              </a:blipFill>
            </p:spPr>
            <p:txBody>
              <a:bodyPr/>
              <a:lstStyle/>
              <a:p>
                <a:r>
                  <a:rPr lang="en-US">
                    <a:noFill/>
                  </a:rPr>
                  <a:t> </a:t>
                </a:r>
              </a:p>
            </p:txBody>
          </p:sp>
        </mc:Fallback>
      </mc:AlternateContent>
    </p:spTree>
    <p:extLst>
      <p:ext uri="{BB962C8B-B14F-4D97-AF65-F5344CB8AC3E}">
        <p14:creationId xmlns:p14="http://schemas.microsoft.com/office/powerpoint/2010/main" val="59876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3965420"/>
                <a:ext cx="4281949" cy="2031325"/>
              </a:xfrm>
              <a:prstGeom prst="rect">
                <a:avLst/>
              </a:prstGeom>
              <a:noFill/>
            </p:spPr>
            <p:txBody>
              <a:bodyPr wrap="square" rtlCol="0">
                <a:spAutoFit/>
              </a:bodyPr>
              <a:lstStyle/>
              <a:p>
                <a:r>
                  <a:rPr lang="en-US" dirty="0"/>
                  <a:t>The equilibrium of interest occurs at  </a:t>
                </a:r>
                <a14:m>
                  <m:oMath xmlns:m="http://schemas.openxmlformats.org/officeDocument/2006/math">
                    <m:r>
                      <a:rPr lang="en-US" b="1">
                        <a:latin typeface="Cambria Math" panose="02040503050406030204" pitchFamily="18" charset="0"/>
                      </a:rPr>
                      <m:t>𝐅</m:t>
                    </m:r>
                    <m:d>
                      <m:dPr>
                        <m:ctrlPr>
                          <a:rPr lang="en-US" b="1" i="1">
                            <a:latin typeface="Cambria Math" panose="02040503050406030204" pitchFamily="18" charset="0"/>
                          </a:rPr>
                        </m:ctrlPr>
                      </m:dPr>
                      <m:e>
                        <m:r>
                          <a:rPr lang="en-US" b="1">
                            <a:latin typeface="Cambria Math" panose="02040503050406030204" pitchFamily="18" charset="0"/>
                          </a:rPr>
                          <m:t>𝐱</m:t>
                        </m:r>
                      </m:e>
                    </m:d>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dirty="0"/>
                  <a:t>.</a:t>
                </a:r>
              </a:p>
              <a:p>
                <a:endParaRPr lang="en-US" dirty="0"/>
              </a:p>
              <a:p>
                <a:r>
                  <a:rPr lang="en-US" dirty="0"/>
                  <a:t>Obviously the only point that satisfies the above equation is</a:t>
                </a:r>
              </a:p>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0" i="0" smtClean="0">
                              <a:latin typeface="Cambria Math" panose="02040503050406030204" pitchFamily="18" charset="0"/>
                            </a:rPr>
                            <m:t>0</m:t>
                          </m:r>
                        </m:sub>
                      </m:sSub>
                      <m:r>
                        <a:rPr lang="en-US" b="1" i="0" smtClean="0">
                          <a:latin typeface="Cambria Math" panose="02040503050406030204" pitchFamily="18" charset="0"/>
                        </a:rPr>
                        <m:t>=</m:t>
                      </m:r>
                      <m:d>
                        <m:dPr>
                          <m:ctrlPr>
                            <a:rPr lang="en-US" b="1" i="1" smtClean="0">
                              <a:latin typeface="Cambria Math" panose="02040503050406030204" pitchFamily="18" charset="0"/>
                            </a:rPr>
                          </m:ctrlPr>
                        </m:dPr>
                        <m:e>
                          <m:r>
                            <a:rPr lang="en-US" b="0" i="0" smtClean="0">
                              <a:latin typeface="Cambria Math" panose="02040503050406030204" pitchFamily="18" charset="0"/>
                            </a:rPr>
                            <m:t>0,0</m:t>
                          </m:r>
                        </m:e>
                      </m:d>
                      <m:r>
                        <a:rPr lang="en-US" b="1" i="0" smtClean="0">
                          <a:latin typeface="Cambria Math" panose="02040503050406030204" pitchFamily="18" charset="0"/>
                        </a:rPr>
                        <m:t>.</m:t>
                      </m:r>
                    </m:oMath>
                  </m:oMathPara>
                </a14:m>
                <a:endParaRPr lang="en-US" b="1" dirty="0"/>
              </a:p>
              <a:p>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57200" y="3965420"/>
                <a:ext cx="4281949" cy="2031325"/>
              </a:xfrm>
              <a:prstGeom prst="rect">
                <a:avLst/>
              </a:prstGeom>
              <a:blipFill>
                <a:blip r:embed="rId4"/>
                <a:stretch>
                  <a:fillRect l="-1140" t="-14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90704" y="1531938"/>
                <a:ext cx="8162592" cy="243483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dynamical system equations can be expressed using </a:t>
                </a:r>
                <a14:m>
                  <m:oMath xmlns:m="http://schemas.openxmlformats.org/officeDocument/2006/math">
                    <m:r>
                      <a:rPr lang="en-US" b="1">
                        <a:latin typeface="Cambria Math" panose="02040503050406030204" pitchFamily="18" charset="0"/>
                      </a:rPr>
                      <m:t>𝐱</m:t>
                    </m:r>
                    <m:r>
                      <a:rPr lang="en-US" b="1" i="1" smtClean="0">
                        <a:latin typeface="Cambria Math" panose="02040503050406030204" pitchFamily="18" charset="0"/>
                      </a:rPr>
                      <m:t>=</m:t>
                    </m:r>
                    <m:d>
                      <m:dPr>
                        <m:ctrlPr>
                          <a:rPr lang="en-US" b="1"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1">
                            <a:latin typeface="Cambria Math" panose="02040503050406030204" pitchFamily="18" charset="0"/>
                          </a:rPr>
                          <m:t>𝐱</m:t>
                        </m:r>
                      </m:num>
                      <m:den>
                        <m:r>
                          <a:rPr lang="en-US" i="1">
                            <a:latin typeface="Cambria Math" panose="02040503050406030204" pitchFamily="18" charset="0"/>
                          </a:rPr>
                          <m:t>𝑑𝑡</m:t>
                        </m:r>
                      </m:den>
                    </m:f>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a14:m>
                <a:r>
                  <a:rPr lang="en-US" dirty="0"/>
                  <a:t> where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oMath>
                </a14:m>
                <a:r>
                  <a:rPr lang="en-US" dirty="0"/>
                  <a:t> with</a:t>
                </a:r>
              </a:p>
              <a:p>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3</m:t>
                          </m:r>
                        </m:sup>
                      </m:sSubSup>
                      <m:r>
                        <a:rPr lang="en-US" i="1">
                          <a:latin typeface="Cambria Math" panose="02040503050406030204" pitchFamily="18" charset="0"/>
                        </a:rPr>
                        <m:t>−4</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p>
                <a:endParaRPr lang="en-US" dirty="0"/>
              </a:p>
              <a:p>
                <a:r>
                  <a:rPr lang="en-US" dirty="0"/>
                  <a:t>on the state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2</m:t>
                        </m:r>
                      </m:sup>
                    </m:sSup>
                  </m:oMath>
                </a14:m>
                <a:r>
                  <a:rPr lang="en-US"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490704" y="1531938"/>
                <a:ext cx="8162592" cy="2434834"/>
              </a:xfrm>
              <a:prstGeom prst="rect">
                <a:avLst/>
              </a:prstGeom>
              <a:blipFill>
                <a:blip r:embed="rId5"/>
                <a:stretch>
                  <a:fillRect l="-446" b="-2475"/>
                </a:stretch>
              </a:blipFill>
            </p:spPr>
            <p:txBody>
              <a:bodyPr/>
              <a:lstStyle/>
              <a:p>
                <a:r>
                  <a:rPr lang="en-US">
                    <a:noFill/>
                  </a:rPr>
                  <a:t> </a:t>
                </a:r>
              </a:p>
            </p:txBody>
          </p:sp>
        </mc:Fallback>
      </mc:AlternateContent>
      <p:pic>
        <p:nvPicPr>
          <p:cNvPr id="5" name="Picture 4"/>
          <p:cNvPicPr>
            <a:picLocks noChangeAspect="1"/>
          </p:cNvPicPr>
          <p:nvPr/>
        </p:nvPicPr>
        <p:blipFill>
          <a:blip r:embed="rId6"/>
          <a:stretch>
            <a:fillRect/>
          </a:stretch>
        </p:blipFill>
        <p:spPr>
          <a:xfrm>
            <a:off x="4536207" y="3668339"/>
            <a:ext cx="4252775" cy="3047092"/>
          </a:xfrm>
          <a:prstGeom prst="rect">
            <a:avLst/>
          </a:prstGeom>
        </p:spPr>
      </p:pic>
      <p:sp>
        <p:nvSpPr>
          <p:cNvPr id="8" name="Rectangular Callout 7"/>
          <p:cNvSpPr/>
          <p:nvPr/>
        </p:nvSpPr>
        <p:spPr>
          <a:xfrm>
            <a:off x="6164826" y="2399072"/>
            <a:ext cx="2521974" cy="1212118"/>
          </a:xfrm>
          <a:prstGeom prst="wedgeRect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It is difficult to tell if equilibrium is stable or unstable.</a:t>
            </a:r>
          </a:p>
        </p:txBody>
      </p:sp>
    </p:spTree>
    <p:extLst>
      <p:ext uri="{BB962C8B-B14F-4D97-AF65-F5344CB8AC3E}">
        <p14:creationId xmlns:p14="http://schemas.microsoft.com/office/powerpoint/2010/main" val="18747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57201" y="3460531"/>
                <a:ext cx="3592286" cy="2332498"/>
              </a:xfrm>
              <a:prstGeom prst="rect">
                <a:avLst/>
              </a:prstGeom>
              <a:noFill/>
            </p:spPr>
            <p:txBody>
              <a:bodyPr wrap="square" rtlCol="0">
                <a:spAutoFit/>
              </a:bodyPr>
              <a:lstStyle/>
              <a:p>
                <a:r>
                  <a:rPr lang="en-US" b="0" dirty="0"/>
                  <a:t>We find the Jacobian</a:t>
                </a:r>
              </a:p>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𝑱</m:t>
                      </m:r>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0" smtClean="0">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r>
                                  <a:rPr lang="en-US" i="1">
                                    <a:latin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den>
                                </m:f>
                                <m:r>
                                  <a:rPr lang="en-US" i="1">
                                    <a:latin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𝑛</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r>
                                  <a:rPr lang="en-US" i="1">
                                    <a:latin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𝑛</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den>
                                </m:f>
                                <m:r>
                                  <a:rPr lang="en-US" i="1">
                                    <a:latin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e>
                            </m:mr>
                          </m:m>
                        </m:e>
                      </m:d>
                    </m:oMath>
                  </m:oMathPara>
                </a14:m>
                <a:endParaRPr lang="en-US" dirty="0"/>
              </a:p>
              <a:p>
                <a:r>
                  <a:rPr lang="en-US" dirty="0"/>
                  <a:t>and substitute the equilibrium solution of </a:t>
                </a:r>
                <a14:m>
                  <m:oMath xmlns:m="http://schemas.openxmlformats.org/officeDocument/2006/math">
                    <m:sSub>
                      <m:sSubPr>
                        <m:ctrlPr>
                          <a:rPr lang="en-US" b="1" i="1" smtClean="0">
                            <a:latin typeface="Cambria Math" panose="02040503050406030204" pitchFamily="18" charset="0"/>
                          </a:rPr>
                        </m:ctrlPr>
                      </m:sSubPr>
                      <m:e>
                        <m:r>
                          <a:rPr lang="en-US" b="1">
                            <a:latin typeface="Cambria Math" panose="02040503050406030204" pitchFamily="18" charset="0"/>
                          </a:rPr>
                          <m:t>𝐱</m:t>
                        </m:r>
                      </m:e>
                      <m:sub>
                        <m:r>
                          <a:rPr lang="en-US" b="0" i="0" smtClean="0">
                            <a:latin typeface="Cambria Math" panose="02040503050406030204" pitchFamily="18" charset="0"/>
                          </a:rPr>
                          <m:t>0</m:t>
                        </m:r>
                      </m:sub>
                    </m:sSub>
                    <m:r>
                      <a:rPr lang="en-US" b="1">
                        <a:latin typeface="Cambria Math" panose="02040503050406030204" pitchFamily="18" charset="0"/>
                      </a:rPr>
                      <m:t>=(</m:t>
                    </m:r>
                    <m:r>
                      <a:rPr lang="en-US" b="0" i="0" smtClean="0">
                        <a:latin typeface="Cambria Math" panose="02040503050406030204" pitchFamily="18" charset="0"/>
                      </a:rPr>
                      <m:t>0</m:t>
                    </m:r>
                    <m:r>
                      <a:rPr lang="en-US">
                        <a:latin typeface="Cambria Math" panose="02040503050406030204" pitchFamily="18" charset="0"/>
                      </a:rPr>
                      <m:t>,</m:t>
                    </m:r>
                    <m:r>
                      <a:rPr lang="en-US" b="0" i="0" smtClean="0">
                        <a:latin typeface="Cambria Math" panose="02040503050406030204" pitchFamily="18" charset="0"/>
                      </a:rPr>
                      <m:t>0</m:t>
                    </m:r>
                  </m:oMath>
                </a14:m>
                <a:r>
                  <a:rPr lang="en-US" dirty="0"/>
                  <a:t>).</a:t>
                </a:r>
              </a:p>
            </p:txBody>
          </p:sp>
        </mc:Choice>
        <mc:Fallback xmlns="">
          <p:sp>
            <p:nvSpPr>
              <p:cNvPr id="14" name="TextBox 13"/>
              <p:cNvSpPr txBox="1">
                <a:spLocks noRot="1" noChangeAspect="1" noMove="1" noResize="1" noEditPoints="1" noAdjustHandles="1" noChangeArrowheads="1" noChangeShapeType="1" noTextEdit="1"/>
              </p:cNvSpPr>
              <p:nvPr/>
            </p:nvSpPr>
            <p:spPr>
              <a:xfrm>
                <a:off x="457201" y="3460531"/>
                <a:ext cx="3592286" cy="2332498"/>
              </a:xfrm>
              <a:prstGeom prst="rect">
                <a:avLst/>
              </a:prstGeom>
              <a:blipFill>
                <a:blip r:embed="rId4"/>
                <a:stretch>
                  <a:fillRect l="-1358" t="-1571" b="-3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0375" y="1429443"/>
                <a:ext cx="8162592" cy="13268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dynamical system equations are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1">
                            <a:latin typeface="Cambria Math" panose="02040503050406030204" pitchFamily="18" charset="0"/>
                          </a:rPr>
                          <m:t>𝐱</m:t>
                        </m:r>
                      </m:num>
                      <m:den>
                        <m:r>
                          <a:rPr lang="en-US" i="1">
                            <a:latin typeface="Cambria Math" panose="02040503050406030204" pitchFamily="18" charset="0"/>
                          </a:rPr>
                          <m:t>𝑑𝑡</m:t>
                        </m:r>
                      </m:den>
                    </m:f>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a14:m>
                <a:r>
                  <a:rPr lang="en-US" dirty="0"/>
                  <a:t> where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oMath>
                </a14:m>
                <a:r>
                  <a:rPr lang="en-US" dirty="0"/>
                  <a:t> with</a:t>
                </a: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3</m:t>
                          </m:r>
                        </m:sup>
                      </m:sSubSup>
                      <m:r>
                        <a:rPr lang="en-US" i="1">
                          <a:latin typeface="Cambria Math" panose="02040503050406030204" pitchFamily="18" charset="0"/>
                        </a:rPr>
                        <m:t>−4</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d>
                        <m:dPr>
                          <m:ctrlPr>
                            <a:rPr lang="en-US" b="0"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br>
                  <a:rPr lang="en-US" dirty="0"/>
                </a:br>
                <a:r>
                  <a:rPr lang="en-US" dirty="0"/>
                  <a:t>have an equilibrium solution of </a:t>
                </a:r>
                <a14:m>
                  <m:oMath xmlns:m="http://schemas.openxmlformats.org/officeDocument/2006/math">
                    <m:sSub>
                      <m:sSubPr>
                        <m:ctrlPr>
                          <a:rPr lang="en-US" b="1" i="1" smtClean="0">
                            <a:latin typeface="Cambria Math" panose="02040503050406030204" pitchFamily="18" charset="0"/>
                          </a:rPr>
                        </m:ctrlPr>
                      </m:sSubPr>
                      <m:e>
                        <m:r>
                          <a:rPr lang="en-US" b="1">
                            <a:latin typeface="Cambria Math" panose="02040503050406030204" pitchFamily="18" charset="0"/>
                          </a:rPr>
                          <m:t>𝐱</m:t>
                        </m:r>
                      </m:e>
                      <m:sub>
                        <m:r>
                          <a:rPr lang="en-US" b="0" i="0" smtClean="0">
                            <a:latin typeface="Cambria Math" panose="02040503050406030204" pitchFamily="18" charset="0"/>
                          </a:rPr>
                          <m:t>0</m:t>
                        </m:r>
                      </m:sub>
                    </m:sSub>
                    <m:r>
                      <a:rPr lang="en-US" b="1">
                        <a:latin typeface="Cambria Math" panose="02040503050406030204" pitchFamily="18" charset="0"/>
                      </a:rPr>
                      <m:t>=(</m:t>
                    </m:r>
                    <m:r>
                      <a:rPr lang="en-US" b="0" i="0" smtClean="0">
                        <a:latin typeface="Cambria Math" panose="02040503050406030204" pitchFamily="18" charset="0"/>
                      </a:rPr>
                      <m:t>0</m:t>
                    </m:r>
                    <m:r>
                      <a:rPr lang="en-US">
                        <a:latin typeface="Cambria Math" panose="02040503050406030204" pitchFamily="18" charset="0"/>
                      </a:rPr>
                      <m:t>,</m:t>
                    </m:r>
                    <m:r>
                      <a:rPr lang="en-US" b="0" i="0" smtClean="0">
                        <a:latin typeface="Cambria Math" panose="02040503050406030204" pitchFamily="18" charset="0"/>
                      </a:rPr>
                      <m:t>0</m:t>
                    </m:r>
                    <m:r>
                      <a:rPr lang="en-US" b="1">
                        <a:latin typeface="Cambria Math" panose="02040503050406030204" pitchFamily="18" charset="0"/>
                      </a:rPr>
                      <m:t>)</m:t>
                    </m:r>
                  </m:oMath>
                </a14:m>
                <a:r>
                  <a:rPr lang="en-US" dirty="0"/>
                  <a:t>.</a:t>
                </a:r>
              </a:p>
            </p:txBody>
          </p:sp>
        </mc:Choice>
        <mc:Fallback xmlns="">
          <p:sp>
            <p:nvSpPr>
              <p:cNvPr id="9" name="TextBox 8"/>
              <p:cNvSpPr txBox="1">
                <a:spLocks noRot="1" noChangeAspect="1" noMove="1" noResize="1" noEditPoints="1" noAdjustHandles="1" noChangeArrowheads="1" noChangeShapeType="1" noTextEdit="1"/>
              </p:cNvSpPr>
              <p:nvPr/>
            </p:nvSpPr>
            <p:spPr>
              <a:xfrm>
                <a:off x="460375" y="1429443"/>
                <a:ext cx="8162592" cy="1326838"/>
              </a:xfrm>
              <a:prstGeom prst="rect">
                <a:avLst/>
              </a:prstGeom>
              <a:blipFill>
                <a:blip r:embed="rId5"/>
                <a:stretch>
                  <a:fillRect l="-521"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715022" y="3455563"/>
                <a:ext cx="3981609" cy="2406556"/>
              </a:xfrm>
              <a:prstGeom prst="rect">
                <a:avLst/>
              </a:prstGeom>
              <a:noFill/>
            </p:spPr>
            <p:txBody>
              <a:bodyPr wrap="square" rtlCol="0">
                <a:spAutoFit/>
              </a:bodyPr>
              <a:lstStyle/>
              <a:p>
                <a:r>
                  <a:rPr lang="en-US" dirty="0"/>
                  <a:t>We have the following partial derivatives</a:t>
                </a:r>
                <a:endParaRPr lang="en-US" b="0"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d>
                      <m:dPr>
                        <m:ctrlPr>
                          <a:rPr lang="en-US" b="1"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1" i="1" smtClean="0">
                        <a:latin typeface="Cambria Math" panose="02040503050406030204" pitchFamily="18" charset="0"/>
                      </a:rPr>
                      <m:t>=</m:t>
                    </m:r>
                    <m:r>
                      <a:rPr lang="en-US" b="0" i="1" smtClean="0">
                        <a:latin typeface="Cambria Math" panose="02040503050406030204" pitchFamily="18" charset="0"/>
                      </a:rPr>
                      <m:t>−3</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−4 </m:t>
                    </m:r>
                  </m:oMath>
                </a14:m>
                <a:r>
                  <a:rPr lang="en-US" dirty="0"/>
                  <a:t> </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r>
                      <a:rPr lang="en-US" b="1" i="1" smtClean="0">
                        <a:latin typeface="Cambria Math" panose="02040503050406030204" pitchFamily="18" charset="0"/>
                      </a:rPr>
                      <m:t>−</m:t>
                    </m:r>
                    <m:r>
                      <a:rPr lang="en-US" i="1" smtClean="0">
                        <a:latin typeface="Cambria Math" panose="02040503050406030204" pitchFamily="18" charset="0"/>
                      </a:rPr>
                      <m:t>1</m:t>
                    </m:r>
                  </m:oMath>
                </a14:m>
                <a:r>
                  <a:rPr lang="en-US" dirty="0"/>
                  <a:t> </a:t>
                </a:r>
              </a:p>
              <a:p>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r>
                      <a:rPr lang="en-US" b="0" i="1" smtClean="0">
                        <a:latin typeface="Cambria Math" panose="02040503050406030204" pitchFamily="18" charset="0"/>
                      </a:rPr>
                      <m:t>3</m:t>
                    </m:r>
                  </m:oMath>
                </a14:m>
                <a:r>
                  <a:rPr lang="en-US" dirty="0"/>
                  <a:t> </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oMath>
                </a14:m>
                <a:r>
                  <a:rPr lang="en-US" dirty="0"/>
                  <a:t> </a:t>
                </a:r>
              </a:p>
            </p:txBody>
          </p:sp>
        </mc:Choice>
        <mc:Fallback xmlns="">
          <p:sp>
            <p:nvSpPr>
              <p:cNvPr id="10" name="TextBox 9"/>
              <p:cNvSpPr txBox="1">
                <a:spLocks noRot="1" noChangeAspect="1" noMove="1" noResize="1" noEditPoints="1" noAdjustHandles="1" noChangeArrowheads="1" noChangeShapeType="1" noTextEdit="1"/>
              </p:cNvSpPr>
              <p:nvPr/>
            </p:nvSpPr>
            <p:spPr>
              <a:xfrm>
                <a:off x="4715022" y="3455563"/>
                <a:ext cx="3981609" cy="2406556"/>
              </a:xfrm>
              <a:prstGeom prst="rect">
                <a:avLst/>
              </a:prstGeom>
              <a:blipFill>
                <a:blip r:embed="rId6"/>
                <a:stretch>
                  <a:fillRect l="-1223" t="-1519" r="-1223"/>
                </a:stretch>
              </a:blipFill>
            </p:spPr>
            <p:txBody>
              <a:bodyPr/>
              <a:lstStyle/>
              <a:p>
                <a:r>
                  <a:rPr lang="en-US">
                    <a:noFill/>
                  </a:rPr>
                  <a:t> </a:t>
                </a:r>
              </a:p>
            </p:txBody>
          </p:sp>
        </mc:Fallback>
      </mc:AlternateContent>
    </p:spTree>
    <p:extLst>
      <p:ext uri="{BB962C8B-B14F-4D97-AF65-F5344CB8AC3E}">
        <p14:creationId xmlns:p14="http://schemas.microsoft.com/office/powerpoint/2010/main" val="7582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705190" y="3498024"/>
                <a:ext cx="3592286" cy="1970283"/>
              </a:xfrm>
              <a:prstGeom prst="rect">
                <a:avLst/>
              </a:prstGeom>
              <a:noFill/>
            </p:spPr>
            <p:txBody>
              <a:bodyPr wrap="square" rtlCol="0">
                <a:spAutoFit/>
              </a:bodyPr>
              <a:lstStyle/>
              <a:p>
                <a:r>
                  <a:rPr lang="en-US" b="0" dirty="0"/>
                  <a:t>Thus, the Jacobian at </a:t>
                </a:r>
                <a:br>
                  <a:rPr lang="en-US" b="0" dirty="0"/>
                </a:b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a:latin typeface="Cambria Math" panose="02040503050406030204" pitchFamily="18" charset="0"/>
                          </a:rPr>
                          <m:t>0</m:t>
                        </m:r>
                      </m:sub>
                    </m:sSub>
                    <m:r>
                      <a:rPr lang="en-US" b="1">
                        <a:latin typeface="Cambria Math" panose="02040503050406030204" pitchFamily="18" charset="0"/>
                      </a:rPr>
                      <m:t>=(</m:t>
                    </m:r>
                    <m:r>
                      <a:rPr lang="en-US" b="0" i="0" smtClean="0">
                        <a:latin typeface="Cambria Math" panose="02040503050406030204" pitchFamily="18" charset="0"/>
                      </a:rPr>
                      <m:t>0,0</m:t>
                    </m:r>
                  </m:oMath>
                </a14:m>
                <a:r>
                  <a:rPr lang="en-US" dirty="0"/>
                  <a:t>) is given by</a:t>
                </a:r>
              </a:p>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𝑱</m:t>
                      </m:r>
                      <m:d>
                        <m:dPr>
                          <m:ctrlPr>
                            <a:rPr lang="en-US" b="1"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0" smtClean="0">
                                  <a:latin typeface="Cambria Math" panose="02040503050406030204" pitchFamily="18" charset="0"/>
                                </a:rPr>
                                <m:t>0</m:t>
                              </m:r>
                            </m:sub>
                          </m:sSub>
                        </m:e>
                      </m:d>
                      <m:r>
                        <a:rPr lang="en-US" i="1">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4</m:t>
                                </m:r>
                              </m:e>
                              <m:e>
                                <m:r>
                                  <a:rPr lang="en-US" b="0" i="1" smtClean="0">
                                    <a:latin typeface="Cambria Math" panose="02040503050406030204" pitchFamily="18" charset="0"/>
                                  </a:rPr>
                                  <m:t>−1</m:t>
                                </m:r>
                              </m:e>
                            </m:mr>
                            <m:mr>
                              <m:e>
                                <m:r>
                                  <a:rPr lang="en-US" b="0" i="1" smtClean="0">
                                    <a:latin typeface="Cambria Math" panose="02040503050406030204" pitchFamily="18" charset="0"/>
                                  </a:rPr>
                                  <m:t>3</m:t>
                                </m:r>
                              </m:e>
                              <m:e>
                                <m:r>
                                  <a:rPr lang="en-US" b="0" i="1" smtClean="0">
                                    <a:latin typeface="Cambria Math" panose="02040503050406030204" pitchFamily="18" charset="0"/>
                                  </a:rPr>
                                  <m:t>0</m:t>
                                </m:r>
                              </m:e>
                            </m:mr>
                          </m:m>
                        </m:e>
                      </m:d>
                      <m:r>
                        <a:rPr lang="en-US" b="0" i="1" smtClean="0">
                          <a:latin typeface="Cambria Math" panose="02040503050406030204" pitchFamily="18" charset="0"/>
                        </a:rPr>
                        <m:t>.</m:t>
                      </m:r>
                    </m:oMath>
                  </m:oMathPara>
                </a14:m>
                <a:endParaRPr lang="en-US" dirty="0"/>
              </a:p>
              <a:p>
                <a:endParaRPr lang="en-US" dirty="0"/>
              </a:p>
              <a:p>
                <a:r>
                  <a:rPr lang="en-US" dirty="0"/>
                  <a:t>To find the eigenvalues we solve:</a:t>
                </a:r>
              </a:p>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0=</m:t>
                      </m:r>
                      <m:r>
                        <m:rPr>
                          <m:lit/>
                        </m:rPr>
                        <a:rPr lang="en-US" b="0" i="0" smtClean="0">
                          <a:latin typeface="Cambria Math" panose="02040503050406030204" pitchFamily="18" charset="0"/>
                        </a:rPr>
                        <m:t> </m:t>
                      </m:r>
                      <m:r>
                        <m:rPr>
                          <m:sty m:val="p"/>
                        </m:rPr>
                        <a:rPr lang="en-US" b="0" i="0" smtClean="0">
                          <a:latin typeface="Cambria Math" panose="02040503050406030204" pitchFamily="18" charset="0"/>
                        </a:rPr>
                        <m:t>det</m:t>
                      </m:r>
                      <m:r>
                        <a:rPr lang="en-US" b="0" i="0" smtClean="0">
                          <a:latin typeface="Cambria Math" panose="02040503050406030204" pitchFamily="18" charset="0"/>
                        </a:rPr>
                        <m:t>(</m:t>
                      </m:r>
                      <m:r>
                        <m:rPr>
                          <m:sty m:val="p"/>
                        </m:rPr>
                        <a:rPr lang="en-US" b="0" i="0" smtClean="0">
                          <a:latin typeface="Cambria Math" panose="02040503050406030204" pitchFamily="18" charset="0"/>
                        </a:rPr>
                        <m:t>λ</m:t>
                      </m:r>
                      <m:r>
                        <a:rPr lang="en-US" b="1" i="1" smtClean="0">
                          <a:latin typeface="Cambria Math" panose="02040503050406030204" pitchFamily="18" charset="0"/>
                        </a:rPr>
                        <m:t>𝑰</m:t>
                      </m:r>
                      <m:r>
                        <a:rPr lang="en-US" b="0" i="1" smtClean="0">
                          <a:latin typeface="Cambria Math" panose="02040503050406030204" pitchFamily="18" charset="0"/>
                        </a:rPr>
                        <m:t>−</m:t>
                      </m:r>
                      <m:r>
                        <a:rPr lang="en-US" b="1" i="1" smtClean="0">
                          <a:latin typeface="Cambria Math" panose="02040503050406030204" pitchFamily="18" charset="0"/>
                        </a:rPr>
                        <m:t>𝑱</m:t>
                      </m:r>
                      <m:r>
                        <a:rPr lang="en-US" b="0" i="1" smtClean="0">
                          <a:latin typeface="Cambria Math" panose="02040503050406030204" pitchFamily="18" charset="0"/>
                        </a:rPr>
                        <m:t>)</m:t>
                      </m:r>
                      <m:r>
                        <a:rPr lang="en-US" b="1" i="1" smtClean="0">
                          <a:latin typeface="Cambria Math" panose="02040503050406030204" pitchFamily="18" charset="0"/>
                        </a:rPr>
                        <m:t>  </m:t>
                      </m:r>
                    </m:oMath>
                  </m:oMathPara>
                </a14:m>
                <a:endParaRPr lang="en-US" b="1" i="1" dirty="0"/>
              </a:p>
            </p:txBody>
          </p:sp>
        </mc:Choice>
        <mc:Fallback xmlns="">
          <p:sp>
            <p:nvSpPr>
              <p:cNvPr id="14" name="TextBox 13"/>
              <p:cNvSpPr txBox="1">
                <a:spLocks noRot="1" noChangeAspect="1" noMove="1" noResize="1" noEditPoints="1" noAdjustHandles="1" noChangeArrowheads="1" noChangeShapeType="1" noTextEdit="1"/>
              </p:cNvSpPr>
              <p:nvPr/>
            </p:nvSpPr>
            <p:spPr>
              <a:xfrm>
                <a:off x="4705190" y="3498024"/>
                <a:ext cx="3592286" cy="1970283"/>
              </a:xfrm>
              <a:prstGeom prst="rect">
                <a:avLst/>
              </a:prstGeom>
              <a:blipFill>
                <a:blip r:embed="rId4"/>
                <a:stretch>
                  <a:fillRect l="-1528" t="-1858" b="-15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0375" y="1429443"/>
                <a:ext cx="8162592" cy="13268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dynamical system equations are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1">
                            <a:latin typeface="Cambria Math" panose="02040503050406030204" pitchFamily="18" charset="0"/>
                          </a:rPr>
                          <m:t>𝐱</m:t>
                        </m:r>
                      </m:num>
                      <m:den>
                        <m:r>
                          <a:rPr lang="en-US" i="1">
                            <a:latin typeface="Cambria Math" panose="02040503050406030204" pitchFamily="18" charset="0"/>
                          </a:rPr>
                          <m:t>𝑑𝑡</m:t>
                        </m:r>
                      </m:den>
                    </m:f>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a14:m>
                <a:r>
                  <a:rPr lang="en-US" dirty="0"/>
                  <a:t> where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oMath>
                </a14:m>
                <a:r>
                  <a:rPr lang="en-US" dirty="0"/>
                  <a:t> with</a:t>
                </a: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3</m:t>
                          </m:r>
                        </m:sup>
                      </m:sSubSup>
                      <m:r>
                        <a:rPr lang="en-US" i="1">
                          <a:latin typeface="Cambria Math" panose="02040503050406030204" pitchFamily="18" charset="0"/>
                        </a:rPr>
                        <m:t>−4</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a:p>
                <a:r>
                  <a:rPr lang="en-US" dirty="0"/>
                  <a:t>have an equilibrium solution of </a:t>
                </a:r>
                <a14:m>
                  <m:oMath xmlns:m="http://schemas.openxmlformats.org/officeDocument/2006/math">
                    <m:sSub>
                      <m:sSubPr>
                        <m:ctrlPr>
                          <a:rPr lang="en-US" b="1" i="1" smtClean="0">
                            <a:latin typeface="Cambria Math" panose="02040503050406030204" pitchFamily="18" charset="0"/>
                          </a:rPr>
                        </m:ctrlPr>
                      </m:sSubPr>
                      <m:e>
                        <m:r>
                          <a:rPr lang="en-US" b="1">
                            <a:latin typeface="Cambria Math" panose="02040503050406030204" pitchFamily="18" charset="0"/>
                          </a:rPr>
                          <m:t>𝐱</m:t>
                        </m:r>
                      </m:e>
                      <m:sub>
                        <m:r>
                          <a:rPr lang="en-US" b="0" i="0" smtClean="0">
                            <a:latin typeface="Cambria Math" panose="02040503050406030204" pitchFamily="18" charset="0"/>
                          </a:rPr>
                          <m:t>0</m:t>
                        </m:r>
                      </m:sub>
                    </m:sSub>
                    <m:r>
                      <a:rPr lang="en-US" b="1">
                        <a:latin typeface="Cambria Math" panose="02040503050406030204" pitchFamily="18" charset="0"/>
                      </a:rPr>
                      <m:t>=(</m:t>
                    </m:r>
                    <m:r>
                      <a:rPr lang="en-US" b="0" i="0" smtClean="0">
                        <a:latin typeface="Cambria Math" panose="02040503050406030204" pitchFamily="18" charset="0"/>
                      </a:rPr>
                      <m:t>0</m:t>
                    </m:r>
                    <m:r>
                      <a:rPr lang="en-US">
                        <a:latin typeface="Cambria Math" panose="02040503050406030204" pitchFamily="18" charset="0"/>
                      </a:rPr>
                      <m:t>,</m:t>
                    </m:r>
                    <m:r>
                      <a:rPr lang="en-US" b="0" i="0" smtClean="0">
                        <a:latin typeface="Cambria Math" panose="02040503050406030204" pitchFamily="18" charset="0"/>
                      </a:rPr>
                      <m:t>0</m:t>
                    </m:r>
                    <m:r>
                      <a:rPr lang="en-US" b="1">
                        <a:latin typeface="Cambria Math" panose="02040503050406030204" pitchFamily="18" charset="0"/>
                      </a:rPr>
                      <m:t>)</m:t>
                    </m:r>
                  </m:oMath>
                </a14:m>
                <a:r>
                  <a:rPr lang="en-US" dirty="0"/>
                  <a:t>.</a:t>
                </a:r>
              </a:p>
            </p:txBody>
          </p:sp>
        </mc:Choice>
        <mc:Fallback xmlns="">
          <p:sp>
            <p:nvSpPr>
              <p:cNvPr id="9" name="TextBox 8"/>
              <p:cNvSpPr txBox="1">
                <a:spLocks noRot="1" noChangeAspect="1" noMove="1" noResize="1" noEditPoints="1" noAdjustHandles="1" noChangeArrowheads="1" noChangeShapeType="1" noTextEdit="1"/>
              </p:cNvSpPr>
              <p:nvPr/>
            </p:nvSpPr>
            <p:spPr>
              <a:xfrm>
                <a:off x="460375" y="1429443"/>
                <a:ext cx="8162592" cy="1326838"/>
              </a:xfrm>
              <a:prstGeom prst="rect">
                <a:avLst/>
              </a:prstGeom>
              <a:blipFill>
                <a:blip r:embed="rId5"/>
                <a:stretch>
                  <a:fillRect l="-521"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60375" y="3460995"/>
                <a:ext cx="3981609" cy="2406556"/>
              </a:xfrm>
              <a:prstGeom prst="rect">
                <a:avLst/>
              </a:prstGeom>
              <a:noFill/>
            </p:spPr>
            <p:txBody>
              <a:bodyPr wrap="square" rtlCol="0">
                <a:spAutoFit/>
              </a:bodyPr>
              <a:lstStyle/>
              <a:p>
                <a:r>
                  <a:rPr lang="en-US" dirty="0"/>
                  <a:t>The partial derivatives are </a:t>
                </a:r>
                <a:endParaRPr lang="en-US" b="0"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r>
                      <a:rPr lang="en-US" i="1">
                        <a:latin typeface="Cambria Math" panose="02040503050406030204" pitchFamily="18" charset="0"/>
                      </a:rPr>
                      <m:t>−3</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−4 </m:t>
                    </m:r>
                  </m:oMath>
                </a14:m>
                <a:r>
                  <a:rPr lang="en-US" dirty="0"/>
                  <a:t> </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r>
                      <a:rPr lang="en-US" i="1">
                        <a:latin typeface="Cambria Math" panose="02040503050406030204" pitchFamily="18" charset="0"/>
                      </a:rPr>
                      <m:t>1</m:t>
                    </m:r>
                  </m:oMath>
                </a14:m>
                <a:r>
                  <a:rPr lang="en-US" dirty="0"/>
                  <a:t> </a:t>
                </a:r>
              </a:p>
              <a:p>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r>
                      <a:rPr lang="en-US" i="1">
                        <a:latin typeface="Cambria Math" panose="02040503050406030204" pitchFamily="18" charset="0"/>
                      </a:rPr>
                      <m:t>3</m:t>
                    </m:r>
                  </m:oMath>
                </a14:m>
                <a:r>
                  <a:rPr lang="en-US" dirty="0"/>
                  <a:t> </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num>
                      <m:den>
                        <m:r>
                          <a:rPr lang="en-US" i="1">
                            <a:latin typeface="Cambria Math" panose="02040503050406030204" pitchFamily="18" charset="0"/>
                          </a:rPr>
                          <m:t>𝛿</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den>
                    </m:f>
                    <m:d>
                      <m:dPr>
                        <m:ctrlPr>
                          <a:rPr lang="en-US" b="1"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b="1" i="1">
                        <a:latin typeface="Cambria Math" panose="02040503050406030204" pitchFamily="18" charset="0"/>
                      </a:rPr>
                      <m:t>=</m:t>
                    </m:r>
                    <m:r>
                      <a:rPr lang="en-US" i="1">
                        <a:latin typeface="Cambria Math" panose="02040503050406030204" pitchFamily="18" charset="0"/>
                      </a:rPr>
                      <m:t>0 </m:t>
                    </m:r>
                  </m:oMath>
                </a14:m>
                <a:r>
                  <a:rPr lang="en-US" dirty="0"/>
                  <a:t> </a:t>
                </a:r>
              </a:p>
            </p:txBody>
          </p:sp>
        </mc:Choice>
        <mc:Fallback xmlns="">
          <p:sp>
            <p:nvSpPr>
              <p:cNvPr id="10" name="TextBox 9"/>
              <p:cNvSpPr txBox="1">
                <a:spLocks noRot="1" noChangeAspect="1" noMove="1" noResize="1" noEditPoints="1" noAdjustHandles="1" noChangeArrowheads="1" noChangeShapeType="1" noTextEdit="1"/>
              </p:cNvSpPr>
              <p:nvPr/>
            </p:nvSpPr>
            <p:spPr>
              <a:xfrm>
                <a:off x="460375" y="3460995"/>
                <a:ext cx="3981609" cy="2406556"/>
              </a:xfrm>
              <a:prstGeom prst="rect">
                <a:avLst/>
              </a:prstGeom>
              <a:blipFill>
                <a:blip r:embed="rId6"/>
                <a:stretch>
                  <a:fillRect l="-1378" t="-1519"/>
                </a:stretch>
              </a:blipFill>
            </p:spPr>
            <p:txBody>
              <a:bodyPr/>
              <a:lstStyle/>
              <a:p>
                <a:r>
                  <a:rPr lang="en-US">
                    <a:noFill/>
                  </a:rPr>
                  <a:t> </a:t>
                </a:r>
              </a:p>
            </p:txBody>
          </p:sp>
        </mc:Fallback>
      </mc:AlternateContent>
    </p:spTree>
    <p:extLst>
      <p:ext uri="{BB962C8B-B14F-4D97-AF65-F5344CB8AC3E}">
        <p14:creationId xmlns:p14="http://schemas.microsoft.com/office/powerpoint/2010/main" val="147131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60375" y="3193224"/>
                <a:ext cx="3592286" cy="1970283"/>
              </a:xfrm>
              <a:prstGeom prst="rect">
                <a:avLst/>
              </a:prstGeom>
              <a:noFill/>
            </p:spPr>
            <p:txBody>
              <a:bodyPr wrap="square" rtlCol="0">
                <a:spAutoFit/>
              </a:bodyPr>
              <a:lstStyle/>
              <a:p>
                <a:r>
                  <a:rPr lang="en-US" b="0" dirty="0"/>
                  <a:t>The Jacobian at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a:latin typeface="Cambria Math" panose="02040503050406030204" pitchFamily="18" charset="0"/>
                          </a:rPr>
                          <m:t>0</m:t>
                        </m:r>
                      </m:sub>
                    </m:sSub>
                    <m:r>
                      <a:rPr lang="en-US" b="1">
                        <a:latin typeface="Cambria Math" panose="02040503050406030204" pitchFamily="18" charset="0"/>
                      </a:rPr>
                      <m:t>=(</m:t>
                    </m:r>
                    <m:r>
                      <a:rPr lang="en-US" b="0" i="0" smtClean="0">
                        <a:latin typeface="Cambria Math" panose="02040503050406030204" pitchFamily="18" charset="0"/>
                      </a:rPr>
                      <m:t>0,0</m:t>
                    </m:r>
                  </m:oMath>
                </a14:m>
                <a:r>
                  <a:rPr lang="en-US" dirty="0"/>
                  <a:t>) is given by</a:t>
                </a:r>
              </a:p>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𝑱</m:t>
                      </m:r>
                      <m:d>
                        <m:dPr>
                          <m:ctrlPr>
                            <a:rPr lang="en-US" b="1"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0" smtClean="0">
                                  <a:latin typeface="Cambria Math" panose="02040503050406030204" pitchFamily="18" charset="0"/>
                                </a:rPr>
                                <m:t>0</m:t>
                              </m:r>
                            </m:sub>
                          </m:sSub>
                        </m:e>
                      </m:d>
                      <m:r>
                        <a:rPr lang="en-US" i="1">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4</m:t>
                                </m:r>
                              </m:e>
                              <m:e>
                                <m:r>
                                  <a:rPr lang="en-US" b="0" i="1" smtClean="0">
                                    <a:latin typeface="Cambria Math" panose="02040503050406030204" pitchFamily="18" charset="0"/>
                                  </a:rPr>
                                  <m:t>−1</m:t>
                                </m:r>
                              </m:e>
                            </m:mr>
                            <m:mr>
                              <m:e>
                                <m:r>
                                  <a:rPr lang="en-US" b="0" i="1" smtClean="0">
                                    <a:latin typeface="Cambria Math" panose="02040503050406030204" pitchFamily="18" charset="0"/>
                                  </a:rPr>
                                  <m:t>3</m:t>
                                </m:r>
                              </m:e>
                              <m:e>
                                <m:r>
                                  <a:rPr lang="en-US" b="0" i="1" smtClean="0">
                                    <a:latin typeface="Cambria Math" panose="02040503050406030204" pitchFamily="18" charset="0"/>
                                  </a:rPr>
                                  <m:t>0</m:t>
                                </m:r>
                              </m:e>
                            </m:mr>
                          </m:m>
                        </m:e>
                      </m:d>
                      <m:r>
                        <a:rPr lang="en-US" b="0" i="1" smtClean="0">
                          <a:latin typeface="Cambria Math" panose="02040503050406030204" pitchFamily="18" charset="0"/>
                        </a:rPr>
                        <m:t>.</m:t>
                      </m:r>
                    </m:oMath>
                  </m:oMathPara>
                </a14:m>
                <a:endParaRPr lang="en-US" dirty="0"/>
              </a:p>
              <a:p>
                <a:endParaRPr lang="en-US" dirty="0"/>
              </a:p>
              <a:p>
                <a:r>
                  <a:rPr lang="en-US" dirty="0"/>
                  <a:t>To find the eigenvalues we solve:</a:t>
                </a:r>
              </a:p>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0=</m:t>
                      </m:r>
                      <m:r>
                        <m:rPr>
                          <m:lit/>
                        </m:rPr>
                        <a:rPr lang="en-US" b="0" i="0" smtClean="0">
                          <a:latin typeface="Cambria Math" panose="02040503050406030204" pitchFamily="18" charset="0"/>
                        </a:rPr>
                        <m:t> </m:t>
                      </m:r>
                      <m:r>
                        <m:rPr>
                          <m:sty m:val="p"/>
                        </m:rPr>
                        <a:rPr lang="en-US" b="0" i="0" smtClean="0">
                          <a:latin typeface="Cambria Math" panose="02040503050406030204" pitchFamily="18" charset="0"/>
                        </a:rPr>
                        <m:t>det</m:t>
                      </m:r>
                      <m:r>
                        <a:rPr lang="en-US" b="0" i="0" smtClean="0">
                          <a:latin typeface="Cambria Math" panose="02040503050406030204" pitchFamily="18" charset="0"/>
                        </a:rPr>
                        <m:t>(</m:t>
                      </m:r>
                      <m:r>
                        <m:rPr>
                          <m:sty m:val="p"/>
                        </m:rPr>
                        <a:rPr lang="en-US" b="0" i="0" smtClean="0">
                          <a:latin typeface="Cambria Math" panose="02040503050406030204" pitchFamily="18" charset="0"/>
                        </a:rPr>
                        <m:t>λ</m:t>
                      </m:r>
                      <m:r>
                        <a:rPr lang="en-US" b="1" i="1" smtClean="0">
                          <a:latin typeface="Cambria Math" panose="02040503050406030204" pitchFamily="18" charset="0"/>
                        </a:rPr>
                        <m:t>𝑰</m:t>
                      </m:r>
                      <m:r>
                        <a:rPr lang="en-US" b="0" i="1" smtClean="0">
                          <a:latin typeface="Cambria Math" panose="02040503050406030204" pitchFamily="18" charset="0"/>
                        </a:rPr>
                        <m:t>−</m:t>
                      </m:r>
                      <m:r>
                        <a:rPr lang="en-US" b="1" i="1" smtClean="0">
                          <a:latin typeface="Cambria Math" panose="02040503050406030204" pitchFamily="18" charset="0"/>
                        </a:rPr>
                        <m:t>𝑱</m:t>
                      </m:r>
                      <m:r>
                        <a:rPr lang="en-US" b="0" i="1" smtClean="0">
                          <a:latin typeface="Cambria Math" panose="02040503050406030204" pitchFamily="18" charset="0"/>
                        </a:rPr>
                        <m:t>)</m:t>
                      </m:r>
                      <m:r>
                        <a:rPr lang="en-US" b="1" i="1" smtClean="0">
                          <a:latin typeface="Cambria Math" panose="02040503050406030204" pitchFamily="18" charset="0"/>
                        </a:rPr>
                        <m:t>  </m:t>
                      </m:r>
                    </m:oMath>
                  </m:oMathPara>
                </a14:m>
                <a:endParaRPr lang="en-US" b="1" i="1" dirty="0"/>
              </a:p>
            </p:txBody>
          </p:sp>
        </mc:Choice>
        <mc:Fallback xmlns="">
          <p:sp>
            <p:nvSpPr>
              <p:cNvPr id="14" name="TextBox 13"/>
              <p:cNvSpPr txBox="1">
                <a:spLocks noRot="1" noChangeAspect="1" noMove="1" noResize="1" noEditPoints="1" noAdjustHandles="1" noChangeArrowheads="1" noChangeShapeType="1" noTextEdit="1"/>
              </p:cNvSpPr>
              <p:nvPr/>
            </p:nvSpPr>
            <p:spPr>
              <a:xfrm>
                <a:off x="460375" y="3193224"/>
                <a:ext cx="3592286" cy="1970283"/>
              </a:xfrm>
              <a:prstGeom prst="rect">
                <a:avLst/>
              </a:prstGeom>
              <a:blipFill>
                <a:blip r:embed="rId4"/>
                <a:stretch>
                  <a:fillRect l="-1528" t="-1858" b="-15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0375" y="1429443"/>
                <a:ext cx="8162592" cy="13268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dynamical system equations are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1">
                            <a:latin typeface="Cambria Math" panose="02040503050406030204" pitchFamily="18" charset="0"/>
                          </a:rPr>
                          <m:t>𝐱</m:t>
                        </m:r>
                      </m:num>
                      <m:den>
                        <m:r>
                          <a:rPr lang="en-US" i="1">
                            <a:latin typeface="Cambria Math" panose="02040503050406030204" pitchFamily="18" charset="0"/>
                          </a:rPr>
                          <m:t>𝑑𝑡</m:t>
                        </m:r>
                      </m:den>
                    </m:f>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a14:m>
                <a:r>
                  <a:rPr lang="en-US" dirty="0"/>
                  <a:t> where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oMath>
                </a14:m>
                <a:r>
                  <a:rPr lang="en-US" dirty="0"/>
                  <a:t> with</a:t>
                </a: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3</m:t>
                          </m:r>
                        </m:sup>
                      </m:sSubSup>
                      <m:r>
                        <a:rPr lang="en-US" i="1">
                          <a:latin typeface="Cambria Math" panose="02040503050406030204" pitchFamily="18" charset="0"/>
                        </a:rPr>
                        <m:t>−4</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a:p>
                <a:r>
                  <a:rPr lang="en-US" dirty="0"/>
                  <a:t>have an equilibrium solution of </a:t>
                </a:r>
                <a14:m>
                  <m:oMath xmlns:m="http://schemas.openxmlformats.org/officeDocument/2006/math">
                    <m:sSub>
                      <m:sSubPr>
                        <m:ctrlPr>
                          <a:rPr lang="en-US" b="1" i="1" smtClean="0">
                            <a:latin typeface="Cambria Math" panose="02040503050406030204" pitchFamily="18" charset="0"/>
                          </a:rPr>
                        </m:ctrlPr>
                      </m:sSubPr>
                      <m:e>
                        <m:r>
                          <a:rPr lang="en-US" b="1">
                            <a:latin typeface="Cambria Math" panose="02040503050406030204" pitchFamily="18" charset="0"/>
                          </a:rPr>
                          <m:t>𝐱</m:t>
                        </m:r>
                      </m:e>
                      <m:sub>
                        <m:r>
                          <a:rPr lang="en-US" b="0" i="0" smtClean="0">
                            <a:latin typeface="Cambria Math" panose="02040503050406030204" pitchFamily="18" charset="0"/>
                          </a:rPr>
                          <m:t>0</m:t>
                        </m:r>
                      </m:sub>
                    </m:sSub>
                    <m:r>
                      <a:rPr lang="en-US" b="1">
                        <a:latin typeface="Cambria Math" panose="02040503050406030204" pitchFamily="18" charset="0"/>
                      </a:rPr>
                      <m:t>=(</m:t>
                    </m:r>
                    <m:r>
                      <a:rPr lang="en-US" b="0" i="0" smtClean="0">
                        <a:latin typeface="Cambria Math" panose="02040503050406030204" pitchFamily="18" charset="0"/>
                      </a:rPr>
                      <m:t>0</m:t>
                    </m:r>
                    <m:r>
                      <a:rPr lang="en-US">
                        <a:latin typeface="Cambria Math" panose="02040503050406030204" pitchFamily="18" charset="0"/>
                      </a:rPr>
                      <m:t>,</m:t>
                    </m:r>
                    <m:r>
                      <a:rPr lang="en-US" b="0" i="0" smtClean="0">
                        <a:latin typeface="Cambria Math" panose="02040503050406030204" pitchFamily="18" charset="0"/>
                      </a:rPr>
                      <m:t>0</m:t>
                    </m:r>
                    <m:r>
                      <a:rPr lang="en-US" b="1">
                        <a:latin typeface="Cambria Math" panose="02040503050406030204" pitchFamily="18" charset="0"/>
                      </a:rPr>
                      <m:t>)</m:t>
                    </m:r>
                  </m:oMath>
                </a14:m>
                <a:r>
                  <a:rPr lang="en-US" dirty="0"/>
                  <a:t>.</a:t>
                </a:r>
              </a:p>
            </p:txBody>
          </p:sp>
        </mc:Choice>
        <mc:Fallback xmlns="">
          <p:sp>
            <p:nvSpPr>
              <p:cNvPr id="9" name="TextBox 8"/>
              <p:cNvSpPr txBox="1">
                <a:spLocks noRot="1" noChangeAspect="1" noMove="1" noResize="1" noEditPoints="1" noAdjustHandles="1" noChangeArrowheads="1" noChangeShapeType="1" noTextEdit="1"/>
              </p:cNvSpPr>
              <p:nvPr/>
            </p:nvSpPr>
            <p:spPr>
              <a:xfrm>
                <a:off x="460375" y="1429443"/>
                <a:ext cx="8162592" cy="1326838"/>
              </a:xfrm>
              <a:prstGeom prst="rect">
                <a:avLst/>
              </a:prstGeom>
              <a:blipFill>
                <a:blip r:embed="rId5"/>
                <a:stretch>
                  <a:fillRect l="-521"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705191" y="2902668"/>
                <a:ext cx="3981609" cy="2308324"/>
              </a:xfrm>
              <a:prstGeom prst="rect">
                <a:avLst/>
              </a:prstGeom>
              <a:noFill/>
            </p:spPr>
            <p:txBody>
              <a:bodyPr wrap="square" rtlCol="0">
                <a:spAutoFit/>
              </a:bodyPr>
              <a:lstStyle/>
              <a:p>
                <a:r>
                  <a:rPr lang="en-US" dirty="0"/>
                  <a:t>Using </a:t>
                </a:r>
                <a:r>
                  <a:rPr lang="en-US" dirty="0" err="1">
                    <a:solidFill>
                      <a:schemeClr val="accent1"/>
                    </a:solidFill>
                    <a:latin typeface="Consolas" panose="020B0609020204030204" pitchFamily="49" charset="0"/>
                  </a:rPr>
                  <a:t>sympy</a:t>
                </a:r>
                <a:r>
                  <a:rPr lang="en-US" dirty="0">
                    <a:solidFill>
                      <a:schemeClr val="accent1"/>
                    </a:solidFill>
                    <a:latin typeface="Consolas" panose="020B0609020204030204" pitchFamily="49" charset="0"/>
                  </a:rPr>
                  <a:t> </a:t>
                </a:r>
                <a:r>
                  <a:rPr lang="en-US" dirty="0" err="1">
                    <a:solidFill>
                      <a:schemeClr val="accent1"/>
                    </a:solidFill>
                    <a:latin typeface="Consolas" panose="020B0609020204030204" pitchFamily="49" charset="0"/>
                  </a:rPr>
                  <a:t>eigenvals</a:t>
                </a:r>
                <a:r>
                  <a:rPr lang="en-US" dirty="0"/>
                  <a:t> we get</a:t>
                </a:r>
              </a:p>
              <a:p>
                <a:endParaRPr lang="en-US"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𝜆</m:t>
                        </m:r>
                      </m:e>
                      <m:sub>
                        <m:r>
                          <a:rPr lang="en-US" b="0" i="1" smtClean="0">
                            <a:latin typeface="Cambria Math" panose="02040503050406030204" pitchFamily="18" charset="0"/>
                          </a:rPr>
                          <m:t>1</m:t>
                        </m:r>
                      </m:sub>
                    </m:sSub>
                    <m:r>
                      <a:rPr lang="en-US" b="1" i="1">
                        <a:latin typeface="Cambria Math" panose="02040503050406030204" pitchFamily="18" charset="0"/>
                      </a:rPr>
                      <m:t>=−</m:t>
                    </m:r>
                    <m:r>
                      <a:rPr lang="en-US" b="0" i="1" smtClean="0">
                        <a:latin typeface="Cambria Math" panose="02040503050406030204" pitchFamily="18" charset="0"/>
                      </a:rPr>
                      <m:t>3</m:t>
                    </m:r>
                  </m:oMath>
                </a14:m>
                <a:r>
                  <a:rPr lang="en-US" dirty="0"/>
                  <a:t> with eigenvector </a:t>
                </a:r>
                <a14:m>
                  <m:oMath xmlns:m="http://schemas.openxmlformats.org/officeDocument/2006/math">
                    <m:r>
                      <a:rPr lang="en-US" b="0" i="1" smtClean="0">
                        <a:latin typeface="Cambria Math" panose="02040503050406030204" pitchFamily="18" charset="0"/>
                      </a:rPr>
                      <m:t>〈−1,1〉</m:t>
                    </m:r>
                  </m:oMath>
                </a14:m>
                <a:endParaRPr lang="en-US" dirty="0"/>
              </a:p>
              <a:p>
                <a:endParaRPr lang="en-US" dirty="0"/>
              </a:p>
              <a:p>
                <a:r>
                  <a:rPr lang="en-US" dirty="0"/>
                  <a:t>and</a:t>
                </a:r>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b="0" i="1" smtClean="0">
                            <a:latin typeface="Cambria Math" panose="02040503050406030204" pitchFamily="18" charset="0"/>
                          </a:rPr>
                          <m:t>2</m:t>
                        </m:r>
                      </m:sub>
                    </m:sSub>
                    <m:r>
                      <a:rPr lang="en-US" b="1" i="1">
                        <a:latin typeface="Cambria Math" panose="02040503050406030204" pitchFamily="18" charset="0"/>
                      </a:rPr>
                      <m:t>=−</m:t>
                    </m:r>
                    <m:r>
                      <a:rPr lang="en-US" b="0" i="1" smtClean="0">
                        <a:latin typeface="Cambria Math" panose="02040503050406030204" pitchFamily="18" charset="0"/>
                      </a:rPr>
                      <m:t>1</m:t>
                    </m:r>
                  </m:oMath>
                </a14:m>
                <a:r>
                  <a:rPr lang="en-US" dirty="0"/>
                  <a:t> with eigenvector </a:t>
                </a:r>
                <a14:m>
                  <m:oMath xmlns:m="http://schemas.openxmlformats.org/officeDocument/2006/math">
                    <m:r>
                      <a:rPr lang="en-US" i="1">
                        <a:latin typeface="Cambria Math" panose="02040503050406030204" pitchFamily="18" charset="0"/>
                      </a:rPr>
                      <m:t>〈−1,</m:t>
                    </m:r>
                    <m:r>
                      <a:rPr lang="en-US" b="0" i="1" smtClean="0">
                        <a:latin typeface="Cambria Math" panose="02040503050406030204" pitchFamily="18" charset="0"/>
                      </a:rPr>
                      <m:t>3</m:t>
                    </m:r>
                    <m:r>
                      <a:rPr lang="en-US" i="1">
                        <a:latin typeface="Cambria Math" panose="02040503050406030204" pitchFamily="18" charset="0"/>
                      </a:rPr>
                      <m:t>〉</m:t>
                    </m:r>
                  </m:oMath>
                </a14:m>
                <a:endParaRPr lang="en-US" dirty="0"/>
              </a:p>
              <a:p>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705191" y="2902668"/>
                <a:ext cx="3981609" cy="2308324"/>
              </a:xfrm>
              <a:prstGeom prst="rect">
                <a:avLst/>
              </a:prstGeom>
              <a:blipFill>
                <a:blip r:embed="rId6"/>
                <a:stretch>
                  <a:fillRect l="-1378" t="-1319"/>
                </a:stretch>
              </a:blipFill>
            </p:spPr>
            <p:txBody>
              <a:bodyPr/>
              <a:lstStyle/>
              <a:p>
                <a:r>
                  <a:rPr lang="en-US">
                    <a:noFill/>
                  </a:rPr>
                  <a:t> </a:t>
                </a:r>
              </a:p>
            </p:txBody>
          </p:sp>
        </mc:Fallback>
      </mc:AlternateContent>
    </p:spTree>
    <p:extLst>
      <p:ext uri="{BB962C8B-B14F-4D97-AF65-F5344CB8AC3E}">
        <p14:creationId xmlns:p14="http://schemas.microsoft.com/office/powerpoint/2010/main" val="347174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Theory: Linear Systems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4" name="TextBox 13"/>
              <p:cNvSpPr txBox="1"/>
              <p:nvPr/>
            </p:nvSpPr>
            <p:spPr>
              <a:xfrm>
                <a:off x="460375" y="1435222"/>
                <a:ext cx="7906877" cy="4550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Theorem  (Solutions to Linear Systems)</a:t>
                </a:r>
              </a:p>
              <a:p>
                <a:r>
                  <a:rPr lang="en-US" dirty="0"/>
                  <a:t>Let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𝐱</m:t>
                        </m:r>
                      </m:e>
                      <m:sup>
                        <m:r>
                          <a:rPr lang="en-US" i="1">
                            <a:latin typeface="Cambria Math" panose="02040503050406030204" pitchFamily="18" charset="0"/>
                          </a:rPr>
                          <m:t>′</m:t>
                        </m:r>
                      </m:sup>
                    </m:sSup>
                    <m:r>
                      <a:rPr lang="en-US" i="1">
                        <a:latin typeface="Cambria Math" panose="02040503050406030204" pitchFamily="18" charset="0"/>
                      </a:rPr>
                      <m:t>=</m:t>
                    </m:r>
                    <m:r>
                      <a:rPr lang="en-US" b="1" i="0" smtClean="0">
                        <a:latin typeface="Cambria Math" panose="02040503050406030204" pitchFamily="18" charset="0"/>
                      </a:rPr>
                      <m:t>𝐀</m:t>
                    </m:r>
                    <m:r>
                      <a:rPr lang="en-US" b="1">
                        <a:latin typeface="Cambria Math" panose="02040503050406030204" pitchFamily="18" charset="0"/>
                      </a:rPr>
                      <m:t>𝐱</m:t>
                    </m:r>
                  </m:oMath>
                </a14:m>
                <a:r>
                  <a:rPr lang="en-US" dirty="0"/>
                  <a:t> be a dynamical system on state space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a:t> where </a:t>
                </a:r>
                <a14:m>
                  <m:oMath xmlns:m="http://schemas.openxmlformats.org/officeDocument/2006/math">
                    <m:r>
                      <a:rPr lang="en-US" b="1">
                        <a:latin typeface="Cambria Math" panose="02040503050406030204" pitchFamily="18" charset="0"/>
                      </a:rPr>
                      <m:t>𝐱</m:t>
                    </m:r>
                    <m:r>
                      <a:rPr lang="en-US">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oMath>
                </a14:m>
                <a:r>
                  <a:rPr lang="en-US" dirty="0"/>
                  <a:t>. Suppose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2</m:t>
                        </m:r>
                      </m:sub>
                    </m:sSub>
                  </m:oMath>
                </a14:m>
                <a:r>
                  <a:rPr lang="en-US" b="1" dirty="0"/>
                  <a:t> </a:t>
                </a:r>
                <a:r>
                  <a:rPr lang="en-US" dirty="0"/>
                  <a:t>are the eigenvalues with eigenvectors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1" i="0" smtClean="0">
                            <a:latin typeface="Cambria Math" panose="02040503050406030204" pitchFamily="18" charset="0"/>
                            <a:ea typeface="Cambria Math" panose="02040503050406030204" pitchFamily="18" charset="0"/>
                          </a:rPr>
                          <m:t>𝐯</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b="1" i="0" smtClean="0">
                            <a:latin typeface="Cambria Math" panose="02040503050406030204" pitchFamily="18" charset="0"/>
                            <a:ea typeface="Cambria Math" panose="02040503050406030204" pitchFamily="18" charset="0"/>
                          </a:rPr>
                          <m:t>𝐯</m:t>
                        </m:r>
                      </m:e>
                      <m:sub>
                        <m:r>
                          <a:rPr lang="en-US" i="1">
                            <a:latin typeface="Cambria Math" panose="02040503050406030204" pitchFamily="18" charset="0"/>
                            <a:ea typeface="Cambria Math" panose="02040503050406030204" pitchFamily="18" charset="0"/>
                          </a:rPr>
                          <m:t>2</m:t>
                        </m:r>
                      </m:sub>
                    </m:sSub>
                  </m:oMath>
                </a14:m>
                <a:endParaRPr lang="en-US" b="1" i="1" dirty="0"/>
              </a:p>
              <a:p>
                <a:endParaRPr lang="en-US" b="1" dirty="0"/>
              </a:p>
              <a:p>
                <a:r>
                  <a:rPr lang="en-US" dirty="0"/>
                  <a:t>If the eigenvalues of the matrix of </a:t>
                </a:r>
                <a:r>
                  <a:rPr lang="en-US" b="1" dirty="0"/>
                  <a:t>A</a:t>
                </a:r>
                <a:r>
                  <a:rPr lang="en-US" b="1" i="1" dirty="0"/>
                  <a:t> </a:t>
                </a:r>
                <a:r>
                  <a:rPr lang="en-US" dirty="0"/>
                  <a:t>are</a:t>
                </a:r>
                <a:endParaRPr lang="en-US" i="1" dirty="0"/>
              </a:p>
              <a:p>
                <a:pPr marL="457200" indent="-457200">
                  <a:buFont typeface="+mj-lt"/>
                  <a:buAutoNum type="arabicPeriod"/>
                </a:pPr>
                <a:r>
                  <a:rPr lang="en-US" dirty="0"/>
                  <a:t>distinct real, the solution to the system is </a:t>
                </a:r>
                <a14:m>
                  <m:oMath xmlns:m="http://schemas.openxmlformats.org/officeDocument/2006/math">
                    <m:r>
                      <a:rPr lang="en-US" b="1" i="0" smtClean="0">
                        <a:latin typeface="Cambria Math" panose="02040503050406030204" pitchFamily="18" charset="0"/>
                      </a:rPr>
                      <m:t>𝐱</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𝑡</m:t>
                        </m:r>
                      </m:sup>
                    </m:sSup>
                    <m:sSub>
                      <m:sSubPr>
                        <m:ctrlPr>
                          <a:rPr lang="en-US"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𝐯</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2</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𝑡</m:t>
                        </m:r>
                      </m:sup>
                    </m:sSup>
                    <m:sSub>
                      <m:sSubPr>
                        <m:ctrlPr>
                          <a:rPr lang="en-US"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𝐯</m:t>
                        </m:r>
                      </m:e>
                      <m:sub>
                        <m:r>
                          <a:rPr lang="en-US" b="0" i="1" smtClean="0">
                            <a:latin typeface="Cambria Math" panose="02040503050406030204" pitchFamily="18" charset="0"/>
                            <a:ea typeface="Cambria Math" panose="02040503050406030204" pitchFamily="18" charset="0"/>
                          </a:rPr>
                          <m:t>2</m:t>
                        </m:r>
                      </m:sub>
                    </m:sSub>
                  </m:oMath>
                </a14:m>
                <a:endParaRPr lang="en-US" dirty="0"/>
              </a:p>
              <a:p>
                <a:pPr marL="457200" indent="-457200">
                  <a:buFont typeface="+mj-lt"/>
                  <a:buAutoNum type="arabicPeriod"/>
                </a:pPr>
                <a:r>
                  <a:rPr lang="en-US" dirty="0"/>
                  <a:t>complex, then writing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𝑏𝑖</m:t>
                    </m:r>
                  </m:oMath>
                </a14:m>
                <a:r>
                  <a:rPr lang="en-US" dirty="0"/>
                  <a:t>, and writing the eigenvector as </a:t>
                </a:r>
                <a:br>
                  <a:rPr lang="en-US" dirty="0"/>
                </a:b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𝐯</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𝐯</m:t>
                        </m:r>
                      </m:e>
                      <m:sub>
                        <m:r>
                          <a:rPr lang="en-US" b="0" i="1" smtClean="0">
                            <a:latin typeface="Cambria Math" panose="02040503050406030204" pitchFamily="18" charset="0"/>
                            <a:ea typeface="Cambria Math" panose="02040503050406030204" pitchFamily="18" charset="0"/>
                          </a:rPr>
                          <m:t>2</m:t>
                        </m:r>
                      </m:sub>
                    </m:sSub>
                    <m:r>
                      <a:rPr lang="en-US" b="1" i="1" dirty="0" smtClean="0">
                        <a:latin typeface="Cambria Math" panose="02040503050406030204" pitchFamily="18" charset="0"/>
                        <a:ea typeface="Cambria Math" panose="02040503050406030204" pitchFamily="18" charset="0"/>
                      </a:rPr>
                      <m:t>=</m:t>
                    </m:r>
                    <m:r>
                      <a:rPr lang="en-US" b="1" i="0">
                        <a:latin typeface="Cambria Math" panose="02040503050406030204" pitchFamily="18" charset="0"/>
                        <a:ea typeface="Cambria Math" panose="02040503050406030204" pitchFamily="18" charset="0"/>
                      </a:rPr>
                      <m:t>𝐚</m:t>
                    </m:r>
                    <m:r>
                      <a:rPr lang="en-US" i="1">
                        <a:latin typeface="Cambria Math" panose="02040503050406030204" pitchFamily="18" charset="0"/>
                        <a:ea typeface="Cambria Math" panose="02040503050406030204" pitchFamily="18" charset="0"/>
                      </a:rPr>
                      <m:t>±</m:t>
                    </m:r>
                    <m:r>
                      <a:rPr lang="en-US" b="1" i="0">
                        <a:latin typeface="Cambria Math" panose="02040503050406030204" pitchFamily="18" charset="0"/>
                        <a:ea typeface="Cambria Math" panose="02040503050406030204" pitchFamily="18" charset="0"/>
                      </a:rPr>
                      <m:t>𝐛</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 </m:t>
                    </m:r>
                  </m:oMath>
                </a14:m>
                <a:r>
                  <a:rPr lang="en-US" dirty="0"/>
                  <a:t>the solution to the system is</a:t>
                </a:r>
                <a:br>
                  <a:rPr lang="en-US" dirty="0"/>
                </a:br>
                <a:r>
                  <a:rPr lang="en-US" dirty="0"/>
                  <a:t> </a:t>
                </a:r>
                <a14:m>
                  <m:oMath xmlns:m="http://schemas.openxmlformats.org/officeDocument/2006/math">
                    <m:r>
                      <a:rPr lang="en-US" b="1">
                        <a:latin typeface="Cambria Math" panose="02040503050406030204" pitchFamily="18" charset="0"/>
                      </a:rPr>
                      <m:t>𝐱</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b="1" i="0" smtClean="0">
                            <a:latin typeface="Cambria Math" panose="02040503050406030204" pitchFamily="18" charset="0"/>
                            <a:ea typeface="Cambria Math" panose="02040503050406030204" pitchFamily="18" charset="0"/>
                          </a:rPr>
                          <m:t>𝐱</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b="1" i="0" smtClean="0">
                            <a:latin typeface="Cambria Math" panose="02040503050406030204" pitchFamily="18" charset="0"/>
                            <a:ea typeface="Cambria Math" panose="02040503050406030204" pitchFamily="18" charset="0"/>
                          </a:rPr>
                          <m:t>𝐱</m:t>
                        </m:r>
                      </m:e>
                      <m:sub>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 where</a:t>
                </a:r>
                <a:br>
                  <a:rPr lang="en-US" dirty="0"/>
                </a:b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i="1">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𝑎𝑡</m:t>
                        </m:r>
                      </m:sup>
                    </m:sSup>
                    <m:d>
                      <m:dPr>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cos</m:t>
                        </m:r>
                        <m:d>
                          <m:dPr>
                            <m:ctrlPr>
                              <a:rPr lang="en-US" b="1"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𝑏𝑡</m:t>
                            </m:r>
                          </m:e>
                        </m:d>
                        <m:r>
                          <a:rPr lang="en-US" b="1">
                            <a:latin typeface="Cambria Math" panose="02040503050406030204" pitchFamily="18" charset="0"/>
                            <a:ea typeface="Cambria Math" panose="02040503050406030204" pitchFamily="18" charset="0"/>
                          </a:rPr>
                          <m:t>𝐚</m:t>
                        </m:r>
                        <m:r>
                          <a:rPr lang="en-US" b="1"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sin</m:t>
                        </m:r>
                        <m:d>
                          <m:dPr>
                            <m:ctrlPr>
                              <a:rPr lang="en-US" b="1"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𝑏𝑡</m:t>
                            </m:r>
                          </m:e>
                        </m:d>
                        <m:r>
                          <a:rPr lang="en-US" b="1" i="0" smtClean="0">
                            <a:latin typeface="Cambria Math" panose="02040503050406030204" pitchFamily="18" charset="0"/>
                            <a:ea typeface="Cambria Math" panose="02040503050406030204" pitchFamily="18" charset="0"/>
                          </a:rPr>
                          <m:t>𝐛</m:t>
                        </m:r>
                      </m:e>
                    </m:d>
                  </m:oMath>
                </a14:m>
                <a:br>
                  <a:rPr lang="en-US" b="1" dirty="0">
                    <a:ea typeface="Cambria Math" panose="02040503050406030204" pitchFamily="18" charset="0"/>
                  </a:rPr>
                </a:b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𝐱</m:t>
                        </m:r>
                      </m:e>
                      <m:sub>
                        <m:r>
                          <a:rPr lang="en-US" b="0" i="1" smtClean="0">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𝑎𝑡</m:t>
                        </m:r>
                      </m:sup>
                    </m:sSup>
                    <m:r>
                      <a:rPr lang="en-US">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sin</m:t>
                    </m:r>
                    <m:d>
                      <m:dPr>
                        <m:ctrlPr>
                          <a:rPr lang="en-US" b="1"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𝑏𝑡</m:t>
                        </m:r>
                      </m:e>
                    </m:d>
                    <m:r>
                      <a:rPr lang="en-US" b="1">
                        <a:latin typeface="Cambria Math" panose="02040503050406030204" pitchFamily="18" charset="0"/>
                        <a:ea typeface="Cambria Math" panose="02040503050406030204" pitchFamily="18" charset="0"/>
                      </a:rPr>
                      <m:t>𝐚</m:t>
                    </m:r>
                    <m:r>
                      <a:rPr lang="en-US" b="1"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cos</m:t>
                    </m:r>
                    <m:d>
                      <m:dPr>
                        <m:ctrlPr>
                          <a:rPr lang="en-US" b="1"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𝑏𝑡</m:t>
                        </m:r>
                      </m:e>
                    </m:d>
                    <m:r>
                      <a:rPr lang="en-US" b="1">
                        <a:latin typeface="Cambria Math" panose="02040503050406030204" pitchFamily="18" charset="0"/>
                        <a:ea typeface="Cambria Math" panose="02040503050406030204" pitchFamily="18" charset="0"/>
                      </a:rPr>
                      <m:t>𝐛</m:t>
                    </m:r>
                    <m:r>
                      <a:rPr lang="en-US" b="1">
                        <a:latin typeface="Cambria Math" panose="02040503050406030204" pitchFamily="18" charset="0"/>
                        <a:ea typeface="Cambria Math" panose="02040503050406030204" pitchFamily="18" charset="0"/>
                      </a:rPr>
                      <m:t>)</m:t>
                    </m:r>
                  </m:oMath>
                </a14:m>
                <a:endParaRPr lang="en-US" b="1" dirty="0"/>
              </a:p>
              <a:p>
                <a:pPr marL="457200" indent="-457200">
                  <a:buFont typeface="+mj-lt"/>
                  <a:buAutoNum type="arabicPeriod"/>
                </a:pPr>
                <a:r>
                  <a:rPr lang="en-US" dirty="0"/>
                  <a:t>real with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2</m:t>
                        </m:r>
                      </m:sub>
                    </m:sSub>
                  </m:oMath>
                </a14:m>
                <a:r>
                  <a:rPr lang="en-US" dirty="0"/>
                  <a:t> and eigenvector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𝐯</m:t>
                        </m:r>
                      </m:e>
                      <m:sub>
                        <m:r>
                          <a:rPr lang="en-US" i="1">
                            <a:latin typeface="Cambria Math" panose="02040503050406030204" pitchFamily="18" charset="0"/>
                            <a:ea typeface="Cambria Math" panose="02040503050406030204" pitchFamily="18" charset="0"/>
                          </a:rPr>
                          <m:t>1</m:t>
                        </m:r>
                      </m:sub>
                    </m:sSub>
                  </m:oMath>
                </a14:m>
                <a:r>
                  <a:rPr lang="en-US" dirty="0"/>
                  <a:t> the solution to the system is given by</a:t>
                </a:r>
                <a:br>
                  <a:rPr lang="en-US" dirty="0"/>
                </a:br>
                <a14:m>
                  <m:oMath xmlns:m="http://schemas.openxmlformats.org/officeDocument/2006/math">
                    <m:r>
                      <a:rPr lang="en-US" b="1">
                        <a:latin typeface="Cambria Math" panose="02040503050406030204" pitchFamily="18" charset="0"/>
                      </a:rPr>
                      <m:t>𝐱</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𝜆</m:t>
                        </m:r>
                        <m:r>
                          <a:rPr lang="en-US" b="0" i="1" smtClean="0">
                            <a:latin typeface="Cambria Math" panose="02040503050406030204" pitchFamily="18" charset="0"/>
                          </a:rPr>
                          <m:t>𝑡</m:t>
                        </m:r>
                      </m:sup>
                    </m:sSup>
                    <m:sSub>
                      <m:sSubPr>
                        <m:ctrlPr>
                          <a:rPr lang="en-US"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𝐯</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𝜆</m:t>
                        </m:r>
                        <m:r>
                          <a:rPr lang="en-US" b="0" i="1" smtClean="0">
                            <a:latin typeface="Cambria Math" panose="02040503050406030204" pitchFamily="18" charset="0"/>
                          </a:rPr>
                          <m:t>𝑡</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𝑡</m:t>
                        </m:r>
                        <m:sSub>
                          <m:sSubPr>
                            <m:ctrlPr>
                              <a:rPr lang="en-US"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𝐯</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𝐰</m:t>
                        </m:r>
                      </m:e>
                    </m:d>
                  </m:oMath>
                </a14:m>
                <a:br>
                  <a:rPr lang="en-US" dirty="0"/>
                </a:br>
                <a:r>
                  <a:rPr lang="en-US" dirty="0"/>
                  <a:t>where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𝐯</m:t>
                        </m:r>
                      </m:e>
                      <m:sub>
                        <m:r>
                          <a:rPr lang="en-US" b="0" i="1" smtClean="0">
                            <a:latin typeface="Cambria Math" panose="02040503050406030204" pitchFamily="18" charset="0"/>
                            <a:ea typeface="Cambria Math" panose="02040503050406030204" pitchFamily="18" charset="0"/>
                          </a:rPr>
                          <m:t>2</m:t>
                        </m:r>
                      </m:sub>
                    </m:sSub>
                  </m:oMath>
                </a14:m>
                <a:r>
                  <a:rPr lang="en-US" dirty="0"/>
                  <a:t> is a solution of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1">
                            <a:latin typeface="Cambria Math" panose="02040503050406030204" pitchFamily="18" charset="0"/>
                            <a:ea typeface="Cambria Math" panose="02040503050406030204" pitchFamily="18" charset="0"/>
                          </a:rPr>
                          <m:t>𝐯</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1">
                        <a:latin typeface="Cambria Math" panose="02040503050406030204" pitchFamily="18" charset="0"/>
                        <a:ea typeface="Cambria Math" panose="02040503050406030204" pitchFamily="18" charset="0"/>
                      </a:rPr>
                      <m:t>𝐰</m:t>
                    </m:r>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𝐀</m:t>
                    </m:r>
                    <m:r>
                      <a:rPr lang="en-US" b="1">
                        <a:latin typeface="Cambria Math" panose="02040503050406030204" pitchFamily="18" charset="0"/>
                        <a:ea typeface="Cambria Math" panose="02040503050406030204" pitchFamily="18" charset="0"/>
                      </a:rPr>
                      <m:t>𝐰</m:t>
                    </m:r>
                  </m:oMath>
                </a14:m>
                <a:endParaRPr lang="en-US" b="1" dirty="0"/>
              </a:p>
              <a:p>
                <a:pPr marL="457200" indent="-457200">
                  <a:buFont typeface="+mj-lt"/>
                  <a:buAutoNum type="arabicPeriod"/>
                </a:pPr>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460375" y="1435222"/>
                <a:ext cx="7906877" cy="4550220"/>
              </a:xfrm>
              <a:prstGeom prst="rect">
                <a:avLst/>
              </a:prstGeom>
              <a:blipFill>
                <a:blip r:embed="rId4"/>
                <a:stretch>
                  <a:fillRect l="-538" t="-399"/>
                </a:stretch>
              </a:blipFill>
            </p:spPr>
            <p:txBody>
              <a:bodyPr/>
              <a:lstStyle/>
              <a:p>
                <a:r>
                  <a:rPr lang="en-US">
                    <a:noFill/>
                  </a:rPr>
                  <a:t> </a:t>
                </a:r>
              </a:p>
            </p:txBody>
          </p:sp>
        </mc:Fallback>
      </mc:AlternateContent>
    </p:spTree>
    <p:extLst>
      <p:ext uri="{BB962C8B-B14F-4D97-AF65-F5344CB8AC3E}">
        <p14:creationId xmlns:p14="http://schemas.microsoft.com/office/powerpoint/2010/main" val="3891130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http://faculty.sfasu.edu/judsontw/ode/html-20190130/images/linear04-sink-phase-portrait.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stretch>
            <a:fillRect/>
          </a:stretch>
        </p:blipFill>
        <p:spPr>
          <a:xfrm>
            <a:off x="186812" y="3410718"/>
            <a:ext cx="3304713" cy="3304713"/>
          </a:xfrm>
          <a:prstGeom prst="rect">
            <a:avLst/>
          </a:prstGeom>
        </p:spPr>
      </p:pic>
      <p:pic>
        <p:nvPicPr>
          <p:cNvPr id="12" name="Picture 11"/>
          <p:cNvPicPr>
            <a:picLocks noChangeAspect="1"/>
          </p:cNvPicPr>
          <p:nvPr/>
        </p:nvPicPr>
        <p:blipFill>
          <a:blip r:embed="rId4"/>
          <a:stretch>
            <a:fillRect/>
          </a:stretch>
        </p:blipFill>
        <p:spPr>
          <a:xfrm>
            <a:off x="5207257" y="38252"/>
            <a:ext cx="3434983" cy="3434983"/>
          </a:xfrm>
          <a:prstGeom prst="rect">
            <a:avLst/>
          </a:prstGeom>
        </p:spPr>
      </p:pic>
      <p:pic>
        <p:nvPicPr>
          <p:cNvPr id="13" name="Picture 12"/>
          <p:cNvPicPr>
            <a:picLocks noChangeAspect="1"/>
          </p:cNvPicPr>
          <p:nvPr/>
        </p:nvPicPr>
        <p:blipFill>
          <a:blip r:embed="rId5"/>
          <a:stretch>
            <a:fillRect/>
          </a:stretch>
        </p:blipFill>
        <p:spPr>
          <a:xfrm>
            <a:off x="237351" y="195570"/>
            <a:ext cx="3213771" cy="3213771"/>
          </a:xfrm>
          <a:prstGeom prst="rect">
            <a:avLst/>
          </a:prstGeom>
        </p:spPr>
      </p:pic>
      <p:pic>
        <p:nvPicPr>
          <p:cNvPr id="14" name="Picture 13"/>
          <p:cNvPicPr>
            <a:picLocks noChangeAspect="1"/>
          </p:cNvPicPr>
          <p:nvPr/>
        </p:nvPicPr>
        <p:blipFill>
          <a:blip r:embed="rId6"/>
          <a:stretch>
            <a:fillRect/>
          </a:stretch>
        </p:blipFill>
        <p:spPr>
          <a:xfrm>
            <a:off x="5187950" y="3403709"/>
            <a:ext cx="3454291" cy="3454291"/>
          </a:xfrm>
          <a:prstGeom prst="rect">
            <a:avLst/>
          </a:prstGeom>
        </p:spPr>
      </p:pic>
      <p:sp>
        <p:nvSpPr>
          <p:cNvPr id="16" name="TextBox 15"/>
          <p:cNvSpPr txBox="1"/>
          <p:nvPr/>
        </p:nvSpPr>
        <p:spPr>
          <a:xfrm>
            <a:off x="2186297" y="2802787"/>
            <a:ext cx="17460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Stable – eigenvalues have negative real parts</a:t>
            </a:r>
          </a:p>
        </p:txBody>
      </p:sp>
      <p:sp>
        <p:nvSpPr>
          <p:cNvPr id="18" name="TextBox 17"/>
          <p:cNvSpPr txBox="1"/>
          <p:nvPr/>
        </p:nvSpPr>
        <p:spPr>
          <a:xfrm>
            <a:off x="4334257" y="1802455"/>
            <a:ext cx="17460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unstable – an eigenvalue has a positive real part</a:t>
            </a:r>
          </a:p>
        </p:txBody>
      </p:sp>
      <p:sp>
        <p:nvSpPr>
          <p:cNvPr id="19" name="TextBox 18"/>
          <p:cNvSpPr txBox="1"/>
          <p:nvPr/>
        </p:nvSpPr>
        <p:spPr>
          <a:xfrm>
            <a:off x="4624666" y="5259186"/>
            <a:ext cx="17460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All eigenvalues have 0 real part (pure imaginary)</a:t>
            </a:r>
          </a:p>
        </p:txBody>
      </p:sp>
    </p:spTree>
    <p:extLst>
      <p:ext uri="{BB962C8B-B14F-4D97-AF65-F5344CB8AC3E}">
        <p14:creationId xmlns:p14="http://schemas.microsoft.com/office/powerpoint/2010/main" val="2830679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28458" y="3655340"/>
                <a:ext cx="8226425" cy="2430281"/>
              </a:xfrm>
              <a:prstGeom prst="rect">
                <a:avLst/>
              </a:prstGeom>
              <a:noFill/>
            </p:spPr>
            <p:txBody>
              <a:bodyPr wrap="square" rtlCol="0">
                <a:spAutoFit/>
              </a:bodyPr>
              <a:lstStyle/>
              <a:p>
                <a:r>
                  <a:rPr lang="en-US" b="0" dirty="0"/>
                  <a:t>Conclusions</a:t>
                </a:r>
              </a:p>
              <a:p>
                <a:pPr marL="285750" indent="-285750">
                  <a:buFont typeface="Arial" panose="020B0604020202020204" pitchFamily="34" charset="0"/>
                  <a:buChar char="•"/>
                </a:pPr>
                <a:r>
                  <a:rPr lang="en-US" dirty="0"/>
                  <a:t>Since both eigenvalues are negative the equilibrium is stable.</a:t>
                </a:r>
              </a:p>
              <a:p>
                <a:pPr marL="285750" indent="-285750">
                  <a:buFont typeface="Arial" panose="020B0604020202020204" pitchFamily="34" charset="0"/>
                  <a:buChar char="•"/>
                </a:pPr>
                <a:r>
                  <a:rPr lang="en-US" b="0" dirty="0"/>
                  <a:t>Since both eigenvalues are distinct real, the solution to  </a:t>
                </a:r>
                <a:br>
                  <a:rPr lang="en-US" b="0" dirty="0"/>
                </a:b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r>
                          <a:rPr lang="en-US" b="1" i="0" smtClean="0">
                            <a:latin typeface="Cambria Math" panose="02040503050406030204" pitchFamily="18" charset="0"/>
                          </a:rPr>
                          <m:t>𝐱</m:t>
                        </m:r>
                      </m:num>
                      <m:den>
                        <m:r>
                          <a:rPr lang="en-US" b="0" i="1" smtClean="0">
                            <a:latin typeface="Cambria Math" panose="02040503050406030204" pitchFamily="18" charset="0"/>
                          </a:rPr>
                          <m:t>𝑑𝑡</m:t>
                        </m:r>
                      </m:den>
                    </m:f>
                    <m:r>
                      <a:rPr lang="en-US" b="1">
                        <a:latin typeface="Cambria Math" panose="02040503050406030204" pitchFamily="18" charset="0"/>
                      </a:rPr>
                      <m:t>=</m:t>
                    </m:r>
                    <m:r>
                      <a:rPr lang="en-US" b="1" i="1" smtClean="0">
                        <a:latin typeface="Cambria Math" panose="02040503050406030204" pitchFamily="18" charset="0"/>
                      </a:rPr>
                      <m:t>𝑱</m:t>
                    </m:r>
                    <m:r>
                      <a:rPr lang="en-US" b="1" i="0" smtClean="0">
                        <a:latin typeface="Cambria Math" panose="02040503050406030204" pitchFamily="18" charset="0"/>
                      </a:rPr>
                      <m:t>𝐱</m:t>
                    </m:r>
                  </m:oMath>
                </a14:m>
                <a:r>
                  <a:rPr lang="en-US" dirty="0"/>
                  <a:t> is given by</a:t>
                </a:r>
              </a:p>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𝐱</m:t>
                      </m:r>
                      <m:d>
                        <m:dPr>
                          <m:ctrlPr>
                            <a:rPr lang="en-US" b="1" i="1" smtClean="0">
                              <a:latin typeface="Cambria Math" panose="02040503050406030204" pitchFamily="18" charset="0"/>
                            </a:rPr>
                          </m:ctrlPr>
                        </m:dPr>
                        <m:e>
                          <m:r>
                            <a:rPr lang="en-US" b="0" i="1" smtClean="0">
                              <a:latin typeface="Cambria Math" panose="02040503050406030204" pitchFamily="18" charset="0"/>
                            </a:rPr>
                            <m:t>𝑡</m:t>
                          </m:r>
                        </m:e>
                      </m:d>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𝑐</m:t>
                          </m:r>
                        </m:e>
                        <m:sub>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−3</m:t>
                          </m:r>
                          <m:r>
                            <a:rPr lang="en-US" b="0" i="1" smtClean="0">
                              <a:latin typeface="Cambria Math" panose="02040503050406030204" pitchFamily="18" charset="0"/>
                            </a:rPr>
                            <m:t>𝑡</m:t>
                          </m:r>
                        </m:sup>
                      </m:sSup>
                      <m:d>
                        <m:dPr>
                          <m:begChr m:val="〈"/>
                          <m:endChr m:val="〉"/>
                          <m:ctrlPr>
                            <a:rPr lang="en-US" i="1">
                              <a:latin typeface="Cambria Math" panose="02040503050406030204" pitchFamily="18" charset="0"/>
                            </a:rPr>
                          </m:ctrlPr>
                        </m:dPr>
                        <m:e>
                          <m:r>
                            <a:rPr lang="en-US" i="1">
                              <a:latin typeface="Cambria Math" panose="02040503050406030204" pitchFamily="18" charset="0"/>
                            </a:rPr>
                            <m:t>−1,1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sup>
                      </m:sSup>
                      <m:d>
                        <m:dPr>
                          <m:begChr m:val="〈"/>
                          <m:endChr m:val="〉"/>
                          <m:ctrlPr>
                            <a:rPr lang="en-US" b="0" i="1" smtClean="0">
                              <a:latin typeface="Cambria Math" panose="02040503050406030204" pitchFamily="18" charset="0"/>
                            </a:rPr>
                          </m:ctrlPr>
                        </m:dPr>
                        <m:e>
                          <m:r>
                            <a:rPr lang="en-US" i="1">
                              <a:latin typeface="Cambria Math" panose="02040503050406030204" pitchFamily="18" charset="0"/>
                            </a:rPr>
                            <m:t>−1,3</m:t>
                          </m:r>
                        </m:e>
                      </m:d>
                      <m:r>
                        <a:rPr lang="en-US" b="0" i="1" smtClean="0">
                          <a:latin typeface="Cambria Math" panose="02040503050406030204" pitchFamily="18" charset="0"/>
                        </a:rPr>
                        <m:t>.</m:t>
                      </m:r>
                    </m:oMath>
                  </m:oMathPara>
                </a14:m>
                <a:br>
                  <a:rPr lang="en-US" dirty="0"/>
                </a:br>
                <a:r>
                  <a:rPr lang="en-US" dirty="0"/>
                  <a:t>The system behaves like the above near the equilibrium.</a:t>
                </a:r>
              </a:p>
              <a:p>
                <a:endParaRPr lang="en-US" dirty="0"/>
              </a:p>
              <a:p>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428458" y="3655340"/>
                <a:ext cx="8226425" cy="2430281"/>
              </a:xfrm>
              <a:prstGeom prst="rect">
                <a:avLst/>
              </a:prstGeom>
              <a:blipFill>
                <a:blip r:embed="rId4"/>
                <a:stretch>
                  <a:fillRect l="-593" t="-15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0375" y="1429443"/>
                <a:ext cx="8162592" cy="188083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dynamical system equations are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1">
                            <a:latin typeface="Cambria Math" panose="02040503050406030204" pitchFamily="18" charset="0"/>
                          </a:rPr>
                          <m:t>𝐱</m:t>
                        </m:r>
                      </m:num>
                      <m:den>
                        <m:r>
                          <a:rPr lang="en-US" i="1">
                            <a:latin typeface="Cambria Math" panose="02040503050406030204" pitchFamily="18" charset="0"/>
                          </a:rPr>
                          <m:t>𝑑𝑡</m:t>
                        </m:r>
                      </m:den>
                    </m:f>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a14:m>
                <a:r>
                  <a:rPr lang="en-US" dirty="0"/>
                  <a:t> where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oMath>
                </a14:m>
                <a:r>
                  <a:rPr lang="en-US" dirty="0"/>
                  <a:t> with</a:t>
                </a: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3</m:t>
                          </m:r>
                        </m:sup>
                      </m:sSubSup>
                      <m:r>
                        <a:rPr lang="en-US" i="1">
                          <a:latin typeface="Cambria Math" panose="02040503050406030204" pitchFamily="18" charset="0"/>
                        </a:rPr>
                        <m:t>−4</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a:p>
                <a:r>
                  <a:rPr lang="en-US" dirty="0"/>
                  <a:t>with an equilibrium solution of </a:t>
                </a:r>
                <a14:m>
                  <m:oMath xmlns:m="http://schemas.openxmlformats.org/officeDocument/2006/math">
                    <m:sSub>
                      <m:sSubPr>
                        <m:ctrlPr>
                          <a:rPr lang="en-US" b="1" i="1" smtClean="0">
                            <a:latin typeface="Cambria Math" panose="02040503050406030204" pitchFamily="18" charset="0"/>
                          </a:rPr>
                        </m:ctrlPr>
                      </m:sSubPr>
                      <m:e>
                        <m:r>
                          <a:rPr lang="en-US" b="1">
                            <a:latin typeface="Cambria Math" panose="02040503050406030204" pitchFamily="18" charset="0"/>
                          </a:rPr>
                          <m:t>𝐱</m:t>
                        </m:r>
                      </m:e>
                      <m:sub>
                        <m:r>
                          <a:rPr lang="en-US" b="0" i="0" smtClean="0">
                            <a:latin typeface="Cambria Math" panose="02040503050406030204" pitchFamily="18" charset="0"/>
                          </a:rPr>
                          <m:t>0</m:t>
                        </m:r>
                      </m:sub>
                    </m:sSub>
                    <m:r>
                      <a:rPr lang="en-US" b="1">
                        <a:latin typeface="Cambria Math" panose="02040503050406030204" pitchFamily="18" charset="0"/>
                      </a:rPr>
                      <m:t>=(</m:t>
                    </m:r>
                    <m:r>
                      <a:rPr lang="en-US" b="0" i="0" smtClean="0">
                        <a:latin typeface="Cambria Math" panose="02040503050406030204" pitchFamily="18" charset="0"/>
                      </a:rPr>
                      <m:t>0</m:t>
                    </m:r>
                    <m:r>
                      <a:rPr lang="en-US">
                        <a:latin typeface="Cambria Math" panose="02040503050406030204" pitchFamily="18" charset="0"/>
                      </a:rPr>
                      <m:t>,</m:t>
                    </m:r>
                    <m:r>
                      <a:rPr lang="en-US" b="0" i="0" smtClean="0">
                        <a:latin typeface="Cambria Math" panose="02040503050406030204" pitchFamily="18" charset="0"/>
                      </a:rPr>
                      <m:t>0</m:t>
                    </m:r>
                    <m:r>
                      <a:rPr lang="en-US" b="1">
                        <a:latin typeface="Cambria Math" panose="02040503050406030204" pitchFamily="18" charset="0"/>
                      </a:rPr>
                      <m:t>)</m:t>
                    </m:r>
                  </m:oMath>
                </a14:m>
                <a:r>
                  <a:rPr lang="en-US" dirty="0"/>
                  <a:t>.  We have found that the Jacobian of </a:t>
                </a:r>
                <a14:m>
                  <m:oMath xmlns:m="http://schemas.openxmlformats.org/officeDocument/2006/math">
                    <m:r>
                      <a:rPr lang="en-US" b="1">
                        <a:latin typeface="Cambria Math" panose="02040503050406030204" pitchFamily="18" charset="0"/>
                      </a:rPr>
                      <m:t>𝐅</m:t>
                    </m:r>
                    <m:r>
                      <a:rPr lang="en-US" b="1" i="1">
                        <a:latin typeface="Cambria Math" panose="02040503050406030204" pitchFamily="18" charset="0"/>
                      </a:rPr>
                      <m:t> </m:t>
                    </m:r>
                  </m:oMath>
                </a14:m>
                <a:r>
                  <a:rPr lang="en-US" dirty="0"/>
                  <a:t>has eigenvalue and eigenvector pairs</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1</m:t>
                        </m:r>
                      </m:sub>
                    </m:sSub>
                    <m:r>
                      <a:rPr lang="en-US" b="1" i="1">
                        <a:latin typeface="Cambria Math" panose="02040503050406030204" pitchFamily="18" charset="0"/>
                      </a:rPr>
                      <m:t>=−</m:t>
                    </m:r>
                    <m:r>
                      <a:rPr lang="en-US" i="1">
                        <a:latin typeface="Cambria Math" panose="02040503050406030204" pitchFamily="18" charset="0"/>
                      </a:rPr>
                      <m:t>3</m:t>
                    </m:r>
                  </m:oMath>
                </a14:m>
                <a:r>
                  <a:rPr lang="en-US" dirty="0"/>
                  <a:t> with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a:rPr lang="en-US" b="0" i="0" smtClean="0">
                            <a:latin typeface="Cambria Math" panose="02040503050406030204" pitchFamily="18" charset="0"/>
                          </a:rPr>
                          <m:t>1</m:t>
                        </m:r>
                      </m:sub>
                    </m:sSub>
                    <m:r>
                      <a:rPr lang="en-US" b="0" i="0" smtClean="0">
                        <a:latin typeface="Cambria Math" panose="02040503050406030204" pitchFamily="18" charset="0"/>
                      </a:rPr>
                      <m:t>=</m:t>
                    </m:r>
                    <m:r>
                      <a:rPr lang="en-US" i="1">
                        <a:latin typeface="Cambria Math" panose="02040503050406030204" pitchFamily="18" charset="0"/>
                      </a:rPr>
                      <m:t>〈−1,1〉</m:t>
                    </m:r>
                  </m:oMath>
                </a14:m>
                <a:r>
                  <a:rPr lang="en-US" dirty="0"/>
                  <a:t> and</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2</m:t>
                        </m:r>
                      </m:sub>
                    </m:sSub>
                    <m:r>
                      <a:rPr lang="en-US" b="1" i="1">
                        <a:latin typeface="Cambria Math" panose="02040503050406030204" pitchFamily="18" charset="0"/>
                      </a:rPr>
                      <m:t>=−</m:t>
                    </m:r>
                    <m:r>
                      <a:rPr lang="en-US" i="1">
                        <a:latin typeface="Cambria Math" panose="02040503050406030204" pitchFamily="18" charset="0"/>
                      </a:rPr>
                      <m:t>1</m:t>
                    </m:r>
                  </m:oMath>
                </a14:m>
                <a:r>
                  <a:rPr lang="en-US" dirty="0"/>
                  <a:t> with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𝐯</m:t>
                        </m:r>
                      </m:e>
                      <m:sub>
                        <m:r>
                          <a:rPr lang="en-US" b="0" i="0" smtClean="0">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〈−1,3〉</m:t>
                    </m:r>
                  </m:oMath>
                </a14:m>
                <a:r>
                  <a:rPr lang="en-US" dirty="0"/>
                  <a:t>.</a:t>
                </a:r>
              </a:p>
            </p:txBody>
          </p:sp>
        </mc:Choice>
        <mc:Fallback xmlns="">
          <p:sp>
            <p:nvSpPr>
              <p:cNvPr id="9" name="TextBox 8"/>
              <p:cNvSpPr txBox="1">
                <a:spLocks noRot="1" noChangeAspect="1" noMove="1" noResize="1" noEditPoints="1" noAdjustHandles="1" noChangeArrowheads="1" noChangeShapeType="1" noTextEdit="1"/>
              </p:cNvSpPr>
              <p:nvPr/>
            </p:nvSpPr>
            <p:spPr>
              <a:xfrm>
                <a:off x="460375" y="1429443"/>
                <a:ext cx="8162592" cy="1880836"/>
              </a:xfrm>
              <a:prstGeom prst="rect">
                <a:avLst/>
              </a:prstGeom>
              <a:blipFill>
                <a:blip r:embed="rId5"/>
                <a:stretch>
                  <a:fillRect l="-521" r="-670" b="-3514"/>
                </a:stretch>
              </a:blipFill>
            </p:spPr>
            <p:txBody>
              <a:bodyPr/>
              <a:lstStyle/>
              <a:p>
                <a:r>
                  <a:rPr lang="en-US">
                    <a:noFill/>
                  </a:rPr>
                  <a:t> </a:t>
                </a:r>
              </a:p>
            </p:txBody>
          </p:sp>
        </mc:Fallback>
      </mc:AlternateContent>
    </p:spTree>
    <p:extLst>
      <p:ext uri="{BB962C8B-B14F-4D97-AF65-F5344CB8AC3E}">
        <p14:creationId xmlns:p14="http://schemas.microsoft.com/office/powerpoint/2010/main" val="117843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48122" y="1433240"/>
                <a:ext cx="8226425" cy="187628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0" dirty="0"/>
                  <a:t>Conclusions</a:t>
                </a:r>
              </a:p>
              <a:p>
                <a:pPr marL="285750" indent="-285750">
                  <a:buFont typeface="Arial" panose="020B0604020202020204" pitchFamily="34" charset="0"/>
                  <a:buChar char="•"/>
                </a:pPr>
                <a:r>
                  <a:rPr lang="en-US" dirty="0"/>
                  <a:t>Since both eigenvalues are negative the equilibrium is stable.</a:t>
                </a:r>
              </a:p>
              <a:p>
                <a:pPr marL="285750" indent="-285750">
                  <a:buFont typeface="Arial" panose="020B0604020202020204" pitchFamily="34" charset="0"/>
                  <a:buChar char="•"/>
                </a:pPr>
                <a:r>
                  <a:rPr lang="en-US" b="0" dirty="0"/>
                  <a:t>Since both eigenvalues are distinct real, the solution to  </a:t>
                </a:r>
                <a:br>
                  <a:rPr lang="en-US" b="0" dirty="0"/>
                </a:b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r>
                          <a:rPr lang="en-US" b="1" i="0" smtClean="0">
                            <a:latin typeface="Cambria Math" panose="02040503050406030204" pitchFamily="18" charset="0"/>
                          </a:rPr>
                          <m:t>𝐱</m:t>
                        </m:r>
                      </m:num>
                      <m:den>
                        <m:r>
                          <a:rPr lang="en-US" b="0" i="1" smtClean="0">
                            <a:latin typeface="Cambria Math" panose="02040503050406030204" pitchFamily="18" charset="0"/>
                          </a:rPr>
                          <m:t>𝑑𝑡</m:t>
                        </m:r>
                      </m:den>
                    </m:f>
                    <m:r>
                      <a:rPr lang="en-US" b="1">
                        <a:latin typeface="Cambria Math" panose="02040503050406030204" pitchFamily="18" charset="0"/>
                      </a:rPr>
                      <m:t>=</m:t>
                    </m:r>
                    <m:r>
                      <a:rPr lang="en-US" b="1" i="1" smtClean="0">
                        <a:latin typeface="Cambria Math" panose="02040503050406030204" pitchFamily="18" charset="0"/>
                      </a:rPr>
                      <m:t>𝑱</m:t>
                    </m:r>
                    <m:r>
                      <a:rPr lang="en-US" b="1" i="0" smtClean="0">
                        <a:latin typeface="Cambria Math" panose="02040503050406030204" pitchFamily="18" charset="0"/>
                      </a:rPr>
                      <m:t>𝐱</m:t>
                    </m:r>
                  </m:oMath>
                </a14:m>
                <a:r>
                  <a:rPr lang="en-US" dirty="0"/>
                  <a:t> is given by</a:t>
                </a:r>
              </a:p>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𝐱</m:t>
                      </m:r>
                      <m:d>
                        <m:dPr>
                          <m:ctrlPr>
                            <a:rPr lang="en-US" b="1" i="1" smtClean="0">
                              <a:latin typeface="Cambria Math" panose="02040503050406030204" pitchFamily="18" charset="0"/>
                            </a:rPr>
                          </m:ctrlPr>
                        </m:dPr>
                        <m:e>
                          <m:r>
                            <a:rPr lang="en-US" b="0" i="1" smtClean="0">
                              <a:latin typeface="Cambria Math" panose="02040503050406030204" pitchFamily="18" charset="0"/>
                            </a:rPr>
                            <m:t>𝑡</m:t>
                          </m:r>
                        </m:e>
                      </m:d>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𝑐</m:t>
                          </m:r>
                        </m:e>
                        <m:sub>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−3</m:t>
                          </m:r>
                          <m:r>
                            <a:rPr lang="en-US" b="0" i="1" smtClean="0">
                              <a:latin typeface="Cambria Math" panose="02040503050406030204" pitchFamily="18" charset="0"/>
                            </a:rPr>
                            <m:t>𝑡</m:t>
                          </m:r>
                        </m:sup>
                      </m:sSup>
                      <m:d>
                        <m:dPr>
                          <m:begChr m:val="〈"/>
                          <m:endChr m:val="〉"/>
                          <m:ctrlPr>
                            <a:rPr lang="en-US" i="1">
                              <a:latin typeface="Cambria Math" panose="02040503050406030204" pitchFamily="18" charset="0"/>
                            </a:rPr>
                          </m:ctrlPr>
                        </m:dPr>
                        <m:e>
                          <m:r>
                            <a:rPr lang="en-US" i="1">
                              <a:latin typeface="Cambria Math" panose="02040503050406030204" pitchFamily="18" charset="0"/>
                            </a:rPr>
                            <m:t>−1,1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sup>
                      </m:sSup>
                      <m:d>
                        <m:dPr>
                          <m:begChr m:val="〈"/>
                          <m:endChr m:val="〉"/>
                          <m:ctrlPr>
                            <a:rPr lang="en-US" b="0" i="1" smtClean="0">
                              <a:latin typeface="Cambria Math" panose="02040503050406030204" pitchFamily="18" charset="0"/>
                            </a:rPr>
                          </m:ctrlPr>
                        </m:dPr>
                        <m:e>
                          <m:r>
                            <a:rPr lang="en-US" i="1">
                              <a:latin typeface="Cambria Math" panose="02040503050406030204" pitchFamily="18" charset="0"/>
                            </a:rPr>
                            <m:t>−1,3</m:t>
                          </m:r>
                        </m:e>
                      </m:d>
                      <m:r>
                        <a:rPr lang="en-US" b="0" i="1" smtClean="0">
                          <a:latin typeface="Cambria Math" panose="02040503050406030204" pitchFamily="18" charset="0"/>
                        </a:rPr>
                        <m:t>.</m:t>
                      </m:r>
                    </m:oMath>
                  </m:oMathPara>
                </a14:m>
                <a:br>
                  <a:rPr lang="en-US" dirty="0"/>
                </a:br>
                <a:r>
                  <a:rPr lang="en-US" dirty="0"/>
                  <a:t>The system behaves like the above near the equilibrium.</a:t>
                </a:r>
              </a:p>
            </p:txBody>
          </p:sp>
        </mc:Choice>
        <mc:Fallback xmlns="">
          <p:sp>
            <p:nvSpPr>
              <p:cNvPr id="14" name="TextBox 13"/>
              <p:cNvSpPr txBox="1">
                <a:spLocks noRot="1" noChangeAspect="1" noMove="1" noResize="1" noEditPoints="1" noAdjustHandles="1" noChangeArrowheads="1" noChangeShapeType="1" noTextEdit="1"/>
              </p:cNvSpPr>
              <p:nvPr/>
            </p:nvSpPr>
            <p:spPr>
              <a:xfrm>
                <a:off x="448122" y="1433240"/>
                <a:ext cx="8226425" cy="1876283"/>
              </a:xfrm>
              <a:prstGeom prst="rect">
                <a:avLst/>
              </a:prstGeom>
              <a:blipFill>
                <a:blip r:embed="rId4"/>
                <a:stretch>
                  <a:fillRect l="-517" t="-962" b="-3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52285" y="3611325"/>
                <a:ext cx="7413522" cy="646331"/>
              </a:xfrm>
              <a:prstGeom prst="rect">
                <a:avLst/>
              </a:prstGeom>
              <a:noFill/>
            </p:spPr>
            <p:txBody>
              <a:bodyPr wrap="square" rtlCol="0">
                <a:spAutoFit/>
              </a:bodyPr>
              <a:lstStyle/>
              <a:p>
                <a:r>
                  <a:rPr lang="en-US" dirty="0"/>
                  <a:t>By selecting different initial conditions </a:t>
                </a:r>
                <a14:m>
                  <m:oMath xmlns:m="http://schemas.openxmlformats.org/officeDocument/2006/math">
                    <m:r>
                      <a:rPr lang="en-US" b="1">
                        <a:latin typeface="Cambria Math" panose="02040503050406030204" pitchFamily="18" charset="0"/>
                      </a:rPr>
                      <m:t>𝐱</m:t>
                    </m:r>
                    <m:d>
                      <m:dPr>
                        <m:ctrlPr>
                          <a:rPr lang="en-US" b="1" i="1">
                            <a:latin typeface="Cambria Math" panose="02040503050406030204" pitchFamily="18" charset="0"/>
                          </a:rPr>
                        </m:ctrlPr>
                      </m:dPr>
                      <m:e>
                        <m:r>
                          <a:rPr lang="en-US" b="0" i="1" smtClean="0">
                            <a:latin typeface="Cambria Math" panose="02040503050406030204" pitchFamily="18" charset="0"/>
                          </a:rPr>
                          <m:t>0</m:t>
                        </m:r>
                      </m:e>
                    </m:d>
                  </m:oMath>
                </a14:m>
                <a:r>
                  <a:rPr lang="en-US" dirty="0"/>
                  <a:t> we obtain different constants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2</m:t>
                        </m:r>
                      </m:sub>
                    </m:sSub>
                  </m:oMath>
                </a14:m>
                <a:r>
                  <a:rPr lang="en-US" dirty="0"/>
                  <a:t> and consequently different solutions. </a:t>
                </a:r>
              </a:p>
            </p:txBody>
          </p:sp>
        </mc:Choice>
        <mc:Fallback xmlns="">
          <p:sp>
            <p:nvSpPr>
              <p:cNvPr id="3" name="TextBox 2"/>
              <p:cNvSpPr txBox="1">
                <a:spLocks noRot="1" noChangeAspect="1" noMove="1" noResize="1" noEditPoints="1" noAdjustHandles="1" noChangeArrowheads="1" noChangeShapeType="1" noTextEdit="1"/>
              </p:cNvSpPr>
              <p:nvPr/>
            </p:nvSpPr>
            <p:spPr>
              <a:xfrm>
                <a:off x="452285" y="3611325"/>
                <a:ext cx="7413522" cy="646331"/>
              </a:xfrm>
              <a:prstGeom prst="rect">
                <a:avLst/>
              </a:prstGeom>
              <a:blipFill>
                <a:blip r:embed="rId5"/>
                <a:stretch>
                  <a:fillRect l="-658"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27702" y="4432318"/>
                <a:ext cx="7413522" cy="1200329"/>
              </a:xfrm>
              <a:prstGeom prst="rect">
                <a:avLst/>
              </a:prstGeom>
              <a:noFill/>
            </p:spPr>
            <p:txBody>
              <a:bodyPr wrap="square" rtlCol="0">
                <a:spAutoFit/>
              </a:bodyPr>
              <a:lstStyle/>
              <a:p>
                <a:r>
                  <a:rPr lang="en-US" dirty="0"/>
                  <a:t>For example using </a:t>
                </a:r>
                <a14:m>
                  <m:oMath xmlns:m="http://schemas.openxmlformats.org/officeDocument/2006/math">
                    <m:r>
                      <a:rPr lang="en-US" b="1">
                        <a:latin typeface="Cambria Math" panose="02040503050406030204" pitchFamily="18" charset="0"/>
                      </a:rPr>
                      <m:t>𝐱</m:t>
                    </m:r>
                    <m:d>
                      <m:dPr>
                        <m:ctrlPr>
                          <a:rPr lang="en-US" b="1" i="1">
                            <a:latin typeface="Cambria Math" panose="02040503050406030204" pitchFamily="18" charset="0"/>
                          </a:rPr>
                        </m:ctrlPr>
                      </m:dPr>
                      <m:e>
                        <m:r>
                          <a:rPr lang="en-US" b="0" i="1" smtClean="0">
                            <a:latin typeface="Cambria Math" panose="02040503050406030204" pitchFamily="18" charset="0"/>
                          </a:rPr>
                          <m:t>0</m:t>
                        </m:r>
                      </m:e>
                    </m:d>
                    <m:r>
                      <a:rPr lang="en-US" b="1" i="1" smtClean="0">
                        <a:latin typeface="Cambria Math" panose="02040503050406030204" pitchFamily="18" charset="0"/>
                      </a:rPr>
                      <m:t>=〈</m:t>
                    </m:r>
                    <m:r>
                      <a:rPr lang="en-US" b="0" i="1" smtClean="0">
                        <a:latin typeface="Cambria Math" panose="02040503050406030204" pitchFamily="18" charset="0"/>
                      </a:rPr>
                      <m:t>1,1</m:t>
                    </m:r>
                    <m:r>
                      <a:rPr lang="en-US" b="1" i="1" smtClean="0">
                        <a:latin typeface="Cambria Math" panose="02040503050406030204" pitchFamily="18" charset="0"/>
                      </a:rPr>
                      <m:t>〉</m:t>
                    </m:r>
                  </m:oMath>
                </a14:m>
                <a:r>
                  <a:rPr lang="en-US" dirty="0"/>
                  <a:t> we obtain the equation </a:t>
                </a:r>
              </a:p>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m:t>
                      </m:r>
                      <m:r>
                        <a:rPr lang="en-US" i="1">
                          <a:latin typeface="Cambria Math" panose="02040503050406030204" pitchFamily="18" charset="0"/>
                        </a:rPr>
                        <m:t>1,1</m:t>
                      </m:r>
                      <m:r>
                        <a:rPr lang="en-US" b="1" i="1">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−1,1</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−1,3</m:t>
                          </m:r>
                        </m:e>
                      </m:d>
                    </m:oMath>
                  </m:oMathPara>
                </a14:m>
                <a:endParaRPr lang="en-US" dirty="0"/>
              </a:p>
              <a:p>
                <a:r>
                  <a:rPr lang="en-US" dirty="0"/>
                  <a:t>yielding solutions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=−2, </m:t>
                    </m:r>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a14:m>
                <a:r>
                  <a:rPr lang="en-US" dirty="0"/>
                  <a:t> and path (solution)</a:t>
                </a:r>
              </a:p>
              <a:p>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𝐱</m:t>
                      </m:r>
                      <m:d>
                        <m:dPr>
                          <m:ctrlPr>
                            <a:rPr lang="en-US" b="1"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b="0" i="1" smtClean="0">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−3</m:t>
                          </m:r>
                          <m:r>
                            <a:rPr lang="en-US" i="1">
                              <a:latin typeface="Cambria Math" panose="02040503050406030204" pitchFamily="18" charset="0"/>
                            </a:rPr>
                            <m:t>𝑡</m:t>
                          </m:r>
                        </m:sup>
                      </m:sSup>
                      <m:d>
                        <m:dPr>
                          <m:begChr m:val="〈"/>
                          <m:endChr m:val="〉"/>
                          <m:ctrlPr>
                            <a:rPr lang="en-US" i="1">
                              <a:latin typeface="Cambria Math" panose="02040503050406030204" pitchFamily="18" charset="0"/>
                            </a:rPr>
                          </m:ctrlPr>
                        </m:dPr>
                        <m:e>
                          <m:r>
                            <a:rPr lang="en-US" i="1">
                              <a:latin typeface="Cambria Math" panose="02040503050406030204" pitchFamily="18" charset="0"/>
                            </a:rPr>
                            <m:t>−1,1</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𝑡</m:t>
                          </m:r>
                        </m:sup>
                      </m:sSup>
                      <m:d>
                        <m:dPr>
                          <m:begChr m:val="〈"/>
                          <m:endChr m:val="〉"/>
                          <m:ctrlPr>
                            <a:rPr lang="en-US" i="1">
                              <a:latin typeface="Cambria Math" panose="02040503050406030204" pitchFamily="18" charset="0"/>
                            </a:rPr>
                          </m:ctrlPr>
                        </m:dPr>
                        <m:e>
                          <m:r>
                            <a:rPr lang="en-US" i="1">
                              <a:latin typeface="Cambria Math" panose="02040503050406030204" pitchFamily="18" charset="0"/>
                            </a:rPr>
                            <m:t>−1,3</m:t>
                          </m:r>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27702" y="4432318"/>
                <a:ext cx="7413522" cy="1200329"/>
              </a:xfrm>
              <a:prstGeom prst="rect">
                <a:avLst/>
              </a:prstGeom>
              <a:blipFill>
                <a:blip r:embed="rId6"/>
                <a:stretch>
                  <a:fillRect l="-658" t="-2538"/>
                </a:stretch>
              </a:blipFill>
            </p:spPr>
            <p:txBody>
              <a:bodyPr/>
              <a:lstStyle/>
              <a:p>
                <a:r>
                  <a:rPr lang="en-US">
                    <a:noFill/>
                  </a:rPr>
                  <a:t> </a:t>
                </a:r>
              </a:p>
            </p:txBody>
          </p:sp>
        </mc:Fallback>
      </mc:AlternateContent>
    </p:spTree>
    <p:extLst>
      <p:ext uri="{BB962C8B-B14F-4D97-AF65-F5344CB8AC3E}">
        <p14:creationId xmlns:p14="http://schemas.microsoft.com/office/powerpoint/2010/main" val="27165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fontScale="90000"/>
          </a:bodyPr>
          <a:lstStyle/>
          <a:p>
            <a:r>
              <a:rPr lang="en-US" sz="3900" dirty="0">
                <a:solidFill>
                  <a:schemeClr val="bg1"/>
                </a:solidFill>
              </a:rPr>
              <a:t>Step 4: Solve the Problem (Phase Portrait)</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48122" y="1433240"/>
                <a:ext cx="8226425" cy="187628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0" dirty="0"/>
                  <a:t>Conclusions</a:t>
                </a:r>
              </a:p>
              <a:p>
                <a:pPr marL="285750" indent="-285750">
                  <a:buFont typeface="Arial" panose="020B0604020202020204" pitchFamily="34" charset="0"/>
                  <a:buChar char="•"/>
                </a:pPr>
                <a:r>
                  <a:rPr lang="en-US" dirty="0"/>
                  <a:t>Since both eigenvalues are negative the equilibrium is stable.</a:t>
                </a:r>
              </a:p>
              <a:p>
                <a:pPr marL="285750" indent="-285750">
                  <a:buFont typeface="Arial" panose="020B0604020202020204" pitchFamily="34" charset="0"/>
                  <a:buChar char="•"/>
                </a:pPr>
                <a:r>
                  <a:rPr lang="en-US" b="0" dirty="0"/>
                  <a:t>Since both eigenvalues are distinct real, the solution to  </a:t>
                </a:r>
                <a:br>
                  <a:rPr lang="en-US" b="0" dirty="0"/>
                </a:b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r>
                          <a:rPr lang="en-US" b="1" i="0" smtClean="0">
                            <a:latin typeface="Cambria Math" panose="02040503050406030204" pitchFamily="18" charset="0"/>
                          </a:rPr>
                          <m:t>𝐱</m:t>
                        </m:r>
                      </m:num>
                      <m:den>
                        <m:r>
                          <a:rPr lang="en-US" b="0" i="1" smtClean="0">
                            <a:latin typeface="Cambria Math" panose="02040503050406030204" pitchFamily="18" charset="0"/>
                          </a:rPr>
                          <m:t>𝑑𝑡</m:t>
                        </m:r>
                      </m:den>
                    </m:f>
                    <m:r>
                      <a:rPr lang="en-US" b="1">
                        <a:latin typeface="Cambria Math" panose="02040503050406030204" pitchFamily="18" charset="0"/>
                      </a:rPr>
                      <m:t>=</m:t>
                    </m:r>
                    <m:r>
                      <a:rPr lang="en-US" b="1" i="1" smtClean="0">
                        <a:latin typeface="Cambria Math" panose="02040503050406030204" pitchFamily="18" charset="0"/>
                      </a:rPr>
                      <m:t>𝑱</m:t>
                    </m:r>
                    <m:r>
                      <a:rPr lang="en-US" b="1" i="0" smtClean="0">
                        <a:latin typeface="Cambria Math" panose="02040503050406030204" pitchFamily="18" charset="0"/>
                      </a:rPr>
                      <m:t>𝐱</m:t>
                    </m:r>
                  </m:oMath>
                </a14:m>
                <a:r>
                  <a:rPr lang="en-US" dirty="0"/>
                  <a:t> is given by</a:t>
                </a:r>
              </a:p>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𝐱</m:t>
                      </m:r>
                      <m:d>
                        <m:dPr>
                          <m:ctrlPr>
                            <a:rPr lang="en-US" b="1" i="1" smtClean="0">
                              <a:latin typeface="Cambria Math" panose="02040503050406030204" pitchFamily="18" charset="0"/>
                            </a:rPr>
                          </m:ctrlPr>
                        </m:dPr>
                        <m:e>
                          <m:r>
                            <a:rPr lang="en-US" b="0" i="1" smtClean="0">
                              <a:latin typeface="Cambria Math" panose="02040503050406030204" pitchFamily="18" charset="0"/>
                            </a:rPr>
                            <m:t>𝑡</m:t>
                          </m:r>
                        </m:e>
                      </m:d>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𝑐</m:t>
                          </m:r>
                        </m:e>
                        <m:sub>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−3</m:t>
                          </m:r>
                          <m:r>
                            <a:rPr lang="en-US" b="0" i="1" smtClean="0">
                              <a:latin typeface="Cambria Math" panose="02040503050406030204" pitchFamily="18" charset="0"/>
                            </a:rPr>
                            <m:t>𝑡</m:t>
                          </m:r>
                        </m:sup>
                      </m:sSup>
                      <m:d>
                        <m:dPr>
                          <m:begChr m:val="〈"/>
                          <m:endChr m:val="〉"/>
                          <m:ctrlPr>
                            <a:rPr lang="en-US" i="1">
                              <a:latin typeface="Cambria Math" panose="02040503050406030204" pitchFamily="18" charset="0"/>
                            </a:rPr>
                          </m:ctrlPr>
                        </m:dPr>
                        <m:e>
                          <m:r>
                            <a:rPr lang="en-US" i="1">
                              <a:latin typeface="Cambria Math" panose="02040503050406030204" pitchFamily="18" charset="0"/>
                            </a:rPr>
                            <m:t>−1,1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sup>
                      </m:sSup>
                      <m:d>
                        <m:dPr>
                          <m:begChr m:val="〈"/>
                          <m:endChr m:val="〉"/>
                          <m:ctrlPr>
                            <a:rPr lang="en-US" b="0" i="1" smtClean="0">
                              <a:latin typeface="Cambria Math" panose="02040503050406030204" pitchFamily="18" charset="0"/>
                            </a:rPr>
                          </m:ctrlPr>
                        </m:dPr>
                        <m:e>
                          <m:r>
                            <a:rPr lang="en-US" i="1">
                              <a:latin typeface="Cambria Math" panose="02040503050406030204" pitchFamily="18" charset="0"/>
                            </a:rPr>
                            <m:t>−1,3</m:t>
                          </m:r>
                        </m:e>
                      </m:d>
                      <m:r>
                        <a:rPr lang="en-US" b="0" i="1" smtClean="0">
                          <a:latin typeface="Cambria Math" panose="02040503050406030204" pitchFamily="18" charset="0"/>
                        </a:rPr>
                        <m:t>.</m:t>
                      </m:r>
                    </m:oMath>
                  </m:oMathPara>
                </a14:m>
                <a:br>
                  <a:rPr lang="en-US" dirty="0"/>
                </a:br>
                <a:r>
                  <a:rPr lang="en-US" dirty="0"/>
                  <a:t>The system behaves like the above near the equilibrium.</a:t>
                </a:r>
              </a:p>
            </p:txBody>
          </p:sp>
        </mc:Choice>
        <mc:Fallback xmlns="">
          <p:sp>
            <p:nvSpPr>
              <p:cNvPr id="14" name="TextBox 13"/>
              <p:cNvSpPr txBox="1">
                <a:spLocks noRot="1" noChangeAspect="1" noMove="1" noResize="1" noEditPoints="1" noAdjustHandles="1" noChangeArrowheads="1" noChangeShapeType="1" noTextEdit="1"/>
              </p:cNvSpPr>
              <p:nvPr/>
            </p:nvSpPr>
            <p:spPr>
              <a:xfrm>
                <a:off x="448122" y="1433240"/>
                <a:ext cx="8226425" cy="1876283"/>
              </a:xfrm>
              <a:prstGeom prst="rect">
                <a:avLst/>
              </a:prstGeom>
              <a:blipFill>
                <a:blip r:embed="rId4"/>
                <a:stretch>
                  <a:fillRect l="-517" t="-962" b="-3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27702" y="3390097"/>
                <a:ext cx="3662517" cy="3139321"/>
              </a:xfrm>
              <a:prstGeom prst="rect">
                <a:avLst/>
              </a:prstGeom>
              <a:solidFill>
                <a:schemeClr val="bg1"/>
              </a:solidFill>
            </p:spPr>
            <p:txBody>
              <a:bodyPr wrap="square" rtlCol="0">
                <a:spAutoFit/>
              </a:bodyPr>
              <a:lstStyle/>
              <a:p>
                <a:r>
                  <a:rPr lang="en-US" dirty="0"/>
                  <a:t>Examining the phase portrait confirms our result.</a:t>
                </a:r>
              </a:p>
              <a:p>
                <a:endParaRPr lang="en-US" dirty="0"/>
              </a:p>
              <a:p>
                <a:r>
                  <a:rPr lang="en-US" dirty="0"/>
                  <a:t>The equilibrium at (0,0) is stable with solutions near the equilibrium converging to (0,0).</a:t>
                </a:r>
              </a:p>
              <a:p>
                <a:endParaRPr lang="en-US" dirty="0"/>
              </a:p>
              <a:p>
                <a:r>
                  <a:rPr lang="en-US" dirty="0"/>
                  <a:t>Also, solutions eventually enter either the 2</a:t>
                </a:r>
                <a:r>
                  <a:rPr lang="en-US" baseline="30000" dirty="0"/>
                  <a:t>nd</a:t>
                </a:r>
                <a:r>
                  <a:rPr lang="en-US" dirty="0"/>
                  <a:t> or 4</a:t>
                </a:r>
                <a:r>
                  <a:rPr lang="en-US" baseline="30000" dirty="0"/>
                  <a:t>th</a:t>
                </a:r>
                <a:r>
                  <a:rPr lang="en-US" dirty="0"/>
                  <a:t> quadrant which means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a:t> will have opposite signs.</a:t>
                </a:r>
              </a:p>
            </p:txBody>
          </p:sp>
        </mc:Choice>
        <mc:Fallback xmlns="">
          <p:sp>
            <p:nvSpPr>
              <p:cNvPr id="7" name="TextBox 6"/>
              <p:cNvSpPr txBox="1">
                <a:spLocks noRot="1" noChangeAspect="1" noMove="1" noResize="1" noEditPoints="1" noAdjustHandles="1" noChangeArrowheads="1" noChangeShapeType="1" noTextEdit="1"/>
              </p:cNvSpPr>
              <p:nvPr/>
            </p:nvSpPr>
            <p:spPr>
              <a:xfrm>
                <a:off x="427702" y="3390097"/>
                <a:ext cx="3662517" cy="3139321"/>
              </a:xfrm>
              <a:prstGeom prst="rect">
                <a:avLst/>
              </a:prstGeom>
              <a:blipFill>
                <a:blip r:embed="rId5"/>
                <a:stretch>
                  <a:fillRect l="-1331" t="-971" r="-2163" b="-2136"/>
                </a:stretch>
              </a:blipFill>
            </p:spPr>
            <p:txBody>
              <a:bodyPr/>
              <a:lstStyle/>
              <a:p>
                <a:r>
                  <a:rPr lang="en-US">
                    <a:noFill/>
                  </a:rPr>
                  <a:t> </a:t>
                </a:r>
              </a:p>
            </p:txBody>
          </p:sp>
        </mc:Fallback>
      </mc:AlternateContent>
      <p:pic>
        <p:nvPicPr>
          <p:cNvPr id="4" name="Picture 3"/>
          <p:cNvPicPr>
            <a:picLocks noChangeAspect="1"/>
          </p:cNvPicPr>
          <p:nvPr/>
        </p:nvPicPr>
        <p:blipFill>
          <a:blip r:embed="rId6"/>
          <a:stretch>
            <a:fillRect/>
          </a:stretch>
        </p:blipFill>
        <p:spPr>
          <a:xfrm>
            <a:off x="4572000" y="3309523"/>
            <a:ext cx="4636556" cy="3531405"/>
          </a:xfrm>
          <a:prstGeom prst="rect">
            <a:avLst/>
          </a:prstGeom>
        </p:spPr>
      </p:pic>
    </p:spTree>
    <p:extLst>
      <p:ext uri="{BB962C8B-B14F-4D97-AF65-F5344CB8AC3E}">
        <p14:creationId xmlns:p14="http://schemas.microsoft.com/office/powerpoint/2010/main" val="33990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Overview</a:t>
            </a:r>
          </a:p>
        </p:txBody>
      </p:sp>
      <p:sp>
        <p:nvSpPr>
          <p:cNvPr id="3" name="Content Placeholder 2"/>
          <p:cNvSpPr>
            <a:spLocks noGrp="1"/>
          </p:cNvSpPr>
          <p:nvPr>
            <p:ph idx="1"/>
          </p:nvPr>
        </p:nvSpPr>
        <p:spPr>
          <a:xfrm>
            <a:off x="457200" y="1531938"/>
            <a:ext cx="8146026" cy="4269094"/>
          </a:xfrm>
          <a:effectLst>
            <a:glow rad="139700">
              <a:schemeClr val="accent4">
                <a:satMod val="175000"/>
                <a:alpha val="40000"/>
              </a:schemeClr>
            </a:glow>
          </a:effectLst>
        </p:spPr>
        <p:txBody>
          <a:bodyPr>
            <a:noAutofit/>
          </a:bodyPr>
          <a:lstStyle/>
          <a:p>
            <a:r>
              <a:rPr lang="en-US" altLang="en-US" sz="2400" dirty="0">
                <a:latin typeface=" arial"/>
              </a:rPr>
              <a:t>When examining eigenvalues for stability analysis, we used the idea of local linearity. That is, we used the Jacobian to tell us about the behavior system near the equilibrium. </a:t>
            </a:r>
          </a:p>
          <a:p>
            <a:r>
              <a:rPr lang="en-US" altLang="en-US" sz="2400" dirty="0">
                <a:latin typeface=" arial"/>
              </a:rPr>
              <a:t>We now apply this same idea to finding a graphical description of the behavior of a dynamical system near an equilibrium.</a:t>
            </a:r>
          </a:p>
          <a:p>
            <a:r>
              <a:rPr lang="en-US" altLang="en-US" sz="2400" dirty="0">
                <a:latin typeface=" arial"/>
              </a:rPr>
              <a:t>This information along with a plot of the vector field can be used to create a graphical description of the dynamics of the system over the entire state space. Such a plot is called a </a:t>
            </a:r>
            <a:r>
              <a:rPr lang="en-US" altLang="en-US" sz="2400" i="1" u="sng" dirty="0">
                <a:latin typeface=" arial"/>
              </a:rPr>
              <a:t>phase portrait</a:t>
            </a:r>
            <a:r>
              <a:rPr lang="en-US" altLang="en-US" sz="2400" dirty="0">
                <a:latin typeface=" arial"/>
              </a:rPr>
              <a:t>.</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4073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5: Answer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60375" y="1522205"/>
                <a:ext cx="8229600" cy="4472699"/>
              </a:xfrm>
              <a:prstGeom prst="rect">
                <a:avLst/>
              </a:prstGeom>
              <a:noFill/>
            </p:spPr>
            <p:txBody>
              <a:bodyPr wrap="square" rtlCol="0">
                <a:spAutoFit/>
              </a:bodyPr>
              <a:lstStyle/>
              <a:p>
                <a:r>
                  <a:rPr lang="en-US" dirty="0"/>
                  <a:t>We have found that there is a stable equilibrium for our dynamical system at </a:t>
                </a:r>
              </a:p>
              <a:p>
                <a:r>
                  <a:rPr lang="en-US" dirty="0"/>
                  <a:t>(0,0).</a:t>
                </a:r>
              </a:p>
              <a:p>
                <a:endParaRPr lang="en-US" dirty="0"/>
              </a:p>
              <a:p>
                <a:r>
                  <a:rPr lang="en-US" dirty="0"/>
                  <a:t>Recall, we 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𝐶</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𝑅</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𝐿</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𝐶</m:t>
                        </m:r>
                      </m:sub>
                    </m:sSub>
                  </m:oMath>
                </a14:m>
                <a:r>
                  <a:rPr lang="en-US" dirty="0"/>
                  <a:t> and had the following</a:t>
                </a:r>
              </a:p>
              <a:p>
                <a:r>
                  <a:rPr lang="en-US" dirty="0"/>
                  <a:t>assumptions reduce to </a:t>
                </a: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num>
                        <m:den>
                          <m:r>
                            <a:rPr lang="en-US" i="1">
                              <a:latin typeface="Cambria Math" panose="02040503050406030204" pitchFamily="18" charset="0"/>
                            </a:rPr>
                            <m:t>𝑑𝑡</m:t>
                          </m:r>
                        </m:den>
                      </m:f>
                      <m:r>
                        <a:rPr lang="en-US" i="1">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𝑅</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3</m:t>
                          </m:r>
                        </m:sup>
                      </m:sSubSup>
                      <m:r>
                        <a:rPr lang="en-US" i="1">
                          <a:latin typeface="Cambria Math" panose="02040503050406030204" pitchFamily="18" charset="0"/>
                        </a:rPr>
                        <m:t>+4</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𝐿</m:t>
                          </m:r>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𝑅</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𝐿</m:t>
                          </m:r>
                        </m:sub>
                      </m:sSub>
                      <m:r>
                        <a:rPr lang="en-US" i="1">
                          <a:latin typeface="Cambria Math" panose="02040503050406030204" pitchFamily="18" charset="0"/>
                        </a:rPr>
                        <m:t>=0</m:t>
                      </m:r>
                    </m:oMath>
                  </m:oMathPara>
                </a14:m>
                <a:endParaRPr lang="en-US" dirty="0"/>
              </a:p>
              <a:p>
                <a:endParaRPr lang="en-US" dirty="0"/>
              </a:p>
              <a:p>
                <a:r>
                  <a:rPr lang="en-US" dirty="0"/>
                  <a:t>From the above we can see that all currents and voltages tend to 0 over time based on our model.</a:t>
                </a:r>
              </a:p>
              <a:p>
                <a:endParaRPr lang="en-US" dirty="0"/>
              </a:p>
              <a:p>
                <a:r>
                  <a:rPr lang="en-US" dirty="0"/>
                  <a:t>A sensitivity analysis needs to be conducted on the assumption.</a:t>
                </a:r>
              </a:p>
            </p:txBody>
          </p:sp>
        </mc:Choice>
        <mc:Fallback xmlns="">
          <p:sp>
            <p:nvSpPr>
              <p:cNvPr id="4" name="TextBox 3"/>
              <p:cNvSpPr txBox="1">
                <a:spLocks noRot="1" noChangeAspect="1" noMove="1" noResize="1" noEditPoints="1" noAdjustHandles="1" noChangeArrowheads="1" noChangeShapeType="1" noTextEdit="1"/>
              </p:cNvSpPr>
              <p:nvPr/>
            </p:nvSpPr>
            <p:spPr>
              <a:xfrm>
                <a:off x="460375" y="1522205"/>
                <a:ext cx="8229600" cy="4472699"/>
              </a:xfrm>
              <a:prstGeom prst="rect">
                <a:avLst/>
              </a:prstGeom>
              <a:blipFill>
                <a:blip r:embed="rId4"/>
                <a:stretch>
                  <a:fillRect l="-667" t="-819" r="-963" b="-1364"/>
                </a:stretch>
              </a:blipFill>
            </p:spPr>
            <p:txBody>
              <a:bodyPr/>
              <a:lstStyle/>
              <a:p>
                <a:r>
                  <a:rPr lang="en-US">
                    <a:noFill/>
                  </a:rPr>
                  <a:t> </a:t>
                </a:r>
              </a:p>
            </p:txBody>
          </p:sp>
        </mc:Fallback>
      </mc:AlternateContent>
    </p:spTree>
    <p:extLst>
      <p:ext uri="{BB962C8B-B14F-4D97-AF65-F5344CB8AC3E}">
        <p14:creationId xmlns:p14="http://schemas.microsoft.com/office/powerpoint/2010/main" val="175557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Effect transition="in" filter="fade">
                                      <p:cBhvr>
                                        <p:cTn id="7" dur="500"/>
                                        <p:tgtEl>
                                          <p:spTgt spid="4">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Phase Portrait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31938"/>
                <a:ext cx="8146026" cy="4269094"/>
              </a:xfrm>
              <a:effectLst>
                <a:glow rad="139700">
                  <a:schemeClr val="accent4">
                    <a:satMod val="175000"/>
                    <a:alpha val="40000"/>
                  </a:schemeClr>
                </a:glow>
              </a:effectLst>
            </p:spPr>
            <p:txBody>
              <a:bodyPr>
                <a:noAutofit/>
              </a:bodyPr>
              <a:lstStyle/>
              <a:p>
                <a:r>
                  <a:rPr lang="en-US" altLang="en-US" sz="2400" dirty="0">
                    <a:latin typeface=" arial"/>
                  </a:rPr>
                  <a:t>A </a:t>
                </a:r>
                <a:r>
                  <a:rPr lang="en-US" altLang="en-US" sz="2400" i="1" u="sng" dirty="0">
                    <a:latin typeface=" arial"/>
                  </a:rPr>
                  <a:t>phase portrait</a:t>
                </a:r>
                <a:r>
                  <a:rPr lang="en-US" altLang="en-US" sz="2400" dirty="0">
                    <a:latin typeface=" arial"/>
                  </a:rPr>
                  <a:t> of continuous time dynamical system is simply a sketch of the state space showing a representative sample of the solution curves.</a:t>
                </a:r>
              </a:p>
              <a:p>
                <a:r>
                  <a:rPr lang="en-US" altLang="en-US" sz="2400" dirty="0">
                    <a:latin typeface=" arial"/>
                  </a:rPr>
                  <a:t>For most systems (e.g. nonlinear) we draw an approximate phase portrait in a neighborhood of each isolated equilibrium point by using a linear approximation.</a:t>
                </a:r>
              </a:p>
              <a:p>
                <a:r>
                  <a:rPr lang="en-US" altLang="en-US" sz="2400" u="sng" dirty="0">
                    <a:latin typeface=" arial"/>
                  </a:rPr>
                  <a:t>Theorem (Hirsch and </a:t>
                </a:r>
                <a:r>
                  <a:rPr lang="en-US" altLang="en-US" sz="2400" u="sng" dirty="0" err="1">
                    <a:latin typeface=" arial"/>
                  </a:rPr>
                  <a:t>Smale</a:t>
                </a:r>
                <a:r>
                  <a:rPr lang="en-US" altLang="en-US" sz="2400" u="sng" dirty="0">
                    <a:latin typeface=" arial"/>
                  </a:rPr>
                  <a:t> 1974)</a:t>
                </a:r>
                <a:br>
                  <a:rPr lang="en-US" altLang="en-US" sz="2400" u="sng" dirty="0">
                    <a:latin typeface=" arial"/>
                  </a:rPr>
                </a:br>
                <a:r>
                  <a:rPr lang="en-US" altLang="en-US" sz="2400" dirty="0">
                    <a:latin typeface=" arial"/>
                  </a:rPr>
                  <a:t>The phase portrait of </a:t>
                </a:r>
                <a14:m>
                  <m:oMath xmlns:m="http://schemas.openxmlformats.org/officeDocument/2006/math">
                    <m:sSup>
                      <m:sSupPr>
                        <m:ctrlPr>
                          <a:rPr lang="en-US" sz="2400" i="1">
                            <a:latin typeface="Cambria Math" panose="02040503050406030204" pitchFamily="18" charset="0"/>
                          </a:rPr>
                        </m:ctrlPr>
                      </m:sSupPr>
                      <m:e>
                        <m:r>
                          <a:rPr lang="en-US" sz="2400" b="1">
                            <a:latin typeface="Cambria Math" panose="02040503050406030204" pitchFamily="18" charset="0"/>
                          </a:rPr>
                          <m:t>𝐱</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b="1">
                        <a:latin typeface="Cambria Math" panose="02040503050406030204" pitchFamily="18" charset="0"/>
                      </a:rPr>
                      <m:t>𝐅</m:t>
                    </m:r>
                    <m:r>
                      <a:rPr lang="en-US" sz="2400" i="1">
                        <a:latin typeface="Cambria Math" panose="02040503050406030204" pitchFamily="18" charset="0"/>
                      </a:rPr>
                      <m:t>(</m:t>
                    </m:r>
                    <m:r>
                      <a:rPr lang="en-US" sz="2400" b="1">
                        <a:latin typeface="Cambria Math" panose="02040503050406030204" pitchFamily="18" charset="0"/>
                      </a:rPr>
                      <m:t>𝐱</m:t>
                    </m:r>
                    <m:r>
                      <a:rPr lang="en-US" sz="2400" i="1">
                        <a:latin typeface="Cambria Math" panose="02040503050406030204" pitchFamily="18" charset="0"/>
                      </a:rPr>
                      <m:t>)</m:t>
                    </m:r>
                  </m:oMath>
                </a14:m>
                <a:r>
                  <a:rPr lang="en-US" altLang="en-US" sz="2400" dirty="0">
                    <a:latin typeface=" arial"/>
                  </a:rPr>
                  <a:t> near a point </a:t>
                </a:r>
                <a14:m>
                  <m:oMath xmlns:m="http://schemas.openxmlformats.org/officeDocument/2006/math">
                    <m:sSub>
                      <m:sSubPr>
                        <m:ctrlPr>
                          <a:rPr lang="en-US" sz="2400" b="1" i="1" smtClean="0">
                            <a:latin typeface="Cambria Math" panose="02040503050406030204" pitchFamily="18" charset="0"/>
                          </a:rPr>
                        </m:ctrlPr>
                      </m:sSubPr>
                      <m:e>
                        <m:r>
                          <a:rPr lang="en-US" sz="2400" b="1">
                            <a:latin typeface="Cambria Math" panose="02040503050406030204" pitchFamily="18" charset="0"/>
                          </a:rPr>
                          <m:t>𝐱</m:t>
                        </m:r>
                      </m:e>
                      <m:sub>
                        <m:r>
                          <a:rPr lang="en-US" sz="2400" b="0" i="0" smtClean="0">
                            <a:latin typeface="Cambria Math" panose="02040503050406030204" pitchFamily="18" charset="0"/>
                          </a:rPr>
                          <m:t>0</m:t>
                        </m:r>
                      </m:sub>
                    </m:sSub>
                  </m:oMath>
                </a14:m>
                <a:r>
                  <a:rPr lang="en-US" altLang="en-US" sz="2400" dirty="0">
                    <a:latin typeface=" arial"/>
                  </a:rPr>
                  <a:t> is homeomorphic to that of the linear approximation </a:t>
                </a:r>
                <a14:m>
                  <m:oMath xmlns:m="http://schemas.openxmlformats.org/officeDocument/2006/math">
                    <m:sSup>
                      <m:sSupPr>
                        <m:ctrlPr>
                          <a:rPr lang="en-US" sz="2400" i="1">
                            <a:latin typeface="Cambria Math" panose="02040503050406030204" pitchFamily="18" charset="0"/>
                          </a:rPr>
                        </m:ctrlPr>
                      </m:sSupPr>
                      <m:e>
                        <m:r>
                          <a:rPr lang="en-US" sz="2400" b="1">
                            <a:latin typeface="Cambria Math" panose="02040503050406030204" pitchFamily="18" charset="0"/>
                          </a:rPr>
                          <m:t>𝐱</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b="1" i="0" smtClean="0">
                        <a:latin typeface="Cambria Math" panose="02040503050406030204" pitchFamily="18" charset="0"/>
                      </a:rPr>
                      <m:t>𝐉</m:t>
                    </m:r>
                    <m:r>
                      <a:rPr lang="en-US" sz="2400" b="1">
                        <a:latin typeface="Cambria Math" panose="02040503050406030204" pitchFamily="18" charset="0"/>
                      </a:rPr>
                      <m:t>𝐱</m:t>
                    </m:r>
                  </m:oMath>
                </a14:m>
                <a:r>
                  <a:rPr lang="en-US" altLang="en-US" sz="2400" dirty="0">
                    <a:latin typeface=" aria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31938"/>
                <a:ext cx="8146026" cy="4269094"/>
              </a:xfr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563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Phase Portrait: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31938"/>
                <a:ext cx="3436374" cy="4662385"/>
              </a:xfrm>
              <a:effectLst>
                <a:glow rad="139700">
                  <a:schemeClr val="accent4">
                    <a:satMod val="175000"/>
                    <a:alpha val="40000"/>
                  </a:schemeClr>
                </a:glow>
              </a:effectLst>
            </p:spPr>
            <p:txBody>
              <a:bodyPr>
                <a:noAutofit/>
              </a:bodyPr>
              <a:lstStyle/>
              <a:p>
                <a:pPr marL="0" indent="0">
                  <a:buNone/>
                </a:pPr>
                <a:r>
                  <a:rPr lang="en-US" altLang="en-US" sz="2400" dirty="0">
                    <a:latin typeface=" arial"/>
                  </a:rPr>
                  <a:t>Consider the system modeling rabbits and foxes </a:t>
                </a:r>
              </a:p>
              <a:p>
                <a:pPr marL="0" indent="0">
                  <a:buNone/>
                </a:pPr>
                <a14:m>
                  <m:oMathPara xmlns:m="http://schemas.openxmlformats.org/officeDocument/2006/math">
                    <m:oMathParaPr>
                      <m:jc m:val="centerGroup"/>
                    </m:oMathParaPr>
                    <m:oMath xmlns:m="http://schemas.openxmlformats.org/officeDocument/2006/math">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𝑑𝑅</m:t>
                          </m:r>
                        </m:num>
                        <m:den>
                          <m:r>
                            <a:rPr lang="en-US" altLang="en-US" sz="2400" b="0" i="1" smtClean="0">
                              <a:latin typeface="Cambria Math" panose="02040503050406030204" pitchFamily="18" charset="0"/>
                            </a:rPr>
                            <m:t>𝑑𝑡</m:t>
                          </m:r>
                        </m:den>
                      </m:f>
                      <m:r>
                        <a:rPr lang="en-US" altLang="en-US" sz="2400" b="0" i="1" smtClean="0">
                          <a:latin typeface="Cambria Math" panose="02040503050406030204" pitchFamily="18" charset="0"/>
                        </a:rPr>
                        <m:t>=2</m:t>
                      </m:r>
                      <m:r>
                        <a:rPr lang="en-US" altLang="en-US" sz="2400" b="0" i="1" smtClean="0">
                          <a:latin typeface="Cambria Math" panose="02040503050406030204" pitchFamily="18" charset="0"/>
                        </a:rPr>
                        <m:t>𝑅</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𝑅𝐹</m:t>
                      </m:r>
                    </m:oMath>
                  </m:oMathPara>
                </a14:m>
                <a:endParaRPr lang="en-US" altLang="en-US" sz="2400" b="0" dirty="0">
                  <a:latin typeface=" arial"/>
                </a:endParaRPr>
              </a:p>
              <a:p>
                <a:pPr marL="0" indent="0">
                  <a:buNone/>
                </a:pPr>
                <a14:m>
                  <m:oMathPara xmlns:m="http://schemas.openxmlformats.org/officeDocument/2006/math">
                    <m:oMathParaPr>
                      <m:jc m:val="centerGroup"/>
                    </m:oMathParaPr>
                    <m:oMath xmlns:m="http://schemas.openxmlformats.org/officeDocument/2006/math">
                      <m:f>
                        <m:fPr>
                          <m:ctrlPr>
                            <a:rPr lang="en-US" altLang="en-US" sz="2400" b="0" i="1" smtClean="0">
                              <a:latin typeface="Cambria Math" panose="02040503050406030204" pitchFamily="18" charset="0"/>
                            </a:rPr>
                          </m:ctrlPr>
                        </m:fPr>
                        <m:num>
                          <m:r>
                            <a:rPr lang="en-US" altLang="en-US" sz="2400" b="0" i="1" smtClean="0">
                              <a:latin typeface="Cambria Math" panose="02040503050406030204" pitchFamily="18" charset="0"/>
                            </a:rPr>
                            <m:t>𝑑𝐹</m:t>
                          </m:r>
                        </m:num>
                        <m:den>
                          <m:r>
                            <a:rPr lang="en-US" altLang="en-US" sz="2400" b="0" i="1" smtClean="0">
                              <a:latin typeface="Cambria Math" panose="02040503050406030204" pitchFamily="18" charset="0"/>
                            </a:rPr>
                            <m:t>𝑑𝑡</m:t>
                          </m:r>
                        </m:den>
                      </m:f>
                      <m:r>
                        <a:rPr lang="en-US" altLang="en-US" sz="2400" b="0" i="1" smtClean="0">
                          <a:latin typeface="Cambria Math" panose="02040503050406030204" pitchFamily="18" charset="0"/>
                        </a:rPr>
                        <m:t>=−5</m:t>
                      </m:r>
                      <m:r>
                        <a:rPr lang="en-US" altLang="en-US" sz="2400" b="0" i="1" smtClean="0">
                          <a:latin typeface="Cambria Math" panose="02040503050406030204" pitchFamily="18" charset="0"/>
                        </a:rPr>
                        <m:t>𝐹</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𝑅𝐹</m:t>
                      </m:r>
                    </m:oMath>
                  </m:oMathPara>
                </a14:m>
                <a:endParaRPr lang="en-US" altLang="en-US" sz="2400" dirty="0">
                  <a:latin typeface=" arial"/>
                </a:endParaRPr>
              </a:p>
              <a:p>
                <a:pPr marL="0" indent="0">
                  <a:buNone/>
                </a:pPr>
                <a:r>
                  <a:rPr lang="en-US" altLang="en-US" sz="2400" dirty="0">
                    <a:latin typeface=" arial"/>
                  </a:rPr>
                  <a:t>This system has equilibrium solutions at (0,0) and (5,2).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31938"/>
                <a:ext cx="3436374" cy="4662385"/>
              </a:xfr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5"/>
          <a:stretch>
            <a:fillRect/>
          </a:stretch>
        </p:blipFill>
        <p:spPr>
          <a:xfrm>
            <a:off x="3732650" y="1476630"/>
            <a:ext cx="5335369" cy="4019601"/>
          </a:xfrm>
          <a:prstGeom prst="rect">
            <a:avLst/>
          </a:prstGeom>
        </p:spPr>
      </p:pic>
    </p:spTree>
    <p:extLst>
      <p:ext uri="{BB962C8B-B14F-4D97-AF65-F5344CB8AC3E}">
        <p14:creationId xmlns:p14="http://schemas.microsoft.com/office/powerpoint/2010/main" val="29649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Circuits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57200" y="1417638"/>
                <a:ext cx="8229600" cy="4191147"/>
              </a:xfrm>
              <a:prstGeom prst="rect">
                <a:avLst/>
              </a:prstGeom>
              <a:noFill/>
            </p:spPr>
            <p:txBody>
              <a:bodyPr wrap="square" rtlCol="0">
                <a:spAutoFit/>
              </a:bodyPr>
              <a:lstStyle/>
              <a:p>
                <a:r>
                  <a:rPr lang="en-US" dirty="0"/>
                  <a:t>Consider the electrical circuit diagrammed below. The circuit consist of a capacitor, a resistor, and an inductor in a simple closed loop. The effect of each component of the circuit is measured in terms of the relationship between current and voltage on that branch of the loop. An idealized physical model gives the relations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𝐶</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𝑐</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capacitor</m:t>
                      </m:r>
                      <m:r>
                        <a:rPr lang="en-US" b="0" i="1" smtClean="0">
                          <a:latin typeface="Cambria Math" panose="02040503050406030204" pitchFamily="18" charset="0"/>
                        </a:rPr>
                        <m:t>)</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𝑅</m:t>
                              </m:r>
                            </m:sub>
                          </m:sSub>
                        </m:e>
                      </m:d>
                      <m:r>
                        <a:rPr lang="en-US" b="0" i="1" smtClean="0">
                          <a:latin typeface="Cambria Math" panose="02040503050406030204" pitchFamily="18" charset="0"/>
                        </a:rPr>
                        <m:t>  (</m:t>
                      </m:r>
                      <m:r>
                        <m:rPr>
                          <m:sty m:val="p"/>
                        </m:rPr>
                        <a:rPr lang="en-US" b="0" i="0" smtClean="0">
                          <a:latin typeface="Cambria Math" panose="02040503050406030204" pitchFamily="18" charset="0"/>
                        </a:rPr>
                        <m:t>resistor</m:t>
                      </m:r>
                      <m:r>
                        <a:rPr lang="en-US" b="0" i="1" smtClean="0">
                          <a:latin typeface="Cambria Math" panose="02040503050406030204" pitchFamily="18" charset="0"/>
                        </a:rPr>
                        <m:t>)</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𝐿</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𝐿</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inductor</m:t>
                      </m:r>
                      <m:r>
                        <a:rPr lang="en-US" b="0" i="1" smtClean="0">
                          <a:latin typeface="Cambria Math" panose="02040503050406030204" pitchFamily="18" charset="0"/>
                        </a:rPr>
                        <m:t>)</m:t>
                      </m:r>
                    </m:oMath>
                  </m:oMathPara>
                </a14:m>
                <a:endParaRPr lang="en-US" dirty="0"/>
              </a:p>
              <a:p>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𝐶</m:t>
                        </m:r>
                      </m:sub>
                    </m:sSub>
                  </m:oMath>
                </a14:m>
                <a:r>
                  <a:rPr lang="en-US" dirty="0"/>
                  <a:t> represents the voltage across the capacitor,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𝑅</m:t>
                        </m:r>
                      </m:sub>
                    </m:sSub>
                  </m:oMath>
                </a14:m>
                <a:r>
                  <a:rPr lang="en-US" dirty="0"/>
                  <a:t> 						represents the current through the resistor, and so on.</a:t>
                </a:r>
              </a:p>
              <a:p>
                <a:endParaRPr lang="en-US" dirty="0"/>
              </a:p>
              <a:p>
                <a:r>
                  <a:rPr lang="en-US" dirty="0"/>
                  <a:t>The function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𝑥</m:t>
                        </m:r>
                      </m:e>
                    </m:d>
                  </m:oMath>
                </a14:m>
                <a:r>
                  <a:rPr lang="en-US" dirty="0"/>
                  <a:t> is called the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𝑐h𝑎𝑟𝑎𝑐𝑡𝑒𝑟𝑖𝑠𝑡𝑖𝑐</m:t>
                    </m:r>
                  </m:oMath>
                </a14:m>
                <a:r>
                  <a:rPr lang="en-US" dirty="0"/>
                  <a:t> of the resistor. In a passive resistor </a:t>
                </a:r>
                <a14:m>
                  <m:oMath xmlns:m="http://schemas.openxmlformats.org/officeDocument/2006/math">
                    <m:r>
                      <a:rPr lang="en-US" b="0" i="1" smtClean="0">
                        <a:latin typeface="Cambria Math" panose="02040503050406030204" pitchFamily="18" charset="0"/>
                      </a:rPr>
                      <m:t>𝑥</m:t>
                    </m:r>
                  </m:oMath>
                </a14:m>
                <a:r>
                  <a:rPr lang="en-US" dirty="0"/>
                  <a:t> and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have the same sign. For an active resistor they have opposite signs. The classical linear model assumes that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𝑅𝑥</m:t>
                    </m:r>
                  </m:oMath>
                </a14:m>
                <a:r>
                  <a:rPr lang="en-US" dirty="0"/>
                  <a:t> where </a:t>
                </a:r>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&gt;0</m:t>
                    </m:r>
                  </m:oMath>
                </a14:m>
                <a:r>
                  <a:rPr lang="en-US" dirty="0"/>
                  <a:t> is the resistance.</a:t>
                </a:r>
              </a:p>
            </p:txBody>
          </p:sp>
        </mc:Choice>
        <mc:Fallback xmlns="">
          <p:sp>
            <p:nvSpPr>
              <p:cNvPr id="4" name="TextBox 3"/>
              <p:cNvSpPr txBox="1">
                <a:spLocks noRot="1" noChangeAspect="1" noMove="1" noResize="1" noEditPoints="1" noAdjustHandles="1" noChangeArrowheads="1" noChangeShapeType="1" noTextEdit="1"/>
              </p:cNvSpPr>
              <p:nvPr/>
            </p:nvSpPr>
            <p:spPr>
              <a:xfrm>
                <a:off x="457200" y="1417638"/>
                <a:ext cx="8229600" cy="4191147"/>
              </a:xfrm>
              <a:prstGeom prst="rect">
                <a:avLst/>
              </a:prstGeom>
              <a:blipFill>
                <a:blip r:embed="rId4"/>
                <a:stretch>
                  <a:fillRect l="-593" t="-873" r="-1111" b="-1456"/>
                </a:stretch>
              </a:blipFill>
            </p:spPr>
            <p:txBody>
              <a:bodyPr/>
              <a:lstStyle/>
              <a:p>
                <a:r>
                  <a:rPr lang="en-US">
                    <a:noFill/>
                  </a:rPr>
                  <a:t> </a:t>
                </a:r>
              </a:p>
            </p:txBody>
          </p:sp>
        </mc:Fallback>
      </mc:AlternateContent>
      <p:pic>
        <p:nvPicPr>
          <p:cNvPr id="3" name="Picture 2"/>
          <p:cNvPicPr>
            <a:picLocks noChangeAspect="1"/>
          </p:cNvPicPr>
          <p:nvPr/>
        </p:nvPicPr>
        <p:blipFill>
          <a:blip r:embed="rId5"/>
          <a:stretch>
            <a:fillRect/>
          </a:stretch>
        </p:blipFill>
        <p:spPr>
          <a:xfrm>
            <a:off x="612775" y="2668441"/>
            <a:ext cx="2499964" cy="1811351"/>
          </a:xfrm>
          <a:prstGeom prst="rect">
            <a:avLst/>
          </a:prstGeom>
        </p:spPr>
      </p:pic>
    </p:spTree>
    <p:extLst>
      <p:ext uri="{BB962C8B-B14F-4D97-AF65-F5344CB8AC3E}">
        <p14:creationId xmlns:p14="http://schemas.microsoft.com/office/powerpoint/2010/main" val="2500943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Circuits: </a:t>
            </a:r>
            <a:r>
              <a:rPr lang="en-US" sz="3900" dirty="0" err="1">
                <a:solidFill>
                  <a:schemeClr val="bg1"/>
                </a:solidFill>
              </a:rPr>
              <a:t>Kirchoff’s</a:t>
            </a:r>
            <a:r>
              <a:rPr lang="en-US" sz="3900" dirty="0">
                <a:solidFill>
                  <a:schemeClr val="bg1"/>
                </a:solidFill>
              </a:rPr>
              <a:t> Current Law</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57200" y="1417638"/>
                <a:ext cx="8229600" cy="4306692"/>
              </a:xfrm>
              <a:prstGeom prst="rect">
                <a:avLst/>
              </a:prstGeom>
              <a:noFill/>
            </p:spPr>
            <p:txBody>
              <a:bodyPr wrap="square" rtlCol="0">
                <a:spAutoFit/>
              </a:bodyPr>
              <a:lstStyle/>
              <a:p>
                <a:r>
                  <a:rPr lang="en-US" b="1" u="sng" dirty="0"/>
                  <a:t>Kirchoff’s Current Law</a:t>
                </a:r>
              </a:p>
              <a:p>
                <a:r>
                  <a:rPr lang="en-US" dirty="0"/>
                  <a:t>The sum of the currents flowing into a node equals the sum of the currents flowing out. </a:t>
                </a:r>
              </a:p>
              <a:p>
                <a:endParaRPr lang="en-US" dirty="0"/>
              </a:p>
              <a:p>
                <a:r>
                  <a:rPr lang="en-US" b="1" u="sng" dirty="0" err="1"/>
                  <a:t>Kirchoff’s</a:t>
                </a:r>
                <a:r>
                  <a:rPr lang="en-US" b="1" u="sng" dirty="0"/>
                  <a:t> Voltage Law</a:t>
                </a:r>
              </a:p>
              <a:p>
                <a:r>
                  <a:rPr lang="en-US" dirty="0"/>
                  <a:t>The sum of the voltage drops along a closed loop must add to 0.</a:t>
                </a:r>
              </a:p>
              <a:p>
                <a:endParaRPr lang="en-US" dirty="0"/>
              </a:p>
              <a:p>
                <a:r>
                  <a:rPr lang="en-US" b="1" u="sng" dirty="0"/>
                  <a:t>Our Problem:</a:t>
                </a:r>
              </a:p>
              <a:p>
                <a:r>
                  <a:rPr lang="en-US" dirty="0"/>
                  <a:t>Determine the behavior of the circuit over time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𝐶</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𝑐</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capacitor</m:t>
                      </m:r>
                      <m:r>
                        <a:rPr lang="en-US" b="0" i="1" smtClean="0">
                          <a:latin typeface="Cambria Math" panose="02040503050406030204" pitchFamily="18" charset="0"/>
                        </a:rPr>
                        <m:t>)</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𝑅</m:t>
                              </m:r>
                            </m:sub>
                          </m:sSub>
                        </m:e>
                      </m:d>
                      <m:r>
                        <a:rPr lang="en-US" b="0" i="1" smtClean="0">
                          <a:latin typeface="Cambria Math" panose="02040503050406030204" pitchFamily="18" charset="0"/>
                        </a:rPr>
                        <m:t>  (</m:t>
                      </m:r>
                      <m:r>
                        <m:rPr>
                          <m:sty m:val="p"/>
                        </m:rPr>
                        <a:rPr lang="en-US" b="0" i="0" smtClean="0">
                          <a:latin typeface="Cambria Math" panose="02040503050406030204" pitchFamily="18" charset="0"/>
                        </a:rPr>
                        <m:t>resistor</m:t>
                      </m:r>
                      <m:r>
                        <a:rPr lang="en-US" b="0" i="1" smtClean="0">
                          <a:latin typeface="Cambria Math" panose="02040503050406030204" pitchFamily="18" charset="0"/>
                        </a:rPr>
                        <m:t>)</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𝐿</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𝐿</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inductor</m:t>
                      </m:r>
                      <m:r>
                        <a:rPr lang="en-US" b="0" i="1" smtClean="0">
                          <a:latin typeface="Cambria Math" panose="02040503050406030204" pitchFamily="18" charset="0"/>
                        </a:rPr>
                        <m:t>)</m:t>
                      </m:r>
                    </m:oMath>
                  </m:oMathPara>
                </a14:m>
                <a:endParaRPr lang="en-US" dirty="0"/>
              </a:p>
              <a:p>
                <a:r>
                  <a:rPr lang="en-US" dirty="0"/>
                  <a:t>In the case where </a:t>
                </a:r>
                <a14:m>
                  <m:oMath xmlns:m="http://schemas.openxmlformats.org/officeDocument/2006/math">
                    <m:r>
                      <a:rPr lang="en-US" i="1">
                        <a:latin typeface="Cambria Math" panose="02040503050406030204" pitchFamily="18" charset="0"/>
                      </a:rPr>
                      <m:t>𝐿</m:t>
                    </m:r>
                    <m:r>
                      <a:rPr lang="en-US" b="0" i="1" smtClean="0">
                        <a:latin typeface="Cambria Math" panose="02040503050406030204" pitchFamily="18" charset="0"/>
                      </a:rPr>
                      <m:t>=1</m:t>
                    </m:r>
                  </m:oMath>
                </a14:m>
                <a:r>
                  <a:rPr lang="en-US" dirty="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oMath>
                </a14:m>
                <a:r>
                  <a:rPr lang="en-US" dirty="0"/>
                  <a:t>, and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 .</m:t>
                    </m:r>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57200" y="1417638"/>
                <a:ext cx="8229600" cy="4306692"/>
              </a:xfrm>
              <a:prstGeom prst="rect">
                <a:avLst/>
              </a:prstGeom>
              <a:blipFill>
                <a:blip r:embed="rId4"/>
                <a:stretch>
                  <a:fillRect l="-593" t="-850" b="-142"/>
                </a:stretch>
              </a:blipFill>
            </p:spPr>
            <p:txBody>
              <a:bodyPr/>
              <a:lstStyle/>
              <a:p>
                <a:r>
                  <a:rPr lang="en-US">
                    <a:noFill/>
                  </a:rPr>
                  <a:t> </a:t>
                </a:r>
              </a:p>
            </p:txBody>
          </p:sp>
        </mc:Fallback>
      </mc:AlternateContent>
    </p:spTree>
    <p:extLst>
      <p:ext uri="{BB962C8B-B14F-4D97-AF65-F5344CB8AC3E}">
        <p14:creationId xmlns:p14="http://schemas.microsoft.com/office/powerpoint/2010/main" val="2048110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1: Frame </a:t>
            </a:r>
            <a:r>
              <a:rPr lang="en-US" sz="3900">
                <a:solidFill>
                  <a:schemeClr val="bg1"/>
                </a:solidFill>
              </a:rPr>
              <a:t>the question</a:t>
            </a:r>
            <a:endParaRPr lang="en-US" sz="3900" dirty="0">
              <a:solidFill>
                <a:schemeClr val="bg1"/>
              </a:solidFill>
            </a:endParaRP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7"/>
                <a:ext cx="4075472" cy="322041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Variables:</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𝑣</m:t>
                        </m:r>
                      </m:e>
                      <m:sub>
                        <m:r>
                          <a:rPr lang="en-US" sz="1800" b="0" i="1" dirty="0" smtClean="0">
                            <a:latin typeface="Cambria Math" panose="02040503050406030204" pitchFamily="18" charset="0"/>
                          </a:rPr>
                          <m:t>𝐶</m:t>
                        </m:r>
                      </m:sub>
                    </m:sSub>
                  </m:oMath>
                </a14:m>
                <a:r>
                  <a:rPr lang="en-US" sz="1800" i="1" dirty="0">
                    <a:latin typeface="+mj-lt"/>
                  </a:rPr>
                  <a:t> – </a:t>
                </a:r>
                <a:r>
                  <a:rPr lang="en-US" sz="1800" dirty="0">
                    <a:latin typeface="+mj-lt"/>
                  </a:rPr>
                  <a:t>voltage across capacitor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𝑖</m:t>
                        </m:r>
                      </m:e>
                      <m:sub>
                        <m:r>
                          <a:rPr lang="en-US" sz="1800" i="1" dirty="0">
                            <a:latin typeface="Cambria Math" panose="02040503050406030204" pitchFamily="18" charset="0"/>
                          </a:rPr>
                          <m:t>𝐶</m:t>
                        </m:r>
                      </m:sub>
                    </m:sSub>
                  </m:oMath>
                </a14:m>
                <a:r>
                  <a:rPr lang="en-US" sz="1800" i="1" dirty="0">
                    <a:latin typeface="+mj-lt"/>
                  </a:rPr>
                  <a:t> – </a:t>
                </a:r>
                <a:r>
                  <a:rPr lang="en-US" sz="1800" dirty="0"/>
                  <a:t>current through capacitor</a:t>
                </a:r>
                <a:endParaRPr lang="en-US" sz="1800" dirty="0">
                  <a:latin typeface="+mj-lt"/>
                </a:endParaRP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𝑣</m:t>
                        </m:r>
                      </m:e>
                      <m:sub>
                        <m:r>
                          <a:rPr lang="en-US" sz="1800" b="0" i="1" dirty="0" smtClean="0">
                            <a:latin typeface="Cambria Math" panose="02040503050406030204" pitchFamily="18" charset="0"/>
                          </a:rPr>
                          <m:t>𝑅</m:t>
                        </m:r>
                      </m:sub>
                    </m:sSub>
                  </m:oMath>
                </a14:m>
                <a:r>
                  <a:rPr lang="en-US" sz="1800" i="1" dirty="0"/>
                  <a:t> – </a:t>
                </a:r>
                <a:r>
                  <a:rPr lang="en-US" sz="1800" dirty="0"/>
                  <a:t>voltage across resistor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𝑖</m:t>
                        </m:r>
                      </m:e>
                      <m:sub>
                        <m:r>
                          <a:rPr lang="en-US" sz="1800" b="0" i="1" dirty="0" smtClean="0">
                            <a:latin typeface="Cambria Math" panose="02040503050406030204" pitchFamily="18" charset="0"/>
                          </a:rPr>
                          <m:t>𝑅</m:t>
                        </m:r>
                      </m:sub>
                    </m:sSub>
                  </m:oMath>
                </a14:m>
                <a:r>
                  <a:rPr lang="en-US" sz="1800" i="1" dirty="0"/>
                  <a:t> – </a:t>
                </a:r>
                <a:r>
                  <a:rPr lang="en-US" sz="1800" dirty="0"/>
                  <a:t>current through resistor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𝑣</m:t>
                        </m:r>
                      </m:e>
                      <m:sub>
                        <m:r>
                          <a:rPr lang="en-US" sz="1800" b="0" i="1" dirty="0" smtClean="0">
                            <a:latin typeface="Cambria Math" panose="02040503050406030204" pitchFamily="18" charset="0"/>
                          </a:rPr>
                          <m:t>𝐿</m:t>
                        </m:r>
                      </m:sub>
                    </m:sSub>
                  </m:oMath>
                </a14:m>
                <a:r>
                  <a:rPr lang="en-US" sz="1800" i="1" dirty="0"/>
                  <a:t> – </a:t>
                </a:r>
                <a:r>
                  <a:rPr lang="en-US" sz="1800" dirty="0"/>
                  <a:t>voltage across inductor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𝑖</m:t>
                        </m:r>
                      </m:e>
                      <m:sub>
                        <m:r>
                          <a:rPr lang="en-US" sz="1800" b="0" i="1" dirty="0" smtClean="0">
                            <a:latin typeface="Cambria Math" panose="02040503050406030204" pitchFamily="18" charset="0"/>
                          </a:rPr>
                          <m:t>𝐿</m:t>
                        </m:r>
                      </m:sub>
                    </m:sSub>
                  </m:oMath>
                </a14:m>
                <a:r>
                  <a:rPr lang="en-US" sz="1800" i="1" dirty="0"/>
                  <a:t> – </a:t>
                </a:r>
                <a:r>
                  <a:rPr lang="en-US" sz="1800" dirty="0"/>
                  <a:t>current through inductor</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7"/>
                <a:ext cx="4075472" cy="3220419"/>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891920" y="1541769"/>
                <a:ext cx="3553990" cy="46525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Assumptions:</a:t>
                </a:r>
                <a:endParaRPr lang="en-US" sz="1800" i="1" dirty="0">
                  <a:latin typeface="Cambria Math" panose="02040503050406030204" pitchFamily="18" charset="0"/>
                </a:endParaRPr>
              </a:p>
              <a:p>
                <a:pPr marL="0" indent="0">
                  <a:buFont typeface="Arial"/>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𝐶</m:t>
                      </m:r>
                      <m:f>
                        <m:fPr>
                          <m:ctrlPr>
                            <a:rPr lang="en-US" sz="1800" i="1">
                              <a:latin typeface="Cambria Math" panose="02040503050406030204" pitchFamily="18" charset="0"/>
                            </a:rPr>
                          </m:ctrlPr>
                        </m:fPr>
                        <m:num>
                          <m:r>
                            <a:rPr lang="en-US" sz="1800" i="1">
                              <a:latin typeface="Cambria Math" panose="02040503050406030204" pitchFamily="18" charset="0"/>
                            </a:rPr>
                            <m:t>𝑑</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𝐶</m:t>
                              </m:r>
                            </m:sub>
                          </m:sSub>
                        </m:num>
                        <m:den>
                          <m:r>
                            <a:rPr lang="en-US" sz="1800" i="1">
                              <a:latin typeface="Cambria Math" panose="02040503050406030204" pitchFamily="18" charset="0"/>
                            </a:rPr>
                            <m:t>𝑑𝑡</m:t>
                          </m:r>
                        </m:den>
                      </m:f>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𝑐</m:t>
                          </m:r>
                        </m:sub>
                      </m:sSub>
                      <m:r>
                        <a:rPr lang="en-US" sz="1800" i="1">
                          <a:latin typeface="Cambria Math" panose="02040503050406030204" pitchFamily="18" charset="0"/>
                        </a:rPr>
                        <m:t> (</m:t>
                      </m:r>
                      <m:r>
                        <m:rPr>
                          <m:sty m:val="p"/>
                        </m:rPr>
                        <a:rPr lang="en-US" sz="1800">
                          <a:latin typeface="Cambria Math" panose="02040503050406030204" pitchFamily="18" charset="0"/>
                        </a:rPr>
                        <m:t>capacitor</m:t>
                      </m:r>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𝑅</m:t>
                          </m:r>
                        </m:sub>
                      </m:sSub>
                      <m:r>
                        <a:rPr lang="en-US" sz="1800" i="1">
                          <a:latin typeface="Cambria Math" panose="02040503050406030204" pitchFamily="18" charset="0"/>
                        </a:rPr>
                        <m:t>=</m:t>
                      </m:r>
                      <m:r>
                        <a:rPr lang="en-US" sz="1800" i="1">
                          <a:latin typeface="Cambria Math" panose="02040503050406030204" pitchFamily="18" charset="0"/>
                        </a:rPr>
                        <m:t>𝑓</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𝑅</m:t>
                              </m:r>
                            </m:sub>
                          </m:sSub>
                        </m:e>
                      </m:d>
                      <m:r>
                        <a:rPr lang="en-US" sz="1800" i="1">
                          <a:latin typeface="Cambria Math" panose="02040503050406030204" pitchFamily="18" charset="0"/>
                        </a:rPr>
                        <m:t>  (</m:t>
                      </m:r>
                      <m:r>
                        <m:rPr>
                          <m:sty m:val="p"/>
                        </m:rPr>
                        <a:rPr lang="en-US" sz="1800">
                          <a:latin typeface="Cambria Math" panose="02040503050406030204" pitchFamily="18" charset="0"/>
                        </a:rPr>
                        <m:t>resistor</m:t>
                      </m:r>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𝐿</m:t>
                      </m:r>
                      <m:f>
                        <m:fPr>
                          <m:ctrlPr>
                            <a:rPr lang="en-US" sz="1800" i="1">
                              <a:latin typeface="Cambria Math" panose="02040503050406030204" pitchFamily="18" charset="0"/>
                            </a:rPr>
                          </m:ctrlPr>
                        </m:fPr>
                        <m:num>
                          <m:r>
                            <a:rPr lang="en-US" sz="1800" i="1">
                              <a:latin typeface="Cambria Math" panose="02040503050406030204" pitchFamily="18" charset="0"/>
                            </a:rPr>
                            <m:t>𝑑</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𝐿</m:t>
                              </m:r>
                            </m:sub>
                          </m:sSub>
                        </m:num>
                        <m:den>
                          <m:r>
                            <a:rPr lang="en-US" sz="1800" i="1">
                              <a:latin typeface="Cambria Math" panose="02040503050406030204" pitchFamily="18" charset="0"/>
                            </a:rPr>
                            <m:t>𝑑𝑡</m:t>
                          </m:r>
                        </m:den>
                      </m:f>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𝐿</m:t>
                          </m:r>
                        </m:sub>
                      </m:sSub>
                      <m:r>
                        <a:rPr lang="en-US" sz="1800" i="1">
                          <a:latin typeface="Cambria Math" panose="02040503050406030204" pitchFamily="18" charset="0"/>
                        </a:rPr>
                        <m:t>  (</m:t>
                      </m:r>
                      <m:r>
                        <m:rPr>
                          <m:sty m:val="p"/>
                        </m:rPr>
                        <a:rPr lang="en-US" sz="1800">
                          <a:latin typeface="Cambria Math" panose="02040503050406030204" pitchFamily="18" charset="0"/>
                        </a:rPr>
                        <m:t>inductor</m:t>
                      </m:r>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𝐿</m:t>
                      </m:r>
                      <m:r>
                        <a:rPr lang="en-US" sz="1800" i="1">
                          <a:latin typeface="Cambria Math" panose="02040503050406030204" pitchFamily="18" charset="0"/>
                        </a:rPr>
                        <m:t>=1</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𝐶</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3</m:t>
                          </m:r>
                        </m:den>
                      </m:f>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i="1">
                              <a:latin typeface="Cambria Math" panose="02040503050406030204" pitchFamily="18" charset="0"/>
                            </a:rPr>
                            <m:t>𝑥</m:t>
                          </m:r>
                        </m:e>
                      </m:d>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3</m:t>
                          </m:r>
                        </m:sup>
                      </m:sSup>
                      <m:r>
                        <a:rPr lang="en-US" sz="1800" i="1">
                          <a:latin typeface="Cambria Math" panose="02040503050406030204" pitchFamily="18" charset="0"/>
                        </a:rPr>
                        <m:t>+4</m:t>
                      </m:r>
                      <m:r>
                        <a:rPr lang="en-US" sz="1800" i="1">
                          <a:latin typeface="Cambria Math" panose="02040503050406030204" pitchFamily="18" charset="0"/>
                        </a:rPr>
                        <m:t>𝑥</m:t>
                      </m:r>
                      <m:r>
                        <a:rPr lang="en-US" sz="1800" i="1">
                          <a:latin typeface="Cambria Math" panose="02040503050406030204" pitchFamily="18" charset="0"/>
                        </a:rPr>
                        <m:t> </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𝐶</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𝑅</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𝐿</m:t>
                          </m:r>
                        </m:sub>
                      </m:sSub>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𝐶</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𝑅</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𝐿</m:t>
                          </m:r>
                        </m:sub>
                      </m:sSub>
                      <m:r>
                        <a:rPr lang="en-US" sz="1800" b="0" i="1" smtClean="0">
                          <a:latin typeface="Cambria Math" panose="02040503050406030204" pitchFamily="18" charset="0"/>
                        </a:rPr>
                        <m:t>=0</m:t>
                      </m:r>
                    </m:oMath>
                  </m:oMathPara>
                </a14:m>
                <a:endParaRPr lang="en-US" sz="1800" dirty="0"/>
              </a:p>
              <a:p>
                <a:pPr marL="0" indent="0">
                  <a:buNone/>
                </a:pPr>
                <a:endParaRPr lang="en-US" sz="1800" i="1" dirty="0">
                  <a:latin typeface="Cambria Math" panose="020405030504060302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41769"/>
                <a:ext cx="3553990" cy="4652553"/>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9" name="Content Placeholder 2"/>
          <p:cNvSpPr txBox="1">
            <a:spLocks/>
          </p:cNvSpPr>
          <p:nvPr/>
        </p:nvSpPr>
        <p:spPr>
          <a:xfrm>
            <a:off x="460375" y="5172129"/>
            <a:ext cx="3219693" cy="91629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Objective</a:t>
            </a:r>
          </a:p>
          <a:p>
            <a:pPr marL="0" indent="0">
              <a:buFont typeface="Arial"/>
              <a:buNone/>
            </a:pPr>
            <a:r>
              <a:rPr lang="en-US" sz="1800" b="0" dirty="0"/>
              <a:t>Determine </a:t>
            </a:r>
            <a:r>
              <a:rPr lang="en-US" sz="1800" dirty="0"/>
              <a:t>the behavior of all six variables over time.</a:t>
            </a:r>
            <a:endParaRPr lang="en-US" sz="1800" dirty="0">
              <a:latin typeface="+mj-lt"/>
            </a:endParaRPr>
          </a:p>
        </p:txBody>
      </p:sp>
    </p:spTree>
    <p:extLst>
      <p:ext uri="{BB962C8B-B14F-4D97-AF65-F5344CB8AC3E}">
        <p14:creationId xmlns:p14="http://schemas.microsoft.com/office/powerpoint/2010/main" val="18073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7"/>
                <a:ext cx="4075472" cy="322041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Variables:</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𝑣</m:t>
                        </m:r>
                      </m:e>
                      <m:sub>
                        <m:r>
                          <a:rPr lang="en-US" sz="1800" b="0" i="1" dirty="0" smtClean="0">
                            <a:latin typeface="Cambria Math" panose="02040503050406030204" pitchFamily="18" charset="0"/>
                          </a:rPr>
                          <m:t>𝐶</m:t>
                        </m:r>
                      </m:sub>
                    </m:sSub>
                  </m:oMath>
                </a14:m>
                <a:r>
                  <a:rPr lang="en-US" sz="1800" i="1" dirty="0">
                    <a:latin typeface="+mj-lt"/>
                  </a:rPr>
                  <a:t> – </a:t>
                </a:r>
                <a:r>
                  <a:rPr lang="en-US" sz="1800" dirty="0">
                    <a:latin typeface="+mj-lt"/>
                  </a:rPr>
                  <a:t>voltage across capacitor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𝑖</m:t>
                        </m:r>
                      </m:e>
                      <m:sub>
                        <m:r>
                          <a:rPr lang="en-US" sz="1800" i="1" dirty="0">
                            <a:latin typeface="Cambria Math" panose="02040503050406030204" pitchFamily="18" charset="0"/>
                          </a:rPr>
                          <m:t>𝐶</m:t>
                        </m:r>
                      </m:sub>
                    </m:sSub>
                  </m:oMath>
                </a14:m>
                <a:r>
                  <a:rPr lang="en-US" sz="1800" i="1" dirty="0">
                    <a:latin typeface="+mj-lt"/>
                  </a:rPr>
                  <a:t> – </a:t>
                </a:r>
                <a:r>
                  <a:rPr lang="en-US" sz="1800" dirty="0"/>
                  <a:t>current through capacitor</a:t>
                </a:r>
                <a:endParaRPr lang="en-US" sz="1800" dirty="0">
                  <a:latin typeface="+mj-lt"/>
                </a:endParaRP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𝑣</m:t>
                        </m:r>
                      </m:e>
                      <m:sub>
                        <m:r>
                          <a:rPr lang="en-US" sz="1800" b="0" i="1" dirty="0" smtClean="0">
                            <a:latin typeface="Cambria Math" panose="02040503050406030204" pitchFamily="18" charset="0"/>
                          </a:rPr>
                          <m:t>𝑅</m:t>
                        </m:r>
                      </m:sub>
                    </m:sSub>
                  </m:oMath>
                </a14:m>
                <a:r>
                  <a:rPr lang="en-US" sz="1800" i="1" dirty="0"/>
                  <a:t> – </a:t>
                </a:r>
                <a:r>
                  <a:rPr lang="en-US" sz="1800" dirty="0"/>
                  <a:t>voltage across resistor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𝑖</m:t>
                        </m:r>
                      </m:e>
                      <m:sub>
                        <m:r>
                          <a:rPr lang="en-US" sz="1800" b="0" i="1" dirty="0" smtClean="0">
                            <a:latin typeface="Cambria Math" panose="02040503050406030204" pitchFamily="18" charset="0"/>
                          </a:rPr>
                          <m:t>𝑅</m:t>
                        </m:r>
                      </m:sub>
                    </m:sSub>
                  </m:oMath>
                </a14:m>
                <a:r>
                  <a:rPr lang="en-US" sz="1800" i="1" dirty="0"/>
                  <a:t> – </a:t>
                </a:r>
                <a:r>
                  <a:rPr lang="en-US" sz="1800" dirty="0"/>
                  <a:t>current through resistor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𝑣</m:t>
                        </m:r>
                      </m:e>
                      <m:sub>
                        <m:r>
                          <a:rPr lang="en-US" sz="1800" b="0" i="1" dirty="0" smtClean="0">
                            <a:latin typeface="Cambria Math" panose="02040503050406030204" pitchFamily="18" charset="0"/>
                          </a:rPr>
                          <m:t>𝐿</m:t>
                        </m:r>
                      </m:sub>
                    </m:sSub>
                  </m:oMath>
                </a14:m>
                <a:r>
                  <a:rPr lang="en-US" sz="1800" i="1" dirty="0"/>
                  <a:t> – </a:t>
                </a:r>
                <a:r>
                  <a:rPr lang="en-US" sz="1800" dirty="0"/>
                  <a:t>voltage across inductor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𝑖</m:t>
                        </m:r>
                      </m:e>
                      <m:sub>
                        <m:r>
                          <a:rPr lang="en-US" sz="1800" b="0" i="1" dirty="0" smtClean="0">
                            <a:latin typeface="Cambria Math" panose="02040503050406030204" pitchFamily="18" charset="0"/>
                          </a:rPr>
                          <m:t>𝐿</m:t>
                        </m:r>
                      </m:sub>
                    </m:sSub>
                  </m:oMath>
                </a14:m>
                <a:r>
                  <a:rPr lang="en-US" sz="1800" i="1" dirty="0"/>
                  <a:t> – </a:t>
                </a:r>
                <a:r>
                  <a:rPr lang="en-US" sz="1800" dirty="0"/>
                  <a:t>current through inductor</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7"/>
                <a:ext cx="4075472" cy="3220419"/>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891920" y="1541769"/>
                <a:ext cx="3553990" cy="46525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Assumptions:</a:t>
                </a:r>
                <a:endParaRPr lang="en-US" sz="1800" i="1" dirty="0">
                  <a:latin typeface="Cambria Math" panose="02040503050406030204" pitchFamily="18" charset="0"/>
                </a:endParaRPr>
              </a:p>
              <a:p>
                <a:pPr marL="0" indent="0">
                  <a:buFont typeface="Arial"/>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𝐶</m:t>
                      </m:r>
                      <m:f>
                        <m:fPr>
                          <m:ctrlPr>
                            <a:rPr lang="en-US" sz="1800" i="1">
                              <a:latin typeface="Cambria Math" panose="02040503050406030204" pitchFamily="18" charset="0"/>
                            </a:rPr>
                          </m:ctrlPr>
                        </m:fPr>
                        <m:num>
                          <m:r>
                            <a:rPr lang="en-US" sz="1800" i="1">
                              <a:latin typeface="Cambria Math" panose="02040503050406030204" pitchFamily="18" charset="0"/>
                            </a:rPr>
                            <m:t>𝑑</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𝐶</m:t>
                              </m:r>
                            </m:sub>
                          </m:sSub>
                        </m:num>
                        <m:den>
                          <m:r>
                            <a:rPr lang="en-US" sz="1800" i="1">
                              <a:latin typeface="Cambria Math" panose="02040503050406030204" pitchFamily="18" charset="0"/>
                            </a:rPr>
                            <m:t>𝑑𝑡</m:t>
                          </m:r>
                        </m:den>
                      </m:f>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𝑐</m:t>
                          </m:r>
                        </m:sub>
                      </m:sSub>
                      <m:r>
                        <a:rPr lang="en-US" sz="1800" i="1">
                          <a:latin typeface="Cambria Math" panose="02040503050406030204" pitchFamily="18" charset="0"/>
                        </a:rPr>
                        <m:t> (</m:t>
                      </m:r>
                      <m:r>
                        <m:rPr>
                          <m:sty m:val="p"/>
                        </m:rPr>
                        <a:rPr lang="en-US" sz="1800">
                          <a:latin typeface="Cambria Math" panose="02040503050406030204" pitchFamily="18" charset="0"/>
                        </a:rPr>
                        <m:t>capacitor</m:t>
                      </m:r>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𝑅</m:t>
                          </m:r>
                        </m:sub>
                      </m:sSub>
                      <m:r>
                        <a:rPr lang="en-US" sz="1800" i="1">
                          <a:latin typeface="Cambria Math" panose="02040503050406030204" pitchFamily="18" charset="0"/>
                        </a:rPr>
                        <m:t>=</m:t>
                      </m:r>
                      <m:r>
                        <a:rPr lang="en-US" sz="1800" i="1">
                          <a:latin typeface="Cambria Math" panose="02040503050406030204" pitchFamily="18" charset="0"/>
                        </a:rPr>
                        <m:t>𝑓</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𝑅</m:t>
                              </m:r>
                            </m:sub>
                          </m:sSub>
                        </m:e>
                      </m:d>
                      <m:r>
                        <a:rPr lang="en-US" sz="1800" i="1">
                          <a:latin typeface="Cambria Math" panose="02040503050406030204" pitchFamily="18" charset="0"/>
                        </a:rPr>
                        <m:t>  (</m:t>
                      </m:r>
                      <m:r>
                        <m:rPr>
                          <m:sty m:val="p"/>
                        </m:rPr>
                        <a:rPr lang="en-US" sz="1800">
                          <a:latin typeface="Cambria Math" panose="02040503050406030204" pitchFamily="18" charset="0"/>
                        </a:rPr>
                        <m:t>resistor</m:t>
                      </m:r>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𝐿</m:t>
                      </m:r>
                      <m:f>
                        <m:fPr>
                          <m:ctrlPr>
                            <a:rPr lang="en-US" sz="1800" i="1">
                              <a:latin typeface="Cambria Math" panose="02040503050406030204" pitchFamily="18" charset="0"/>
                            </a:rPr>
                          </m:ctrlPr>
                        </m:fPr>
                        <m:num>
                          <m:r>
                            <a:rPr lang="en-US" sz="1800" i="1">
                              <a:latin typeface="Cambria Math" panose="02040503050406030204" pitchFamily="18" charset="0"/>
                            </a:rPr>
                            <m:t>𝑑</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𝐿</m:t>
                              </m:r>
                            </m:sub>
                          </m:sSub>
                        </m:num>
                        <m:den>
                          <m:r>
                            <a:rPr lang="en-US" sz="1800" i="1">
                              <a:latin typeface="Cambria Math" panose="02040503050406030204" pitchFamily="18" charset="0"/>
                            </a:rPr>
                            <m:t>𝑑𝑡</m:t>
                          </m:r>
                        </m:den>
                      </m:f>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𝐿</m:t>
                          </m:r>
                        </m:sub>
                      </m:sSub>
                      <m:r>
                        <a:rPr lang="en-US" sz="1800" i="1">
                          <a:latin typeface="Cambria Math" panose="02040503050406030204" pitchFamily="18" charset="0"/>
                        </a:rPr>
                        <m:t>  (</m:t>
                      </m:r>
                      <m:r>
                        <m:rPr>
                          <m:sty m:val="p"/>
                        </m:rPr>
                        <a:rPr lang="en-US" sz="1800">
                          <a:latin typeface="Cambria Math" panose="02040503050406030204" pitchFamily="18" charset="0"/>
                        </a:rPr>
                        <m:t>inductor</m:t>
                      </m:r>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𝐿</m:t>
                      </m:r>
                      <m:r>
                        <a:rPr lang="en-US" sz="1800" i="1">
                          <a:latin typeface="Cambria Math" panose="02040503050406030204" pitchFamily="18" charset="0"/>
                        </a:rPr>
                        <m:t>=1</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𝐶</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3</m:t>
                          </m:r>
                        </m:den>
                      </m:f>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i="1">
                              <a:latin typeface="Cambria Math" panose="02040503050406030204" pitchFamily="18" charset="0"/>
                            </a:rPr>
                            <m:t>𝑥</m:t>
                          </m:r>
                        </m:e>
                      </m:d>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3</m:t>
                          </m:r>
                        </m:sup>
                      </m:sSup>
                      <m:r>
                        <a:rPr lang="en-US" sz="1800" i="1">
                          <a:latin typeface="Cambria Math" panose="02040503050406030204" pitchFamily="18" charset="0"/>
                        </a:rPr>
                        <m:t>+4</m:t>
                      </m:r>
                      <m:r>
                        <a:rPr lang="en-US" sz="1800" i="1">
                          <a:latin typeface="Cambria Math" panose="02040503050406030204" pitchFamily="18" charset="0"/>
                        </a:rPr>
                        <m:t>𝑥</m:t>
                      </m:r>
                      <m:r>
                        <a:rPr lang="en-US" sz="1800" i="1">
                          <a:latin typeface="Cambria Math" panose="02040503050406030204" pitchFamily="18" charset="0"/>
                        </a:rPr>
                        <m:t> </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𝐶</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𝑅</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𝐿</m:t>
                          </m:r>
                        </m:sub>
                      </m:sSub>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𝐶</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𝑅</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𝐿</m:t>
                          </m:r>
                        </m:sub>
                      </m:sSub>
                      <m:r>
                        <a:rPr lang="en-US" sz="1800" b="0" i="1" smtClean="0">
                          <a:latin typeface="Cambria Math" panose="02040503050406030204" pitchFamily="18" charset="0"/>
                        </a:rPr>
                        <m:t>=0</m:t>
                      </m:r>
                    </m:oMath>
                  </m:oMathPara>
                </a14:m>
                <a:endParaRPr lang="en-US" sz="1800" dirty="0"/>
              </a:p>
              <a:p>
                <a:pPr marL="0" indent="0">
                  <a:buNone/>
                </a:pPr>
                <a:endParaRPr lang="en-US" sz="1800" i="1" dirty="0">
                  <a:latin typeface="Cambria Math" panose="020405030504060302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41769"/>
                <a:ext cx="3553990" cy="4652553"/>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9" name="Content Placeholder 2"/>
          <p:cNvSpPr txBox="1">
            <a:spLocks/>
          </p:cNvSpPr>
          <p:nvPr/>
        </p:nvSpPr>
        <p:spPr>
          <a:xfrm>
            <a:off x="460375" y="4516751"/>
            <a:ext cx="3219693" cy="916294"/>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Objective</a:t>
            </a:r>
          </a:p>
          <a:p>
            <a:pPr marL="0" indent="0">
              <a:buFont typeface="Arial"/>
              <a:buNone/>
            </a:pPr>
            <a:r>
              <a:rPr lang="en-US" sz="1800" b="0" dirty="0"/>
              <a:t>Determine </a:t>
            </a:r>
            <a:r>
              <a:rPr lang="en-US" sz="1800" dirty="0"/>
              <a:t>the behavior of all six variables over time.</a:t>
            </a:r>
            <a:endParaRPr lang="en-US" sz="1800" dirty="0">
              <a:latin typeface="+mj-lt"/>
            </a:endParaRPr>
          </a:p>
        </p:txBody>
      </p:sp>
      <p:sp>
        <p:nvSpPr>
          <p:cNvPr id="11" name="Content Placeholder 2"/>
          <p:cNvSpPr txBox="1">
            <a:spLocks/>
          </p:cNvSpPr>
          <p:nvPr/>
        </p:nvSpPr>
        <p:spPr>
          <a:xfrm>
            <a:off x="4798141" y="4874955"/>
            <a:ext cx="4186430" cy="123385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Approach</a:t>
            </a:r>
          </a:p>
          <a:p>
            <a:pPr marL="0" indent="0">
              <a:buFont typeface="Arial"/>
              <a:buNone/>
            </a:pPr>
            <a:r>
              <a:rPr lang="en-US" sz="1800" b="0" dirty="0"/>
              <a:t>We model this as a continuous time dynamical system and analyze the system by sketching a complete phase portrait.</a:t>
            </a:r>
            <a:endParaRPr lang="en-US" sz="1800" dirty="0">
              <a:latin typeface="+mj-lt"/>
            </a:endParaRPr>
          </a:p>
        </p:txBody>
      </p:sp>
    </p:spTree>
    <p:extLst>
      <p:ext uri="{BB962C8B-B14F-4D97-AF65-F5344CB8AC3E}">
        <p14:creationId xmlns:p14="http://schemas.microsoft.com/office/powerpoint/2010/main" val="225763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1" name="TextBox 10"/>
              <p:cNvSpPr txBox="1"/>
              <p:nvPr/>
            </p:nvSpPr>
            <p:spPr>
              <a:xfrm>
                <a:off x="4391844" y="1521036"/>
                <a:ext cx="4294956" cy="524752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Let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𝐶</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𝑅</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𝐿</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𝐶</m:t>
                        </m:r>
                      </m:sub>
                    </m:sSub>
                  </m:oMath>
                </a14:m>
                <a:r>
                  <a:rPr lang="en-US" dirty="0"/>
                  <a:t> denote our two state variables, defined on the state space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p>
              <a:p>
                <a:endParaRPr lang="en-US" dirty="0"/>
              </a:p>
              <a:p>
                <a:r>
                  <a:rPr lang="en-US" dirty="0"/>
                  <a:t>The assumptions reduce to </a:t>
                </a:r>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𝑑𝑡</m:t>
                          </m:r>
                        </m:den>
                      </m:f>
                      <m:r>
                        <a:rPr lang="en-US" i="1">
                          <a:latin typeface="Cambria Math" panose="02040503050406030204" pitchFamily="18" charset="0"/>
                        </a:rPr>
                        <m:t>=</m:t>
                      </m:r>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𝑅</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3</m:t>
                          </m:r>
                        </m:sup>
                      </m:sSubSup>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𝐿</m:t>
                          </m:r>
                        </m:sub>
                      </m:sSub>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𝑅</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𝐿</m:t>
                          </m:r>
                        </m:sub>
                      </m:sSub>
                      <m:r>
                        <a:rPr lang="en-US" b="0" i="1" smtClean="0">
                          <a:latin typeface="Cambria Math" panose="02040503050406030204" pitchFamily="18" charset="0"/>
                        </a:rPr>
                        <m:t>=0</m:t>
                      </m:r>
                    </m:oMath>
                  </m:oMathPara>
                </a14:m>
                <a:endParaRPr lang="en-US" dirty="0"/>
              </a:p>
              <a:p>
                <a:endParaRPr lang="en-US" dirty="0"/>
              </a:p>
              <a:p>
                <a:r>
                  <a:rPr lang="en-US" dirty="0"/>
                  <a:t>Substituting using the last three assumptions we have</a:t>
                </a: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latin typeface="Cambria Math" panose="02040503050406030204" pitchFamily="18" charset="0"/>
                            </a:rPr>
                            <m:t>𝑑𝑡</m:t>
                          </m:r>
                        </m:den>
                      </m:f>
                      <m:r>
                        <a:rPr lang="en-US" i="1">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3</m:t>
                          </m:r>
                        </m:sup>
                      </m:sSubSup>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num>
                        <m:den>
                          <m:r>
                            <a:rPr lang="en-US" i="1">
                              <a:latin typeface="Cambria Math" panose="02040503050406030204" pitchFamily="18" charset="0"/>
                            </a:rPr>
                            <m:t>𝑑𝑡</m:t>
                          </m:r>
                        </m:den>
                      </m:f>
                      <m:r>
                        <a:rPr lang="en-US" i="1">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i="1" dirty="0">
                  <a:latin typeface="Cambria Math" panose="02040503050406030204" pitchFamily="18" charset="0"/>
                </a:endParaRPr>
              </a:p>
              <a:p>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391844" y="1521036"/>
                <a:ext cx="4294956" cy="5247527"/>
              </a:xfrm>
              <a:prstGeom prst="rect">
                <a:avLst/>
              </a:prstGeom>
              <a:blipFill>
                <a:blip r:embed="rId4"/>
                <a:stretch>
                  <a:fillRect l="-846" t="-463" r="-1693"/>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457200" y="1569370"/>
                <a:ext cx="3553990" cy="465255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Assumptions:</a:t>
                </a:r>
                <a:endParaRPr lang="en-US" sz="1800" i="1" dirty="0">
                  <a:latin typeface="Cambria Math" panose="02040503050406030204" pitchFamily="18" charset="0"/>
                </a:endParaRPr>
              </a:p>
              <a:p>
                <a:pPr marL="0" indent="0">
                  <a:buFont typeface="Arial"/>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𝐶</m:t>
                      </m:r>
                      <m:f>
                        <m:fPr>
                          <m:ctrlPr>
                            <a:rPr lang="en-US" sz="1800" i="1">
                              <a:latin typeface="Cambria Math" panose="02040503050406030204" pitchFamily="18" charset="0"/>
                            </a:rPr>
                          </m:ctrlPr>
                        </m:fPr>
                        <m:num>
                          <m:r>
                            <a:rPr lang="en-US" sz="1800" i="1">
                              <a:latin typeface="Cambria Math" panose="02040503050406030204" pitchFamily="18" charset="0"/>
                            </a:rPr>
                            <m:t>𝑑</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𝐶</m:t>
                              </m:r>
                            </m:sub>
                          </m:sSub>
                        </m:num>
                        <m:den>
                          <m:r>
                            <a:rPr lang="en-US" sz="1800" i="1">
                              <a:latin typeface="Cambria Math" panose="02040503050406030204" pitchFamily="18" charset="0"/>
                            </a:rPr>
                            <m:t>𝑑𝑡</m:t>
                          </m:r>
                        </m:den>
                      </m:f>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𝑐</m:t>
                          </m:r>
                        </m:sub>
                      </m:sSub>
                      <m:r>
                        <a:rPr lang="en-US" sz="1800" i="1">
                          <a:latin typeface="Cambria Math" panose="02040503050406030204" pitchFamily="18" charset="0"/>
                        </a:rPr>
                        <m:t> (</m:t>
                      </m:r>
                      <m:r>
                        <m:rPr>
                          <m:sty m:val="p"/>
                        </m:rPr>
                        <a:rPr lang="en-US" sz="1800">
                          <a:latin typeface="Cambria Math" panose="02040503050406030204" pitchFamily="18" charset="0"/>
                        </a:rPr>
                        <m:t>capacitor</m:t>
                      </m:r>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𝑅</m:t>
                          </m:r>
                        </m:sub>
                      </m:sSub>
                      <m:r>
                        <a:rPr lang="en-US" sz="1800" i="1">
                          <a:latin typeface="Cambria Math" panose="02040503050406030204" pitchFamily="18" charset="0"/>
                        </a:rPr>
                        <m:t>=</m:t>
                      </m:r>
                      <m:r>
                        <a:rPr lang="en-US" sz="1800" i="1">
                          <a:latin typeface="Cambria Math" panose="02040503050406030204" pitchFamily="18" charset="0"/>
                        </a:rPr>
                        <m:t>𝑓</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𝑅</m:t>
                              </m:r>
                            </m:sub>
                          </m:sSub>
                        </m:e>
                      </m:d>
                      <m:r>
                        <a:rPr lang="en-US" sz="1800" i="1">
                          <a:latin typeface="Cambria Math" panose="02040503050406030204" pitchFamily="18" charset="0"/>
                        </a:rPr>
                        <m:t>  (</m:t>
                      </m:r>
                      <m:r>
                        <m:rPr>
                          <m:sty m:val="p"/>
                        </m:rPr>
                        <a:rPr lang="en-US" sz="1800">
                          <a:latin typeface="Cambria Math" panose="02040503050406030204" pitchFamily="18" charset="0"/>
                        </a:rPr>
                        <m:t>resistor</m:t>
                      </m:r>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𝐿</m:t>
                      </m:r>
                      <m:f>
                        <m:fPr>
                          <m:ctrlPr>
                            <a:rPr lang="en-US" sz="1800" i="1">
                              <a:latin typeface="Cambria Math" panose="02040503050406030204" pitchFamily="18" charset="0"/>
                            </a:rPr>
                          </m:ctrlPr>
                        </m:fPr>
                        <m:num>
                          <m:r>
                            <a:rPr lang="en-US" sz="1800" i="1">
                              <a:latin typeface="Cambria Math" panose="02040503050406030204" pitchFamily="18" charset="0"/>
                            </a:rPr>
                            <m:t>𝑑</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𝐿</m:t>
                              </m:r>
                            </m:sub>
                          </m:sSub>
                        </m:num>
                        <m:den>
                          <m:r>
                            <a:rPr lang="en-US" sz="1800" i="1">
                              <a:latin typeface="Cambria Math" panose="02040503050406030204" pitchFamily="18" charset="0"/>
                            </a:rPr>
                            <m:t>𝑑𝑡</m:t>
                          </m:r>
                        </m:den>
                      </m:f>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𝐿</m:t>
                          </m:r>
                        </m:sub>
                      </m:sSub>
                      <m:r>
                        <a:rPr lang="en-US" sz="1800" i="1">
                          <a:latin typeface="Cambria Math" panose="02040503050406030204" pitchFamily="18" charset="0"/>
                        </a:rPr>
                        <m:t>  (</m:t>
                      </m:r>
                      <m:r>
                        <m:rPr>
                          <m:sty m:val="p"/>
                        </m:rPr>
                        <a:rPr lang="en-US" sz="1800">
                          <a:latin typeface="Cambria Math" panose="02040503050406030204" pitchFamily="18" charset="0"/>
                        </a:rPr>
                        <m:t>inductor</m:t>
                      </m:r>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𝐿</m:t>
                      </m:r>
                      <m:r>
                        <a:rPr lang="en-US" sz="1800" i="1">
                          <a:latin typeface="Cambria Math" panose="02040503050406030204" pitchFamily="18" charset="0"/>
                        </a:rPr>
                        <m:t>=1</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𝐶</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3</m:t>
                          </m:r>
                        </m:den>
                      </m:f>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i="1">
                              <a:latin typeface="Cambria Math" panose="02040503050406030204" pitchFamily="18" charset="0"/>
                            </a:rPr>
                            <m:t>𝑥</m:t>
                          </m:r>
                        </m:e>
                      </m:d>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r>
                            <a:rPr lang="en-US" sz="1800" i="1">
                              <a:latin typeface="Cambria Math" panose="02040503050406030204" pitchFamily="18" charset="0"/>
                            </a:rPr>
                            <m:t>3</m:t>
                          </m:r>
                        </m:sup>
                      </m:sSup>
                      <m:r>
                        <a:rPr lang="en-US" sz="1800" i="1">
                          <a:latin typeface="Cambria Math" panose="02040503050406030204" pitchFamily="18" charset="0"/>
                        </a:rPr>
                        <m:t>+4</m:t>
                      </m:r>
                      <m:r>
                        <a:rPr lang="en-US" sz="1800" i="1">
                          <a:latin typeface="Cambria Math" panose="02040503050406030204" pitchFamily="18" charset="0"/>
                        </a:rPr>
                        <m:t>𝑥</m:t>
                      </m:r>
                      <m:r>
                        <a:rPr lang="en-US" sz="1800" i="1">
                          <a:latin typeface="Cambria Math" panose="02040503050406030204" pitchFamily="18" charset="0"/>
                        </a:rPr>
                        <m:t> </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𝐶</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𝑅</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𝑖</m:t>
                          </m:r>
                        </m:e>
                        <m:sub>
                          <m:r>
                            <a:rPr lang="en-US" sz="1800" b="0" i="1" smtClean="0">
                              <a:latin typeface="Cambria Math" panose="02040503050406030204" pitchFamily="18" charset="0"/>
                            </a:rPr>
                            <m:t>𝐿</m:t>
                          </m:r>
                        </m:sub>
                      </m:sSub>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𝐶</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𝑅</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𝐿</m:t>
                          </m:r>
                        </m:sub>
                      </m:sSub>
                      <m:r>
                        <a:rPr lang="en-US" sz="1800" b="0" i="1" smtClean="0">
                          <a:latin typeface="Cambria Math" panose="02040503050406030204" pitchFamily="18" charset="0"/>
                        </a:rPr>
                        <m:t>=0</m:t>
                      </m:r>
                    </m:oMath>
                  </m:oMathPara>
                </a14:m>
                <a:endParaRPr lang="en-US" sz="1800" dirty="0"/>
              </a:p>
              <a:p>
                <a:pPr marL="0" indent="0">
                  <a:buNone/>
                </a:pPr>
                <a:endParaRPr lang="en-US" sz="1800" i="1" dirty="0">
                  <a:latin typeface="Cambria Math" panose="02040503050406030204"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200" y="1569370"/>
                <a:ext cx="3553990" cy="4652553"/>
              </a:xfrm>
              <a:prstGeom prst="rect">
                <a:avLst/>
              </a:prstGeom>
              <a:blipFill>
                <a:blip r:embed="rId5"/>
                <a:stretch>
                  <a:fillRect l="-1022" t="-391"/>
                </a:stretch>
              </a:blipFill>
            </p:spPr>
            <p:txBody>
              <a:bodyPr/>
              <a:lstStyle/>
              <a:p>
                <a:r>
                  <a:rPr lang="en-US">
                    <a:noFill/>
                  </a:rPr>
                  <a:t> </a:t>
                </a:r>
              </a:p>
            </p:txBody>
          </p:sp>
        </mc:Fallback>
      </mc:AlternateContent>
    </p:spTree>
    <p:extLst>
      <p:ext uri="{BB962C8B-B14F-4D97-AF65-F5344CB8AC3E}">
        <p14:creationId xmlns:p14="http://schemas.microsoft.com/office/powerpoint/2010/main" val="212828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4736</TotalTime>
  <Words>1738</Words>
  <Application>Microsoft Office PowerPoint</Application>
  <PresentationFormat>On-screen Show (4:3)</PresentationFormat>
  <Paragraphs>266</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 arial</vt:lpstr>
      <vt:lpstr>Arial</vt:lpstr>
      <vt:lpstr>Calibri</vt:lpstr>
      <vt:lpstr>Cambria Math</vt:lpstr>
      <vt:lpstr>Consolas</vt:lpstr>
      <vt:lpstr>Office Theme</vt:lpstr>
      <vt:lpstr>Analysis of Dynamic Models:  Phase Portraits</vt:lpstr>
      <vt:lpstr>Overview</vt:lpstr>
      <vt:lpstr>Phase Portrait</vt:lpstr>
      <vt:lpstr>Phase Portrait: Example</vt:lpstr>
      <vt:lpstr>Circuits</vt:lpstr>
      <vt:lpstr>Circuits: Kirchoff’s Current Law</vt:lpstr>
      <vt:lpstr>Step 1: Frame the question</vt:lpstr>
      <vt:lpstr>Step 2: Select the modeling approach</vt:lpstr>
      <vt:lpstr>Step 3: Formulate the model</vt:lpstr>
      <vt:lpstr>Step 3: Formulate the model</vt:lpstr>
      <vt:lpstr>Step 4: Solve the Problem</vt:lpstr>
      <vt:lpstr>Step 4: Solve the Problem</vt:lpstr>
      <vt:lpstr>Step 4: Solve the Problem</vt:lpstr>
      <vt:lpstr>Step 4: Solve the Problem</vt:lpstr>
      <vt:lpstr>Theory: Linear Systems</vt:lpstr>
      <vt:lpstr>PowerPoint Presentation</vt:lpstr>
      <vt:lpstr>Step 4: Solve the Problem</vt:lpstr>
      <vt:lpstr>Step 4: Solve the Problem</vt:lpstr>
      <vt:lpstr>Step 4: Solve the Problem (Phase Portrait)</vt:lpstr>
      <vt:lpstr>Step 5: Answer the question</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lastModifiedBy>Jeremy Becnel</cp:lastModifiedBy>
  <cp:revision>284</cp:revision>
  <dcterms:created xsi:type="dcterms:W3CDTF">2014-07-15T14:47:24Z</dcterms:created>
  <dcterms:modified xsi:type="dcterms:W3CDTF">2019-03-26T13:45:17Z</dcterms:modified>
</cp:coreProperties>
</file>