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3" r:id="rId3"/>
    <p:sldId id="325" r:id="rId4"/>
    <p:sldId id="346" r:id="rId5"/>
    <p:sldId id="326" r:id="rId6"/>
    <p:sldId id="334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572417-95C0-453A-B2CB-8088EAC0616B}">
          <p14:sldIdLst>
            <p14:sldId id="256"/>
            <p14:sldId id="303"/>
            <p14:sldId id="325"/>
            <p14:sldId id="346"/>
            <p14:sldId id="326"/>
            <p14:sldId id="33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03E57-90F0-496B-8667-F312C5685A3A}" v="1" dt="2019-03-26T13:48:2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234" y="19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cnel" userId="83c67da8-0358-45df-a8cb-c23f6394336a" providerId="ADAL" clId="{46303E57-90F0-496B-8667-F312C5685A3A}"/>
    <pc:docChg chg="modSld">
      <pc:chgData name="Jeremy Becnel" userId="83c67da8-0358-45df-a8cb-c23f6394336a" providerId="ADAL" clId="{46303E57-90F0-496B-8667-F312C5685A3A}" dt="2019-03-26T13:48:23.691" v="0" actId="20577"/>
      <pc:docMkLst>
        <pc:docMk/>
      </pc:docMkLst>
      <pc:sldChg chg="modSp">
        <pc:chgData name="Jeremy Becnel" userId="83c67da8-0358-45df-a8cb-c23f6394336a" providerId="ADAL" clId="{46303E57-90F0-496B-8667-F312C5685A3A}" dt="2019-03-26T13:48:23.691" v="0" actId="20577"/>
        <pc:sldMkLst>
          <pc:docMk/>
          <pc:sldMk cId="1178431767" sldId="348"/>
        </pc:sldMkLst>
        <pc:spChg chg="mod">
          <ac:chgData name="Jeremy Becnel" userId="83c67da8-0358-45df-a8cb-c23f6394336a" providerId="ADAL" clId="{46303E57-90F0-496B-8667-F312C5685A3A}" dt="2019-03-26T13:48:23.691" v="0" actId="20577"/>
          <ac:spMkLst>
            <pc:docMk/>
            <pc:sldMk cId="1178431767" sldId="348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0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3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7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See python file section1-1pig.py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5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5.3: Sensitivity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MTH 564 – 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Changes to Model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91844" y="1521036"/>
                <a:ext cx="4294956" cy="5247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denote our two state variables, defined on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assumptions reduce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Substituting using the last three assumptions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44" y="1521036"/>
                <a:ext cx="4294956" cy="5247527"/>
              </a:xfrm>
              <a:prstGeom prst="rect">
                <a:avLst/>
              </a:prstGeom>
              <a:blipFill>
                <a:blip r:embed="rId4"/>
                <a:stretch>
                  <a:fillRect l="-846" t="-463" r="-169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1569370"/>
                <a:ext cx="3553990" cy="4652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capacitor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resistor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inductor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9370"/>
                <a:ext cx="3553990" cy="4652553"/>
              </a:xfrm>
              <a:prstGeom prst="rect">
                <a:avLst/>
              </a:prstGeom>
              <a:blipFill>
                <a:blip r:embed="rId5"/>
                <a:stretch>
                  <a:fillRect l="-1022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Changes to Formulation of Model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8262" y="1521036"/>
                <a:ext cx="8188538" cy="169815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We were left with the dynamical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2" y="1521036"/>
                <a:ext cx="8188538" cy="1698157"/>
              </a:xfrm>
              <a:prstGeom prst="rect">
                <a:avLst/>
              </a:prstGeom>
              <a:blipFill>
                <a:blip r:embed="rId4"/>
                <a:stretch>
                  <a:fillRect l="-520" t="-141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375" y="3523717"/>
                <a:ext cx="8162592" cy="2434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can be expressed using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523717"/>
                <a:ext cx="8162592" cy="2434834"/>
              </a:xfrm>
              <a:prstGeom prst="rect">
                <a:avLst/>
              </a:prstGeom>
              <a:blipFill>
                <a:blip r:embed="rId5"/>
                <a:stretch>
                  <a:fillRect l="-521" b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4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1" y="3460531"/>
                <a:ext cx="3592286" cy="233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We find the Jacobian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substitute the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460531"/>
                <a:ext cx="3592286" cy="2332498"/>
              </a:xfrm>
              <a:prstGeom prst="rect">
                <a:avLst/>
              </a:prstGeom>
              <a:blipFill>
                <a:blip r:embed="rId4"/>
                <a:stretch>
                  <a:fillRect l="-1358" t="-1571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  <a:blipFill>
                <a:blip r:embed="rId5"/>
                <a:stretch>
                  <a:fillRect l="-521" b="-5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5022" y="3455563"/>
                <a:ext cx="3981609" cy="268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′(0) </m:t>
                    </m:r>
                  </m:oMath>
                </a14:m>
                <a:r>
                  <a:rPr lang="en-US" dirty="0"/>
                  <a:t>we have the following partial derivatives</a:t>
                </a:r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′(0)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2" y="3455563"/>
                <a:ext cx="3981609" cy="2683555"/>
              </a:xfrm>
              <a:prstGeom prst="rect">
                <a:avLst/>
              </a:prstGeom>
              <a:blipFill>
                <a:blip r:embed="rId6"/>
                <a:stretch>
                  <a:fillRect l="-1223" t="-1364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1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Eigenvalues and Eigenvectors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375" y="3193224"/>
                <a:ext cx="3592286" cy="19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The Jacobian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0,0</m:t>
                    </m:r>
                  </m:oMath>
                </a14:m>
                <a:r>
                  <a:rPr lang="en-US" dirty="0"/>
                  <a:t>)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the eigenvalues we solve: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193224"/>
                <a:ext cx="3592286" cy="1970283"/>
              </a:xfrm>
              <a:prstGeom prst="rect">
                <a:avLst/>
              </a:prstGeom>
              <a:blipFill>
                <a:blip r:embed="rId4"/>
                <a:stretch>
                  <a:fillRect l="-1528" t="-1858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  <a:blipFill>
                <a:blip r:embed="rId5"/>
                <a:stretch>
                  <a:fillRect l="-521" b="-5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5191" y="3118978"/>
                <a:ext cx="3981609" cy="1238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eigenvals</a:t>
                </a:r>
                <a:r>
                  <a:rPr lang="en-US" dirty="0"/>
                  <a:t> we get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91" y="3118978"/>
                <a:ext cx="3981609" cy="1238288"/>
              </a:xfrm>
              <a:prstGeom prst="rect">
                <a:avLst/>
              </a:prstGeom>
              <a:blipFill>
                <a:blip r:embed="rId6"/>
                <a:stretch>
                  <a:fillRect l="-1378" t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Robustness: Conclusion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8458" y="3655340"/>
                <a:ext cx="8226425" cy="2399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Conclusions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Neither eigenvalue can be positive real because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eigenvalues are complex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which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Hence we have two real negative eigenvalues 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conclude that the model is robust with respect to the assumptions made about the form of the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" y="3655340"/>
                <a:ext cx="8226425" cy="2399439"/>
              </a:xfrm>
              <a:prstGeom prst="rect">
                <a:avLst/>
              </a:prstGeom>
              <a:blipFill>
                <a:blip r:embed="rId4"/>
                <a:stretch>
                  <a:fillRect l="-593" t="-152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22176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have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equilibrium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solution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since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We have found that the Jacobian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2217658"/>
              </a:xfrm>
              <a:prstGeom prst="rect">
                <a:avLst/>
              </a:prstGeom>
              <a:blipFill>
                <a:blip r:embed="rId5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79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</a:t>
            </a:r>
            <a:endParaRPr lang="en-US" sz="3900" i="1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536087"/>
                <a:ext cx="4075472" cy="3220419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voltage across capacitor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/>
                  <a:t>current through capacitor</a:t>
                </a: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voltage across resistor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current through resistor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voltage across inductor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current through inductor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US" sz="1800" dirty="0"/>
                  <a:t>Determine the behavior of all six variables over time.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36087"/>
                <a:ext cx="4075472" cy="3220419"/>
              </a:xfrm>
              <a:prstGeom prst="rect">
                <a:avLst/>
              </a:prstGeom>
              <a:blipFill>
                <a:blip r:embed="rId4"/>
                <a:stretch>
                  <a:fillRect b="-19164"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891920" y="1541770"/>
                <a:ext cx="3553990" cy="2922075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capacitor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resistor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inductor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0" y="1541770"/>
                <a:ext cx="3553990" cy="2922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29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5.4: Changes to Model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91844" y="1521036"/>
                <a:ext cx="4294956" cy="5247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denote our two state variables, defined on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assumptions reduce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Substituting using the last three assumptions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44" y="1521036"/>
                <a:ext cx="4294956" cy="5247527"/>
              </a:xfrm>
              <a:prstGeom prst="rect">
                <a:avLst/>
              </a:prstGeom>
              <a:blipFill>
                <a:blip r:embed="rId4"/>
                <a:stretch>
                  <a:fillRect l="-846" t="-463" r="-169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1569370"/>
                <a:ext cx="3553990" cy="4652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capacitor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resistor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inductor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9370"/>
                <a:ext cx="3553990" cy="4652553"/>
              </a:xfrm>
              <a:prstGeom prst="rect">
                <a:avLst/>
              </a:prstGeom>
              <a:blipFill>
                <a:blip r:embed="rId5"/>
                <a:stretch>
                  <a:fillRect l="-1022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5.4: Changes to Formulation of Model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8262" y="1521036"/>
                <a:ext cx="8188538" cy="169815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We were left with the dynamical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2" y="1521036"/>
                <a:ext cx="8188538" cy="1698157"/>
              </a:xfrm>
              <a:prstGeom prst="rect">
                <a:avLst/>
              </a:prstGeom>
              <a:blipFill>
                <a:blip r:embed="rId4"/>
                <a:stretch>
                  <a:fillRect l="-520" t="-141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375" y="3523717"/>
                <a:ext cx="8162592" cy="2434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can be expressed using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523717"/>
                <a:ext cx="8162592" cy="2434834"/>
              </a:xfrm>
              <a:prstGeom prst="rect">
                <a:avLst/>
              </a:prstGeom>
              <a:blipFill>
                <a:blip r:embed="rId5"/>
                <a:stretch>
                  <a:fillRect l="-521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4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5.4: Solutions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1" y="3460531"/>
                <a:ext cx="3592286" cy="233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We find the Jacobian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substitute the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460531"/>
                <a:ext cx="3592286" cy="2332498"/>
              </a:xfrm>
              <a:prstGeom prst="rect">
                <a:avLst/>
              </a:prstGeom>
              <a:blipFill>
                <a:blip r:embed="rId4"/>
                <a:stretch>
                  <a:fillRect l="-1358" t="-1571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  <a:blipFill>
                <a:blip r:embed="rId5"/>
                <a:stretch>
                  <a:fillRect l="-52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5022" y="3455563"/>
                <a:ext cx="3981609" cy="2406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the following partial derivatives</a:t>
                </a:r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1−3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2" y="3455563"/>
                <a:ext cx="3981609" cy="2406556"/>
              </a:xfrm>
              <a:prstGeom prst="rect">
                <a:avLst/>
              </a:prstGeom>
              <a:blipFill>
                <a:blip r:embed="rId6"/>
                <a:stretch>
                  <a:fillRect l="-1223" t="-1519" r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0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5.4: Eigenvalues and Eigenvectors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375" y="3193224"/>
                <a:ext cx="3592286" cy="19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The Jacobian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0,0</m:t>
                    </m:r>
                  </m:oMath>
                </a14:m>
                <a:r>
                  <a:rPr lang="en-US" dirty="0"/>
                  <a:t>)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the eigenvalues we solve: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193224"/>
                <a:ext cx="3592286" cy="1970283"/>
              </a:xfrm>
              <a:prstGeom prst="rect">
                <a:avLst/>
              </a:prstGeom>
              <a:blipFill>
                <a:blip r:embed="rId4"/>
                <a:stretch>
                  <a:fillRect l="-1528" t="-1858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322285"/>
              </a:xfrm>
              <a:prstGeom prst="rect">
                <a:avLst/>
              </a:prstGeom>
              <a:blipFill>
                <a:blip r:embed="rId5"/>
                <a:stretch>
                  <a:fillRect l="-52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5023" y="2873171"/>
                <a:ext cx="3981609" cy="3739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eigenvects</a:t>
                </a:r>
                <a:r>
                  <a:rPr lang="en-US" dirty="0"/>
                  <a:t> we get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eigenvectors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,1</m:t>
                        </m:r>
                      </m:e>
                    </m:d>
                  </m:oMath>
                </a14:m>
                <a:r>
                  <a:rPr lang="en-US" dirty="0"/>
                  <a:t> or by scalar multiplying we get the “nice” eigenvectors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,1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*notice the sign flip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3" y="2873171"/>
                <a:ext cx="3981609" cy="3739229"/>
              </a:xfrm>
              <a:prstGeom prst="rect">
                <a:avLst/>
              </a:prstGeom>
              <a:blipFill>
                <a:blip r:embed="rId6"/>
                <a:stretch>
                  <a:fillRect l="-1223" t="-814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5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Sensitivity Analysis on </a:t>
            </a:r>
            <a:r>
              <a:rPr lang="en-US" sz="3900" i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536087"/>
                <a:ext cx="4075472" cy="3220419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voltage across capacitor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/>
                  <a:t>current through capacitor</a:t>
                </a: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voltage across resistor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current through resistor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voltage across inductor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current through inductor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US" sz="1800" dirty="0"/>
                  <a:t>Determine the behavior of all six variables over time.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36087"/>
                <a:ext cx="4075472" cy="3220419"/>
              </a:xfrm>
              <a:prstGeom prst="rect">
                <a:avLst/>
              </a:prstGeom>
              <a:blipFill>
                <a:blip r:embed="rId4"/>
                <a:stretch>
                  <a:fillRect b="-19164"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891920" y="1541770"/>
                <a:ext cx="3553990" cy="2922075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capacitor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resistor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inductor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0" y="1541770"/>
                <a:ext cx="3553990" cy="2922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924218" y="4680516"/>
                <a:ext cx="3821574" cy="91629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b="0" dirty="0"/>
                  <a:t> – relates change in voltage of capacitor to the capacitor’s current.</a:t>
                </a: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18" y="4680516"/>
                <a:ext cx="3821574" cy="916294"/>
              </a:xfrm>
              <a:prstGeom prst="rect">
                <a:avLst/>
              </a:prstGeom>
              <a:blipFill>
                <a:blip r:embed="rId6"/>
                <a:stretch>
                  <a:fillRect l="-1109" t="-2597" b="-14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3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5.4: Conclusion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8458" y="3655340"/>
                <a:ext cx="8226425" cy="29301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apply the results from the previous theorem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2 ,1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in the 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𝑏𝑡</m:t>
                            </m:r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𝑏𝑡</m:t>
                            </m:r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br>
                  <a:rPr lang="en-US" b="1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𝑏𝑡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𝑏𝑡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Substituting we get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2 ,1</m:t>
                            </m:r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〈"/>
                            <m:endChr m:val="〉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</m:d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2 ,1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solution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" y="3655340"/>
                <a:ext cx="8226425" cy="2930161"/>
              </a:xfrm>
              <a:prstGeom prst="rect">
                <a:avLst/>
              </a:prstGeom>
              <a:blipFill>
                <a:blip r:embed="rId4"/>
                <a:stretch>
                  <a:fillRect l="-44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20444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have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equilibrium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solution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  We have found that the Jacobian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eigenvectors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 ,1±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2044406"/>
              </a:xfrm>
              <a:prstGeom prst="rect">
                <a:avLst/>
              </a:prstGeom>
              <a:blipFill>
                <a:blip r:embed="rId5"/>
                <a:stretch>
                  <a:fillRect l="-521" b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2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Example 5.4: Conclusion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8459" y="3468527"/>
            <a:ext cx="362243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the phase portrait for this situation we examine solutions near the equilibrium of (0,0).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solutions spiral outward counterclockwise from the equilibrium.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7674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have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equilibrium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solution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  We have found that the Jacobian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eigenvalues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eigenvectors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 ,1±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767407"/>
              </a:xfrm>
              <a:prstGeom prst="rect">
                <a:avLst/>
              </a:prstGeom>
              <a:blipFill>
                <a:blip r:embed="rId4"/>
                <a:stretch>
                  <a:fillRect l="-521"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430" y="3326595"/>
            <a:ext cx="480169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Changes to Model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91844" y="1521036"/>
                <a:ext cx="4294956" cy="524752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denote our two state variables, defined on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assumptions reduce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Substituting using the last three assumptions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44" y="1521036"/>
                <a:ext cx="4294956" cy="5247527"/>
              </a:xfrm>
              <a:prstGeom prst="rect">
                <a:avLst/>
              </a:prstGeom>
              <a:blipFill>
                <a:blip r:embed="rId4"/>
                <a:stretch>
                  <a:fillRect l="-846" t="-463" r="-169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1569370"/>
                <a:ext cx="3553990" cy="4652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capacitor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resistor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inductor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69370"/>
                <a:ext cx="3553990" cy="4652553"/>
              </a:xfrm>
              <a:prstGeom prst="rect">
                <a:avLst/>
              </a:prstGeom>
              <a:blipFill>
                <a:blip r:embed="rId5"/>
                <a:stretch>
                  <a:fillRect l="-1022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2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Changes to Formulation of Model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8262" y="1521036"/>
                <a:ext cx="8188538" cy="169815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We are left with the dynamical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2" y="1521036"/>
                <a:ext cx="8188538" cy="1698157"/>
              </a:xfrm>
              <a:prstGeom prst="rect">
                <a:avLst/>
              </a:prstGeom>
              <a:blipFill>
                <a:blip r:embed="rId4"/>
                <a:stretch>
                  <a:fillRect l="-520" t="-141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375" y="3523717"/>
                <a:ext cx="8162592" cy="26321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can be expressed using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523717"/>
                <a:ext cx="8162592" cy="2632195"/>
              </a:xfrm>
              <a:prstGeom prst="rect">
                <a:avLst/>
              </a:prstGeom>
              <a:blipFill>
                <a:blip r:embed="rId5"/>
                <a:stretch>
                  <a:fillRect l="-521" b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6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1" y="3460531"/>
                <a:ext cx="3592286" cy="233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We now find the Jacobian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substitute the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460531"/>
                <a:ext cx="3592286" cy="2332498"/>
              </a:xfrm>
              <a:prstGeom prst="rect">
                <a:avLst/>
              </a:prstGeom>
              <a:blipFill>
                <a:blip r:embed="rId4"/>
                <a:stretch>
                  <a:fillRect l="-1358" t="-1571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524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524200"/>
              </a:xfrm>
              <a:prstGeom prst="rect">
                <a:avLst/>
              </a:prstGeom>
              <a:blipFill>
                <a:blip r:embed="rId5"/>
                <a:stretch>
                  <a:fillRect l="-521" b="-4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5022" y="3455563"/>
                <a:ext cx="3981609" cy="2406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have the following partial derivatives</a:t>
                </a:r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−4 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2" y="3455563"/>
                <a:ext cx="3981609" cy="2406556"/>
              </a:xfrm>
              <a:prstGeom prst="rect">
                <a:avLst/>
              </a:prstGeom>
              <a:blipFill>
                <a:blip r:embed="rId6"/>
                <a:stretch>
                  <a:fillRect l="-1223" t="-1519" r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2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Jacobian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5190" y="3498024"/>
                <a:ext cx="3592286" cy="2227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Thus, the Jacobian at 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0,0</m:t>
                    </m:r>
                  </m:oMath>
                </a14:m>
                <a:r>
                  <a:rPr lang="en-US" dirty="0"/>
                  <a:t>)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the eigenvalues we solve: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90" y="3498024"/>
                <a:ext cx="3592286" cy="2227020"/>
              </a:xfrm>
              <a:prstGeom prst="rect">
                <a:avLst/>
              </a:prstGeom>
              <a:blipFill>
                <a:blip r:embed="rId4"/>
                <a:stretch>
                  <a:fillRect l="-1528" t="-1644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524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524200"/>
              </a:xfrm>
              <a:prstGeom prst="rect">
                <a:avLst/>
              </a:prstGeom>
              <a:blipFill>
                <a:blip r:embed="rId5"/>
                <a:stretch>
                  <a:fillRect l="-521" b="-4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375" y="3460995"/>
                <a:ext cx="3981609" cy="2406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partial derivatives are </a:t>
                </a:r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−4 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460995"/>
                <a:ext cx="3981609" cy="2406556"/>
              </a:xfrm>
              <a:prstGeom prst="rect">
                <a:avLst/>
              </a:prstGeom>
              <a:blipFill>
                <a:blip r:embed="rId6"/>
                <a:stretch>
                  <a:fillRect l="-1378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3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Eigenvalues and Eigenvectors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375" y="3193224"/>
                <a:ext cx="3592286" cy="2227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The Jacobian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0,0</m:t>
                    </m:r>
                  </m:oMath>
                </a14:m>
                <a:r>
                  <a:rPr lang="en-US" dirty="0"/>
                  <a:t>)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find the eigenvalues we solve: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193224"/>
                <a:ext cx="3592286" cy="2227020"/>
              </a:xfrm>
              <a:prstGeom prst="rect">
                <a:avLst/>
              </a:prstGeom>
              <a:blipFill>
                <a:blip r:embed="rId4"/>
                <a:stretch>
                  <a:fillRect l="-1528" t="-1644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1524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1524200"/>
              </a:xfrm>
              <a:prstGeom prst="rect">
                <a:avLst/>
              </a:prstGeom>
              <a:blipFill>
                <a:blip r:embed="rId5"/>
                <a:stretch>
                  <a:fillRect l="-521" b="-4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05191" y="3118978"/>
                <a:ext cx="3981609" cy="2936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eigenvals</a:t>
                </a:r>
                <a:r>
                  <a:rPr lang="en-US" dirty="0"/>
                  <a:t> we get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with eigenvectors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−2∓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*notice the sign flip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∓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91" y="3118978"/>
                <a:ext cx="3981609" cy="2936381"/>
              </a:xfrm>
              <a:prstGeom prst="rect">
                <a:avLst/>
              </a:prstGeom>
              <a:blipFill>
                <a:blip r:embed="rId6"/>
                <a:stretch>
                  <a:fillRect l="-1378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7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Sensitivity Analysis: Conclusion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28458" y="3655340"/>
                <a:ext cx="8226425" cy="26622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Conclusions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Neither eigenvalue can be positive for positive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eigenvalues are complex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which reduces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br>
                  <a:rPr lang="en-US" dirty="0"/>
                </a:br>
                <a:r>
                  <a:rPr lang="en-US" dirty="0"/>
                  <a:t>Hence we have two negative eigenvalues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conclude that the general conclusion we made from our model for the RLC circuit are not sensitive to the exact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8" y="3655340"/>
                <a:ext cx="8226425" cy="2662204"/>
              </a:xfrm>
              <a:prstGeom prst="rect">
                <a:avLst/>
              </a:prstGeom>
              <a:blipFill>
                <a:blip r:embed="rId4"/>
                <a:stretch>
                  <a:fillRect l="-593" t="-1376" r="-148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0375" y="1429443"/>
                <a:ext cx="8162592" cy="21380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dynamical system equations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an equilibrium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We have found that the Jacobian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eigenvalue and eigenvector pairs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−2∓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,1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429443"/>
                <a:ext cx="8162592" cy="2138021"/>
              </a:xfrm>
              <a:prstGeom prst="rect">
                <a:avLst/>
              </a:prstGeom>
              <a:blipFill>
                <a:blip r:embed="rId5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43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Robustness Analysis on </a:t>
            </a:r>
            <a:r>
              <a:rPr lang="en-US" sz="3900" i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199" y="1536087"/>
                <a:ext cx="4075472" cy="3220419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Variables: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>
                    <a:latin typeface="+mj-lt"/>
                  </a:rPr>
                  <a:t>voltage across capacitor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>
                    <a:latin typeface="+mj-lt"/>
                  </a:rPr>
                  <a:t> – </a:t>
                </a:r>
                <a:r>
                  <a:rPr lang="en-US" sz="1800" dirty="0"/>
                  <a:t>current through capacitor</a:t>
                </a:r>
                <a:endParaRPr lang="en-US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voltage across resistor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current through resistor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voltage across inductor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i="1" dirty="0"/>
                  <a:t> – </a:t>
                </a:r>
                <a:r>
                  <a:rPr lang="en-US" sz="1800" dirty="0"/>
                  <a:t>current through inductor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US" sz="1800" dirty="0"/>
                  <a:t>Determine the behavior of all six variables over time.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36087"/>
                <a:ext cx="4075472" cy="3220419"/>
              </a:xfrm>
              <a:prstGeom prst="rect">
                <a:avLst/>
              </a:prstGeom>
              <a:blipFill>
                <a:blip r:embed="rId4"/>
                <a:stretch>
                  <a:fillRect b="-19164"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891920" y="1541770"/>
                <a:ext cx="3553990" cy="2922075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Assumptions: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capacitor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resistor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inductor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20" y="1541770"/>
                <a:ext cx="3553990" cy="2922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924217" y="4680516"/>
                <a:ext cx="4121459" cy="15629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>
                    <a:latin typeface="+mj-lt"/>
                  </a:rPr>
                  <a:t>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b="0" dirty="0"/>
                  <a:t> – an increasing function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dirty="0"/>
                  <a:t> representing the relationship between the resistor’s current and voltage</a:t>
                </a: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17" y="4680516"/>
                <a:ext cx="4121459" cy="1562968"/>
              </a:xfrm>
              <a:prstGeom prst="rect">
                <a:avLst/>
              </a:prstGeom>
              <a:blipFill>
                <a:blip r:embed="rId6"/>
                <a:stretch>
                  <a:fillRect l="-1029" t="-1538" r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7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2025</Words>
  <Application>Microsoft Office PowerPoint</Application>
  <PresentationFormat>On-screen Show (4:3)</PresentationFormat>
  <Paragraphs>350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Office Theme</vt:lpstr>
      <vt:lpstr>Section 5.3: Sensitivity Analysis</vt:lpstr>
      <vt:lpstr>Sensitivity Analysis on C</vt:lpstr>
      <vt:lpstr>Changes to Model</vt:lpstr>
      <vt:lpstr>Changes to Formulation of Model</vt:lpstr>
      <vt:lpstr>Solutions</vt:lpstr>
      <vt:lpstr>Jacobian</vt:lpstr>
      <vt:lpstr>Eigenvalues and Eigenvectors</vt:lpstr>
      <vt:lpstr>Sensitivity Analysis: Conclusion</vt:lpstr>
      <vt:lpstr>Robustness Analysis on f</vt:lpstr>
      <vt:lpstr>Changes to Model</vt:lpstr>
      <vt:lpstr>Changes to Formulation of Model</vt:lpstr>
      <vt:lpstr>Solutions</vt:lpstr>
      <vt:lpstr>Eigenvalues and Eigenvectors</vt:lpstr>
      <vt:lpstr>Robustness: Conclusion</vt:lpstr>
      <vt:lpstr>Example 5.4</vt:lpstr>
      <vt:lpstr>Example 5.4: Changes to Model</vt:lpstr>
      <vt:lpstr>Example 5.4: Changes to Formulation of Model</vt:lpstr>
      <vt:lpstr>Example 5.4: Solutions</vt:lpstr>
      <vt:lpstr>Example 5.4: Eigenvalues and Eigenvectors</vt:lpstr>
      <vt:lpstr>Example 5.4: Conclusion</vt:lpstr>
      <vt:lpstr>Example 5.4: Conclusion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295</cp:revision>
  <dcterms:created xsi:type="dcterms:W3CDTF">2014-07-15T14:47:24Z</dcterms:created>
  <dcterms:modified xsi:type="dcterms:W3CDTF">2019-03-26T13:48:36Z</dcterms:modified>
</cp:coreProperties>
</file>