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91" r:id="rId3"/>
    <p:sldId id="344" r:id="rId4"/>
    <p:sldId id="345" r:id="rId5"/>
    <p:sldId id="349" r:id="rId6"/>
    <p:sldId id="354" r:id="rId7"/>
    <p:sldId id="356" r:id="rId8"/>
    <p:sldId id="357" r:id="rId9"/>
    <p:sldId id="366" r:id="rId10"/>
    <p:sldId id="358" r:id="rId11"/>
    <p:sldId id="359" r:id="rId12"/>
    <p:sldId id="360" r:id="rId13"/>
    <p:sldId id="367" r:id="rId14"/>
    <p:sldId id="368" r:id="rId15"/>
    <p:sldId id="362" r:id="rId16"/>
    <p:sldId id="365" r:id="rId17"/>
    <p:sldId id="369" r:id="rId18"/>
    <p:sldId id="3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91"/>
            <p14:sldId id="344"/>
            <p14:sldId id="345"/>
            <p14:sldId id="349"/>
            <p14:sldId id="354"/>
            <p14:sldId id="356"/>
            <p14:sldId id="357"/>
            <p14:sldId id="366"/>
            <p14:sldId id="358"/>
            <p14:sldId id="359"/>
            <p14:sldId id="360"/>
            <p14:sldId id="367"/>
            <p14:sldId id="368"/>
            <p14:sldId id="362"/>
            <p14:sldId id="365"/>
            <p14:sldId id="369"/>
            <p14:sldId id="3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AB8CC-75F9-4CB1-A2DA-805872D6832B}" v="10" dt="2019-04-07T16:17:13.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79188" autoAdjust="0"/>
  </p:normalViewPr>
  <p:slideViewPr>
    <p:cSldViewPr snapToGrid="0" snapToObjects="1">
      <p:cViewPr varScale="1">
        <p:scale>
          <a:sx n="53" d="100"/>
          <a:sy n="53" d="100"/>
        </p:scale>
        <p:origin x="1492" y="5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E36AB8CC-75F9-4CB1-A2DA-805872D6832B}"/>
    <pc:docChg chg="modSld">
      <pc:chgData name="Jeremy Becnel" userId="83c67da8-0358-45df-a8cb-c23f6394336a" providerId="ADAL" clId="{E36AB8CC-75F9-4CB1-A2DA-805872D6832B}" dt="2019-04-07T16:17:13.348" v="9" actId="20577"/>
      <pc:docMkLst>
        <pc:docMk/>
      </pc:docMkLst>
      <pc:sldChg chg="modSp">
        <pc:chgData name="Jeremy Becnel" userId="83c67da8-0358-45df-a8cb-c23f6394336a" providerId="ADAL" clId="{E36AB8CC-75F9-4CB1-A2DA-805872D6832B}" dt="2019-04-07T16:17:13.348" v="9" actId="20577"/>
        <pc:sldMkLst>
          <pc:docMk/>
          <pc:sldMk cId="1729645704" sldId="359"/>
        </pc:sldMkLst>
        <pc:spChg chg="mod">
          <ac:chgData name="Jeremy Becnel" userId="83c67da8-0358-45df-a8cb-c23f6394336a" providerId="ADAL" clId="{E36AB8CC-75F9-4CB1-A2DA-805872D6832B}" dt="2019-04-07T16:17:13.348" v="9" actId="20577"/>
          <ac:spMkLst>
            <pc:docMk/>
            <pc:sldMk cId="1729645704" sldId="359"/>
            <ac:spMk id="13" creationId="{00000000-0000-0000-0000-000000000000}"/>
          </ac:spMkLst>
        </pc:spChg>
      </pc:sldChg>
    </pc:docChg>
  </pc:docChgLst>
  <pc:docChgLst>
    <pc:chgData name="Jeremy Becnel" userId="83c67da8-0358-45df-a8cb-c23f6394336a" providerId="ADAL" clId="{1812307E-167F-46D1-8598-F7C637D25C54}"/>
    <pc:docChg chg="modSld">
      <pc:chgData name="Jeremy Becnel" userId="83c67da8-0358-45df-a8cb-c23f6394336a" providerId="ADAL" clId="{1812307E-167F-46D1-8598-F7C637D25C54}" dt="2019-04-02T13:42:21.512" v="52"/>
      <pc:docMkLst>
        <pc:docMk/>
      </pc:docMkLst>
      <pc:sldChg chg="modSp">
        <pc:chgData name="Jeremy Becnel" userId="83c67da8-0358-45df-a8cb-c23f6394336a" providerId="ADAL" clId="{1812307E-167F-46D1-8598-F7C637D25C54}" dt="2019-04-02T13:20:54.192" v="21" actId="1037"/>
        <pc:sldMkLst>
          <pc:docMk/>
          <pc:sldMk cId="2127058377" sldId="291"/>
        </pc:sldMkLst>
        <pc:spChg chg="mod">
          <ac:chgData name="Jeremy Becnel" userId="83c67da8-0358-45df-a8cb-c23f6394336a" providerId="ADAL" clId="{1812307E-167F-46D1-8598-F7C637D25C54}" dt="2019-04-02T13:20:54.192" v="21" actId="1037"/>
          <ac:spMkLst>
            <pc:docMk/>
            <pc:sldMk cId="2127058377" sldId="291"/>
            <ac:spMk id="3" creationId="{00000000-0000-0000-0000-000000000000}"/>
          </ac:spMkLst>
        </pc:spChg>
      </pc:sldChg>
      <pc:sldChg chg="modSp">
        <pc:chgData name="Jeremy Becnel" userId="83c67da8-0358-45df-a8cb-c23f6394336a" providerId="ADAL" clId="{1812307E-167F-46D1-8598-F7C637D25C54}" dt="2019-04-02T13:22:05.738" v="26" actId="6549"/>
        <pc:sldMkLst>
          <pc:docMk/>
          <pc:sldMk cId="1452390568" sldId="344"/>
        </pc:sldMkLst>
        <pc:spChg chg="mod">
          <ac:chgData name="Jeremy Becnel" userId="83c67da8-0358-45df-a8cb-c23f6394336a" providerId="ADAL" clId="{1812307E-167F-46D1-8598-F7C637D25C54}" dt="2019-04-02T13:22:05.738" v="26" actId="6549"/>
          <ac:spMkLst>
            <pc:docMk/>
            <pc:sldMk cId="1452390568" sldId="344"/>
            <ac:spMk id="4" creationId="{00000000-0000-0000-0000-000000000000}"/>
          </ac:spMkLst>
        </pc:spChg>
        <pc:spChg chg="mod">
          <ac:chgData name="Jeremy Becnel" userId="83c67da8-0358-45df-a8cb-c23f6394336a" providerId="ADAL" clId="{1812307E-167F-46D1-8598-F7C637D25C54}" dt="2019-03-29T16:47:22.697" v="11" actId="113"/>
          <ac:spMkLst>
            <pc:docMk/>
            <pc:sldMk cId="1452390568" sldId="344"/>
            <ac:spMk id="11" creationId="{00000000-0000-0000-0000-000000000000}"/>
          </ac:spMkLst>
        </pc:spChg>
        <pc:spChg chg="mod">
          <ac:chgData name="Jeremy Becnel" userId="83c67da8-0358-45df-a8cb-c23f6394336a" providerId="ADAL" clId="{1812307E-167F-46D1-8598-F7C637D25C54}" dt="2019-03-29T16:47:16.529" v="9" actId="114"/>
          <ac:spMkLst>
            <pc:docMk/>
            <pc:sldMk cId="1452390568" sldId="344"/>
            <ac:spMk id="14" creationId="{00000000-0000-0000-0000-000000000000}"/>
          </ac:spMkLst>
        </pc:spChg>
        <pc:spChg chg="mod">
          <ac:chgData name="Jeremy Becnel" userId="83c67da8-0358-45df-a8cb-c23f6394336a" providerId="ADAL" clId="{1812307E-167F-46D1-8598-F7C637D25C54}" dt="2019-03-29T16:47:01.976" v="4" actId="114"/>
          <ac:spMkLst>
            <pc:docMk/>
            <pc:sldMk cId="1452390568" sldId="344"/>
            <ac:spMk id="15" creationId="{00000000-0000-0000-0000-000000000000}"/>
          </ac:spMkLst>
        </pc:spChg>
      </pc:sldChg>
      <pc:sldChg chg="modSp">
        <pc:chgData name="Jeremy Becnel" userId="83c67da8-0358-45df-a8cb-c23f6394336a" providerId="ADAL" clId="{1812307E-167F-46D1-8598-F7C637D25C54}" dt="2019-04-02T13:36:44.338" v="37" actId="20577"/>
        <pc:sldMkLst>
          <pc:docMk/>
          <pc:sldMk cId="3049275530" sldId="356"/>
        </pc:sldMkLst>
        <pc:spChg chg="mod">
          <ac:chgData name="Jeremy Becnel" userId="83c67da8-0358-45df-a8cb-c23f6394336a" providerId="ADAL" clId="{1812307E-167F-46D1-8598-F7C637D25C54}" dt="2019-04-02T13:36:44.338" v="37" actId="20577"/>
          <ac:spMkLst>
            <pc:docMk/>
            <pc:sldMk cId="3049275530" sldId="356"/>
            <ac:spMk id="8" creationId="{00000000-0000-0000-0000-000000000000}"/>
          </ac:spMkLst>
        </pc:spChg>
      </pc:sldChg>
      <pc:sldChg chg="modSp">
        <pc:chgData name="Jeremy Becnel" userId="83c67da8-0358-45df-a8cb-c23f6394336a" providerId="ADAL" clId="{1812307E-167F-46D1-8598-F7C637D25C54}" dt="2019-04-02T13:37:32.426" v="49" actId="20577"/>
        <pc:sldMkLst>
          <pc:docMk/>
          <pc:sldMk cId="2215688375" sldId="357"/>
        </pc:sldMkLst>
        <pc:spChg chg="mod">
          <ac:chgData name="Jeremy Becnel" userId="83c67da8-0358-45df-a8cb-c23f6394336a" providerId="ADAL" clId="{1812307E-167F-46D1-8598-F7C637D25C54}" dt="2019-04-02T13:37:32.426" v="49" actId="20577"/>
          <ac:spMkLst>
            <pc:docMk/>
            <pc:sldMk cId="2215688375" sldId="357"/>
            <ac:spMk id="12" creationId="{00000000-0000-0000-0000-000000000000}"/>
          </ac:spMkLst>
        </pc:spChg>
      </pc:sldChg>
      <pc:sldChg chg="modSp modAnim">
        <pc:chgData name="Jeremy Becnel" userId="83c67da8-0358-45df-a8cb-c23f6394336a" providerId="ADAL" clId="{1812307E-167F-46D1-8598-F7C637D25C54}" dt="2019-04-02T13:38:51.314" v="51" actId="20577"/>
        <pc:sldMkLst>
          <pc:docMk/>
          <pc:sldMk cId="3041821849" sldId="358"/>
        </pc:sldMkLst>
        <pc:spChg chg="mod">
          <ac:chgData name="Jeremy Becnel" userId="83c67da8-0358-45df-a8cb-c23f6394336a" providerId="ADAL" clId="{1812307E-167F-46D1-8598-F7C637D25C54}" dt="2019-04-02T13:38:51.314" v="51" actId="20577"/>
          <ac:spMkLst>
            <pc:docMk/>
            <pc:sldMk cId="3041821849" sldId="358"/>
            <ac:spMk id="11" creationId="{00000000-0000-0000-0000-000000000000}"/>
          </ac:spMkLst>
        </pc:spChg>
      </pc:sldChg>
      <pc:sldChg chg="modAnim">
        <pc:chgData name="Jeremy Becnel" userId="83c67da8-0358-45df-a8cb-c23f6394336a" providerId="ADAL" clId="{1812307E-167F-46D1-8598-F7C637D25C54}" dt="2019-04-02T13:42:21.512" v="52"/>
        <pc:sldMkLst>
          <pc:docMk/>
          <pc:sldMk cId="670277773" sldId="36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aseline="0" dirty="0"/>
              </a:p>
            </p:txBody>
          </p:sp>
        </mc:Choice>
        <mc:Fallback xmlns="">
          <p:sp>
            <p:nvSpPr>
              <p:cNvPr id="3" name="Notes Placeholder 2"/>
              <p:cNvSpPr>
                <a:spLocks noGrp="1"/>
              </p:cNvSpPr>
              <p:nvPr>
                <p:ph type="body" idx="1"/>
              </p:nvPr>
            </p:nvSpPr>
            <p:spPr/>
            <p:txBody>
              <a:bodyPr/>
              <a:lstStyle/>
              <a:p>
                <a:r>
                  <a:rPr lang="en-US" dirty="0" smtClean="0"/>
                  <a:t>The </a:t>
                </a:r>
                <a:r>
                  <a:rPr lang="en-US" dirty="0" smtClean="0">
                    <a:solidFill>
                      <a:srgbClr val="0070C0"/>
                    </a:solidFill>
                    <a:latin typeface="Consolas" panose="020B0609020204030204" pitchFamily="49" charset="0"/>
                  </a:rPr>
                  <a:t>quiver</a:t>
                </a:r>
                <a:r>
                  <a:rPr lang="en-US" dirty="0" smtClean="0"/>
                  <a:t> function in </a:t>
                </a:r>
                <a:r>
                  <a:rPr lang="en-US" dirty="0" err="1" smtClean="0">
                    <a:solidFill>
                      <a:srgbClr val="0070C0"/>
                    </a:solidFill>
                    <a:latin typeface="Consolas" panose="020B0609020204030204" pitchFamily="49" charset="0"/>
                  </a:rPr>
                  <a:t>matlibplot</a:t>
                </a:r>
                <a:r>
                  <a:rPr lang="en-US" dirty="0" smtClean="0"/>
                  <a:t> to plot the vector field:</a:t>
                </a:r>
              </a:p>
              <a:p>
                <a:pPr/>
                <a:r>
                  <a:rPr lang="en-US" b="1" i="0" smtClean="0">
                    <a:latin typeface="Cambria Math" panose="02040503050406030204" pitchFamily="18" charset="0"/>
                  </a:rPr>
                  <a:t>𝐅</a:t>
                </a:r>
                <a:r>
                  <a:rPr lang="en-US" b="0" i="0" smtClean="0">
                    <a:latin typeface="Cambria Math" panose="02040503050406030204" pitchFamily="18" charset="0"/>
                  </a:rPr>
                  <a:t>(𝑥_1,𝑥_2 )=〈𝑓_1 (𝑥_1,𝑥_2 ), 𝑓_2 (𝑥_1,𝑥_2 )〉</a:t>
                </a:r>
                <a:endParaRPr lang="en-US" b="0" dirty="0" smtClean="0"/>
              </a:p>
              <a:p>
                <a:endParaRPr lang="en-US" b="1" dirty="0" smtClean="0"/>
              </a:p>
              <a:p>
                <a:r>
                  <a:rPr lang="en-US" dirty="0" smtClean="0"/>
                  <a:t>We also use </a:t>
                </a:r>
                <a:r>
                  <a:rPr lang="en-US" dirty="0" smtClean="0">
                    <a:solidFill>
                      <a:srgbClr val="0070C0"/>
                    </a:solidFill>
                    <a:latin typeface="Consolas" panose="020B0609020204030204" pitchFamily="49" charset="0"/>
                  </a:rPr>
                  <a:t>contour </a:t>
                </a:r>
                <a:r>
                  <a:rPr lang="en-US" dirty="0"/>
                  <a:t>to plot the </a:t>
                </a:r>
                <a:endParaRPr lang="en-US" dirty="0" smtClean="0"/>
              </a:p>
              <a:p>
                <a:r>
                  <a:rPr lang="en-US" dirty="0" smtClean="0"/>
                  <a:t>level sets (contours):</a:t>
                </a:r>
              </a:p>
              <a:p>
                <a:pPr/>
                <a:r>
                  <a:rPr lang="en-US" i="0">
                    <a:solidFill>
                      <a:srgbClr val="0000FF"/>
                    </a:solidFill>
                    <a:latin typeface="Cambria Math" panose="02040503050406030204" pitchFamily="18" charset="0"/>
                  </a:rPr>
                  <a:t>𝑓</a:t>
                </a:r>
                <a:r>
                  <a:rPr lang="en-US" i="0" smtClean="0">
                    <a:solidFill>
                      <a:srgbClr val="0000FF"/>
                    </a:solidFill>
                    <a:latin typeface="Cambria Math" panose="02040503050406030204" pitchFamily="18" charset="0"/>
                  </a:rPr>
                  <a:t>_</a:t>
                </a:r>
                <a:r>
                  <a:rPr lang="en-US" i="0">
                    <a:solidFill>
                      <a:srgbClr val="0000FF"/>
                    </a:solidFill>
                    <a:latin typeface="Cambria Math" panose="02040503050406030204" pitchFamily="18" charset="0"/>
                  </a:rPr>
                  <a:t>1 (𝑥_1,𝑥_2 )</a:t>
                </a:r>
                <a:r>
                  <a:rPr lang="en-US" b="0" i="0" smtClean="0">
                    <a:solidFill>
                      <a:srgbClr val="0000FF"/>
                    </a:solidFill>
                    <a:latin typeface="Cambria Math" panose="02040503050406030204" pitchFamily="18" charset="0"/>
                  </a:rPr>
                  <a:t>=0</a:t>
                </a:r>
                <a:endParaRPr lang="en-US" i="1" dirty="0" smtClean="0">
                  <a:solidFill>
                    <a:srgbClr val="0000FF"/>
                  </a:solidFill>
                  <a:latin typeface="Cambria Math" panose="02040503050406030204" pitchFamily="18" charset="0"/>
                </a:endParaRPr>
              </a:p>
              <a:p>
                <a:pPr/>
                <a:r>
                  <a:rPr lang="en-US" i="0">
                    <a:solidFill>
                      <a:srgbClr val="FF0000"/>
                    </a:solidFill>
                    <a:latin typeface="Cambria Math" panose="02040503050406030204" pitchFamily="18" charset="0"/>
                  </a:rPr>
                  <a:t>𝑓</a:t>
                </a:r>
                <a:r>
                  <a:rPr lang="en-US" i="0" smtClean="0">
                    <a:solidFill>
                      <a:srgbClr val="FF0000"/>
                    </a:solidFill>
                    <a:latin typeface="Cambria Math" panose="02040503050406030204" pitchFamily="18" charset="0"/>
                  </a:rPr>
                  <a:t>_</a:t>
                </a:r>
                <a:r>
                  <a:rPr lang="en-US" i="0">
                    <a:solidFill>
                      <a:srgbClr val="FF0000"/>
                    </a:solidFill>
                    <a:latin typeface="Cambria Math" panose="02040503050406030204" pitchFamily="18" charset="0"/>
                  </a:rPr>
                  <a:t>2 (𝑥_1,𝑥_2 )</a:t>
                </a:r>
                <a:r>
                  <a:rPr lang="en-US" b="0" i="0" smtClean="0">
                    <a:solidFill>
                      <a:srgbClr val="FF0000"/>
                    </a:solidFill>
                    <a:latin typeface="Cambria Math" panose="02040503050406030204" pitchFamily="18" charset="0"/>
                  </a:rPr>
                  <a:t>=0</a:t>
                </a:r>
                <a:endParaRPr lang="en-US" dirty="0" smtClean="0">
                  <a:solidFill>
                    <a:srgbClr val="FF0000"/>
                  </a:solidFill>
                </a:endParaRPr>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40871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201061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2477877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31141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996191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2414662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331366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408806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227387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39134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11296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967019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569510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64842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58631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29517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Simulation of Dynamical Systems</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1487982"/>
                <a:ext cx="8229600" cy="1200329"/>
              </a:xfrm>
              <a:prstGeom prst="rect">
                <a:avLst/>
              </a:prstGeom>
              <a:solidFill>
                <a:schemeClr val="bg1"/>
              </a:solidFill>
              <a:ln>
                <a:solidFill>
                  <a:srgbClr val="002060"/>
                </a:solidFill>
              </a:ln>
            </p:spPr>
            <p:txBody>
              <a:bodyPr wrap="square" rtlCol="0">
                <a:spAutoFit/>
              </a:bodyPr>
              <a:lstStyle/>
              <a:p>
                <a:r>
                  <a:rPr lang="en-US" dirty="0"/>
                  <a:t>We have the following:</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a:p>
                <a:r>
                  <a:rPr lang="en-US" dirty="0"/>
                  <a:t>with initial condition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=5</m:t>
                    </m:r>
                  </m:oMath>
                </a14:m>
                <a:r>
                  <a:rPr lang="en-US" i="1" dirty="0">
                    <a:latin typeface="Cambria Math" panose="02040503050406030204" pitchFamily="18" charset="0"/>
                  </a:rPr>
                  <a:t> </a:t>
                </a:r>
                <a:r>
                  <a:rPr lang="en-US" dirty="0">
                    <a:latin typeface="Cambria Math" panose="02040503050406030204" pitchFamily="18" charset="0"/>
                  </a:rPr>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=2</m:t>
                    </m:r>
                  </m:oMath>
                </a14:m>
                <a:r>
                  <a:rPr lang="en-US" i="1" dirty="0">
                    <a:latin typeface="Cambria Math" panose="02040503050406030204" pitchFamily="18" charset="0"/>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487982"/>
                <a:ext cx="8229600" cy="1200329"/>
              </a:xfrm>
              <a:prstGeom prst="rect">
                <a:avLst/>
              </a:prstGeom>
              <a:blipFill>
                <a:blip r:embed="rId3"/>
                <a:stretch>
                  <a:fillRect l="-518" t="-2010" b="-653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0375" y="2816332"/>
                <a:ext cx="8229600" cy="4086183"/>
              </a:xfrm>
              <a:prstGeom prst="rect">
                <a:avLst/>
              </a:prstGeom>
              <a:solidFill>
                <a:schemeClr val="bg1"/>
              </a:solidFill>
              <a:ln>
                <a:solidFill>
                  <a:srgbClr val="002060"/>
                </a:solidFill>
              </a:ln>
            </p:spPr>
            <p:txBody>
              <a:bodyPr wrap="square" rtlCol="0">
                <a:spAutoFit/>
              </a:bodyPr>
              <a:lstStyle/>
              <a:p>
                <a:pPr marL="285750" indent="-285750">
                  <a:buFont typeface="Arial" panose="020B0604020202020204" pitchFamily="34" charset="0"/>
                  <a:buChar char="•"/>
                </a:pPr>
                <a:r>
                  <a:rPr lang="en-US" dirty="0"/>
                  <a:t>Suppose a battle typically lasts 5 days and engagement is 12 hours per day. This gives us 60 total hours of battle.</a:t>
                </a:r>
              </a:p>
              <a:p>
                <a:pPr marL="285750" indent="-285750">
                  <a:buFont typeface="Arial" panose="020B0604020202020204" pitchFamily="34" charset="0"/>
                  <a:buChar char="•"/>
                </a:pPr>
                <a:r>
                  <a:rPr lang="en-US" dirty="0"/>
                  <a:t>If a force were to be depleted by 5% per hour, then after 60 hours we would have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0.95</m:t>
                            </m:r>
                          </m:e>
                        </m:d>
                      </m:e>
                      <m:sup>
                        <m:r>
                          <a:rPr lang="en-US" b="0" i="1" smtClean="0">
                            <a:latin typeface="Cambria Math" panose="02040503050406030204" pitchFamily="18" charset="0"/>
                          </a:rPr>
                          <m:t>60</m:t>
                        </m:r>
                      </m:sup>
                    </m:sSup>
                    <m:r>
                      <a:rPr lang="en-US" b="0" i="1" smtClean="0">
                        <a:latin typeface="Cambria Math" panose="02040503050406030204" pitchFamily="18" charset="0"/>
                      </a:rPr>
                      <m:t>≈0.05</m:t>
                    </m:r>
                  </m:oMath>
                </a14:m>
                <a:r>
                  <a:rPr lang="en-US" dirty="0"/>
                  <a:t> at the end of the battle. This seems reasonable so we 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=0.05</m:t>
                    </m:r>
                  </m:oMath>
                </a14:m>
                <a:r>
                  <a:rPr lang="en-US" dirty="0"/>
                  <a:t>. That is, Blue’s forces will be depleted by red by the end of the battle unless red is vanquished earlier.</a:t>
                </a:r>
              </a:p>
              <a:p>
                <a:pPr marL="285750" indent="-285750">
                  <a:buFont typeface="Arial" panose="020B0604020202020204" pitchFamily="34" charset="0"/>
                  <a:buChar char="•"/>
                </a:pPr>
                <a:r>
                  <a:rPr lang="en-US" dirty="0"/>
                  <a:t>Since area fire is NOT as effective as direct fire, we assume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0</m:t>
                    </m:r>
                    <m:r>
                      <a:rPr lang="en-US" i="1">
                        <a:latin typeface="Cambria Math" panose="02040503050406030204" pitchFamily="18" charset="0"/>
                      </a:rPr>
                      <m:t>05</m:t>
                    </m:r>
                  </m:oMath>
                </a14:m>
                <a:r>
                  <a:rPr lang="en-US" dirty="0"/>
                  <a:t>.</a:t>
                </a:r>
              </a:p>
              <a:p>
                <a:pPr marL="285750" indent="-285750">
                  <a:buFont typeface="Arial" panose="020B0604020202020204" pitchFamily="34" charset="0"/>
                  <a:buChar char="•"/>
                </a:pPr>
                <a:r>
                  <a:rPr lang="en-US" dirty="0"/>
                  <a:t>Because blue is supposed to have better weapon effectiveness than red, 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oMath>
                </a14:m>
                <a:r>
                  <a:rPr lang="en-US" dirty="0"/>
                  <a:t>. </a:t>
                </a:r>
                <a:br>
                  <a:rPr lang="en-US" dirty="0"/>
                </a:br>
                <a:r>
                  <a:rPr lang="en-US" dirty="0"/>
                  <a:t>We 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a14:m>
                <a:r>
                  <a:rPr lang="en-US" dirty="0"/>
                  <a:t> and</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r>
                      <a:rPr lang="en-US" i="1" smtClean="0">
                        <a:latin typeface="Cambria Math" panose="02040503050406030204" pitchFamily="18" charset="0"/>
                      </a:rPr>
                      <m:t>𝜆</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oMath>
                </a14:m>
                <a:r>
                  <a:rPr lang="en-US" dirty="0"/>
                  <a:t> where </a:t>
                </a:r>
                <a14:m>
                  <m:oMath xmlns:m="http://schemas.openxmlformats.org/officeDocument/2006/math">
                    <m:r>
                      <a:rPr lang="en-US" i="1">
                        <a:latin typeface="Cambria Math" panose="02040503050406030204" pitchFamily="18" charset="0"/>
                      </a:rPr>
                      <m:t>𝜆</m:t>
                    </m:r>
                    <m:r>
                      <a:rPr lang="en-US" b="0" i="1" smtClean="0">
                        <a:latin typeface="Cambria Math" panose="02040503050406030204" pitchFamily="18" charset="0"/>
                      </a:rPr>
                      <m:t>≥1</m:t>
                    </m:r>
                  </m:oMath>
                </a14:m>
                <a:r>
                  <a:rPr lang="en-US" dirty="0"/>
                  <a:t>.</a:t>
                </a:r>
              </a:p>
              <a:p>
                <a:pPr marL="285750" indent="-285750">
                  <a:buFont typeface="Arial" panose="020B0604020202020204" pitchFamily="34" charset="0"/>
                  <a:buChar char="•"/>
                </a:pPr>
                <a:r>
                  <a:rPr lang="en-US" dirty="0"/>
                  <a:t>Our difference equations are now </a:t>
                </a:r>
                <a:br>
                  <a:rPr lang="en-US" dirty="0"/>
                </a:br>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0.05</m:t>
                        </m:r>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𝜆</m:t>
                    </m:r>
                    <m:d>
                      <m:dPr>
                        <m:ctrlPr>
                          <a:rPr lang="en-US" b="0" i="1" smtClean="0">
                            <a:latin typeface="Cambria Math" panose="02040503050406030204" pitchFamily="18" charset="0"/>
                          </a:rPr>
                        </m:ctrlPr>
                      </m:dPr>
                      <m:e>
                        <m:r>
                          <a:rPr lang="en-US" i="1">
                            <a:latin typeface="Cambria Math" panose="02040503050406030204" pitchFamily="18" charset="0"/>
                          </a:rPr>
                          <m:t>0.005</m:t>
                        </m:r>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br>
                  <a:rPr lang="en-US" i="1" dirty="0">
                    <a:latin typeface="Cambria Math" panose="02040503050406030204" pitchFamily="18" charset="0"/>
                  </a:rPr>
                </a:br>
                <a14:m>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marL="285750" indent="-285750">
                  <a:buFont typeface="Arial" panose="020B0604020202020204" pitchFamily="34" charset="0"/>
                  <a:buChar char="•"/>
                </a:pP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0375" y="2816332"/>
                <a:ext cx="8229600" cy="4086183"/>
              </a:xfrm>
              <a:prstGeom prst="rect">
                <a:avLst/>
              </a:prstGeom>
              <a:blipFill>
                <a:blip r:embed="rId4"/>
                <a:stretch>
                  <a:fillRect l="-444" t="-744"/>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04182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63551" y="3405221"/>
                <a:ext cx="8226424" cy="246221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200" dirty="0"/>
                  <a:t>We begin by simulating the battle for several values </a:t>
                </a:r>
                <a:br>
                  <a:rPr lang="en-US" sz="2200" dirty="0"/>
                </a:br>
                <a:r>
                  <a:rPr lang="en-US" sz="2200" dirty="0"/>
                  <a:t>of </a:t>
                </a:r>
                <a14:m>
                  <m:oMath xmlns:m="http://schemas.openxmlformats.org/officeDocument/2006/math">
                    <m:r>
                      <a:rPr lang="en-US" sz="2200" i="1">
                        <a:latin typeface="Cambria Math" panose="02040503050406030204" pitchFamily="18" charset="0"/>
                      </a:rPr>
                      <m:t>𝜆</m:t>
                    </m:r>
                  </m:oMath>
                </a14:m>
                <a:r>
                  <a:rPr lang="en-US" sz="2200" dirty="0"/>
                  <a:t>.</a:t>
                </a:r>
              </a:p>
              <a:p>
                <a:endParaRPr lang="en-US" sz="2200" dirty="0"/>
              </a:p>
              <a:p>
                <a:pPr marL="285750" indent="-285750">
                  <a:buFont typeface="Arial" panose="020B0604020202020204" pitchFamily="34" charset="0"/>
                  <a:buChar char="•"/>
                </a:pPr>
                <a:r>
                  <a:rPr lang="en-US" sz="2200" dirty="0"/>
                  <a:t>We use </a:t>
                </a:r>
                <a14:m>
                  <m:oMath xmlns:m="http://schemas.openxmlformats.org/officeDocument/2006/math">
                    <m:r>
                      <a:rPr lang="en-US" sz="2200" i="1">
                        <a:latin typeface="Cambria Math" panose="02040503050406030204" pitchFamily="18" charset="0"/>
                      </a:rPr>
                      <m:t>𝜆</m:t>
                    </m:r>
                  </m:oMath>
                </a14:m>
                <a:r>
                  <a:rPr lang="en-US" sz="2200" dirty="0"/>
                  <a:t> values of 1, 1.5, 2.0, 3.0, 5.0</a:t>
                </a:r>
              </a:p>
              <a:p>
                <a:pPr marL="742950" lvl="1" indent="-285750">
                  <a:buFont typeface="Calibri" panose="020F0502020204030204" pitchFamily="34" charset="0"/>
                  <a:buChar char="‒"/>
                </a:pPr>
                <a:r>
                  <a:rPr lang="en-US" sz="2200" dirty="0"/>
                  <a:t>This will allow us to verify our simulation.</a:t>
                </a:r>
              </a:p>
              <a:p>
                <a:pPr marL="742950" lvl="1" indent="-285750">
                  <a:buFont typeface="Calibri" panose="020F0502020204030204" pitchFamily="34" charset="0"/>
                  <a:buChar char="‒"/>
                </a:pPr>
                <a:r>
                  <a:rPr lang="en-US" sz="2200" dirty="0"/>
                  <a:t>We expect blue to perform better for larger values of </a:t>
                </a:r>
                <a14:m>
                  <m:oMath xmlns:m="http://schemas.openxmlformats.org/officeDocument/2006/math">
                    <m:r>
                      <a:rPr lang="en-US" sz="2200" i="1">
                        <a:latin typeface="Cambria Math" panose="02040503050406030204" pitchFamily="18" charset="0"/>
                      </a:rPr>
                      <m:t>𝜆</m:t>
                    </m:r>
                  </m:oMath>
                </a14:m>
                <a:r>
                  <a:rPr lang="en-US" sz="2200" dirty="0"/>
                  <a:t>.</a:t>
                </a:r>
                <a:br>
                  <a:rPr lang="en-US" sz="2200" dirty="0"/>
                </a:br>
                <a:endParaRPr 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63551" y="3405221"/>
                <a:ext cx="8226424" cy="2462213"/>
              </a:xfrm>
              <a:prstGeom prst="rect">
                <a:avLst/>
              </a:prstGeom>
              <a:blipFill>
                <a:blip r:embed="rId3"/>
                <a:stretch>
                  <a:fillRect l="-815" t="-17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60375" y="1491628"/>
                <a:ext cx="8229600" cy="1446550"/>
              </a:xfrm>
              <a:prstGeom prst="rect">
                <a:avLst/>
              </a:prstGeom>
              <a:noFill/>
            </p:spPr>
            <p:txBody>
              <a:bodyPr wrap="square" rtlCol="0">
                <a:spAutoFit/>
              </a:bodyPr>
              <a:lstStyle/>
              <a:p>
                <a:r>
                  <a:rPr lang="en-US" sz="2200" dirty="0"/>
                  <a:t>We are studying the following dynamical system on the state space</a:t>
                </a:r>
                <a14:m>
                  <m:oMath xmlns:m="http://schemas.openxmlformats.org/officeDocument/2006/math">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ℝ</m:t>
                        </m:r>
                      </m:e>
                      <m:sup>
                        <m:r>
                          <a:rPr lang="en-US" sz="2200" i="1">
                            <a:latin typeface="Cambria Math" panose="02040503050406030204" pitchFamily="18" charset="0"/>
                            <a:ea typeface="Cambria Math" panose="02040503050406030204" pitchFamily="18" charset="0"/>
                          </a:rPr>
                          <m:t>2</m:t>
                        </m:r>
                      </m:sup>
                    </m:sSup>
                  </m:oMath>
                </a14:m>
                <a:r>
                  <a:rPr lang="en-US" sz="2200" dirty="0"/>
                  <a:t>.</a:t>
                </a:r>
                <a:br>
                  <a:rPr lang="en-US" sz="2200" dirty="0"/>
                </a:br>
                <a14:m>
                  <m:oMath xmlns:m="http://schemas.openxmlformats.org/officeDocument/2006/math">
                    <m:r>
                      <m:rPr>
                        <m:sty m:val="p"/>
                      </m:rPr>
                      <a:rPr lang="en-US" sz="2200">
                        <a:latin typeface="Cambria Math" panose="02040503050406030204" pitchFamily="18" charset="0"/>
                      </a:rPr>
                      <m:t>Δ</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𝜆</m:t>
                    </m:r>
                    <m:d>
                      <m:dPr>
                        <m:ctrlPr>
                          <a:rPr lang="en-US" sz="2200" i="1">
                            <a:latin typeface="Cambria Math" panose="02040503050406030204" pitchFamily="18" charset="0"/>
                          </a:rPr>
                        </m:ctrlPr>
                      </m:dPr>
                      <m:e>
                        <m:r>
                          <a:rPr lang="en-US" sz="2200" i="1">
                            <a:latin typeface="Cambria Math" panose="02040503050406030204" pitchFamily="18" charset="0"/>
                          </a:rPr>
                          <m:t>0.05</m:t>
                        </m:r>
                      </m:e>
                    </m:d>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m:t>
                    </m:r>
                    <m:r>
                      <a:rPr lang="en-US" sz="2200" i="1">
                        <a:latin typeface="Cambria Math" panose="02040503050406030204" pitchFamily="18" charset="0"/>
                      </a:rPr>
                      <m:t>𝜆</m:t>
                    </m:r>
                    <m:d>
                      <m:dPr>
                        <m:ctrlPr>
                          <a:rPr lang="en-US" sz="2200" i="1">
                            <a:latin typeface="Cambria Math" panose="02040503050406030204" pitchFamily="18" charset="0"/>
                          </a:rPr>
                        </m:ctrlPr>
                      </m:dPr>
                      <m:e>
                        <m:r>
                          <a:rPr lang="en-US" sz="2200" i="1">
                            <a:latin typeface="Cambria Math" panose="02040503050406030204" pitchFamily="18" charset="0"/>
                          </a:rPr>
                          <m:t>0.005</m:t>
                        </m:r>
                      </m:e>
                    </m:d>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oMath>
                </a14:m>
                <a:r>
                  <a:rPr lang="en-US" sz="2200" i="1" dirty="0"/>
                  <a:t> </a:t>
                </a:r>
              </a:p>
              <a:p>
                <a14:m>
                  <m:oMath xmlns:m="http://schemas.openxmlformats.org/officeDocument/2006/math">
                    <m:r>
                      <m:rPr>
                        <m:sty m:val="p"/>
                      </m:rPr>
                      <a:rPr lang="en-US" sz="2200">
                        <a:latin typeface="Cambria Math" panose="02040503050406030204" pitchFamily="18" charset="0"/>
                      </a:rPr>
                      <m:t>Δ</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=−0.05</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−0.005</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oMath>
                </a14:m>
                <a:r>
                  <a:rPr lang="en-US" sz="2200" dirty="0"/>
                  <a:t> </a:t>
                </a:r>
              </a:p>
              <a:p>
                <a:r>
                  <a:rPr lang="en-US" sz="2200" dirty="0"/>
                  <a:t>with initial condition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=5</m:t>
                    </m:r>
                  </m:oMath>
                </a14:m>
                <a:r>
                  <a:rPr lang="en-US" sz="2200" i="1" dirty="0">
                    <a:latin typeface="Cambria Math" panose="02040503050406030204" pitchFamily="18" charset="0"/>
                  </a:rPr>
                  <a:t> </a:t>
                </a:r>
                <a:r>
                  <a:rPr lang="en-US" sz="2200" dirty="0">
                    <a:latin typeface="Cambria Math" panose="02040503050406030204" pitchFamily="18" charset="0"/>
                  </a:rPr>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=2</m:t>
                    </m:r>
                  </m:oMath>
                </a14:m>
                <a:r>
                  <a:rPr lang="en-US" sz="2200" i="1" dirty="0">
                    <a:latin typeface="Cambria Math" panose="02040503050406030204" pitchFamily="18" charset="0"/>
                  </a:rPr>
                  <a:t>.</a:t>
                </a:r>
                <a:endParaRPr lang="en-US" sz="2200" dirty="0"/>
              </a:p>
            </p:txBody>
          </p:sp>
        </mc:Choice>
        <mc:Fallback>
          <p:sp>
            <p:nvSpPr>
              <p:cNvPr id="13" name="TextBox 12"/>
              <p:cNvSpPr txBox="1">
                <a:spLocks noRot="1" noChangeAspect="1" noMove="1" noResize="1" noEditPoints="1" noAdjustHandles="1" noChangeArrowheads="1" noChangeShapeType="1" noTextEdit="1"/>
              </p:cNvSpPr>
              <p:nvPr/>
            </p:nvSpPr>
            <p:spPr>
              <a:xfrm>
                <a:off x="460375" y="1491628"/>
                <a:ext cx="8229600" cy="1446550"/>
              </a:xfrm>
              <a:prstGeom prst="rect">
                <a:avLst/>
              </a:prstGeom>
              <a:blipFill>
                <a:blip r:embed="rId4"/>
                <a:stretch>
                  <a:fillRect l="-963" t="-2954" r="-296"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38603" y="1939855"/>
                <a:ext cx="2974768" cy="11079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b="1" u="sng" dirty="0"/>
                  <a:t>Parameter:</a:t>
                </a:r>
              </a:p>
              <a:p>
                <a:r>
                  <a:rPr lang="en-US" sz="2200" dirty="0"/>
                  <a:t> </a:t>
                </a:r>
                <a14:m>
                  <m:oMath xmlns:m="http://schemas.openxmlformats.org/officeDocument/2006/math">
                    <m:r>
                      <a:rPr lang="en-US" sz="2200" b="0" i="1" smtClean="0">
                        <a:latin typeface="Cambria Math" panose="02040503050406030204" pitchFamily="18" charset="0"/>
                      </a:rPr>
                      <m:t>𝜆</m:t>
                    </m:r>
                    <m:r>
                      <a:rPr lang="en-US" sz="2200" b="0" i="1" smtClean="0">
                        <a:latin typeface="Cambria Math" panose="02040503050406030204" pitchFamily="18" charset="0"/>
                      </a:rPr>
                      <m:t>≥1</m:t>
                    </m:r>
                  </m:oMath>
                </a14:m>
                <a:r>
                  <a:rPr lang="en-US" sz="2200" i="1" dirty="0">
                    <a:latin typeface="Cambria Math" panose="02040503050406030204" pitchFamily="18" charset="0"/>
                  </a:rPr>
                  <a:t> </a:t>
                </a:r>
                <a:r>
                  <a:rPr lang="en-US" sz="2200" dirty="0">
                    <a:latin typeface="Cambria Math" panose="02040503050406030204" pitchFamily="18" charset="0"/>
                  </a:rPr>
                  <a:t>signifies blue’s advantage over red</a:t>
                </a:r>
                <a:endParaRPr lang="en-US" sz="2200" i="1" dirty="0">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038603" y="1939855"/>
                <a:ext cx="2974768" cy="1107996"/>
              </a:xfrm>
              <a:prstGeom prst="rect">
                <a:avLst/>
              </a:prstGeom>
              <a:blipFill>
                <a:blip r:embed="rId5"/>
                <a:stretch>
                  <a:fillRect l="-2236" t="-2688" b="-9140"/>
                </a:stretch>
              </a:blipFill>
            </p:spPr>
            <p:txBody>
              <a:bodyPr/>
              <a:lstStyle/>
              <a:p>
                <a:r>
                  <a:rPr lang="en-US">
                    <a:noFill/>
                  </a:rPr>
                  <a:t> </a:t>
                </a:r>
              </a:p>
            </p:txBody>
          </p:sp>
        </mc:Fallback>
      </mc:AlternateContent>
    </p:spTree>
    <p:extLst>
      <p:ext uri="{BB962C8B-B14F-4D97-AF65-F5344CB8AC3E}">
        <p14:creationId xmlns:p14="http://schemas.microsoft.com/office/powerpoint/2010/main" val="17296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fade">
                                      <p:cBhvr>
                                        <p:cTn id="18"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Simulation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4"/>
          <a:stretch>
            <a:fillRect/>
          </a:stretch>
        </p:blipFill>
        <p:spPr>
          <a:xfrm>
            <a:off x="155575" y="1623765"/>
            <a:ext cx="4371325" cy="4349523"/>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301826779"/>
              </p:ext>
            </p:extLst>
          </p:nvPr>
        </p:nvGraphicFramePr>
        <p:xfrm>
          <a:off x="4631375" y="1719613"/>
          <a:ext cx="4173328" cy="4194300"/>
        </p:xfrm>
        <a:graphic>
          <a:graphicData uri="http://schemas.openxmlformats.org/presentationml/2006/ole">
            <mc:AlternateContent xmlns:mc="http://schemas.openxmlformats.org/markup-compatibility/2006">
              <mc:Choice xmlns:v="urn:schemas-microsoft-com:vml" Requires="v">
                <p:oleObj spid="_x0000_s1026" name="Bitmap Image" r:id="rId5" imgW="2527200" imgH="2540160" progId="Paint.Picture">
                  <p:embed/>
                </p:oleObj>
              </mc:Choice>
              <mc:Fallback>
                <p:oleObj name="Bitmap Image" r:id="rId5" imgW="2527200" imgH="2540160" progId="Paint.Picture">
                  <p:embed/>
                  <p:pic>
                    <p:nvPicPr>
                      <p:cNvPr id="8" name="Object 7"/>
                      <p:cNvPicPr/>
                      <p:nvPr/>
                    </p:nvPicPr>
                    <p:blipFill>
                      <a:blip r:embed="rId6"/>
                      <a:stretch>
                        <a:fillRect/>
                      </a:stretch>
                    </p:blipFill>
                    <p:spPr>
                      <a:xfrm>
                        <a:off x="4631375" y="1719613"/>
                        <a:ext cx="4173328" cy="4194300"/>
                      </a:xfrm>
                      <a:prstGeom prst="rect">
                        <a:avLst/>
                      </a:prstGeom>
                    </p:spPr>
                  </p:pic>
                </p:oleObj>
              </mc:Fallback>
            </mc:AlternateContent>
          </a:graphicData>
        </a:graphic>
      </p:graphicFrame>
    </p:spTree>
    <p:extLst>
      <p:ext uri="{BB962C8B-B14F-4D97-AF65-F5344CB8AC3E}">
        <p14:creationId xmlns:p14="http://schemas.microsoft.com/office/powerpoint/2010/main" val="134756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Simulation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155575" y="1533525"/>
            <a:ext cx="4402400" cy="4380388"/>
          </a:xfrm>
          <a:prstGeom prst="rect">
            <a:avLst/>
          </a:prstGeom>
        </p:spPr>
      </p:pic>
      <p:pic>
        <p:nvPicPr>
          <p:cNvPr id="4" name="Picture 3"/>
          <p:cNvPicPr>
            <a:picLocks noChangeAspect="1"/>
          </p:cNvPicPr>
          <p:nvPr/>
        </p:nvPicPr>
        <p:blipFill>
          <a:blip r:embed="rId4"/>
          <a:stretch>
            <a:fillRect/>
          </a:stretch>
        </p:blipFill>
        <p:spPr>
          <a:xfrm>
            <a:off x="4618548" y="1562099"/>
            <a:ext cx="4485031" cy="4351813"/>
          </a:xfrm>
          <a:prstGeom prst="rect">
            <a:avLst/>
          </a:prstGeom>
        </p:spPr>
      </p:pic>
    </p:spTree>
    <p:extLst>
      <p:ext uri="{BB962C8B-B14F-4D97-AF65-F5344CB8AC3E}">
        <p14:creationId xmlns:p14="http://schemas.microsoft.com/office/powerpoint/2010/main" val="307429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Simulation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46719" y="1702005"/>
            <a:ext cx="4254960" cy="4473163"/>
          </a:xfrm>
          <a:prstGeom prst="rect">
            <a:avLst/>
          </a:prstGeom>
        </p:spPr>
      </p:pic>
      <p:pic>
        <p:nvPicPr>
          <p:cNvPr id="8" name="Picture 7"/>
          <p:cNvPicPr>
            <a:picLocks noChangeAspect="1"/>
          </p:cNvPicPr>
          <p:nvPr/>
        </p:nvPicPr>
        <p:blipFill>
          <a:blip r:embed="rId4"/>
          <a:stretch>
            <a:fillRect/>
          </a:stretch>
        </p:blipFill>
        <p:spPr>
          <a:xfrm>
            <a:off x="4572000" y="1616775"/>
            <a:ext cx="4460767" cy="4404014"/>
          </a:xfrm>
          <a:prstGeom prst="rect">
            <a:avLst/>
          </a:prstGeom>
        </p:spPr>
      </p:pic>
    </p:spTree>
    <p:extLst>
      <p:ext uri="{BB962C8B-B14F-4D97-AF65-F5344CB8AC3E}">
        <p14:creationId xmlns:p14="http://schemas.microsoft.com/office/powerpoint/2010/main" val="6702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Simulation Summary</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271498466"/>
                  </p:ext>
                </p:extLst>
              </p:nvPr>
            </p:nvGraphicFramePr>
            <p:xfrm>
              <a:off x="457200" y="1492002"/>
              <a:ext cx="8229600" cy="3322320"/>
            </p:xfrm>
            <a:graphic>
              <a:graphicData uri="http://schemas.openxmlformats.org/drawingml/2006/table">
                <a:tbl>
                  <a:tblPr firstRow="1" bandRow="1">
                    <a:tableStyleId>{EB9631B5-78F2-41C9-869B-9F39066F8104}</a:tableStyleId>
                  </a:tblPr>
                  <a:tblGrid>
                    <a:gridCol w="2057400">
                      <a:extLst>
                        <a:ext uri="{9D8B030D-6E8A-4147-A177-3AD203B41FA5}">
                          <a16:colId xmlns:a16="http://schemas.microsoft.com/office/drawing/2014/main" val="2112395777"/>
                        </a:ext>
                      </a:extLst>
                    </a:gridCol>
                    <a:gridCol w="2057400">
                      <a:extLst>
                        <a:ext uri="{9D8B030D-6E8A-4147-A177-3AD203B41FA5}">
                          <a16:colId xmlns:a16="http://schemas.microsoft.com/office/drawing/2014/main" val="3320456882"/>
                        </a:ext>
                      </a:extLst>
                    </a:gridCol>
                    <a:gridCol w="2057400">
                      <a:extLst>
                        <a:ext uri="{9D8B030D-6E8A-4147-A177-3AD203B41FA5}">
                          <a16:colId xmlns:a16="http://schemas.microsoft.com/office/drawing/2014/main" val="73919119"/>
                        </a:ext>
                      </a:extLst>
                    </a:gridCol>
                    <a:gridCol w="2057400">
                      <a:extLst>
                        <a:ext uri="{9D8B030D-6E8A-4147-A177-3AD203B41FA5}">
                          <a16:colId xmlns:a16="http://schemas.microsoft.com/office/drawing/2014/main" val="1871925279"/>
                        </a:ext>
                      </a:extLst>
                    </a:gridCol>
                  </a:tblGrid>
                  <a:tr h="370840">
                    <a:tc>
                      <a:txBody>
                        <a:bodyPr/>
                        <a:lstStyle/>
                        <a:p>
                          <a:r>
                            <a:rPr lang="en-US" sz="2200" dirty="0">
                              <a:latin typeface="+mj-lt"/>
                            </a:rPr>
                            <a:t>Advantage (</a:t>
                          </a:r>
                          <a14:m>
                            <m:oMath xmlns:m="http://schemas.openxmlformats.org/officeDocument/2006/math">
                              <m:r>
                                <a:rPr lang="en-US" sz="2200" b="0" i="1" smtClean="0">
                                  <a:latin typeface="Cambria Math" panose="02040503050406030204" pitchFamily="18" charset="0"/>
                                </a:rPr>
                                <m:t>𝜆</m:t>
                              </m:r>
                            </m:oMath>
                          </a14:m>
                          <a:r>
                            <a:rPr lang="en-US" sz="2200" dirty="0">
                              <a:latin typeface="+mj-lt"/>
                            </a:rPr>
                            <a:t>)</a:t>
                          </a:r>
                        </a:p>
                      </a:txBody>
                      <a:tcPr/>
                    </a:tc>
                    <a:tc>
                      <a:txBody>
                        <a:bodyPr/>
                        <a:lstStyle/>
                        <a:p>
                          <a:r>
                            <a:rPr lang="en-US" sz="2200" dirty="0">
                              <a:latin typeface="+mj-lt"/>
                            </a:rPr>
                            <a:t>Hours of Combat</a:t>
                          </a:r>
                        </a:p>
                      </a:txBody>
                      <a:tcPr/>
                    </a:tc>
                    <a:tc>
                      <a:txBody>
                        <a:bodyPr/>
                        <a:lstStyle/>
                        <a:p>
                          <a:r>
                            <a:rPr lang="en-US" sz="2200" dirty="0">
                              <a:latin typeface="+mj-lt"/>
                            </a:rPr>
                            <a:t>Winning Side</a:t>
                          </a:r>
                        </a:p>
                      </a:txBody>
                      <a:tcPr/>
                    </a:tc>
                    <a:tc>
                      <a:txBody>
                        <a:bodyPr/>
                        <a:lstStyle/>
                        <a:p>
                          <a:r>
                            <a:rPr lang="en-US" sz="2200" dirty="0">
                              <a:latin typeface="+mj-lt"/>
                            </a:rPr>
                            <a:t>Remaining Forces</a:t>
                          </a:r>
                        </a:p>
                      </a:txBody>
                      <a:tcPr/>
                    </a:tc>
                    <a:extLst>
                      <a:ext uri="{0D108BD9-81ED-4DB2-BD59-A6C34878D82A}">
                        <a16:rowId xmlns:a16="http://schemas.microsoft.com/office/drawing/2014/main" val="1005541272"/>
                      </a:ext>
                    </a:extLst>
                  </a:tr>
                  <a:tr h="370840">
                    <a:tc>
                      <a:txBody>
                        <a:bodyPr/>
                        <a:lstStyle/>
                        <a:p>
                          <a:pPr algn="ctr"/>
                          <a:r>
                            <a:rPr lang="en-US" sz="2200" dirty="0">
                              <a:latin typeface="+mj-lt"/>
                            </a:rPr>
                            <a:t>1.0</a:t>
                          </a:r>
                        </a:p>
                      </a:txBody>
                      <a:tcPr/>
                    </a:tc>
                    <a:tc>
                      <a:txBody>
                        <a:bodyPr/>
                        <a:lstStyle/>
                        <a:p>
                          <a:pPr algn="ctr"/>
                          <a:r>
                            <a:rPr lang="en-US" sz="2200" dirty="0">
                              <a:latin typeface="+mj-lt"/>
                            </a:rPr>
                            <a:t>8</a:t>
                          </a:r>
                        </a:p>
                      </a:txBody>
                      <a:tcPr/>
                    </a:tc>
                    <a:tc>
                      <a:txBody>
                        <a:bodyPr/>
                        <a:lstStyle/>
                        <a:p>
                          <a:pPr algn="ctr"/>
                          <a:r>
                            <a:rPr lang="en-US" sz="2200" dirty="0">
                              <a:solidFill>
                                <a:srgbClr val="FF0000"/>
                              </a:solidFill>
                              <a:latin typeface="+mj-lt"/>
                            </a:rPr>
                            <a:t>RED</a:t>
                          </a:r>
                        </a:p>
                      </a:txBody>
                      <a:tcPr/>
                    </a:tc>
                    <a:tc>
                      <a:txBody>
                        <a:bodyPr/>
                        <a:lstStyle/>
                        <a:p>
                          <a:pPr algn="ctr"/>
                          <a:r>
                            <a:rPr lang="en-US" sz="2200" dirty="0">
                              <a:latin typeface="+mj-lt"/>
                            </a:rPr>
                            <a:t>4.4</a:t>
                          </a:r>
                        </a:p>
                      </a:txBody>
                      <a:tcPr/>
                    </a:tc>
                    <a:extLst>
                      <a:ext uri="{0D108BD9-81ED-4DB2-BD59-A6C34878D82A}">
                        <a16:rowId xmlns:a16="http://schemas.microsoft.com/office/drawing/2014/main" val="1958967021"/>
                      </a:ext>
                    </a:extLst>
                  </a:tr>
                  <a:tr h="370840">
                    <a:tc>
                      <a:txBody>
                        <a:bodyPr/>
                        <a:lstStyle/>
                        <a:p>
                          <a:pPr algn="ctr"/>
                          <a:r>
                            <a:rPr lang="en-US" sz="2200" dirty="0">
                              <a:latin typeface="+mj-lt"/>
                            </a:rPr>
                            <a:t>1.5</a:t>
                          </a:r>
                        </a:p>
                      </a:txBody>
                      <a:tcPr/>
                    </a:tc>
                    <a:tc>
                      <a:txBody>
                        <a:bodyPr/>
                        <a:lstStyle/>
                        <a:p>
                          <a:pPr algn="ctr"/>
                          <a:r>
                            <a:rPr lang="en-US" sz="2200" dirty="0">
                              <a:latin typeface="+mj-lt"/>
                            </a:rPr>
                            <a:t>9</a:t>
                          </a:r>
                        </a:p>
                      </a:txBody>
                      <a:tcPr/>
                    </a:tc>
                    <a:tc>
                      <a:txBody>
                        <a:bodyPr/>
                        <a:lstStyle/>
                        <a:p>
                          <a:pPr algn="ctr"/>
                          <a:r>
                            <a:rPr lang="en-US" sz="2200" dirty="0">
                              <a:solidFill>
                                <a:srgbClr val="FF0000"/>
                              </a:solidFill>
                              <a:latin typeface="+mj-lt"/>
                            </a:rPr>
                            <a:t>RED</a:t>
                          </a:r>
                        </a:p>
                      </a:txBody>
                      <a:tcPr/>
                    </a:tc>
                    <a:tc>
                      <a:txBody>
                        <a:bodyPr/>
                        <a:lstStyle/>
                        <a:p>
                          <a:pPr algn="ctr"/>
                          <a:r>
                            <a:rPr lang="en-US" sz="2200" dirty="0">
                              <a:latin typeface="+mj-lt"/>
                            </a:rPr>
                            <a:t>4.1</a:t>
                          </a:r>
                        </a:p>
                      </a:txBody>
                      <a:tcPr/>
                    </a:tc>
                    <a:extLst>
                      <a:ext uri="{0D108BD9-81ED-4DB2-BD59-A6C34878D82A}">
                        <a16:rowId xmlns:a16="http://schemas.microsoft.com/office/drawing/2014/main" val="86002217"/>
                      </a:ext>
                    </a:extLst>
                  </a:tr>
                  <a:tr h="370840">
                    <a:tc>
                      <a:txBody>
                        <a:bodyPr/>
                        <a:lstStyle/>
                        <a:p>
                          <a:pPr algn="ctr"/>
                          <a:r>
                            <a:rPr lang="en-US" sz="2200" dirty="0">
                              <a:latin typeface="+mj-lt"/>
                            </a:rPr>
                            <a:t>2.0</a:t>
                          </a:r>
                        </a:p>
                      </a:txBody>
                      <a:tcPr/>
                    </a:tc>
                    <a:tc>
                      <a:txBody>
                        <a:bodyPr/>
                        <a:lstStyle/>
                        <a:p>
                          <a:pPr algn="ctr"/>
                          <a:r>
                            <a:rPr lang="en-US" sz="2200" dirty="0">
                              <a:latin typeface="+mj-lt"/>
                            </a:rPr>
                            <a:t>9</a:t>
                          </a:r>
                        </a:p>
                      </a:txBody>
                      <a:tcPr/>
                    </a:tc>
                    <a:tc>
                      <a:txBody>
                        <a:bodyPr/>
                        <a:lstStyle/>
                        <a:p>
                          <a:pPr algn="ctr"/>
                          <a:r>
                            <a:rPr lang="en-US" sz="2200" dirty="0">
                              <a:solidFill>
                                <a:srgbClr val="FF0000"/>
                              </a:solidFill>
                              <a:latin typeface="+mj-lt"/>
                            </a:rPr>
                            <a:t>RED</a:t>
                          </a:r>
                        </a:p>
                      </a:txBody>
                      <a:tcPr/>
                    </a:tc>
                    <a:tc>
                      <a:txBody>
                        <a:bodyPr/>
                        <a:lstStyle/>
                        <a:p>
                          <a:pPr algn="ctr"/>
                          <a:r>
                            <a:rPr lang="en-US" sz="2200" dirty="0">
                              <a:latin typeface="+mj-lt"/>
                            </a:rPr>
                            <a:t>3.7</a:t>
                          </a:r>
                        </a:p>
                      </a:txBody>
                      <a:tcPr/>
                    </a:tc>
                    <a:extLst>
                      <a:ext uri="{0D108BD9-81ED-4DB2-BD59-A6C34878D82A}">
                        <a16:rowId xmlns:a16="http://schemas.microsoft.com/office/drawing/2014/main" val="3541535874"/>
                      </a:ext>
                    </a:extLst>
                  </a:tr>
                  <a:tr h="370840">
                    <a:tc>
                      <a:txBody>
                        <a:bodyPr/>
                        <a:lstStyle/>
                        <a:p>
                          <a:pPr algn="ctr"/>
                          <a:r>
                            <a:rPr lang="en-US" sz="2200" dirty="0">
                              <a:latin typeface="+mj-lt"/>
                            </a:rPr>
                            <a:t>3.0</a:t>
                          </a:r>
                        </a:p>
                      </a:txBody>
                      <a:tcPr/>
                    </a:tc>
                    <a:tc>
                      <a:txBody>
                        <a:bodyPr/>
                        <a:lstStyle/>
                        <a:p>
                          <a:pPr algn="ctr"/>
                          <a:r>
                            <a:rPr lang="en-US" sz="2200" dirty="0">
                              <a:latin typeface="+mj-lt"/>
                            </a:rPr>
                            <a:t>20</a:t>
                          </a:r>
                        </a:p>
                      </a:txBody>
                      <a:tcPr/>
                    </a:tc>
                    <a:tc>
                      <a:txBody>
                        <a:bodyPr/>
                        <a:lstStyle/>
                        <a:p>
                          <a:pPr algn="ctr"/>
                          <a:r>
                            <a:rPr lang="en-US" sz="2200" dirty="0">
                              <a:solidFill>
                                <a:srgbClr val="FF0000"/>
                              </a:solidFill>
                              <a:latin typeface="+mj-lt"/>
                            </a:rPr>
                            <a:t>RED</a:t>
                          </a:r>
                        </a:p>
                      </a:txBody>
                      <a:tcPr/>
                    </a:tc>
                    <a:tc>
                      <a:txBody>
                        <a:bodyPr/>
                        <a:lstStyle/>
                        <a:p>
                          <a:pPr algn="ctr"/>
                          <a:r>
                            <a:rPr lang="en-US" sz="2200" dirty="0">
                              <a:latin typeface="+mj-lt"/>
                            </a:rPr>
                            <a:t>3.0</a:t>
                          </a:r>
                        </a:p>
                      </a:txBody>
                      <a:tcPr/>
                    </a:tc>
                    <a:extLst>
                      <a:ext uri="{0D108BD9-81ED-4DB2-BD59-A6C34878D82A}">
                        <a16:rowId xmlns:a16="http://schemas.microsoft.com/office/drawing/2014/main" val="3701720966"/>
                      </a:ext>
                    </a:extLst>
                  </a:tr>
                  <a:tr h="370840">
                    <a:tc>
                      <a:txBody>
                        <a:bodyPr/>
                        <a:lstStyle/>
                        <a:p>
                          <a:pPr algn="ctr"/>
                          <a:r>
                            <a:rPr lang="en-US" sz="2200" dirty="0">
                              <a:latin typeface="+mj-lt"/>
                            </a:rPr>
                            <a:t>5.0</a:t>
                          </a:r>
                        </a:p>
                      </a:txBody>
                      <a:tcPr/>
                    </a:tc>
                    <a:tc>
                      <a:txBody>
                        <a:bodyPr/>
                        <a:lstStyle/>
                        <a:p>
                          <a:pPr algn="ctr"/>
                          <a:r>
                            <a:rPr lang="en-US" sz="2200" dirty="0">
                              <a:latin typeface="+mj-lt"/>
                            </a:rPr>
                            <a:t>17</a:t>
                          </a:r>
                        </a:p>
                      </a:txBody>
                      <a:tcPr/>
                    </a:tc>
                    <a:tc>
                      <a:txBody>
                        <a:bodyPr/>
                        <a:lstStyle/>
                        <a:p>
                          <a:pPr algn="ctr"/>
                          <a:r>
                            <a:rPr lang="en-US" sz="2200" dirty="0">
                              <a:solidFill>
                                <a:srgbClr val="FF0000"/>
                              </a:solidFill>
                              <a:latin typeface="+mj-lt"/>
                            </a:rPr>
                            <a:t>RED</a:t>
                          </a:r>
                        </a:p>
                      </a:txBody>
                      <a:tcPr/>
                    </a:tc>
                    <a:tc>
                      <a:txBody>
                        <a:bodyPr/>
                        <a:lstStyle/>
                        <a:p>
                          <a:pPr algn="ctr"/>
                          <a:r>
                            <a:rPr lang="en-US" sz="2200" dirty="0">
                              <a:latin typeface="+mj-lt"/>
                            </a:rPr>
                            <a:t>1.0</a:t>
                          </a:r>
                        </a:p>
                      </a:txBody>
                      <a:tcPr/>
                    </a:tc>
                    <a:extLst>
                      <a:ext uri="{0D108BD9-81ED-4DB2-BD59-A6C34878D82A}">
                        <a16:rowId xmlns:a16="http://schemas.microsoft.com/office/drawing/2014/main" val="3825867274"/>
                      </a:ext>
                    </a:extLst>
                  </a:tr>
                  <a:tr h="370840">
                    <a:tc>
                      <a:txBody>
                        <a:bodyPr/>
                        <a:lstStyle/>
                        <a:p>
                          <a:pPr algn="ctr"/>
                          <a:r>
                            <a:rPr lang="en-US" sz="2200" dirty="0">
                              <a:latin typeface="+mj-lt"/>
                            </a:rPr>
                            <a:t>6.0</a:t>
                          </a:r>
                        </a:p>
                      </a:txBody>
                      <a:tcPr/>
                    </a:tc>
                    <a:tc>
                      <a:txBody>
                        <a:bodyPr/>
                        <a:lstStyle/>
                        <a:p>
                          <a:pPr algn="ctr"/>
                          <a:r>
                            <a:rPr lang="en-US" sz="2200" dirty="0">
                              <a:latin typeface="+mj-lt"/>
                            </a:rPr>
                            <a:t>13</a:t>
                          </a:r>
                        </a:p>
                      </a:txBody>
                      <a:tcPr/>
                    </a:tc>
                    <a:tc>
                      <a:txBody>
                        <a:bodyPr/>
                        <a:lstStyle/>
                        <a:p>
                          <a:pPr algn="ctr"/>
                          <a:r>
                            <a:rPr lang="en-US" sz="2200" dirty="0">
                              <a:solidFill>
                                <a:srgbClr val="0000FF"/>
                              </a:solidFill>
                              <a:latin typeface="+mj-lt"/>
                            </a:rPr>
                            <a:t>BLUE</a:t>
                          </a:r>
                        </a:p>
                      </a:txBody>
                      <a:tcPr/>
                    </a:tc>
                    <a:tc>
                      <a:txBody>
                        <a:bodyPr/>
                        <a:lstStyle/>
                        <a:p>
                          <a:pPr algn="ctr"/>
                          <a:r>
                            <a:rPr lang="en-US" sz="2200" dirty="0">
                              <a:latin typeface="+mj-lt"/>
                            </a:rPr>
                            <a:t>0.6</a:t>
                          </a:r>
                        </a:p>
                      </a:txBody>
                      <a:tcPr/>
                    </a:tc>
                    <a:extLst>
                      <a:ext uri="{0D108BD9-81ED-4DB2-BD59-A6C34878D82A}">
                        <a16:rowId xmlns:a16="http://schemas.microsoft.com/office/drawing/2014/main" val="224566599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271498466"/>
                  </p:ext>
                </p:extLst>
              </p:nvPr>
            </p:nvGraphicFramePr>
            <p:xfrm>
              <a:off x="457200" y="1492002"/>
              <a:ext cx="8229600" cy="3322320"/>
            </p:xfrm>
            <a:graphic>
              <a:graphicData uri="http://schemas.openxmlformats.org/drawingml/2006/table">
                <a:tbl>
                  <a:tblPr firstRow="1" bandRow="1">
                    <a:tableStyleId>{EB9631B5-78F2-41C9-869B-9F39066F8104}</a:tableStyleId>
                  </a:tblPr>
                  <a:tblGrid>
                    <a:gridCol w="2057400">
                      <a:extLst>
                        <a:ext uri="{9D8B030D-6E8A-4147-A177-3AD203B41FA5}">
                          <a16:colId xmlns:a16="http://schemas.microsoft.com/office/drawing/2014/main" val="2112395777"/>
                        </a:ext>
                      </a:extLst>
                    </a:gridCol>
                    <a:gridCol w="2057400">
                      <a:extLst>
                        <a:ext uri="{9D8B030D-6E8A-4147-A177-3AD203B41FA5}">
                          <a16:colId xmlns:a16="http://schemas.microsoft.com/office/drawing/2014/main" val="3320456882"/>
                        </a:ext>
                      </a:extLst>
                    </a:gridCol>
                    <a:gridCol w="2057400">
                      <a:extLst>
                        <a:ext uri="{9D8B030D-6E8A-4147-A177-3AD203B41FA5}">
                          <a16:colId xmlns:a16="http://schemas.microsoft.com/office/drawing/2014/main" val="73919119"/>
                        </a:ext>
                      </a:extLst>
                    </a:gridCol>
                    <a:gridCol w="2057400">
                      <a:extLst>
                        <a:ext uri="{9D8B030D-6E8A-4147-A177-3AD203B41FA5}">
                          <a16:colId xmlns:a16="http://schemas.microsoft.com/office/drawing/2014/main" val="1871925279"/>
                        </a:ext>
                      </a:extLst>
                    </a:gridCol>
                  </a:tblGrid>
                  <a:tr h="762000">
                    <a:tc>
                      <a:txBody>
                        <a:bodyPr/>
                        <a:lstStyle/>
                        <a:p>
                          <a:endParaRPr lang="en-US"/>
                        </a:p>
                      </a:txBody>
                      <a:tcPr>
                        <a:blipFill>
                          <a:blip r:embed="rId3"/>
                          <a:stretch>
                            <a:fillRect t="-4800" r="-300296" b="-352800"/>
                          </a:stretch>
                        </a:blipFill>
                      </a:tcPr>
                    </a:tc>
                    <a:tc>
                      <a:txBody>
                        <a:bodyPr/>
                        <a:lstStyle/>
                        <a:p>
                          <a:r>
                            <a:rPr lang="en-US" sz="2200" dirty="0" smtClean="0">
                              <a:latin typeface="+mj-lt"/>
                            </a:rPr>
                            <a:t>Hours of Combat</a:t>
                          </a:r>
                          <a:endParaRPr lang="en-US" sz="2200" dirty="0">
                            <a:latin typeface="+mj-lt"/>
                          </a:endParaRPr>
                        </a:p>
                      </a:txBody>
                      <a:tcPr/>
                    </a:tc>
                    <a:tc>
                      <a:txBody>
                        <a:bodyPr/>
                        <a:lstStyle/>
                        <a:p>
                          <a:r>
                            <a:rPr lang="en-US" sz="2200" dirty="0" smtClean="0">
                              <a:latin typeface="+mj-lt"/>
                            </a:rPr>
                            <a:t>Winning Side</a:t>
                          </a:r>
                          <a:endParaRPr lang="en-US" sz="2200" dirty="0">
                            <a:latin typeface="+mj-lt"/>
                          </a:endParaRPr>
                        </a:p>
                      </a:txBody>
                      <a:tcPr/>
                    </a:tc>
                    <a:tc>
                      <a:txBody>
                        <a:bodyPr/>
                        <a:lstStyle/>
                        <a:p>
                          <a:r>
                            <a:rPr lang="en-US" sz="2200" dirty="0" smtClean="0">
                              <a:latin typeface="+mj-lt"/>
                            </a:rPr>
                            <a:t>Remaining Forces</a:t>
                          </a:r>
                          <a:endParaRPr lang="en-US" sz="2200" dirty="0">
                            <a:latin typeface="+mj-lt"/>
                          </a:endParaRPr>
                        </a:p>
                      </a:txBody>
                      <a:tcPr/>
                    </a:tc>
                    <a:extLst>
                      <a:ext uri="{0D108BD9-81ED-4DB2-BD59-A6C34878D82A}">
                        <a16:rowId xmlns:a16="http://schemas.microsoft.com/office/drawing/2014/main" val="1005541272"/>
                      </a:ext>
                    </a:extLst>
                  </a:tr>
                  <a:tr h="426720">
                    <a:tc>
                      <a:txBody>
                        <a:bodyPr/>
                        <a:lstStyle/>
                        <a:p>
                          <a:pPr algn="ctr"/>
                          <a:r>
                            <a:rPr lang="en-US" sz="2200" dirty="0" smtClean="0">
                              <a:latin typeface="+mj-lt"/>
                            </a:rPr>
                            <a:t>1.0</a:t>
                          </a:r>
                          <a:endParaRPr lang="en-US" sz="2200" dirty="0">
                            <a:latin typeface="+mj-lt"/>
                          </a:endParaRPr>
                        </a:p>
                      </a:txBody>
                      <a:tcPr/>
                    </a:tc>
                    <a:tc>
                      <a:txBody>
                        <a:bodyPr/>
                        <a:lstStyle/>
                        <a:p>
                          <a:pPr algn="ctr"/>
                          <a:r>
                            <a:rPr lang="en-US" sz="2200" dirty="0" smtClean="0">
                              <a:latin typeface="+mj-lt"/>
                            </a:rPr>
                            <a:t>8</a:t>
                          </a:r>
                          <a:endParaRPr lang="en-US" sz="2200" dirty="0">
                            <a:latin typeface="+mj-lt"/>
                          </a:endParaRPr>
                        </a:p>
                      </a:txBody>
                      <a:tcPr/>
                    </a:tc>
                    <a:tc>
                      <a:txBody>
                        <a:bodyPr/>
                        <a:lstStyle/>
                        <a:p>
                          <a:pPr algn="ctr"/>
                          <a:r>
                            <a:rPr lang="en-US" sz="2200" dirty="0" smtClean="0">
                              <a:solidFill>
                                <a:srgbClr val="FF0000"/>
                              </a:solidFill>
                              <a:latin typeface="+mj-lt"/>
                            </a:rPr>
                            <a:t>RED</a:t>
                          </a:r>
                          <a:endParaRPr lang="en-US" sz="2200" dirty="0">
                            <a:solidFill>
                              <a:srgbClr val="FF0000"/>
                            </a:solidFill>
                            <a:latin typeface="+mj-lt"/>
                          </a:endParaRPr>
                        </a:p>
                      </a:txBody>
                      <a:tcPr/>
                    </a:tc>
                    <a:tc>
                      <a:txBody>
                        <a:bodyPr/>
                        <a:lstStyle/>
                        <a:p>
                          <a:pPr algn="ctr"/>
                          <a:r>
                            <a:rPr lang="en-US" sz="2200" dirty="0" smtClean="0">
                              <a:latin typeface="+mj-lt"/>
                            </a:rPr>
                            <a:t>4.4</a:t>
                          </a:r>
                          <a:endParaRPr lang="en-US" sz="2200" dirty="0">
                            <a:latin typeface="+mj-lt"/>
                          </a:endParaRPr>
                        </a:p>
                      </a:txBody>
                      <a:tcPr/>
                    </a:tc>
                    <a:extLst>
                      <a:ext uri="{0D108BD9-81ED-4DB2-BD59-A6C34878D82A}">
                        <a16:rowId xmlns:a16="http://schemas.microsoft.com/office/drawing/2014/main" val="1958967021"/>
                      </a:ext>
                    </a:extLst>
                  </a:tr>
                  <a:tr h="426720">
                    <a:tc>
                      <a:txBody>
                        <a:bodyPr/>
                        <a:lstStyle/>
                        <a:p>
                          <a:pPr algn="ctr"/>
                          <a:r>
                            <a:rPr lang="en-US" sz="2200" dirty="0" smtClean="0">
                              <a:latin typeface="+mj-lt"/>
                            </a:rPr>
                            <a:t>1.5</a:t>
                          </a:r>
                          <a:endParaRPr lang="en-US" sz="2200" dirty="0">
                            <a:latin typeface="+mj-lt"/>
                          </a:endParaRPr>
                        </a:p>
                      </a:txBody>
                      <a:tcPr/>
                    </a:tc>
                    <a:tc>
                      <a:txBody>
                        <a:bodyPr/>
                        <a:lstStyle/>
                        <a:p>
                          <a:pPr algn="ctr"/>
                          <a:r>
                            <a:rPr lang="en-US" sz="2200" dirty="0" smtClean="0">
                              <a:latin typeface="+mj-lt"/>
                            </a:rPr>
                            <a:t>9</a:t>
                          </a:r>
                          <a:endParaRPr lang="en-US" sz="2200" dirty="0">
                            <a:latin typeface="+mj-lt"/>
                          </a:endParaRPr>
                        </a:p>
                      </a:txBody>
                      <a:tcPr/>
                    </a:tc>
                    <a:tc>
                      <a:txBody>
                        <a:bodyPr/>
                        <a:lstStyle/>
                        <a:p>
                          <a:pPr algn="ctr"/>
                          <a:r>
                            <a:rPr lang="en-US" sz="2200" dirty="0" smtClean="0">
                              <a:solidFill>
                                <a:srgbClr val="FF0000"/>
                              </a:solidFill>
                              <a:latin typeface="+mj-lt"/>
                            </a:rPr>
                            <a:t>RED</a:t>
                          </a:r>
                          <a:endParaRPr lang="en-US" sz="2200" dirty="0">
                            <a:solidFill>
                              <a:srgbClr val="FF0000"/>
                            </a:solidFill>
                            <a:latin typeface="+mj-lt"/>
                          </a:endParaRPr>
                        </a:p>
                      </a:txBody>
                      <a:tcPr/>
                    </a:tc>
                    <a:tc>
                      <a:txBody>
                        <a:bodyPr/>
                        <a:lstStyle/>
                        <a:p>
                          <a:pPr algn="ctr"/>
                          <a:r>
                            <a:rPr lang="en-US" sz="2200" dirty="0" smtClean="0">
                              <a:latin typeface="+mj-lt"/>
                            </a:rPr>
                            <a:t>4.1</a:t>
                          </a:r>
                          <a:endParaRPr lang="en-US" sz="2200" dirty="0">
                            <a:latin typeface="+mj-lt"/>
                          </a:endParaRPr>
                        </a:p>
                      </a:txBody>
                      <a:tcPr/>
                    </a:tc>
                    <a:extLst>
                      <a:ext uri="{0D108BD9-81ED-4DB2-BD59-A6C34878D82A}">
                        <a16:rowId xmlns:a16="http://schemas.microsoft.com/office/drawing/2014/main" val="86002217"/>
                      </a:ext>
                    </a:extLst>
                  </a:tr>
                  <a:tr h="426720">
                    <a:tc>
                      <a:txBody>
                        <a:bodyPr/>
                        <a:lstStyle/>
                        <a:p>
                          <a:pPr algn="ctr"/>
                          <a:r>
                            <a:rPr lang="en-US" sz="2200" dirty="0" smtClean="0">
                              <a:latin typeface="+mj-lt"/>
                            </a:rPr>
                            <a:t>2.0</a:t>
                          </a:r>
                          <a:endParaRPr lang="en-US" sz="2200" dirty="0">
                            <a:latin typeface="+mj-lt"/>
                          </a:endParaRPr>
                        </a:p>
                      </a:txBody>
                      <a:tcPr/>
                    </a:tc>
                    <a:tc>
                      <a:txBody>
                        <a:bodyPr/>
                        <a:lstStyle/>
                        <a:p>
                          <a:pPr algn="ctr"/>
                          <a:r>
                            <a:rPr lang="en-US" sz="2200" dirty="0" smtClean="0">
                              <a:latin typeface="+mj-lt"/>
                            </a:rPr>
                            <a:t>9</a:t>
                          </a:r>
                          <a:endParaRPr lang="en-US" sz="2200" dirty="0">
                            <a:latin typeface="+mj-lt"/>
                          </a:endParaRPr>
                        </a:p>
                      </a:txBody>
                      <a:tcPr/>
                    </a:tc>
                    <a:tc>
                      <a:txBody>
                        <a:bodyPr/>
                        <a:lstStyle/>
                        <a:p>
                          <a:pPr algn="ctr"/>
                          <a:r>
                            <a:rPr lang="en-US" sz="2200" dirty="0" smtClean="0">
                              <a:solidFill>
                                <a:srgbClr val="FF0000"/>
                              </a:solidFill>
                              <a:latin typeface="+mj-lt"/>
                            </a:rPr>
                            <a:t>RED</a:t>
                          </a:r>
                          <a:endParaRPr lang="en-US" sz="2200" dirty="0">
                            <a:solidFill>
                              <a:srgbClr val="FF0000"/>
                            </a:solidFill>
                            <a:latin typeface="+mj-lt"/>
                          </a:endParaRPr>
                        </a:p>
                      </a:txBody>
                      <a:tcPr/>
                    </a:tc>
                    <a:tc>
                      <a:txBody>
                        <a:bodyPr/>
                        <a:lstStyle/>
                        <a:p>
                          <a:pPr algn="ctr"/>
                          <a:r>
                            <a:rPr lang="en-US" sz="2200" dirty="0" smtClean="0">
                              <a:latin typeface="+mj-lt"/>
                            </a:rPr>
                            <a:t>3.7</a:t>
                          </a:r>
                          <a:endParaRPr lang="en-US" sz="2200" dirty="0">
                            <a:latin typeface="+mj-lt"/>
                          </a:endParaRPr>
                        </a:p>
                      </a:txBody>
                      <a:tcPr/>
                    </a:tc>
                    <a:extLst>
                      <a:ext uri="{0D108BD9-81ED-4DB2-BD59-A6C34878D82A}">
                        <a16:rowId xmlns:a16="http://schemas.microsoft.com/office/drawing/2014/main" val="3541535874"/>
                      </a:ext>
                    </a:extLst>
                  </a:tr>
                  <a:tr h="426720">
                    <a:tc>
                      <a:txBody>
                        <a:bodyPr/>
                        <a:lstStyle/>
                        <a:p>
                          <a:pPr algn="ctr"/>
                          <a:r>
                            <a:rPr lang="en-US" sz="2200" dirty="0" smtClean="0">
                              <a:latin typeface="+mj-lt"/>
                            </a:rPr>
                            <a:t>3.0</a:t>
                          </a:r>
                          <a:endParaRPr lang="en-US" sz="2200" dirty="0">
                            <a:latin typeface="+mj-lt"/>
                          </a:endParaRPr>
                        </a:p>
                      </a:txBody>
                      <a:tcPr/>
                    </a:tc>
                    <a:tc>
                      <a:txBody>
                        <a:bodyPr/>
                        <a:lstStyle/>
                        <a:p>
                          <a:pPr algn="ctr"/>
                          <a:r>
                            <a:rPr lang="en-US" sz="2200" dirty="0" smtClean="0">
                              <a:latin typeface="+mj-lt"/>
                            </a:rPr>
                            <a:t>20</a:t>
                          </a:r>
                          <a:endParaRPr lang="en-US" sz="2200" dirty="0">
                            <a:latin typeface="+mj-lt"/>
                          </a:endParaRPr>
                        </a:p>
                      </a:txBody>
                      <a:tcPr/>
                    </a:tc>
                    <a:tc>
                      <a:txBody>
                        <a:bodyPr/>
                        <a:lstStyle/>
                        <a:p>
                          <a:pPr algn="ctr"/>
                          <a:r>
                            <a:rPr lang="en-US" sz="2200" dirty="0" smtClean="0">
                              <a:solidFill>
                                <a:srgbClr val="FF0000"/>
                              </a:solidFill>
                              <a:latin typeface="+mj-lt"/>
                            </a:rPr>
                            <a:t>RED</a:t>
                          </a:r>
                          <a:endParaRPr lang="en-US" sz="2200" dirty="0">
                            <a:solidFill>
                              <a:srgbClr val="FF0000"/>
                            </a:solidFill>
                            <a:latin typeface="+mj-lt"/>
                          </a:endParaRPr>
                        </a:p>
                      </a:txBody>
                      <a:tcPr/>
                    </a:tc>
                    <a:tc>
                      <a:txBody>
                        <a:bodyPr/>
                        <a:lstStyle/>
                        <a:p>
                          <a:pPr algn="ctr"/>
                          <a:r>
                            <a:rPr lang="en-US" sz="2200" dirty="0" smtClean="0">
                              <a:latin typeface="+mj-lt"/>
                            </a:rPr>
                            <a:t>3.0</a:t>
                          </a:r>
                          <a:endParaRPr lang="en-US" sz="2200" dirty="0">
                            <a:latin typeface="+mj-lt"/>
                          </a:endParaRPr>
                        </a:p>
                      </a:txBody>
                      <a:tcPr/>
                    </a:tc>
                    <a:extLst>
                      <a:ext uri="{0D108BD9-81ED-4DB2-BD59-A6C34878D82A}">
                        <a16:rowId xmlns:a16="http://schemas.microsoft.com/office/drawing/2014/main" val="3701720966"/>
                      </a:ext>
                    </a:extLst>
                  </a:tr>
                  <a:tr h="426720">
                    <a:tc>
                      <a:txBody>
                        <a:bodyPr/>
                        <a:lstStyle/>
                        <a:p>
                          <a:pPr algn="ctr"/>
                          <a:r>
                            <a:rPr lang="en-US" sz="2200" dirty="0" smtClean="0">
                              <a:latin typeface="+mj-lt"/>
                            </a:rPr>
                            <a:t>5.0</a:t>
                          </a:r>
                          <a:endParaRPr lang="en-US" sz="2200" dirty="0">
                            <a:latin typeface="+mj-lt"/>
                          </a:endParaRPr>
                        </a:p>
                      </a:txBody>
                      <a:tcPr/>
                    </a:tc>
                    <a:tc>
                      <a:txBody>
                        <a:bodyPr/>
                        <a:lstStyle/>
                        <a:p>
                          <a:pPr algn="ctr"/>
                          <a:r>
                            <a:rPr lang="en-US" sz="2200" dirty="0" smtClean="0">
                              <a:latin typeface="+mj-lt"/>
                            </a:rPr>
                            <a:t>17</a:t>
                          </a:r>
                          <a:endParaRPr lang="en-US" sz="2200" dirty="0">
                            <a:latin typeface="+mj-lt"/>
                          </a:endParaRPr>
                        </a:p>
                      </a:txBody>
                      <a:tcPr/>
                    </a:tc>
                    <a:tc>
                      <a:txBody>
                        <a:bodyPr/>
                        <a:lstStyle/>
                        <a:p>
                          <a:pPr algn="ctr"/>
                          <a:r>
                            <a:rPr lang="en-US" sz="2200" dirty="0" smtClean="0">
                              <a:solidFill>
                                <a:srgbClr val="FF0000"/>
                              </a:solidFill>
                              <a:latin typeface="+mj-lt"/>
                            </a:rPr>
                            <a:t>RED</a:t>
                          </a:r>
                          <a:endParaRPr lang="en-US" sz="2200" dirty="0">
                            <a:solidFill>
                              <a:srgbClr val="FF0000"/>
                            </a:solidFill>
                            <a:latin typeface="+mj-lt"/>
                          </a:endParaRPr>
                        </a:p>
                      </a:txBody>
                      <a:tcPr/>
                    </a:tc>
                    <a:tc>
                      <a:txBody>
                        <a:bodyPr/>
                        <a:lstStyle/>
                        <a:p>
                          <a:pPr algn="ctr"/>
                          <a:r>
                            <a:rPr lang="en-US" sz="2200" dirty="0" smtClean="0">
                              <a:latin typeface="+mj-lt"/>
                            </a:rPr>
                            <a:t>1.0</a:t>
                          </a:r>
                          <a:endParaRPr lang="en-US" sz="2200" dirty="0">
                            <a:latin typeface="+mj-lt"/>
                          </a:endParaRPr>
                        </a:p>
                      </a:txBody>
                      <a:tcPr/>
                    </a:tc>
                    <a:extLst>
                      <a:ext uri="{0D108BD9-81ED-4DB2-BD59-A6C34878D82A}">
                        <a16:rowId xmlns:a16="http://schemas.microsoft.com/office/drawing/2014/main" val="3825867274"/>
                      </a:ext>
                    </a:extLst>
                  </a:tr>
                  <a:tr h="426720">
                    <a:tc>
                      <a:txBody>
                        <a:bodyPr/>
                        <a:lstStyle/>
                        <a:p>
                          <a:pPr algn="ctr"/>
                          <a:r>
                            <a:rPr lang="en-US" sz="2200" dirty="0" smtClean="0">
                              <a:latin typeface="+mj-lt"/>
                            </a:rPr>
                            <a:t>6.0</a:t>
                          </a:r>
                          <a:endParaRPr lang="en-US" sz="2200" dirty="0">
                            <a:latin typeface="+mj-lt"/>
                          </a:endParaRPr>
                        </a:p>
                      </a:txBody>
                      <a:tcPr/>
                    </a:tc>
                    <a:tc>
                      <a:txBody>
                        <a:bodyPr/>
                        <a:lstStyle/>
                        <a:p>
                          <a:pPr algn="ctr"/>
                          <a:r>
                            <a:rPr lang="en-US" sz="2200" dirty="0" smtClean="0">
                              <a:latin typeface="+mj-lt"/>
                            </a:rPr>
                            <a:t>13</a:t>
                          </a:r>
                          <a:endParaRPr lang="en-US" sz="2200" dirty="0">
                            <a:latin typeface="+mj-lt"/>
                          </a:endParaRPr>
                        </a:p>
                      </a:txBody>
                      <a:tcPr/>
                    </a:tc>
                    <a:tc>
                      <a:txBody>
                        <a:bodyPr/>
                        <a:lstStyle/>
                        <a:p>
                          <a:pPr algn="ctr"/>
                          <a:r>
                            <a:rPr lang="en-US" sz="2200" dirty="0" smtClean="0">
                              <a:solidFill>
                                <a:srgbClr val="0000FF"/>
                              </a:solidFill>
                              <a:latin typeface="+mj-lt"/>
                            </a:rPr>
                            <a:t>BLUE</a:t>
                          </a:r>
                          <a:endParaRPr lang="en-US" sz="2200" dirty="0">
                            <a:solidFill>
                              <a:srgbClr val="0000FF"/>
                            </a:solidFill>
                            <a:latin typeface="+mj-lt"/>
                          </a:endParaRPr>
                        </a:p>
                      </a:txBody>
                      <a:tcPr/>
                    </a:tc>
                    <a:tc>
                      <a:txBody>
                        <a:bodyPr/>
                        <a:lstStyle/>
                        <a:p>
                          <a:pPr algn="ctr"/>
                          <a:r>
                            <a:rPr lang="en-US" sz="2200" dirty="0" smtClean="0">
                              <a:latin typeface="+mj-lt"/>
                            </a:rPr>
                            <a:t>0.6</a:t>
                          </a:r>
                          <a:endParaRPr lang="en-US" sz="2200" dirty="0">
                            <a:latin typeface="+mj-lt"/>
                          </a:endParaRPr>
                        </a:p>
                      </a:txBody>
                      <a:tcPr/>
                    </a:tc>
                    <a:extLst>
                      <a:ext uri="{0D108BD9-81ED-4DB2-BD59-A6C34878D82A}">
                        <a16:rowId xmlns:a16="http://schemas.microsoft.com/office/drawing/2014/main" val="2245665994"/>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460376" y="5343896"/>
                <a:ext cx="8226424"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a:t>Further simulation by performing bisection on </a:t>
                </a:r>
                <a14:m>
                  <m:oMath xmlns:m="http://schemas.openxmlformats.org/officeDocument/2006/math">
                    <m:r>
                      <a:rPr lang="en-US" sz="2200" i="1">
                        <a:latin typeface="Cambria Math" panose="02040503050406030204" pitchFamily="18" charset="0"/>
                      </a:rPr>
                      <m:t>𝜆</m:t>
                    </m:r>
                  </m:oMath>
                </a14:m>
                <a:r>
                  <a:rPr lang="en-US" sz="2200" dirty="0"/>
                  <a:t> between 5.0 and 6.0 shows that BLUE wins for </a:t>
                </a:r>
                <a14:m>
                  <m:oMath xmlns:m="http://schemas.openxmlformats.org/officeDocument/2006/math">
                    <m:r>
                      <a:rPr lang="en-US" sz="2200" i="1">
                        <a:latin typeface="Cambria Math" panose="02040503050406030204" pitchFamily="18" charset="0"/>
                      </a:rPr>
                      <m:t>𝜆</m:t>
                    </m:r>
                    <m:r>
                      <a:rPr lang="en-US" sz="2200" b="0" i="1" smtClean="0">
                        <a:latin typeface="Cambria Math" panose="02040503050406030204" pitchFamily="18" charset="0"/>
                      </a:rPr>
                      <m:t>=5.4</m:t>
                    </m:r>
                  </m:oMath>
                </a14:m>
                <a:r>
                  <a:rPr lang="en-US" sz="2200" dirty="0"/>
                  <a:t> and RED wins for </a:t>
                </a:r>
                <a14:m>
                  <m:oMath xmlns:m="http://schemas.openxmlformats.org/officeDocument/2006/math">
                    <m:r>
                      <a:rPr lang="en-US" sz="2200" i="1">
                        <a:latin typeface="Cambria Math" panose="02040503050406030204" pitchFamily="18" charset="0"/>
                      </a:rPr>
                      <m:t>𝜆</m:t>
                    </m:r>
                    <m:r>
                      <a:rPr lang="en-US" sz="2200" b="0" i="1" smtClean="0">
                        <a:latin typeface="Cambria Math" panose="02040503050406030204" pitchFamily="18" charset="0"/>
                      </a:rPr>
                      <m:t>=5.3</m:t>
                    </m:r>
                  </m:oMath>
                </a14:m>
                <a:r>
                  <a:rPr lang="en-US" sz="22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6" y="5343896"/>
                <a:ext cx="8226424" cy="769441"/>
              </a:xfrm>
              <a:prstGeom prst="rect">
                <a:avLst/>
              </a:prstGeom>
              <a:blipFill>
                <a:blip r:embed="rId4"/>
                <a:stretch>
                  <a:fillRect l="-813" t="-3846" b="-13077"/>
                </a:stretch>
              </a:blipFill>
            </p:spPr>
            <p:txBody>
              <a:bodyPr/>
              <a:lstStyle/>
              <a:p>
                <a:r>
                  <a:rPr lang="en-US">
                    <a:noFill/>
                  </a:rPr>
                  <a:t> </a:t>
                </a:r>
              </a:p>
            </p:txBody>
          </p:sp>
        </mc:Fallback>
      </mc:AlternateContent>
    </p:spTree>
    <p:extLst>
      <p:ext uri="{BB962C8B-B14F-4D97-AF65-F5344CB8AC3E}">
        <p14:creationId xmlns:p14="http://schemas.microsoft.com/office/powerpoint/2010/main" val="21210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474705"/>
                <a:ext cx="8229600" cy="5312288"/>
              </a:xfrm>
              <a:prstGeom prst="rect">
                <a:avLst/>
              </a:prstGeom>
              <a:noFill/>
            </p:spPr>
            <p:txBody>
              <a:bodyPr wrap="square" rtlCol="0">
                <a:spAutoFit/>
              </a:bodyPr>
              <a:lstStyle/>
              <a:p>
                <a:pPr marL="285750" indent="-285750">
                  <a:buFont typeface="Arial" panose="020B0604020202020204" pitchFamily="34" charset="0"/>
                  <a:buChar char="•"/>
                </a:pPr>
                <a:r>
                  <a:rPr lang="en-US" sz="2200" dirty="0"/>
                  <a:t>We simulated an engagement of a RED force of 5 divisions attacking a defending BLUE forces of 2 divisions.</a:t>
                </a:r>
              </a:p>
              <a:p>
                <a:pPr marL="285750" indent="-285750">
                  <a:buFont typeface="Arial" panose="020B0604020202020204" pitchFamily="34" charset="0"/>
                  <a:buChar char="•"/>
                </a:pPr>
                <a:r>
                  <a:rPr lang="en-US" sz="2200" dirty="0"/>
                  <a:t>We assumed that the forces would engage until the forces had a clear victor or 5 days of battle had passed.</a:t>
                </a:r>
              </a:p>
              <a:p>
                <a:pPr marL="285750" indent="-285750">
                  <a:buFont typeface="Arial" panose="020B0604020202020204" pitchFamily="34" charset="0"/>
                  <a:buChar char="•"/>
                </a:pPr>
                <a:r>
                  <a:rPr lang="en-US" sz="2200" dirty="0"/>
                  <a:t>Our goal was to investigate the extent to which a greater weapon advantage by BLUE could offset the 5 : 2 division advantage by RED.</a:t>
                </a:r>
              </a:p>
              <a:p>
                <a:pPr marL="285750" indent="-285750">
                  <a:buFont typeface="Arial" panose="020B0604020202020204" pitchFamily="34" charset="0"/>
                  <a:buChar char="•"/>
                </a:pPr>
                <a:r>
                  <a:rPr lang="en-US" sz="2200" dirty="0"/>
                  <a:t>We found that BLUE would need at least a 5.4 : 1 weapons advantage to successfully defend against the numerically superior RED troops.</a:t>
                </a:r>
                <a:br>
                  <a:rPr lang="en-US" sz="2200" dirty="0"/>
                </a:br>
                <a:endParaRPr lang="en-US" sz="2200" dirty="0"/>
              </a:p>
              <a:p>
                <a:pPr marL="285750" indent="-285750">
                  <a:buFont typeface="Arial" panose="020B0604020202020204" pitchFamily="34" charset="0"/>
                  <a:buChar char="•"/>
                </a:pPr>
                <a:r>
                  <a:rPr lang="en-US" sz="2200" dirty="0"/>
                  <a:t>We need to perform sensitivity analysis on some of the assumptions we have made including</a:t>
                </a:r>
              </a:p>
              <a:p>
                <a:pPr marL="800100" lvl="1" indent="-342900">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i="1">
                        <a:latin typeface="Cambria Math" panose="02040503050406030204" pitchFamily="18" charset="0"/>
                      </a:rPr>
                      <m:t>=0.05</m:t>
                    </m:r>
                  </m:oMath>
                </a14:m>
                <a:endParaRPr lang="en-US" sz="2200" dirty="0"/>
              </a:p>
              <a:p>
                <a:pPr marL="800100" lvl="1" indent="-342900">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i="1">
                            <a:latin typeface="Cambria Math" panose="02040503050406030204" pitchFamily="18" charset="0"/>
                          </a:rPr>
                          <m:t>2</m:t>
                        </m:r>
                      </m:sub>
                    </m:sSub>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10</m:t>
                        </m:r>
                      </m:den>
                    </m:f>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i="1">
                        <a:latin typeface="Cambria Math" panose="02040503050406030204" pitchFamily="18" charset="0"/>
                      </a:rPr>
                      <m:t>=0.005</m:t>
                    </m:r>
                  </m:oMath>
                </a14:m>
                <a:endParaRPr lang="en-US" sz="2200" dirty="0"/>
              </a:p>
              <a:p>
                <a:pPr marL="800100" lvl="1" indent="-342900">
                  <a:buFontTx/>
                  <a:buChar char="‒"/>
                </a:pPr>
                <a:r>
                  <a:rPr lang="en-US" sz="2200" dirty="0"/>
                  <a:t>Starting forces 5 : 2</a:t>
                </a:r>
              </a:p>
            </p:txBody>
          </p:sp>
        </mc:Choice>
        <mc:Fallback xmlns="">
          <p:sp>
            <p:nvSpPr>
              <p:cNvPr id="4" name="TextBox 3"/>
              <p:cNvSpPr txBox="1">
                <a:spLocks noRot="1" noChangeAspect="1" noMove="1" noResize="1" noEditPoints="1" noAdjustHandles="1" noChangeArrowheads="1" noChangeShapeType="1" noTextEdit="1"/>
              </p:cNvSpPr>
              <p:nvPr/>
            </p:nvSpPr>
            <p:spPr>
              <a:xfrm>
                <a:off x="460375" y="1474705"/>
                <a:ext cx="8229600" cy="5312288"/>
              </a:xfrm>
              <a:prstGeom prst="rect">
                <a:avLst/>
              </a:prstGeom>
              <a:blipFill>
                <a:blip r:embed="rId3"/>
                <a:stretch>
                  <a:fillRect l="-889" t="-804" r="-1333" b="-1493"/>
                </a:stretch>
              </a:blipFill>
            </p:spPr>
            <p:txBody>
              <a:bodyPr/>
              <a:lstStyle/>
              <a:p>
                <a:r>
                  <a:rPr lang="en-US">
                    <a:noFill/>
                  </a:rPr>
                  <a:t> </a:t>
                </a:r>
              </a:p>
            </p:txBody>
          </p:sp>
        </mc:Fallback>
      </mc:AlternateContent>
    </p:spTree>
    <p:extLst>
      <p:ext uri="{BB962C8B-B14F-4D97-AF65-F5344CB8AC3E}">
        <p14:creationId xmlns:p14="http://schemas.microsoft.com/office/powerpoint/2010/main" val="272638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t>
                </a:r>
                <a14:m>
                  <m:oMath xmlns:m="http://schemas.openxmlformats.org/officeDocument/2006/math">
                    <m:sSub>
                      <m:sSubPr>
                        <m:ctrlPr>
                          <a:rPr lang="en-US" sz="4000" i="1">
                            <a:solidFill>
                              <a:schemeClr val="bg1"/>
                            </a:solidFill>
                            <a:latin typeface="Cambria Math" panose="02040503050406030204" pitchFamily="18" charset="0"/>
                          </a:rPr>
                        </m:ctrlPr>
                      </m:sSubPr>
                      <m:e>
                        <m:r>
                          <a:rPr lang="en-US" sz="4000" i="1">
                            <a:solidFill>
                              <a:schemeClr val="bg1"/>
                            </a:solidFill>
                            <a:latin typeface="Cambria Math" panose="02040503050406030204" pitchFamily="18" charset="0"/>
                          </a:rPr>
                          <m:t>𝑎</m:t>
                        </m:r>
                      </m:e>
                      <m:sub>
                        <m:r>
                          <a:rPr lang="en-US" sz="4000" i="1">
                            <a:solidFill>
                              <a:schemeClr val="bg1"/>
                            </a:solidFill>
                            <a:latin typeface="Cambria Math" panose="02040503050406030204" pitchFamily="18" charset="0"/>
                          </a:rPr>
                          <m:t>2</m:t>
                        </m:r>
                      </m:sub>
                    </m:sSub>
                  </m:oMath>
                </a14:m>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660"/>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474705"/>
                <a:ext cx="6142301" cy="4493538"/>
              </a:xfrm>
              <a:prstGeom prst="rect">
                <a:avLst/>
              </a:prstGeom>
              <a:noFill/>
            </p:spPr>
            <p:txBody>
              <a:bodyPr wrap="square" rtlCol="0">
                <a:spAutoFit/>
              </a:bodyPr>
              <a:lstStyle/>
              <a:p>
                <a:r>
                  <a:rPr lang="en-US" sz="2200" dirty="0"/>
                  <a:t>To perform sensitivity analysis 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oMath>
                </a14:m>
                <a:r>
                  <a:rPr lang="en-US" sz="2200" dirty="0"/>
                  <a:t> we do the following</a:t>
                </a:r>
              </a:p>
              <a:p>
                <a:pPr marL="285750" indent="-285750">
                  <a:buFont typeface="Arial" panose="020B0604020202020204" pitchFamily="34" charset="0"/>
                  <a:buChar char="•"/>
                </a:pPr>
                <a:r>
                  <a:rPr lang="en-US" sz="2200" dirty="0"/>
                  <a:t>Re-run the simulation using different values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oMath>
                </a14:m>
                <a:br>
                  <a:rPr lang="en-US" sz="2200" dirty="0"/>
                </a:br>
                <a:r>
                  <a:rPr lang="en-US" sz="2200" dirty="0"/>
                  <a:t>Here we try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r>
                      <a:rPr lang="en-US" sz="2200" b="0" i="1" smtClean="0">
                        <a:latin typeface="Cambria Math" panose="02040503050406030204" pitchFamily="18" charset="0"/>
                      </a:rPr>
                      <m:t>=0.01, 0.02, …, 0.1</m:t>
                    </m:r>
                  </m:oMath>
                </a14:m>
                <a:endParaRPr lang="en-US" sz="2200" dirty="0"/>
              </a:p>
              <a:p>
                <a:pPr marL="285750" indent="-285750">
                  <a:buFont typeface="Arial" panose="020B0604020202020204" pitchFamily="34" charset="0"/>
                  <a:buChar char="•"/>
                </a:pPr>
                <a:r>
                  <a:rPr lang="en-US" sz="2200" dirty="0"/>
                  <a:t>Record the values of</a:t>
                </a:r>
                <a:br>
                  <a:rPr lang="en-US" sz="2200" dirty="0"/>
                </a:br>
                <a:r>
                  <a:rPr lang="en-US" sz="2200" dirty="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m:rPr>
                            <m:sty m:val="p"/>
                          </m:rPr>
                          <a:rPr lang="en-US" sz="2200" b="0" i="0" smtClean="0">
                            <a:latin typeface="Cambria Math" panose="02040503050406030204" pitchFamily="18" charset="0"/>
                          </a:rPr>
                          <m:t>min</m:t>
                        </m:r>
                      </m:sub>
                    </m:sSub>
                    <m:r>
                      <a:rPr lang="en-US" sz="2200" b="0" i="1" smtClean="0">
                        <a:latin typeface="Cambria Math" panose="02040503050406030204" pitchFamily="18" charset="0"/>
                      </a:rPr>
                      <m:t>=</m:t>
                    </m:r>
                  </m:oMath>
                </a14:m>
                <a:r>
                  <a:rPr lang="en-US" sz="2200" dirty="0"/>
                  <a:t> smallest advantage proportion so that blue wins</a:t>
                </a:r>
                <a:br>
                  <a:rPr lang="en-US" sz="2200" dirty="0"/>
                </a:br>
                <a:r>
                  <a:rPr lang="en-US" sz="2200" dirty="0"/>
                  <a:t>and compare these to the value 5.4 we found </a:t>
                </a:r>
                <a:br>
                  <a:rPr lang="en-US" sz="2200" dirty="0"/>
                </a:br>
                <a:r>
                  <a:rPr lang="en-US" sz="2200" dirty="0"/>
                  <a:t>on the original simulation</a:t>
                </a:r>
              </a:p>
              <a:p>
                <a:pPr marL="285750" indent="-285750">
                  <a:buFont typeface="Arial" panose="020B0604020202020204" pitchFamily="34" charset="0"/>
                  <a:buChar char="•"/>
                </a:pPr>
                <a:r>
                  <a:rPr lang="en-US" sz="2200" dirty="0"/>
                  <a:t>Here are the results</a:t>
                </a:r>
                <a:br>
                  <a:rPr lang="en-US" sz="2200" dirty="0"/>
                </a:br>
                <a:endParaRPr lang="en-US" sz="2200" dirty="0"/>
              </a:p>
              <a:p>
                <a:pPr marL="285750" indent="-285750">
                  <a:buFont typeface="Arial" panose="020B0604020202020204" pitchFamily="34" charset="0"/>
                  <a:buChar char="•"/>
                </a:pPr>
                <a:r>
                  <a:rPr lang="en-US" sz="2200" dirty="0"/>
                  <a:t>Thus our model is not very sensitivity to the 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2</m:t>
                        </m:r>
                      </m:sub>
                    </m:sSub>
                  </m:oMath>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1474705"/>
                <a:ext cx="6142301" cy="4493538"/>
              </a:xfrm>
              <a:prstGeom prst="rect">
                <a:avLst/>
              </a:prstGeom>
              <a:blipFill>
                <a:blip r:embed="rId4"/>
                <a:stretch>
                  <a:fillRect l="-1291" t="-950" r="-1589" b="-17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85877133"/>
                  </p:ext>
                </p:extLst>
              </p:nvPr>
            </p:nvGraphicFramePr>
            <p:xfrm>
              <a:off x="6923314" y="1907641"/>
              <a:ext cx="2030676" cy="4813798"/>
            </p:xfrm>
            <a:graphic>
              <a:graphicData uri="http://schemas.openxmlformats.org/drawingml/2006/table">
                <a:tbl>
                  <a:tblPr firstRow="1" bandRow="1">
                    <a:tableStyleId>{00A15C55-8517-42AA-B614-E9B94910E393}</a:tableStyleId>
                  </a:tblPr>
                  <a:tblGrid>
                    <a:gridCol w="1015338">
                      <a:extLst>
                        <a:ext uri="{9D8B030D-6E8A-4147-A177-3AD203B41FA5}">
                          <a16:colId xmlns:a16="http://schemas.microsoft.com/office/drawing/2014/main" val="3189773115"/>
                        </a:ext>
                      </a:extLst>
                    </a:gridCol>
                    <a:gridCol w="1015338">
                      <a:extLst>
                        <a:ext uri="{9D8B030D-6E8A-4147-A177-3AD203B41FA5}">
                          <a16:colId xmlns:a16="http://schemas.microsoft.com/office/drawing/2014/main" val="2239621007"/>
                        </a:ext>
                      </a:extLst>
                    </a:gridCol>
                  </a:tblGrid>
                  <a:tr h="437618">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i="1">
                                        <a:solidFill>
                                          <a:schemeClr val="bg1"/>
                                        </a:solidFill>
                                        <a:latin typeface="Cambria Math" panose="02040503050406030204" pitchFamily="18" charset="0"/>
                                      </a:rPr>
                                      <m:t>𝑎</m:t>
                                    </m:r>
                                  </m:e>
                                  <m:sub>
                                    <m:r>
                                      <a:rPr lang="en-US" sz="1800" i="1">
                                        <a:solidFill>
                                          <a:schemeClr val="bg1"/>
                                        </a:solidFill>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m:rPr>
                                        <m:sty m:val="p"/>
                                      </m:rPr>
                                      <a:rPr lang="en-US" sz="1800" b="0" i="0" smtClean="0">
                                        <a:latin typeface="Cambria Math" panose="02040503050406030204" pitchFamily="18" charset="0"/>
                                      </a:rPr>
                                      <m:t>min</m:t>
                                    </m:r>
                                  </m:sub>
                                </m:sSub>
                              </m:oMath>
                            </m:oMathPara>
                          </a14:m>
                          <a:endParaRPr lang="en-US" dirty="0"/>
                        </a:p>
                      </a:txBody>
                      <a:tcPr/>
                    </a:tc>
                    <a:extLst>
                      <a:ext uri="{0D108BD9-81ED-4DB2-BD59-A6C34878D82A}">
                        <a16:rowId xmlns:a16="http://schemas.microsoft.com/office/drawing/2014/main" val="3493715148"/>
                      </a:ext>
                    </a:extLst>
                  </a:tr>
                  <a:tr h="437618">
                    <a:tc>
                      <a:txBody>
                        <a:bodyPr/>
                        <a:lstStyle/>
                        <a:p>
                          <a:pPr algn="ctr"/>
                          <a:r>
                            <a:rPr lang="en-US" dirty="0"/>
                            <a:t>0.01</a:t>
                          </a:r>
                        </a:p>
                      </a:txBody>
                      <a:tcPr/>
                    </a:tc>
                    <a:tc>
                      <a:txBody>
                        <a:bodyPr/>
                        <a:lstStyle/>
                        <a:p>
                          <a:pPr algn="ctr"/>
                          <a:r>
                            <a:rPr lang="en-US" dirty="0"/>
                            <a:t>5.4</a:t>
                          </a:r>
                        </a:p>
                      </a:txBody>
                      <a:tcPr/>
                    </a:tc>
                    <a:extLst>
                      <a:ext uri="{0D108BD9-81ED-4DB2-BD59-A6C34878D82A}">
                        <a16:rowId xmlns:a16="http://schemas.microsoft.com/office/drawing/2014/main" val="4160974804"/>
                      </a:ext>
                    </a:extLst>
                  </a:tr>
                  <a:tr h="437618">
                    <a:tc>
                      <a:txBody>
                        <a:bodyPr/>
                        <a:lstStyle/>
                        <a:p>
                          <a:pPr algn="ctr"/>
                          <a:r>
                            <a:rPr lang="en-US" dirty="0"/>
                            <a:t>0.02</a:t>
                          </a:r>
                        </a:p>
                      </a:txBody>
                      <a:tcPr/>
                    </a:tc>
                    <a:tc>
                      <a:txBody>
                        <a:bodyPr/>
                        <a:lstStyle/>
                        <a:p>
                          <a:pPr algn="ctr"/>
                          <a:r>
                            <a:rPr lang="en-US" dirty="0"/>
                            <a:t>5.4</a:t>
                          </a:r>
                        </a:p>
                      </a:txBody>
                      <a:tcPr/>
                    </a:tc>
                    <a:extLst>
                      <a:ext uri="{0D108BD9-81ED-4DB2-BD59-A6C34878D82A}">
                        <a16:rowId xmlns:a16="http://schemas.microsoft.com/office/drawing/2014/main" val="1154421126"/>
                      </a:ext>
                    </a:extLst>
                  </a:tr>
                  <a:tr h="437618">
                    <a:tc>
                      <a:txBody>
                        <a:bodyPr/>
                        <a:lstStyle/>
                        <a:p>
                          <a:pPr algn="ctr"/>
                          <a:r>
                            <a:rPr lang="en-US" dirty="0"/>
                            <a:t>0.03</a:t>
                          </a:r>
                        </a:p>
                      </a:txBody>
                      <a:tcPr/>
                    </a:tc>
                    <a:tc>
                      <a:txBody>
                        <a:bodyPr/>
                        <a:lstStyle/>
                        <a:p>
                          <a:pPr algn="ctr"/>
                          <a:r>
                            <a:rPr lang="en-US" dirty="0"/>
                            <a:t>5.4</a:t>
                          </a:r>
                        </a:p>
                      </a:txBody>
                      <a:tcPr/>
                    </a:tc>
                    <a:extLst>
                      <a:ext uri="{0D108BD9-81ED-4DB2-BD59-A6C34878D82A}">
                        <a16:rowId xmlns:a16="http://schemas.microsoft.com/office/drawing/2014/main" val="2286452830"/>
                      </a:ext>
                    </a:extLst>
                  </a:tr>
                  <a:tr h="437618">
                    <a:tc>
                      <a:txBody>
                        <a:bodyPr/>
                        <a:lstStyle/>
                        <a:p>
                          <a:pPr algn="ctr"/>
                          <a:r>
                            <a:rPr lang="en-US" dirty="0"/>
                            <a:t>0.04</a:t>
                          </a:r>
                        </a:p>
                      </a:txBody>
                      <a:tcPr/>
                    </a:tc>
                    <a:tc>
                      <a:txBody>
                        <a:bodyPr/>
                        <a:lstStyle/>
                        <a:p>
                          <a:pPr algn="ctr"/>
                          <a:r>
                            <a:rPr lang="en-US" dirty="0"/>
                            <a:t>5.4</a:t>
                          </a:r>
                        </a:p>
                      </a:txBody>
                      <a:tcPr/>
                    </a:tc>
                    <a:extLst>
                      <a:ext uri="{0D108BD9-81ED-4DB2-BD59-A6C34878D82A}">
                        <a16:rowId xmlns:a16="http://schemas.microsoft.com/office/drawing/2014/main" val="1016746497"/>
                      </a:ext>
                    </a:extLst>
                  </a:tr>
                  <a:tr h="437618">
                    <a:tc>
                      <a:txBody>
                        <a:bodyPr/>
                        <a:lstStyle/>
                        <a:p>
                          <a:pPr algn="ctr"/>
                          <a:r>
                            <a:rPr lang="en-US" b="1" dirty="0"/>
                            <a:t>0.05</a:t>
                          </a:r>
                        </a:p>
                      </a:txBody>
                      <a:tcPr/>
                    </a:tc>
                    <a:tc>
                      <a:txBody>
                        <a:bodyPr/>
                        <a:lstStyle/>
                        <a:p>
                          <a:pPr algn="ctr"/>
                          <a:r>
                            <a:rPr lang="en-US" b="1" dirty="0"/>
                            <a:t>5.4</a:t>
                          </a:r>
                        </a:p>
                      </a:txBody>
                      <a:tcPr/>
                    </a:tc>
                    <a:extLst>
                      <a:ext uri="{0D108BD9-81ED-4DB2-BD59-A6C34878D82A}">
                        <a16:rowId xmlns:a16="http://schemas.microsoft.com/office/drawing/2014/main" val="1503564758"/>
                      </a:ext>
                    </a:extLst>
                  </a:tr>
                  <a:tr h="437618">
                    <a:tc>
                      <a:txBody>
                        <a:bodyPr/>
                        <a:lstStyle/>
                        <a:p>
                          <a:pPr algn="ctr"/>
                          <a:r>
                            <a:rPr lang="en-US" dirty="0"/>
                            <a:t>0.06</a:t>
                          </a:r>
                        </a:p>
                      </a:txBody>
                      <a:tcPr/>
                    </a:tc>
                    <a:tc>
                      <a:txBody>
                        <a:bodyPr/>
                        <a:lstStyle/>
                        <a:p>
                          <a:pPr algn="ctr"/>
                          <a:r>
                            <a:rPr lang="en-US" dirty="0"/>
                            <a:t>5.4</a:t>
                          </a:r>
                        </a:p>
                      </a:txBody>
                      <a:tcPr/>
                    </a:tc>
                    <a:extLst>
                      <a:ext uri="{0D108BD9-81ED-4DB2-BD59-A6C34878D82A}">
                        <a16:rowId xmlns:a16="http://schemas.microsoft.com/office/drawing/2014/main" val="1113398277"/>
                      </a:ext>
                    </a:extLst>
                  </a:tr>
                  <a:tr h="437618">
                    <a:tc>
                      <a:txBody>
                        <a:bodyPr/>
                        <a:lstStyle/>
                        <a:p>
                          <a:pPr algn="ctr"/>
                          <a:r>
                            <a:rPr lang="en-US" dirty="0"/>
                            <a:t>0.07</a:t>
                          </a:r>
                        </a:p>
                      </a:txBody>
                      <a:tcPr/>
                    </a:tc>
                    <a:tc>
                      <a:txBody>
                        <a:bodyPr/>
                        <a:lstStyle/>
                        <a:p>
                          <a:pPr algn="ctr"/>
                          <a:r>
                            <a:rPr lang="en-US" dirty="0"/>
                            <a:t>5.4</a:t>
                          </a:r>
                        </a:p>
                      </a:txBody>
                      <a:tcPr/>
                    </a:tc>
                    <a:extLst>
                      <a:ext uri="{0D108BD9-81ED-4DB2-BD59-A6C34878D82A}">
                        <a16:rowId xmlns:a16="http://schemas.microsoft.com/office/drawing/2014/main" val="3572224022"/>
                      </a:ext>
                    </a:extLst>
                  </a:tr>
                  <a:tr h="437618">
                    <a:tc>
                      <a:txBody>
                        <a:bodyPr/>
                        <a:lstStyle/>
                        <a:p>
                          <a:pPr algn="ctr"/>
                          <a:r>
                            <a:rPr lang="en-US" dirty="0"/>
                            <a:t>0.08</a:t>
                          </a:r>
                        </a:p>
                      </a:txBody>
                      <a:tcPr/>
                    </a:tc>
                    <a:tc>
                      <a:txBody>
                        <a:bodyPr/>
                        <a:lstStyle/>
                        <a:p>
                          <a:pPr algn="ctr"/>
                          <a:r>
                            <a:rPr lang="en-US" dirty="0"/>
                            <a:t>5.4</a:t>
                          </a:r>
                        </a:p>
                      </a:txBody>
                      <a:tcPr/>
                    </a:tc>
                    <a:extLst>
                      <a:ext uri="{0D108BD9-81ED-4DB2-BD59-A6C34878D82A}">
                        <a16:rowId xmlns:a16="http://schemas.microsoft.com/office/drawing/2014/main" val="213061570"/>
                      </a:ext>
                    </a:extLst>
                  </a:tr>
                  <a:tr h="437618">
                    <a:tc>
                      <a:txBody>
                        <a:bodyPr/>
                        <a:lstStyle/>
                        <a:p>
                          <a:pPr algn="ctr"/>
                          <a:r>
                            <a:rPr lang="en-US" dirty="0"/>
                            <a:t>0.09</a:t>
                          </a:r>
                        </a:p>
                      </a:txBody>
                      <a:tcPr/>
                    </a:tc>
                    <a:tc>
                      <a:txBody>
                        <a:bodyPr/>
                        <a:lstStyle/>
                        <a:p>
                          <a:pPr algn="ctr"/>
                          <a:r>
                            <a:rPr lang="en-US" dirty="0"/>
                            <a:t>5.4</a:t>
                          </a:r>
                        </a:p>
                      </a:txBody>
                      <a:tcPr/>
                    </a:tc>
                    <a:extLst>
                      <a:ext uri="{0D108BD9-81ED-4DB2-BD59-A6C34878D82A}">
                        <a16:rowId xmlns:a16="http://schemas.microsoft.com/office/drawing/2014/main" val="3164682304"/>
                      </a:ext>
                    </a:extLst>
                  </a:tr>
                  <a:tr h="437618">
                    <a:tc>
                      <a:txBody>
                        <a:bodyPr/>
                        <a:lstStyle/>
                        <a:p>
                          <a:pPr algn="ctr"/>
                          <a:r>
                            <a:rPr lang="en-US" dirty="0"/>
                            <a:t>0.1</a:t>
                          </a:r>
                        </a:p>
                      </a:txBody>
                      <a:tcPr/>
                    </a:tc>
                    <a:tc>
                      <a:txBody>
                        <a:bodyPr/>
                        <a:lstStyle/>
                        <a:p>
                          <a:pPr algn="ctr"/>
                          <a:r>
                            <a:rPr lang="en-US" dirty="0"/>
                            <a:t>5.4</a:t>
                          </a:r>
                        </a:p>
                      </a:txBody>
                      <a:tcPr/>
                    </a:tc>
                    <a:extLst>
                      <a:ext uri="{0D108BD9-81ED-4DB2-BD59-A6C34878D82A}">
                        <a16:rowId xmlns:a16="http://schemas.microsoft.com/office/drawing/2014/main" val="67956092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85877133"/>
                  </p:ext>
                </p:extLst>
              </p:nvPr>
            </p:nvGraphicFramePr>
            <p:xfrm>
              <a:off x="6923314" y="1907641"/>
              <a:ext cx="2030676" cy="4813798"/>
            </p:xfrm>
            <a:graphic>
              <a:graphicData uri="http://schemas.openxmlformats.org/drawingml/2006/table">
                <a:tbl>
                  <a:tblPr firstRow="1" bandRow="1">
                    <a:tableStyleId>{00A15C55-8517-42AA-B614-E9B94910E393}</a:tableStyleId>
                  </a:tblPr>
                  <a:tblGrid>
                    <a:gridCol w="1015338">
                      <a:extLst>
                        <a:ext uri="{9D8B030D-6E8A-4147-A177-3AD203B41FA5}">
                          <a16:colId xmlns:a16="http://schemas.microsoft.com/office/drawing/2014/main" val="3189773115"/>
                        </a:ext>
                      </a:extLst>
                    </a:gridCol>
                    <a:gridCol w="1015338">
                      <a:extLst>
                        <a:ext uri="{9D8B030D-6E8A-4147-A177-3AD203B41FA5}">
                          <a16:colId xmlns:a16="http://schemas.microsoft.com/office/drawing/2014/main" val="2239621007"/>
                        </a:ext>
                      </a:extLst>
                    </a:gridCol>
                  </a:tblGrid>
                  <a:tr h="437618">
                    <a:tc>
                      <a:txBody>
                        <a:bodyPr/>
                        <a:lstStyle/>
                        <a:p>
                          <a:endParaRPr lang="en-US"/>
                        </a:p>
                      </a:txBody>
                      <a:tcPr>
                        <a:blipFill>
                          <a:blip r:embed="rId5"/>
                          <a:stretch>
                            <a:fillRect l="-599" t="-1389" r="-102395" b="-1004167"/>
                          </a:stretch>
                        </a:blipFill>
                      </a:tcPr>
                    </a:tc>
                    <a:tc>
                      <a:txBody>
                        <a:bodyPr/>
                        <a:lstStyle/>
                        <a:p>
                          <a:endParaRPr lang="en-US"/>
                        </a:p>
                      </a:txBody>
                      <a:tcPr>
                        <a:blipFill>
                          <a:blip r:embed="rId5"/>
                          <a:stretch>
                            <a:fillRect l="-100599" t="-1389" r="-2395" b="-1004167"/>
                          </a:stretch>
                        </a:blipFill>
                      </a:tcPr>
                    </a:tc>
                    <a:extLst>
                      <a:ext uri="{0D108BD9-81ED-4DB2-BD59-A6C34878D82A}">
                        <a16:rowId xmlns:a16="http://schemas.microsoft.com/office/drawing/2014/main" val="3493715148"/>
                      </a:ext>
                    </a:extLst>
                  </a:tr>
                  <a:tr h="437618">
                    <a:tc>
                      <a:txBody>
                        <a:bodyPr/>
                        <a:lstStyle/>
                        <a:p>
                          <a:pPr algn="ctr"/>
                          <a:r>
                            <a:rPr lang="en-US" dirty="0" smtClean="0"/>
                            <a:t>0.01</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4160974804"/>
                      </a:ext>
                    </a:extLst>
                  </a:tr>
                  <a:tr h="437618">
                    <a:tc>
                      <a:txBody>
                        <a:bodyPr/>
                        <a:lstStyle/>
                        <a:p>
                          <a:pPr algn="ctr"/>
                          <a:r>
                            <a:rPr lang="en-US" dirty="0" smtClean="0"/>
                            <a:t>0.02</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1154421126"/>
                      </a:ext>
                    </a:extLst>
                  </a:tr>
                  <a:tr h="437618">
                    <a:tc>
                      <a:txBody>
                        <a:bodyPr/>
                        <a:lstStyle/>
                        <a:p>
                          <a:pPr algn="ctr"/>
                          <a:r>
                            <a:rPr lang="en-US" dirty="0" smtClean="0"/>
                            <a:t>0.03</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2286452830"/>
                      </a:ext>
                    </a:extLst>
                  </a:tr>
                  <a:tr h="437618">
                    <a:tc>
                      <a:txBody>
                        <a:bodyPr/>
                        <a:lstStyle/>
                        <a:p>
                          <a:pPr algn="ctr"/>
                          <a:r>
                            <a:rPr lang="en-US" dirty="0" smtClean="0"/>
                            <a:t>0.04</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1016746497"/>
                      </a:ext>
                    </a:extLst>
                  </a:tr>
                  <a:tr h="437618">
                    <a:tc>
                      <a:txBody>
                        <a:bodyPr/>
                        <a:lstStyle/>
                        <a:p>
                          <a:pPr algn="ctr"/>
                          <a:r>
                            <a:rPr lang="en-US" b="1" dirty="0" smtClean="0"/>
                            <a:t>0.05</a:t>
                          </a:r>
                          <a:endParaRPr lang="en-US" b="1" dirty="0"/>
                        </a:p>
                      </a:txBody>
                      <a:tcPr/>
                    </a:tc>
                    <a:tc>
                      <a:txBody>
                        <a:bodyPr/>
                        <a:lstStyle/>
                        <a:p>
                          <a:pPr algn="ctr"/>
                          <a:r>
                            <a:rPr lang="en-US" b="1" dirty="0" smtClean="0"/>
                            <a:t>5.4</a:t>
                          </a:r>
                          <a:endParaRPr lang="en-US" b="1" dirty="0"/>
                        </a:p>
                      </a:txBody>
                      <a:tcPr/>
                    </a:tc>
                    <a:extLst>
                      <a:ext uri="{0D108BD9-81ED-4DB2-BD59-A6C34878D82A}">
                        <a16:rowId xmlns:a16="http://schemas.microsoft.com/office/drawing/2014/main" val="1503564758"/>
                      </a:ext>
                    </a:extLst>
                  </a:tr>
                  <a:tr h="437618">
                    <a:tc>
                      <a:txBody>
                        <a:bodyPr/>
                        <a:lstStyle/>
                        <a:p>
                          <a:pPr algn="ctr"/>
                          <a:r>
                            <a:rPr lang="en-US" dirty="0" smtClean="0"/>
                            <a:t>0.06</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1113398277"/>
                      </a:ext>
                    </a:extLst>
                  </a:tr>
                  <a:tr h="437618">
                    <a:tc>
                      <a:txBody>
                        <a:bodyPr/>
                        <a:lstStyle/>
                        <a:p>
                          <a:pPr algn="ctr"/>
                          <a:r>
                            <a:rPr lang="en-US" dirty="0" smtClean="0"/>
                            <a:t>0.07</a:t>
                          </a:r>
                          <a:endParaRPr lang="en-US" dirty="0"/>
                        </a:p>
                      </a:txBody>
                      <a:tcPr/>
                    </a:tc>
                    <a:tc>
                      <a:txBody>
                        <a:bodyPr/>
                        <a:lstStyle/>
                        <a:p>
                          <a:pPr algn="ctr"/>
                          <a:r>
                            <a:rPr lang="en-US" dirty="0" smtClean="0"/>
                            <a:t>5.4</a:t>
                          </a:r>
                          <a:endParaRPr lang="en-US" dirty="0"/>
                        </a:p>
                      </a:txBody>
                      <a:tcPr/>
                    </a:tc>
                    <a:extLst>
                      <a:ext uri="{0D108BD9-81ED-4DB2-BD59-A6C34878D82A}">
                        <a16:rowId xmlns:a16="http://schemas.microsoft.com/office/drawing/2014/main" val="3572224022"/>
                      </a:ext>
                    </a:extLst>
                  </a:tr>
                  <a:tr h="437618">
                    <a:tc>
                      <a:txBody>
                        <a:bodyPr/>
                        <a:lstStyle/>
                        <a:p>
                          <a:pPr algn="ctr"/>
                          <a:r>
                            <a:rPr lang="en-US" dirty="0" smtClean="0"/>
                            <a:t>0.08</a:t>
                          </a:r>
                        </a:p>
                      </a:txBody>
                      <a:tcPr/>
                    </a:tc>
                    <a:tc>
                      <a:txBody>
                        <a:bodyPr/>
                        <a:lstStyle/>
                        <a:p>
                          <a:pPr algn="ctr"/>
                          <a:r>
                            <a:rPr lang="en-US" dirty="0" smtClean="0"/>
                            <a:t>5.4</a:t>
                          </a:r>
                          <a:endParaRPr lang="en-US" dirty="0"/>
                        </a:p>
                      </a:txBody>
                      <a:tcPr/>
                    </a:tc>
                    <a:extLst>
                      <a:ext uri="{0D108BD9-81ED-4DB2-BD59-A6C34878D82A}">
                        <a16:rowId xmlns:a16="http://schemas.microsoft.com/office/drawing/2014/main" val="213061570"/>
                      </a:ext>
                    </a:extLst>
                  </a:tr>
                  <a:tr h="437618">
                    <a:tc>
                      <a:txBody>
                        <a:bodyPr/>
                        <a:lstStyle/>
                        <a:p>
                          <a:pPr algn="ctr"/>
                          <a:r>
                            <a:rPr lang="en-US" dirty="0" smtClean="0"/>
                            <a:t>0.09</a:t>
                          </a:r>
                        </a:p>
                      </a:txBody>
                      <a:tcPr/>
                    </a:tc>
                    <a:tc>
                      <a:txBody>
                        <a:bodyPr/>
                        <a:lstStyle/>
                        <a:p>
                          <a:pPr algn="ctr"/>
                          <a:r>
                            <a:rPr lang="en-US" dirty="0" smtClean="0"/>
                            <a:t>5.4</a:t>
                          </a:r>
                          <a:endParaRPr lang="en-US" dirty="0"/>
                        </a:p>
                      </a:txBody>
                      <a:tcPr/>
                    </a:tc>
                    <a:extLst>
                      <a:ext uri="{0D108BD9-81ED-4DB2-BD59-A6C34878D82A}">
                        <a16:rowId xmlns:a16="http://schemas.microsoft.com/office/drawing/2014/main" val="3164682304"/>
                      </a:ext>
                    </a:extLst>
                  </a:tr>
                  <a:tr h="437618">
                    <a:tc>
                      <a:txBody>
                        <a:bodyPr/>
                        <a:lstStyle/>
                        <a:p>
                          <a:pPr algn="ctr"/>
                          <a:r>
                            <a:rPr lang="en-US" dirty="0" smtClean="0"/>
                            <a:t>0.1</a:t>
                          </a:r>
                        </a:p>
                      </a:txBody>
                      <a:tcPr/>
                    </a:tc>
                    <a:tc>
                      <a:txBody>
                        <a:bodyPr/>
                        <a:lstStyle/>
                        <a:p>
                          <a:pPr algn="ctr"/>
                          <a:r>
                            <a:rPr lang="en-US" dirty="0" smtClean="0"/>
                            <a:t>5.4</a:t>
                          </a:r>
                          <a:endParaRPr lang="en-US" dirty="0"/>
                        </a:p>
                      </a:txBody>
                      <a:tcPr/>
                    </a:tc>
                    <a:extLst>
                      <a:ext uri="{0D108BD9-81ED-4DB2-BD59-A6C34878D82A}">
                        <a16:rowId xmlns:a16="http://schemas.microsoft.com/office/drawing/2014/main" val="679560926"/>
                      </a:ext>
                    </a:extLst>
                  </a:tr>
                </a:tbl>
              </a:graphicData>
            </a:graphic>
          </p:graphicFrame>
        </mc:Fallback>
      </mc:AlternateContent>
    </p:spTree>
    <p:extLst>
      <p:ext uri="{BB962C8B-B14F-4D97-AF65-F5344CB8AC3E}">
        <p14:creationId xmlns:p14="http://schemas.microsoft.com/office/powerpoint/2010/main" val="253150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1000"/>
                                        <p:tgtEl>
                                          <p:spTgt spid="4">
                                            <p:txEl>
                                              <p:pRg st="4" end="4"/>
                                            </p:txEl>
                                          </p:spTgt>
                                        </p:tgtEl>
                                      </p:cBhvr>
                                    </p:animEffect>
                                    <p:anim calcmode="lin" valueType="num">
                                      <p:cBhvr>
                                        <p:cTn id="3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Starting Divisions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474705"/>
                <a:ext cx="6142301" cy="4832092"/>
              </a:xfrm>
              <a:prstGeom prst="rect">
                <a:avLst/>
              </a:prstGeom>
              <a:noFill/>
            </p:spPr>
            <p:txBody>
              <a:bodyPr wrap="square" rtlCol="0">
                <a:spAutoFit/>
              </a:bodyPr>
              <a:lstStyle/>
              <a:p>
                <a:r>
                  <a:rPr lang="en-US" sz="2200" dirty="0"/>
                  <a:t>To perform sensitivity analysis on initial conditions </a:t>
                </a:r>
                <a14:m>
                  <m:oMath xmlns:m="http://schemas.openxmlformats.org/officeDocument/2006/math">
                    <m:r>
                      <a:rPr lang="en-US" sz="2200" i="1">
                        <a:latin typeface="Cambria Math" panose="02040503050406030204" pitchFamily="18" charset="0"/>
                      </a:rPr>
                      <m:t>𝑅</m:t>
                    </m:r>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=5,  </m:t>
                    </m:r>
                    <m:r>
                      <a:rPr lang="en-US" sz="2200" i="1">
                        <a:latin typeface="Cambria Math" panose="02040503050406030204" pitchFamily="18" charset="0"/>
                      </a:rPr>
                      <m:t>𝐵</m:t>
                    </m:r>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i="1">
                        <a:latin typeface="Cambria Math" panose="02040503050406030204" pitchFamily="18" charset="0"/>
                      </a:rPr>
                      <m:t>=2 </m:t>
                    </m:r>
                  </m:oMath>
                </a14:m>
                <a:r>
                  <a:rPr lang="en-US" sz="2200" dirty="0"/>
                  <a:t>we do the following</a:t>
                </a:r>
              </a:p>
              <a:p>
                <a:pPr marL="285750" indent="-285750">
                  <a:buFont typeface="Arial" panose="020B0604020202020204" pitchFamily="34" charset="0"/>
                  <a:buChar char="•"/>
                </a:pPr>
                <a:r>
                  <a:rPr lang="en-US" sz="2200" dirty="0"/>
                  <a:t>Re-run the simulation using different initial values. </a:t>
                </a:r>
                <a:br>
                  <a:rPr lang="en-US" sz="2200" dirty="0"/>
                </a:br>
                <a:r>
                  <a:rPr lang="en-US" sz="2200" dirty="0"/>
                  <a:t>Here we try </a:t>
                </a:r>
                <a14:m>
                  <m:oMath xmlns:m="http://schemas.openxmlformats.org/officeDocument/2006/math">
                    <m:r>
                      <a:rPr lang="en-US" sz="2200" b="0" i="1" smtClean="0">
                        <a:latin typeface="Cambria Math" panose="02040503050406030204" pitchFamily="18" charset="0"/>
                      </a:rPr>
                      <m:t>𝑅</m:t>
                    </m:r>
                    <m:d>
                      <m:dPr>
                        <m:ctrlPr>
                          <a:rPr lang="en-US" sz="2200" b="0" i="1" smtClean="0">
                            <a:latin typeface="Cambria Math" panose="02040503050406030204" pitchFamily="18" charset="0"/>
                          </a:rPr>
                        </m:ctrlPr>
                      </m:dPr>
                      <m:e>
                        <m:r>
                          <a:rPr lang="en-US" sz="2200" b="0" i="0" smtClean="0">
                            <a:latin typeface="Cambria Math" panose="02040503050406030204" pitchFamily="18" charset="0"/>
                          </a:rPr>
                          <m:t>0</m:t>
                        </m:r>
                      </m:e>
                    </m:d>
                    <m:r>
                      <a:rPr lang="en-US" sz="2200" b="0" i="1" smtClean="0">
                        <a:latin typeface="Cambria Math" panose="02040503050406030204" pitchFamily="18" charset="0"/>
                      </a:rPr>
                      <m:t>=2, 3, 4, 5, 6, 7,8</m:t>
                    </m:r>
                  </m:oMath>
                </a14:m>
                <a:endParaRPr lang="en-US" sz="2200" dirty="0"/>
              </a:p>
              <a:p>
                <a:pPr marL="285750" indent="-285750">
                  <a:buFont typeface="Arial" panose="020B0604020202020204" pitchFamily="34" charset="0"/>
                  <a:buChar char="•"/>
                </a:pPr>
                <a:r>
                  <a:rPr lang="en-US" sz="2200" dirty="0"/>
                  <a:t>Record the values of</a:t>
                </a:r>
                <a:br>
                  <a:rPr lang="en-US" sz="2200" dirty="0"/>
                </a:br>
                <a:r>
                  <a:rPr lang="en-US" sz="2200" dirty="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m:rPr>
                            <m:sty m:val="p"/>
                          </m:rPr>
                          <a:rPr lang="en-US" sz="2200" b="0" i="0" smtClean="0">
                            <a:latin typeface="Cambria Math" panose="02040503050406030204" pitchFamily="18" charset="0"/>
                          </a:rPr>
                          <m:t>min</m:t>
                        </m:r>
                      </m:sub>
                    </m:sSub>
                    <m:r>
                      <a:rPr lang="en-US" sz="2200" b="0" i="1" smtClean="0">
                        <a:latin typeface="Cambria Math" panose="02040503050406030204" pitchFamily="18" charset="0"/>
                      </a:rPr>
                      <m:t>=</m:t>
                    </m:r>
                  </m:oMath>
                </a14:m>
                <a:r>
                  <a:rPr lang="en-US" sz="2200" dirty="0"/>
                  <a:t> smallest advantage proportion so that blue wins</a:t>
                </a:r>
                <a:br>
                  <a:rPr lang="en-US" sz="2200" dirty="0"/>
                </a:br>
                <a:r>
                  <a:rPr lang="en-US" sz="2200" dirty="0"/>
                  <a:t>and compare these to the value 5.4 we found </a:t>
                </a:r>
                <a:br>
                  <a:rPr lang="en-US" sz="2200" dirty="0"/>
                </a:br>
                <a:r>
                  <a:rPr lang="en-US" sz="2200" dirty="0"/>
                  <a:t>on the original simulation</a:t>
                </a:r>
              </a:p>
              <a:p>
                <a:pPr marL="285750" indent="-285750">
                  <a:buFont typeface="Arial" panose="020B0604020202020204" pitchFamily="34" charset="0"/>
                  <a:buChar char="•"/>
                </a:pPr>
                <a:r>
                  <a:rPr lang="en-US" sz="2200" dirty="0"/>
                  <a:t>Here are the results</a:t>
                </a:r>
                <a:br>
                  <a:rPr lang="en-US" sz="2200" dirty="0"/>
                </a:br>
                <a:endParaRPr lang="en-US" sz="2200" dirty="0"/>
              </a:p>
              <a:p>
                <a:pPr marL="285750" indent="-285750">
                  <a:buFont typeface="Arial" panose="020B0604020202020204" pitchFamily="34" charset="0"/>
                  <a:buChar char="•"/>
                </a:pPr>
                <a:r>
                  <a:rPr lang="en-US" sz="2200" dirty="0"/>
                  <a:t>Thus our model is VERY sensitivity to the initial conditions </a:t>
                </a:r>
                <a14:m>
                  <m:oMath xmlns:m="http://schemas.openxmlformats.org/officeDocument/2006/math">
                    <m:r>
                      <a:rPr lang="en-US" sz="2200" i="1">
                        <a:latin typeface="Cambria Math" panose="02040503050406030204" pitchFamily="18" charset="0"/>
                      </a:rPr>
                      <m:t>𝑅</m:t>
                    </m:r>
                    <m:d>
                      <m:dPr>
                        <m:ctrlPr>
                          <a:rPr lang="en-US" sz="2200" i="1">
                            <a:latin typeface="Cambria Math" panose="02040503050406030204" pitchFamily="18" charset="0"/>
                          </a:rPr>
                        </m:ctrlPr>
                      </m:dPr>
                      <m:e>
                        <m:r>
                          <a:rPr lang="en-US" sz="2200" i="1">
                            <a:latin typeface="Cambria Math" panose="02040503050406030204" pitchFamily="18" charset="0"/>
                          </a:rPr>
                          <m:t>0</m:t>
                        </m:r>
                      </m:e>
                    </m:d>
                    <m:r>
                      <a:rPr lang="en-US" sz="2200" b="0" i="1" smtClean="0">
                        <a:latin typeface="Cambria Math" panose="02040503050406030204" pitchFamily="18" charset="0"/>
                      </a:rPr>
                      <m:t>,</m:t>
                    </m:r>
                    <m:r>
                      <a:rPr lang="en-US" sz="2200" i="1">
                        <a:latin typeface="Cambria Math" panose="02040503050406030204" pitchFamily="18" charset="0"/>
                      </a:rPr>
                      <m:t>  </m:t>
                    </m:r>
                    <m:r>
                      <a:rPr lang="en-US" sz="2200" i="1">
                        <a:latin typeface="Cambria Math" panose="02040503050406030204" pitchFamily="18" charset="0"/>
                      </a:rPr>
                      <m:t>𝐵</m:t>
                    </m:r>
                    <m:d>
                      <m:dPr>
                        <m:ctrlPr>
                          <a:rPr lang="en-US" sz="2200" i="1">
                            <a:latin typeface="Cambria Math" panose="02040503050406030204" pitchFamily="18" charset="0"/>
                          </a:rPr>
                        </m:ctrlPr>
                      </m:dPr>
                      <m:e>
                        <m:r>
                          <a:rPr lang="en-US" sz="2200" i="1">
                            <a:latin typeface="Cambria Math" panose="02040503050406030204" pitchFamily="18" charset="0"/>
                          </a:rPr>
                          <m:t>0</m:t>
                        </m:r>
                      </m:e>
                    </m:d>
                  </m:oMath>
                </a14:m>
                <a:r>
                  <a:rPr lang="en-US" sz="2200"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460375" y="1474705"/>
                <a:ext cx="6142301" cy="4832092"/>
              </a:xfrm>
              <a:prstGeom prst="rect">
                <a:avLst/>
              </a:prstGeom>
              <a:blipFill>
                <a:blip r:embed="rId3"/>
                <a:stretch>
                  <a:fillRect l="-1291" t="-883" b="-1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093161928"/>
                  </p:ext>
                </p:extLst>
              </p:nvPr>
            </p:nvGraphicFramePr>
            <p:xfrm>
              <a:off x="6495802" y="1907641"/>
              <a:ext cx="2458188" cy="3703406"/>
            </p:xfrm>
            <a:graphic>
              <a:graphicData uri="http://schemas.openxmlformats.org/drawingml/2006/table">
                <a:tbl>
                  <a:tblPr firstRow="1" bandRow="1">
                    <a:tableStyleId>{00A15C55-8517-42AA-B614-E9B94910E393}</a:tableStyleId>
                  </a:tblPr>
                  <a:tblGrid>
                    <a:gridCol w="1448790">
                      <a:extLst>
                        <a:ext uri="{9D8B030D-6E8A-4147-A177-3AD203B41FA5}">
                          <a16:colId xmlns:a16="http://schemas.microsoft.com/office/drawing/2014/main" val="3189773115"/>
                        </a:ext>
                      </a:extLst>
                    </a:gridCol>
                    <a:gridCol w="1009398">
                      <a:extLst>
                        <a:ext uri="{9D8B030D-6E8A-4147-A177-3AD203B41FA5}">
                          <a16:colId xmlns:a16="http://schemas.microsoft.com/office/drawing/2014/main" val="2239621007"/>
                        </a:ext>
                      </a:extLst>
                    </a:gridCol>
                  </a:tblGrid>
                  <a:tr h="437618">
                    <a:tc>
                      <a:txBody>
                        <a:bodyPr/>
                        <a:lstStyle/>
                        <a:p>
                          <a:r>
                            <a:rPr lang="en-US" dirty="0"/>
                            <a:t>Force</a:t>
                          </a:r>
                          <a:r>
                            <a:rPr lang="en-US" baseline="0" dirty="0"/>
                            <a:t> Ratio</a:t>
                          </a:r>
                        </a:p>
                        <a:p>
                          <a:r>
                            <a:rPr lang="en-US" baseline="0" dirty="0"/>
                            <a:t>(R:B)</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m:rPr>
                                        <m:sty m:val="p"/>
                                      </m:rPr>
                                      <a:rPr lang="en-US" sz="1800" b="0" i="0" smtClean="0">
                                        <a:latin typeface="Cambria Math" panose="02040503050406030204" pitchFamily="18" charset="0"/>
                                      </a:rPr>
                                      <m:t>min</m:t>
                                    </m:r>
                                  </m:sub>
                                </m:sSub>
                              </m:oMath>
                            </m:oMathPara>
                          </a14:m>
                          <a:endParaRPr lang="en-US" dirty="0"/>
                        </a:p>
                      </a:txBody>
                      <a:tcPr/>
                    </a:tc>
                    <a:extLst>
                      <a:ext uri="{0D108BD9-81ED-4DB2-BD59-A6C34878D82A}">
                        <a16:rowId xmlns:a16="http://schemas.microsoft.com/office/drawing/2014/main" val="3493715148"/>
                      </a:ext>
                    </a:extLst>
                  </a:tr>
                  <a:tr h="437618">
                    <a:tc>
                      <a:txBody>
                        <a:bodyPr/>
                        <a:lstStyle/>
                        <a:p>
                          <a:pPr algn="ctr"/>
                          <a:r>
                            <a:rPr lang="en-US" dirty="0"/>
                            <a:t>8:2</a:t>
                          </a:r>
                        </a:p>
                      </a:txBody>
                      <a:tcPr/>
                    </a:tc>
                    <a:tc>
                      <a:txBody>
                        <a:bodyPr/>
                        <a:lstStyle/>
                        <a:p>
                          <a:pPr algn="ctr"/>
                          <a:r>
                            <a:rPr lang="en-US" dirty="0"/>
                            <a:t>11.8</a:t>
                          </a:r>
                        </a:p>
                      </a:txBody>
                      <a:tcPr/>
                    </a:tc>
                    <a:extLst>
                      <a:ext uri="{0D108BD9-81ED-4DB2-BD59-A6C34878D82A}">
                        <a16:rowId xmlns:a16="http://schemas.microsoft.com/office/drawing/2014/main" val="4160974804"/>
                      </a:ext>
                    </a:extLst>
                  </a:tr>
                  <a:tr h="437618">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7:2</a:t>
                          </a:r>
                          <a:endParaRPr lang="en-US" dirty="0"/>
                        </a:p>
                      </a:txBody>
                      <a:tcPr/>
                    </a:tc>
                    <a:tc>
                      <a:txBody>
                        <a:bodyPr/>
                        <a:lstStyle/>
                        <a:p>
                          <a:pPr algn="ctr"/>
                          <a:r>
                            <a:rPr lang="en-US" dirty="0"/>
                            <a:t>9.5</a:t>
                          </a:r>
                        </a:p>
                      </a:txBody>
                      <a:tcPr/>
                    </a:tc>
                    <a:extLst>
                      <a:ext uri="{0D108BD9-81ED-4DB2-BD59-A6C34878D82A}">
                        <a16:rowId xmlns:a16="http://schemas.microsoft.com/office/drawing/2014/main" val="1154421126"/>
                      </a:ext>
                    </a:extLst>
                  </a:tr>
                  <a:tr h="437618">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6:2</a:t>
                          </a:r>
                          <a:endParaRPr lang="en-US" dirty="0"/>
                        </a:p>
                      </a:txBody>
                      <a:tcPr/>
                    </a:tc>
                    <a:tc>
                      <a:txBody>
                        <a:bodyPr/>
                        <a:lstStyle/>
                        <a:p>
                          <a:pPr algn="ctr"/>
                          <a:r>
                            <a:rPr lang="en-US" dirty="0"/>
                            <a:t>7.3</a:t>
                          </a:r>
                        </a:p>
                      </a:txBody>
                      <a:tcPr/>
                    </a:tc>
                    <a:extLst>
                      <a:ext uri="{0D108BD9-81ED-4DB2-BD59-A6C34878D82A}">
                        <a16:rowId xmlns:a16="http://schemas.microsoft.com/office/drawing/2014/main" val="2286452830"/>
                      </a:ext>
                    </a:extLst>
                  </a:tr>
                  <a:tr h="437618">
                    <a:tc>
                      <a:txBody>
                        <a:bodyPr/>
                        <a:lstStyle/>
                        <a:p>
                          <a:pPr algn="ctr"/>
                          <a:r>
                            <a:rPr kumimoji="0" lang="en-US" sz="1800" b="1" i="0" u="none" strike="noStrike" kern="1200" cap="none" spc="0" normalizeH="0" baseline="0" noProof="0" dirty="0">
                              <a:ln>
                                <a:noFill/>
                              </a:ln>
                              <a:solidFill>
                                <a:prstClr val="black"/>
                              </a:solidFill>
                              <a:effectLst/>
                              <a:uLnTx/>
                              <a:uFillTx/>
                              <a:latin typeface="Calibri"/>
                              <a:ea typeface="+mn-ea"/>
                              <a:cs typeface="+mn-cs"/>
                            </a:rPr>
                            <a:t>5:2</a:t>
                          </a:r>
                          <a:endParaRPr lang="en-US" b="1" dirty="0"/>
                        </a:p>
                      </a:txBody>
                      <a:tcPr/>
                    </a:tc>
                    <a:tc>
                      <a:txBody>
                        <a:bodyPr/>
                        <a:lstStyle/>
                        <a:p>
                          <a:pPr algn="ctr"/>
                          <a:r>
                            <a:rPr lang="en-US" b="1" dirty="0"/>
                            <a:t>5.4</a:t>
                          </a:r>
                        </a:p>
                      </a:txBody>
                      <a:tcPr/>
                    </a:tc>
                    <a:extLst>
                      <a:ext uri="{0D108BD9-81ED-4DB2-BD59-A6C34878D82A}">
                        <a16:rowId xmlns:a16="http://schemas.microsoft.com/office/drawing/2014/main" val="1016746497"/>
                      </a:ext>
                    </a:extLst>
                  </a:tr>
                  <a:tr h="437618">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4:2</a:t>
                          </a:r>
                          <a:endParaRPr lang="en-US" b="1" dirty="0"/>
                        </a:p>
                      </a:txBody>
                      <a:tcPr/>
                    </a:tc>
                    <a:tc>
                      <a:txBody>
                        <a:bodyPr/>
                        <a:lstStyle/>
                        <a:p>
                          <a:pPr algn="ctr"/>
                          <a:r>
                            <a:rPr lang="en-US" b="0" dirty="0"/>
                            <a:t>3.6</a:t>
                          </a:r>
                        </a:p>
                      </a:txBody>
                      <a:tcPr/>
                    </a:tc>
                    <a:extLst>
                      <a:ext uri="{0D108BD9-81ED-4DB2-BD59-A6C34878D82A}">
                        <a16:rowId xmlns:a16="http://schemas.microsoft.com/office/drawing/2014/main" val="1503564758"/>
                      </a:ext>
                    </a:extLst>
                  </a:tr>
                  <a:tr h="437618">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3:2</a:t>
                          </a:r>
                          <a:endParaRPr lang="en-US" dirty="0"/>
                        </a:p>
                      </a:txBody>
                      <a:tcPr/>
                    </a:tc>
                    <a:tc>
                      <a:txBody>
                        <a:bodyPr/>
                        <a:lstStyle/>
                        <a:p>
                          <a:pPr algn="ctr"/>
                          <a:r>
                            <a:rPr lang="en-US" dirty="0"/>
                            <a:t>2.2</a:t>
                          </a:r>
                        </a:p>
                      </a:txBody>
                      <a:tcPr/>
                    </a:tc>
                    <a:extLst>
                      <a:ext uri="{0D108BD9-81ED-4DB2-BD59-A6C34878D82A}">
                        <a16:rowId xmlns:a16="http://schemas.microsoft.com/office/drawing/2014/main" val="1113398277"/>
                      </a:ext>
                    </a:extLst>
                  </a:tr>
                  <a:tr h="437618">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2:2</a:t>
                          </a:r>
                          <a:endParaRPr lang="en-US" dirty="0"/>
                        </a:p>
                      </a:txBody>
                      <a:tcPr/>
                    </a:tc>
                    <a:tc>
                      <a:txBody>
                        <a:bodyPr/>
                        <a:lstStyle/>
                        <a:p>
                          <a:pPr algn="ctr"/>
                          <a:r>
                            <a:rPr lang="en-US" dirty="0"/>
                            <a:t>1.1</a:t>
                          </a:r>
                        </a:p>
                      </a:txBody>
                      <a:tcPr/>
                    </a:tc>
                    <a:extLst>
                      <a:ext uri="{0D108BD9-81ED-4DB2-BD59-A6C34878D82A}">
                        <a16:rowId xmlns:a16="http://schemas.microsoft.com/office/drawing/2014/main" val="357222402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093161928"/>
                  </p:ext>
                </p:extLst>
              </p:nvPr>
            </p:nvGraphicFramePr>
            <p:xfrm>
              <a:off x="6495802" y="1907641"/>
              <a:ext cx="2458188" cy="3703406"/>
            </p:xfrm>
            <a:graphic>
              <a:graphicData uri="http://schemas.openxmlformats.org/drawingml/2006/table">
                <a:tbl>
                  <a:tblPr firstRow="1" bandRow="1">
                    <a:tableStyleId>{00A15C55-8517-42AA-B614-E9B94910E393}</a:tableStyleId>
                  </a:tblPr>
                  <a:tblGrid>
                    <a:gridCol w="1448790">
                      <a:extLst>
                        <a:ext uri="{9D8B030D-6E8A-4147-A177-3AD203B41FA5}">
                          <a16:colId xmlns:a16="http://schemas.microsoft.com/office/drawing/2014/main" val="3189773115"/>
                        </a:ext>
                      </a:extLst>
                    </a:gridCol>
                    <a:gridCol w="1009398">
                      <a:extLst>
                        <a:ext uri="{9D8B030D-6E8A-4147-A177-3AD203B41FA5}">
                          <a16:colId xmlns:a16="http://schemas.microsoft.com/office/drawing/2014/main" val="2239621007"/>
                        </a:ext>
                      </a:extLst>
                    </a:gridCol>
                  </a:tblGrid>
                  <a:tr h="640080">
                    <a:tc>
                      <a:txBody>
                        <a:bodyPr/>
                        <a:lstStyle/>
                        <a:p>
                          <a:r>
                            <a:rPr lang="en-US" dirty="0" smtClean="0"/>
                            <a:t>Force</a:t>
                          </a:r>
                          <a:r>
                            <a:rPr lang="en-US" baseline="0" dirty="0" smtClean="0"/>
                            <a:t> Ratio</a:t>
                          </a:r>
                        </a:p>
                        <a:p>
                          <a:r>
                            <a:rPr lang="en-US" baseline="0" dirty="0" smtClean="0"/>
                            <a:t>(R:B)</a:t>
                          </a:r>
                          <a:endParaRPr lang="en-US" dirty="0"/>
                        </a:p>
                      </a:txBody>
                      <a:tcPr/>
                    </a:tc>
                    <a:tc>
                      <a:txBody>
                        <a:bodyPr/>
                        <a:lstStyle/>
                        <a:p>
                          <a:endParaRPr lang="en-US"/>
                        </a:p>
                      </a:txBody>
                      <a:tcPr>
                        <a:blipFill>
                          <a:blip r:embed="rId4"/>
                          <a:stretch>
                            <a:fillRect l="-143976" t="-4762" r="-2410" b="-483810"/>
                          </a:stretch>
                        </a:blipFill>
                      </a:tcPr>
                    </a:tc>
                    <a:extLst>
                      <a:ext uri="{0D108BD9-81ED-4DB2-BD59-A6C34878D82A}">
                        <a16:rowId xmlns:a16="http://schemas.microsoft.com/office/drawing/2014/main" val="3493715148"/>
                      </a:ext>
                    </a:extLst>
                  </a:tr>
                  <a:tr h="437618">
                    <a:tc>
                      <a:txBody>
                        <a:bodyPr/>
                        <a:lstStyle/>
                        <a:p>
                          <a:pPr algn="ctr"/>
                          <a:r>
                            <a:rPr lang="en-US" dirty="0" smtClean="0"/>
                            <a:t>8:2</a:t>
                          </a:r>
                          <a:endParaRPr lang="en-US" dirty="0"/>
                        </a:p>
                      </a:txBody>
                      <a:tcPr/>
                    </a:tc>
                    <a:tc>
                      <a:txBody>
                        <a:bodyPr/>
                        <a:lstStyle/>
                        <a:p>
                          <a:pPr algn="ctr"/>
                          <a:r>
                            <a:rPr lang="en-US" dirty="0" smtClean="0"/>
                            <a:t>11.8</a:t>
                          </a:r>
                          <a:endParaRPr lang="en-US" dirty="0"/>
                        </a:p>
                      </a:txBody>
                      <a:tcPr/>
                    </a:tc>
                    <a:extLst>
                      <a:ext uri="{0D108BD9-81ED-4DB2-BD59-A6C34878D82A}">
                        <a16:rowId xmlns:a16="http://schemas.microsoft.com/office/drawing/2014/main" val="4160974804"/>
                      </a:ext>
                    </a:extLst>
                  </a:tr>
                  <a:tr h="437618">
                    <a:tc>
                      <a:txBody>
                        <a:bodyPr/>
                        <a:lstStyle/>
                        <a:p>
                          <a:pPr algn="ct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7:2</a:t>
                          </a:r>
                          <a:endParaRPr lang="en-US" dirty="0"/>
                        </a:p>
                      </a:txBody>
                      <a:tcPr/>
                    </a:tc>
                    <a:tc>
                      <a:txBody>
                        <a:bodyPr/>
                        <a:lstStyle/>
                        <a:p>
                          <a:pPr algn="ctr"/>
                          <a:r>
                            <a:rPr lang="en-US" dirty="0" smtClean="0"/>
                            <a:t>9.5</a:t>
                          </a:r>
                          <a:endParaRPr lang="en-US" dirty="0"/>
                        </a:p>
                      </a:txBody>
                      <a:tcPr/>
                    </a:tc>
                    <a:extLst>
                      <a:ext uri="{0D108BD9-81ED-4DB2-BD59-A6C34878D82A}">
                        <a16:rowId xmlns:a16="http://schemas.microsoft.com/office/drawing/2014/main" val="1154421126"/>
                      </a:ext>
                    </a:extLst>
                  </a:tr>
                  <a:tr h="437618">
                    <a:tc>
                      <a:txBody>
                        <a:bodyPr/>
                        <a:lstStyle/>
                        <a:p>
                          <a:pPr algn="ct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6:2</a:t>
                          </a:r>
                          <a:endParaRPr lang="en-US" dirty="0"/>
                        </a:p>
                      </a:txBody>
                      <a:tcPr/>
                    </a:tc>
                    <a:tc>
                      <a:txBody>
                        <a:bodyPr/>
                        <a:lstStyle/>
                        <a:p>
                          <a:pPr algn="ctr"/>
                          <a:r>
                            <a:rPr lang="en-US" dirty="0" smtClean="0"/>
                            <a:t>7.3</a:t>
                          </a:r>
                          <a:endParaRPr lang="en-US" dirty="0"/>
                        </a:p>
                      </a:txBody>
                      <a:tcPr/>
                    </a:tc>
                    <a:extLst>
                      <a:ext uri="{0D108BD9-81ED-4DB2-BD59-A6C34878D82A}">
                        <a16:rowId xmlns:a16="http://schemas.microsoft.com/office/drawing/2014/main" val="2286452830"/>
                      </a:ext>
                    </a:extLst>
                  </a:tr>
                  <a:tr h="437618">
                    <a:tc>
                      <a:txBody>
                        <a:bodyPr/>
                        <a:lstStyle/>
                        <a:p>
                          <a:pPr algn="ctr"/>
                          <a:r>
                            <a:rPr kumimoji="0" lang="en-US" sz="1800" b="1" i="0" u="none" strike="noStrike" kern="1200" cap="none" spc="0" normalizeH="0" baseline="0" noProof="0" dirty="0" smtClean="0">
                              <a:ln>
                                <a:noFill/>
                              </a:ln>
                              <a:solidFill>
                                <a:prstClr val="black"/>
                              </a:solidFill>
                              <a:effectLst/>
                              <a:uLnTx/>
                              <a:uFillTx/>
                              <a:latin typeface="Calibri"/>
                              <a:ea typeface="+mn-ea"/>
                              <a:cs typeface="+mn-cs"/>
                            </a:rPr>
                            <a:t>5:2</a:t>
                          </a:r>
                          <a:endParaRPr lang="en-US" b="1" dirty="0"/>
                        </a:p>
                      </a:txBody>
                      <a:tcPr/>
                    </a:tc>
                    <a:tc>
                      <a:txBody>
                        <a:bodyPr/>
                        <a:lstStyle/>
                        <a:p>
                          <a:pPr algn="ctr"/>
                          <a:r>
                            <a:rPr lang="en-US" b="1" dirty="0" smtClean="0"/>
                            <a:t>5.4</a:t>
                          </a:r>
                          <a:endParaRPr lang="en-US" b="1" dirty="0"/>
                        </a:p>
                      </a:txBody>
                      <a:tcPr/>
                    </a:tc>
                    <a:extLst>
                      <a:ext uri="{0D108BD9-81ED-4DB2-BD59-A6C34878D82A}">
                        <a16:rowId xmlns:a16="http://schemas.microsoft.com/office/drawing/2014/main" val="1016746497"/>
                      </a:ext>
                    </a:extLst>
                  </a:tr>
                  <a:tr h="437618">
                    <a:tc>
                      <a:txBody>
                        <a:bodyPr/>
                        <a:lstStyle/>
                        <a:p>
                          <a:pPr algn="ct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4:2</a:t>
                          </a:r>
                          <a:endParaRPr lang="en-US" b="1" dirty="0"/>
                        </a:p>
                      </a:txBody>
                      <a:tcPr/>
                    </a:tc>
                    <a:tc>
                      <a:txBody>
                        <a:bodyPr/>
                        <a:lstStyle/>
                        <a:p>
                          <a:pPr algn="ctr"/>
                          <a:r>
                            <a:rPr lang="en-US" b="0" dirty="0" smtClean="0"/>
                            <a:t>3.6</a:t>
                          </a:r>
                          <a:endParaRPr lang="en-US" b="0" dirty="0"/>
                        </a:p>
                      </a:txBody>
                      <a:tcPr/>
                    </a:tc>
                    <a:extLst>
                      <a:ext uri="{0D108BD9-81ED-4DB2-BD59-A6C34878D82A}">
                        <a16:rowId xmlns:a16="http://schemas.microsoft.com/office/drawing/2014/main" val="1503564758"/>
                      </a:ext>
                    </a:extLst>
                  </a:tr>
                  <a:tr h="437618">
                    <a:tc>
                      <a:txBody>
                        <a:bodyPr/>
                        <a:lstStyle/>
                        <a:p>
                          <a:pPr algn="ct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3:2</a:t>
                          </a:r>
                          <a:endParaRPr lang="en-US" dirty="0"/>
                        </a:p>
                      </a:txBody>
                      <a:tcPr/>
                    </a:tc>
                    <a:tc>
                      <a:txBody>
                        <a:bodyPr/>
                        <a:lstStyle/>
                        <a:p>
                          <a:pPr algn="ctr"/>
                          <a:r>
                            <a:rPr lang="en-US" dirty="0" smtClean="0"/>
                            <a:t>2.2</a:t>
                          </a:r>
                          <a:endParaRPr lang="en-US" dirty="0"/>
                        </a:p>
                      </a:txBody>
                      <a:tcPr/>
                    </a:tc>
                    <a:extLst>
                      <a:ext uri="{0D108BD9-81ED-4DB2-BD59-A6C34878D82A}">
                        <a16:rowId xmlns:a16="http://schemas.microsoft.com/office/drawing/2014/main" val="1113398277"/>
                      </a:ext>
                    </a:extLst>
                  </a:tr>
                  <a:tr h="437618">
                    <a:tc>
                      <a:txBody>
                        <a:bodyPr/>
                        <a:lstStyle/>
                        <a:p>
                          <a:pPr algn="ct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2:2</a:t>
                          </a:r>
                          <a:endParaRPr lang="en-US" dirty="0"/>
                        </a:p>
                      </a:txBody>
                      <a:tcPr/>
                    </a:tc>
                    <a:tc>
                      <a:txBody>
                        <a:bodyPr/>
                        <a:lstStyle/>
                        <a:p>
                          <a:pPr algn="ctr"/>
                          <a:r>
                            <a:rPr lang="en-US" dirty="0" smtClean="0"/>
                            <a:t>1.1</a:t>
                          </a:r>
                          <a:endParaRPr lang="en-US" dirty="0"/>
                        </a:p>
                      </a:txBody>
                      <a:tcPr/>
                    </a:tc>
                    <a:extLst>
                      <a:ext uri="{0D108BD9-81ED-4DB2-BD59-A6C34878D82A}">
                        <a16:rowId xmlns:a16="http://schemas.microsoft.com/office/drawing/2014/main" val="3572224022"/>
                      </a:ext>
                    </a:extLst>
                  </a:tr>
                </a:tbl>
              </a:graphicData>
            </a:graphic>
          </p:graphicFrame>
        </mc:Fallback>
      </mc:AlternateContent>
    </p:spTree>
    <p:extLst>
      <p:ext uri="{BB962C8B-B14F-4D97-AF65-F5344CB8AC3E}">
        <p14:creationId xmlns:p14="http://schemas.microsoft.com/office/powerpoint/2010/main" val="1209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9012"/>
            <a:ext cx="8229600" cy="1143000"/>
          </a:xfrm>
          <a:solidFill>
            <a:srgbClr val="210042"/>
          </a:solidFill>
        </p:spPr>
        <p:txBody>
          <a:bodyPr>
            <a:normAutofit fontScale="90000"/>
          </a:bodyPr>
          <a:lstStyle/>
          <a:p>
            <a:r>
              <a:rPr lang="en-US" sz="3900" dirty="0">
                <a:solidFill>
                  <a:schemeClr val="bg1"/>
                </a:solidFill>
              </a:rPr>
              <a:t>Simulation of Discrete Time Dynamical Systems</a:t>
            </a:r>
          </a:p>
        </p:txBody>
      </p:sp>
      <p:sp>
        <p:nvSpPr>
          <p:cNvPr id="3" name="Content Placeholder 2"/>
          <p:cNvSpPr>
            <a:spLocks noGrp="1"/>
          </p:cNvSpPr>
          <p:nvPr>
            <p:ph idx="1"/>
          </p:nvPr>
        </p:nvSpPr>
        <p:spPr>
          <a:xfrm>
            <a:off x="482646" y="1407565"/>
            <a:ext cx="8176161" cy="4964397"/>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000" dirty="0"/>
              <a:t>Simulation Overview</a:t>
            </a:r>
          </a:p>
          <a:p>
            <a:r>
              <a:rPr lang="en-US" sz="2000" dirty="0"/>
              <a:t>Simulation is one of the most popular means of studying dynamical systems.</a:t>
            </a:r>
          </a:p>
          <a:p>
            <a:r>
              <a:rPr lang="en-US" sz="2000" dirty="0"/>
              <a:t>Solving differential equations is hard and we cannot solve that many of them.</a:t>
            </a:r>
          </a:p>
          <a:p>
            <a:r>
              <a:rPr lang="en-US" sz="2000" dirty="0"/>
              <a:t>Simulations provide a qualitative answer and typically a high degree of accuracy. </a:t>
            </a:r>
          </a:p>
          <a:p>
            <a:r>
              <a:rPr lang="en-US" sz="2000" dirty="0"/>
              <a:t>Simulations are flexible </a:t>
            </a:r>
          </a:p>
          <a:p>
            <a:pPr lvl="1"/>
            <a:r>
              <a:rPr lang="en-US" sz="1800" dirty="0"/>
              <a:t>Allow for the introduction of time delays</a:t>
            </a:r>
          </a:p>
          <a:p>
            <a:pPr lvl="1"/>
            <a:r>
              <a:rPr lang="en-US" sz="1800" dirty="0"/>
              <a:t>Can be combined with stochastic elements</a:t>
            </a:r>
            <a:endParaRPr lang="en-US" sz="1800" b="1" i="1" dirty="0"/>
          </a:p>
          <a:p>
            <a:r>
              <a:rPr lang="en-US" sz="2000" dirty="0"/>
              <a:t>The primary drawback is sensitivity analysis is difficult</a:t>
            </a:r>
          </a:p>
          <a:p>
            <a:pPr lvl="1"/>
            <a:r>
              <a:rPr lang="en-US" sz="2000" dirty="0"/>
              <a:t>Requires that we rerun the entire simulation with different values of the parameter.</a:t>
            </a:r>
          </a:p>
          <a:p>
            <a:pPr lvl="1"/>
            <a:r>
              <a:rPr lang="en-US" sz="2000" dirty="0"/>
              <a:t>This can be very expensive and time consuming.</a:t>
            </a:r>
            <a:endParaRPr lang="en-US" sz="1700" dirty="0"/>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705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Discrete Dynamic Systems: Terminology</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533835"/>
                <a:ext cx="8229600" cy="4318618"/>
              </a:xfrm>
              <a:prstGeom prst="rect">
                <a:avLst/>
              </a:prstGeom>
              <a:noFill/>
            </p:spPr>
            <p:txBody>
              <a:bodyPr wrap="square" rtlCol="0">
                <a:spAutoFit/>
              </a:bodyPr>
              <a:lstStyle/>
              <a:p>
                <a:r>
                  <a:rPr lang="en-US" dirty="0"/>
                  <a:t>That is, let </a:t>
                </a:r>
                <a14:m>
                  <m:oMath xmlns:m="http://schemas.openxmlformats.org/officeDocument/2006/math">
                    <m:sSub>
                      <m:sSubPr>
                        <m:ctrlPr>
                          <a:rPr lang="en-US" i="1">
                            <a:latin typeface="Cambria Math" panose="02040503050406030204" pitchFamily="18" charset="0"/>
                          </a:rPr>
                        </m:ctrlPr>
                      </m:sSubPr>
                      <m:e>
                        <m:r>
                          <a:rPr lang="en-US" b="1" i="0" smtClean="0">
                            <a:latin typeface="Cambria Math" panose="02040503050406030204" pitchFamily="18" charset="0"/>
                          </a:rPr>
                          <m:t>𝐱</m:t>
                        </m:r>
                        <m:r>
                          <a:rPr lang="en-US" b="1"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b="0" i="1" smtClean="0">
                        <a:latin typeface="Cambria Math" panose="02040503050406030204" pitchFamily="18" charset="0"/>
                      </a:rPr>
                      <m:t>〉</m:t>
                    </m:r>
                  </m:oMath>
                </a14:m>
                <a:r>
                  <a:rPr lang="en-US" dirty="0"/>
                  <a:t> and </a:t>
                </a:r>
                <a14:m>
                  <m:oMath xmlns:m="http://schemas.openxmlformats.org/officeDocument/2006/math">
                    <m:r>
                      <a:rPr lang="en-US" b="1" i="0" smtClean="0">
                        <a:latin typeface="Cambria Math" panose="02040503050406030204" pitchFamily="18" charset="0"/>
                      </a:rPr>
                      <m:t>𝐅</m:t>
                    </m:r>
                    <m:d>
                      <m:dPr>
                        <m:ctrlPr>
                          <a:rPr lang="en-US" b="1" i="1" smtClean="0">
                            <a:latin typeface="Cambria Math" panose="02040503050406030204" pitchFamily="18" charset="0"/>
                          </a:rPr>
                        </m:ctrlPr>
                      </m:dPr>
                      <m:e>
                        <m:r>
                          <a:rPr lang="en-US" b="1" i="0" smtClean="0">
                            <a:latin typeface="Cambria Math" panose="02040503050406030204" pitchFamily="18" charset="0"/>
                          </a:rPr>
                          <m:t>𝐱</m:t>
                        </m:r>
                      </m:e>
                    </m:d>
                    <m:r>
                      <a:rPr lang="en-US" b="1" i="0" smtClean="0">
                        <a:latin typeface="Cambria Math" panose="02040503050406030204" pitchFamily="18" charset="0"/>
                      </a:rPr>
                      <m:t>=</m:t>
                    </m:r>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oMath>
                </a14:m>
                <a:r>
                  <a:rPr lang="en-US" dirty="0"/>
                  <a:t>. A solution to the discrete-time dynamical system:</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1">
                          <a:latin typeface="Cambria Math" panose="02040503050406030204" pitchFamily="18" charset="0"/>
                        </a:rPr>
                        <m:t>𝐱</m:t>
                      </m:r>
                      <m:r>
                        <a:rPr lang="en-US" b="1">
                          <a:latin typeface="Cambria Math" panose="02040503050406030204" pitchFamily="18" charset="0"/>
                        </a:rPr>
                        <m:t>=</m:t>
                      </m:r>
                      <m:r>
                        <a:rPr lang="en-US" b="1">
                          <a:latin typeface="Cambria Math" panose="02040503050406030204" pitchFamily="18" charset="0"/>
                        </a:rPr>
                        <m:t>𝐅</m:t>
                      </m:r>
                      <m:d>
                        <m:dPr>
                          <m:ctrlPr>
                            <a:rPr lang="en-US" b="1" i="1">
                              <a:latin typeface="Cambria Math" panose="02040503050406030204" pitchFamily="18" charset="0"/>
                            </a:rPr>
                          </m:ctrlPr>
                        </m:dPr>
                        <m:e>
                          <m:r>
                            <a:rPr lang="en-US" b="1">
                              <a:latin typeface="Cambria Math" panose="02040503050406030204" pitchFamily="18" charset="0"/>
                            </a:rPr>
                            <m:t>𝐱</m:t>
                          </m:r>
                        </m:e>
                      </m:d>
                    </m:oMath>
                  </m:oMathPara>
                </a14:m>
                <a:endParaRPr lang="en-US" b="1" dirty="0"/>
              </a:p>
              <a:p>
                <a:r>
                  <a:rPr lang="en-US" dirty="0"/>
                  <a:t>is a sequence of points</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d>
                        <m:dPr>
                          <m:ctrlPr>
                            <a:rPr lang="en-US" b="1" i="1" smtClean="0">
                              <a:latin typeface="Cambria Math" panose="02040503050406030204" pitchFamily="18" charset="0"/>
                            </a:rPr>
                          </m:ctrlPr>
                        </m:dPr>
                        <m:e>
                          <m:r>
                            <a:rPr lang="en-US" b="0" i="0" smtClean="0">
                              <a:latin typeface="Cambria Math" panose="02040503050406030204" pitchFamily="18" charset="0"/>
                            </a:rPr>
                            <m:t>0</m:t>
                          </m:r>
                        </m:e>
                      </m:d>
                      <m:r>
                        <a:rPr lang="en-US" b="0" i="0" smtClean="0">
                          <a:latin typeface="Cambria Math" panose="02040503050406030204" pitchFamily="18" charset="0"/>
                        </a:rPr>
                        <m:t>, </m:t>
                      </m:r>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0" smtClean="0">
                              <a:latin typeface="Cambria Math" panose="02040503050406030204" pitchFamily="18" charset="0"/>
                            </a:rPr>
                            <m:t>1</m:t>
                          </m:r>
                        </m:e>
                      </m:d>
                      <m:r>
                        <a:rPr lang="en-US" b="0" i="0" smtClean="0">
                          <a:latin typeface="Cambria Math" panose="02040503050406030204" pitchFamily="18" charset="0"/>
                        </a:rPr>
                        <m:t>,</m:t>
                      </m:r>
                      <m:r>
                        <a:rPr lang="en-US" b="1">
                          <a:latin typeface="Cambria Math" panose="02040503050406030204" pitchFamily="18" charset="0"/>
                        </a:rPr>
                        <m:t>𝐱</m:t>
                      </m:r>
                      <m:d>
                        <m:dPr>
                          <m:ctrlPr>
                            <a:rPr lang="en-US" b="1" i="1">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 </m:t>
                      </m:r>
                    </m:oMath>
                  </m:oMathPara>
                </a14:m>
                <a:endParaRPr lang="en-US" dirty="0"/>
              </a:p>
              <a:p>
                <a:r>
                  <a:rPr lang="en-US" dirty="0"/>
                  <a:t>in the state space </a:t>
                </a:r>
                <a:r>
                  <a:rPr lang="en-US" i="1" dirty="0"/>
                  <a:t>S </a:t>
                </a:r>
                <a:r>
                  <a:rPr lang="en-US" dirty="0"/>
                  <a:t>that satisfy</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0" smtClean="0">
                          <a:latin typeface="Cambria Math" panose="02040503050406030204" pitchFamily="18" charset="0"/>
                        </a:rPr>
                        <m:t>=</m:t>
                      </m:r>
                      <m:r>
                        <a:rPr lang="en-US" b="1">
                          <a:latin typeface="Cambria Math" panose="02040503050406030204" pitchFamily="18" charset="0"/>
                        </a:rPr>
                        <m:t>𝐱</m:t>
                      </m:r>
                      <m:d>
                        <m:dPr>
                          <m:ctrlPr>
                            <a:rPr lang="en-US" i="1">
                              <a:latin typeface="Cambria Math" panose="02040503050406030204" pitchFamily="18" charset="0"/>
                            </a:rPr>
                          </m:ctrlPr>
                        </m:dPr>
                        <m:e>
                          <m:r>
                            <a:rPr lang="en-US" i="1">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1">
                          <a:latin typeface="Cambria Math" panose="02040503050406030204" pitchFamily="18" charset="0"/>
                        </a:rPr>
                        <m:t>𝐱</m:t>
                      </m:r>
                      <m:d>
                        <m:dPr>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b="1">
                          <a:latin typeface="Cambria Math" panose="02040503050406030204" pitchFamily="18" charset="0"/>
                        </a:rPr>
                        <m:t>𝐅</m:t>
                      </m:r>
                      <m:d>
                        <m:dPr>
                          <m:ctrlPr>
                            <a:rPr lang="en-US" b="1" i="1">
                              <a:latin typeface="Cambria Math" panose="02040503050406030204" pitchFamily="18" charset="0"/>
                            </a:rPr>
                          </m:ctrlPr>
                        </m:dPr>
                        <m:e>
                          <m:r>
                            <a:rPr lang="en-US" b="1">
                              <a:latin typeface="Cambria Math" panose="02040503050406030204" pitchFamily="18" charset="0"/>
                            </a:rPr>
                            <m:t>𝐱</m:t>
                          </m:r>
                          <m:d>
                            <m:dPr>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m:oMathPara>
                </a14:m>
                <a:endParaRPr lang="en-US" b="1" i="1" dirty="0"/>
              </a:p>
              <a:p>
                <a:endParaRPr lang="en-US" i="1" dirty="0"/>
              </a:p>
              <a:p>
                <a:r>
                  <a:rPr lang="en-US" dirty="0"/>
                  <a:t>Interpretation</a:t>
                </a:r>
              </a:p>
              <a:p>
                <a:pPr marL="285750" indent="-285750">
                  <a:buFont typeface="Arial" panose="020B0604020202020204" pitchFamily="34" charset="0"/>
                  <a:buChar char="•"/>
                </a:pPr>
                <a:r>
                  <a:rPr lang="en-US" dirty="0"/>
                  <a:t>A solution can be thought of as a sequence of </a:t>
                </a:r>
                <a:br>
                  <a:rPr lang="en-US" dirty="0"/>
                </a:br>
                <a:r>
                  <a:rPr lang="en-US" dirty="0"/>
                  <a:t>points in the state space.</a:t>
                </a:r>
              </a:p>
              <a:p>
                <a:pPr marL="285750" indent="-285750">
                  <a:buFont typeface="Arial" panose="020B0604020202020204" pitchFamily="34" charset="0"/>
                  <a:buChar char="•"/>
                </a:pPr>
                <a:r>
                  <a:rPr lang="en-US" dirty="0"/>
                  <a:t>The vector given by </a:t>
                </a:r>
                <a14:m>
                  <m:oMath xmlns:m="http://schemas.openxmlformats.org/officeDocument/2006/math">
                    <m:r>
                      <a:rPr lang="en-US" b="1">
                        <a:latin typeface="Cambria Math" panose="02040503050406030204" pitchFamily="18" charset="0"/>
                      </a:rPr>
                      <m:t>𝐅</m:t>
                    </m:r>
                    <m:d>
                      <m:dPr>
                        <m:ctrlPr>
                          <a:rPr lang="en-US" b="1" i="1">
                            <a:latin typeface="Cambria Math" panose="02040503050406030204" pitchFamily="18" charset="0"/>
                          </a:rPr>
                        </m:ctrlPr>
                      </m:dPr>
                      <m:e>
                        <m:r>
                          <a:rPr lang="en-US" b="1">
                            <a:latin typeface="Cambria Math" panose="02040503050406030204" pitchFamily="18" charset="0"/>
                          </a:rPr>
                          <m:t>𝐱</m:t>
                        </m:r>
                        <m:d>
                          <m:dPr>
                            <m:ctrlPr>
                              <a:rPr lang="en-US" b="1" i="1">
                                <a:latin typeface="Cambria Math" panose="02040503050406030204" pitchFamily="18" charset="0"/>
                              </a:rPr>
                            </m:ctrlPr>
                          </m:dPr>
                          <m:e>
                            <m:r>
                              <a:rPr lang="en-US" b="0" i="1">
                                <a:latin typeface="Cambria Math" panose="02040503050406030204" pitchFamily="18" charset="0"/>
                              </a:rPr>
                              <m:t>𝑘</m:t>
                            </m:r>
                          </m:e>
                        </m:d>
                      </m:e>
                    </m:d>
                  </m:oMath>
                </a14:m>
                <a:r>
                  <a:rPr lang="en-US" dirty="0"/>
                  <a:t> connects the </a:t>
                </a:r>
                <a:br>
                  <a:rPr lang="en-US" dirty="0"/>
                </a:br>
                <a:r>
                  <a:rPr lang="en-US" dirty="0"/>
                  <a:t>point </a:t>
                </a:r>
                <a14:m>
                  <m:oMath xmlns:m="http://schemas.openxmlformats.org/officeDocument/2006/math">
                    <m:r>
                      <a:rPr lang="en-US" b="1">
                        <a:latin typeface="Cambria Math" panose="02040503050406030204" pitchFamily="18" charset="0"/>
                      </a:rPr>
                      <m:t>𝐱</m:t>
                    </m:r>
                    <m:d>
                      <m:dPr>
                        <m:ctrlPr>
                          <a:rPr lang="en-US" i="1">
                            <a:latin typeface="Cambria Math" panose="02040503050406030204" pitchFamily="18" charset="0"/>
                          </a:rPr>
                        </m:ctrlPr>
                      </m:dPr>
                      <m:e>
                        <m:r>
                          <a:rPr lang="en-US" i="1">
                            <a:latin typeface="Cambria Math" panose="02040503050406030204" pitchFamily="18" charset="0"/>
                          </a:rPr>
                          <m:t>𝑘</m:t>
                        </m:r>
                      </m:e>
                    </m:d>
                  </m:oMath>
                </a14:m>
                <a:r>
                  <a:rPr lang="en-US" dirty="0"/>
                  <a:t> to the point </a:t>
                </a:r>
                <a14:m>
                  <m:oMath xmlns:m="http://schemas.openxmlformats.org/officeDocument/2006/math">
                    <m:r>
                      <a:rPr lang="en-US" b="1">
                        <a:latin typeface="Cambria Math" panose="02040503050406030204" pitchFamily="18" charset="0"/>
                      </a:rPr>
                      <m:t>𝐱</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oMath>
                </a14:m>
                <a:r>
                  <a:rPr lang="en-US" dirty="0"/>
                  <a:t>.</a:t>
                </a:r>
              </a:p>
              <a:p>
                <a:pPr marL="285750" indent="-285750">
                  <a:buFont typeface="Arial" panose="020B0604020202020204" pitchFamily="34" charset="0"/>
                  <a:buChar char="•"/>
                </a:pPr>
                <a:r>
                  <a:rPr lang="en-US" dirty="0"/>
                  <a:t>A graph of the vector field can tell us a lot about </a:t>
                </a:r>
                <a:br>
                  <a:rPr lang="en-US" dirty="0"/>
                </a:br>
                <a:r>
                  <a:rPr lang="en-US" dirty="0"/>
                  <a:t>the behavior of the discrete-time dynamical system.</a:t>
                </a:r>
              </a:p>
            </p:txBody>
          </p:sp>
        </mc:Choice>
        <mc:Fallback xmlns="">
          <p:sp>
            <p:nvSpPr>
              <p:cNvPr id="4" name="TextBox 3"/>
              <p:cNvSpPr txBox="1">
                <a:spLocks noRot="1" noChangeAspect="1" noMove="1" noResize="1" noEditPoints="1" noAdjustHandles="1" noChangeArrowheads="1" noChangeShapeType="1" noTextEdit="1"/>
              </p:cNvSpPr>
              <p:nvPr/>
            </p:nvSpPr>
            <p:spPr>
              <a:xfrm>
                <a:off x="457200" y="1533835"/>
                <a:ext cx="8229600" cy="4318618"/>
              </a:xfrm>
              <a:prstGeom prst="rect">
                <a:avLst/>
              </a:prstGeom>
              <a:blipFill>
                <a:blip r:embed="rId3"/>
                <a:stretch>
                  <a:fillRect l="-593" t="-847" b="-1412"/>
                </a:stretch>
              </a:blipFill>
            </p:spPr>
            <p:txBody>
              <a:bodyPr/>
              <a:lstStyle/>
              <a:p>
                <a:r>
                  <a:rPr lang="en-US">
                    <a:noFill/>
                  </a:rPr>
                  <a:t> </a:t>
                </a:r>
              </a:p>
            </p:txBody>
          </p:sp>
        </mc:Fallback>
      </mc:AlternateContent>
      <p:pic>
        <p:nvPicPr>
          <p:cNvPr id="1026" name="Picture 2" descr="Image result for vector fiel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738" y="4233553"/>
            <a:ext cx="3499262" cy="262444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6650182" y="3194462"/>
            <a:ext cx="744187" cy="665019"/>
          </a:xfrm>
          <a:prstGeom prst="straightConnector1">
            <a:avLst/>
          </a:prstGeom>
          <a:ln w="3810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022275" y="3396344"/>
                <a:ext cx="1029256"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𝐅</m:t>
                      </m:r>
                      <m:d>
                        <m:dPr>
                          <m:ctrlPr>
                            <a:rPr lang="en-US" b="1" i="1">
                              <a:latin typeface="Cambria Math" panose="02040503050406030204" pitchFamily="18" charset="0"/>
                            </a:rPr>
                          </m:ctrlPr>
                        </m:dPr>
                        <m:e>
                          <m:r>
                            <a:rPr lang="en-US" b="1">
                              <a:latin typeface="Cambria Math" panose="02040503050406030204" pitchFamily="18" charset="0"/>
                            </a:rPr>
                            <m:t>𝐱</m:t>
                          </m:r>
                          <m:d>
                            <m:dPr>
                              <m:ctrlPr>
                                <a:rPr lang="en-US" b="1" i="1">
                                  <a:latin typeface="Cambria Math" panose="02040503050406030204" pitchFamily="18" charset="0"/>
                                </a:rPr>
                              </m:ctrlPr>
                            </m:dPr>
                            <m:e>
                              <m:r>
                                <a:rPr lang="en-US" b="0" i="1">
                                  <a:latin typeface="Cambria Math" panose="02040503050406030204" pitchFamily="18" charset="0"/>
                                </a:rPr>
                                <m:t>𝑘</m:t>
                              </m:r>
                            </m:e>
                          </m:d>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022275" y="3396344"/>
                <a:ext cx="1029256" cy="40498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174675" y="2859964"/>
                <a:ext cx="6920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𝐱</m:t>
                      </m:r>
                      <m:d>
                        <m:dPr>
                          <m:ctrlPr>
                            <a:rPr lang="en-US" b="1" i="1">
                              <a:latin typeface="Cambria Math" panose="02040503050406030204" pitchFamily="18" charset="0"/>
                            </a:rPr>
                          </m:ctrlPr>
                        </m:dPr>
                        <m:e>
                          <m:r>
                            <a:rPr lang="en-US" b="0" i="1">
                              <a:latin typeface="Cambria Math" panose="02040503050406030204" pitchFamily="18" charset="0"/>
                            </a:rPr>
                            <m:t>𝑘</m:t>
                          </m:r>
                        </m:e>
                      </m:d>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7174675" y="2859964"/>
                <a:ext cx="69204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522026" y="3819889"/>
                <a:ext cx="14639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𝐱</m:t>
                      </m:r>
                      <m:d>
                        <m:dPr>
                          <m:ctrlPr>
                            <a:rPr lang="en-US" b="1" i="1">
                              <a:latin typeface="Cambria Math" panose="02040503050406030204" pitchFamily="18" charset="0"/>
                            </a:rPr>
                          </m:ctrlPr>
                        </m:dPr>
                        <m:e>
                          <m:r>
                            <a:rPr lang="en-US" b="0" i="1">
                              <a:latin typeface="Cambria Math" panose="02040503050406030204" pitchFamily="18" charset="0"/>
                            </a:rPr>
                            <m:t>𝑘</m:t>
                          </m:r>
                          <m:r>
                            <a:rPr lang="en-US" b="0" i="1" smtClean="0">
                              <a:latin typeface="Cambria Math" panose="02040503050406030204" pitchFamily="18" charset="0"/>
                            </a:rPr>
                            <m:t>+1</m:t>
                          </m:r>
                        </m:e>
                      </m:d>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22026" y="3819889"/>
                <a:ext cx="1463943"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5239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Example: Sequences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1200329"/>
              </a:xfrm>
              <a:prstGeom prst="rect">
                <a:avLst/>
              </a:prstGeom>
              <a:noFill/>
            </p:spPr>
            <p:txBody>
              <a:bodyPr wrap="square" rtlCol="0">
                <a:spAutoFit/>
              </a:bodyPr>
              <a:lstStyle/>
              <a:p>
                <a:r>
                  <a:rPr lang="en-US" sz="2400" b="1" dirty="0"/>
                  <a:t>Example: </a:t>
                </a:r>
                <a:r>
                  <a:rPr lang="en-US" sz="2400" dirty="0"/>
                  <a:t>For the system</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Δ</m:t>
                    </m:r>
                    <m:r>
                      <a:rPr lang="en-US" sz="2400" b="1" i="0" smtClean="0">
                        <a:latin typeface="Cambria Math" panose="02040503050406030204" pitchFamily="18" charset="0"/>
                      </a:rPr>
                      <m:t>𝐱</m:t>
                    </m:r>
                    <m:r>
                      <a:rPr lang="en-US" sz="2400" b="0" i="1" smtClean="0">
                        <a:latin typeface="Cambria Math" panose="02040503050406030204" pitchFamily="18" charset="0"/>
                      </a:rPr>
                      <m:t>=−0.5</m:t>
                    </m:r>
                    <m:r>
                      <a:rPr lang="en-US" sz="2400" b="1" i="0" smtClean="0">
                        <a:latin typeface="Cambria Math" panose="02040503050406030204" pitchFamily="18" charset="0"/>
                      </a:rPr>
                      <m:t>𝐱</m:t>
                    </m:r>
                  </m:oMath>
                </a14:m>
                <a:r>
                  <a:rPr lang="en-US" sz="2400" b="1" dirty="0"/>
                  <a:t>  </a:t>
                </a:r>
                <a:r>
                  <a:rPr lang="en-US" sz="2400" dirty="0"/>
                  <a:t>we start at the initial state (4,4) and record the change to the system after several time steps. </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1200329"/>
              </a:xfrm>
              <a:prstGeom prst="rect">
                <a:avLst/>
              </a:prstGeom>
              <a:blipFill>
                <a:blip r:embed="rId4"/>
                <a:stretch>
                  <a:fillRect l="-1112" t="-4061" r="-1408" b="-10660"/>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4086036946"/>
              </p:ext>
            </p:extLst>
          </p:nvPr>
        </p:nvGraphicFramePr>
        <p:xfrm>
          <a:off x="480950" y="2810159"/>
          <a:ext cx="3295404" cy="2773680"/>
        </p:xfrm>
        <a:graphic>
          <a:graphicData uri="http://schemas.openxmlformats.org/drawingml/2006/table">
            <a:tbl>
              <a:tblPr firstRow="1" bandRow="1">
                <a:tableStyleId>{00A15C55-8517-42AA-B614-E9B94910E393}</a:tableStyleId>
              </a:tblPr>
              <a:tblGrid>
                <a:gridCol w="1647702">
                  <a:extLst>
                    <a:ext uri="{9D8B030D-6E8A-4147-A177-3AD203B41FA5}">
                      <a16:colId xmlns:a16="http://schemas.microsoft.com/office/drawing/2014/main" val="4103633968"/>
                    </a:ext>
                  </a:extLst>
                </a:gridCol>
                <a:gridCol w="1647702">
                  <a:extLst>
                    <a:ext uri="{9D8B030D-6E8A-4147-A177-3AD203B41FA5}">
                      <a16:colId xmlns:a16="http://schemas.microsoft.com/office/drawing/2014/main" val="921515465"/>
                    </a:ext>
                  </a:extLst>
                </a:gridCol>
              </a:tblGrid>
              <a:tr h="370840">
                <a:tc>
                  <a:txBody>
                    <a:bodyPr/>
                    <a:lstStyle/>
                    <a:p>
                      <a:r>
                        <a:rPr lang="en-US" sz="2000" dirty="0"/>
                        <a:t>Time Step</a:t>
                      </a:r>
                    </a:p>
                  </a:txBody>
                  <a:tcPr/>
                </a:tc>
                <a:tc>
                  <a:txBody>
                    <a:bodyPr/>
                    <a:lstStyle/>
                    <a:p>
                      <a:r>
                        <a:rPr lang="en-US" sz="2000" dirty="0"/>
                        <a:t>State</a:t>
                      </a:r>
                    </a:p>
                  </a:txBody>
                  <a:tcPr/>
                </a:tc>
                <a:extLst>
                  <a:ext uri="{0D108BD9-81ED-4DB2-BD59-A6C34878D82A}">
                    <a16:rowId xmlns:a16="http://schemas.microsoft.com/office/drawing/2014/main" val="1979868816"/>
                  </a:ext>
                </a:extLst>
              </a:tr>
              <a:tr h="370840">
                <a:tc>
                  <a:txBody>
                    <a:bodyPr/>
                    <a:lstStyle/>
                    <a:p>
                      <a:r>
                        <a:rPr lang="en-US" sz="2000" dirty="0"/>
                        <a:t>0</a:t>
                      </a:r>
                    </a:p>
                  </a:txBody>
                  <a:tcPr/>
                </a:tc>
                <a:tc>
                  <a:txBody>
                    <a:bodyPr/>
                    <a:lstStyle/>
                    <a:p>
                      <a:r>
                        <a:rPr lang="en-US" sz="2000" dirty="0"/>
                        <a:t>(4,4)</a:t>
                      </a:r>
                    </a:p>
                  </a:txBody>
                  <a:tcPr/>
                </a:tc>
                <a:extLst>
                  <a:ext uri="{0D108BD9-81ED-4DB2-BD59-A6C34878D82A}">
                    <a16:rowId xmlns:a16="http://schemas.microsoft.com/office/drawing/2014/main" val="4207057882"/>
                  </a:ext>
                </a:extLst>
              </a:tr>
              <a:tr h="370840">
                <a:tc>
                  <a:txBody>
                    <a:bodyPr/>
                    <a:lstStyle/>
                    <a:p>
                      <a:r>
                        <a:rPr lang="en-US" sz="2000" dirty="0"/>
                        <a:t>1</a:t>
                      </a:r>
                    </a:p>
                  </a:txBody>
                  <a:tcPr/>
                </a:tc>
                <a:tc>
                  <a:txBody>
                    <a:bodyPr/>
                    <a:lstStyle/>
                    <a:p>
                      <a:r>
                        <a:rPr lang="en-US" sz="2000" dirty="0"/>
                        <a:t>(2, 2)</a:t>
                      </a:r>
                    </a:p>
                  </a:txBody>
                  <a:tcPr/>
                </a:tc>
                <a:extLst>
                  <a:ext uri="{0D108BD9-81ED-4DB2-BD59-A6C34878D82A}">
                    <a16:rowId xmlns:a16="http://schemas.microsoft.com/office/drawing/2014/main" val="273047315"/>
                  </a:ext>
                </a:extLst>
              </a:tr>
              <a:tr h="370840">
                <a:tc>
                  <a:txBody>
                    <a:bodyPr/>
                    <a:lstStyle/>
                    <a:p>
                      <a:r>
                        <a:rPr lang="en-US" sz="2000" dirty="0"/>
                        <a:t>2</a:t>
                      </a:r>
                    </a:p>
                  </a:txBody>
                  <a:tcPr/>
                </a:tc>
                <a:tc>
                  <a:txBody>
                    <a:bodyPr/>
                    <a:lstStyle/>
                    <a:p>
                      <a:r>
                        <a:rPr lang="en-US" sz="2000" dirty="0"/>
                        <a:t>(1, 1)</a:t>
                      </a:r>
                    </a:p>
                  </a:txBody>
                  <a:tcPr/>
                </a:tc>
                <a:extLst>
                  <a:ext uri="{0D108BD9-81ED-4DB2-BD59-A6C34878D82A}">
                    <a16:rowId xmlns:a16="http://schemas.microsoft.com/office/drawing/2014/main" val="4274767139"/>
                  </a:ext>
                </a:extLst>
              </a:tr>
              <a:tr h="370840">
                <a:tc>
                  <a:txBody>
                    <a:bodyPr/>
                    <a:lstStyle/>
                    <a:p>
                      <a:r>
                        <a:rPr lang="en-US" sz="2000" dirty="0"/>
                        <a:t>3</a:t>
                      </a:r>
                    </a:p>
                  </a:txBody>
                  <a:tcPr/>
                </a:tc>
                <a:tc>
                  <a:txBody>
                    <a:bodyPr/>
                    <a:lstStyle/>
                    <a:p>
                      <a:r>
                        <a:rPr lang="en-US" sz="2000" dirty="0"/>
                        <a:t>(0.5,</a:t>
                      </a:r>
                      <a:r>
                        <a:rPr lang="en-US" sz="2000" baseline="0" dirty="0"/>
                        <a:t> 0.5)</a:t>
                      </a:r>
                      <a:endParaRPr lang="en-US" sz="2000" dirty="0"/>
                    </a:p>
                  </a:txBody>
                  <a:tcPr/>
                </a:tc>
                <a:extLst>
                  <a:ext uri="{0D108BD9-81ED-4DB2-BD59-A6C34878D82A}">
                    <a16:rowId xmlns:a16="http://schemas.microsoft.com/office/drawing/2014/main" val="3571409860"/>
                  </a:ext>
                </a:extLst>
              </a:tr>
              <a:tr h="370840">
                <a:tc>
                  <a:txBody>
                    <a:bodyPr/>
                    <a:lstStyle/>
                    <a:p>
                      <a:r>
                        <a:rPr lang="en-US" sz="2000" dirty="0"/>
                        <a:t>4</a:t>
                      </a:r>
                    </a:p>
                  </a:txBody>
                  <a:tcPr/>
                </a:tc>
                <a:tc>
                  <a:txBody>
                    <a:bodyPr/>
                    <a:lstStyle/>
                    <a:p>
                      <a:r>
                        <a:rPr lang="en-US" sz="2000" dirty="0"/>
                        <a:t>(0.25, 0.25)</a:t>
                      </a:r>
                    </a:p>
                  </a:txBody>
                  <a:tcPr/>
                </a:tc>
                <a:extLst>
                  <a:ext uri="{0D108BD9-81ED-4DB2-BD59-A6C34878D82A}">
                    <a16:rowId xmlns:a16="http://schemas.microsoft.com/office/drawing/2014/main" val="723836391"/>
                  </a:ext>
                </a:extLst>
              </a:tr>
              <a:tr h="370840">
                <a:tc>
                  <a:txBody>
                    <a:bodyPr/>
                    <a:lstStyle/>
                    <a:p>
                      <a:r>
                        <a:rPr lang="en-US" sz="2000" dirty="0"/>
                        <a:t>5</a:t>
                      </a:r>
                    </a:p>
                  </a:txBody>
                  <a:tcPr/>
                </a:tc>
                <a:tc>
                  <a:txBody>
                    <a:bodyPr/>
                    <a:lstStyle/>
                    <a:p>
                      <a:r>
                        <a:rPr lang="en-US" sz="2000" dirty="0"/>
                        <a:t>(0.125, 0.125)</a:t>
                      </a:r>
                    </a:p>
                  </a:txBody>
                  <a:tcPr/>
                </a:tc>
                <a:extLst>
                  <a:ext uri="{0D108BD9-81ED-4DB2-BD59-A6C34878D82A}">
                    <a16:rowId xmlns:a16="http://schemas.microsoft.com/office/drawing/2014/main" val="1720507661"/>
                  </a:ext>
                </a:extLst>
              </a:tr>
            </a:tbl>
          </a:graphicData>
        </a:graphic>
      </p:graphicFrame>
      <p:sp>
        <p:nvSpPr>
          <p:cNvPr id="9" name="TextBox 8"/>
          <p:cNvSpPr txBox="1"/>
          <p:nvPr/>
        </p:nvSpPr>
        <p:spPr>
          <a:xfrm>
            <a:off x="3990108" y="2814452"/>
            <a:ext cx="4696691" cy="2031325"/>
          </a:xfrm>
          <a:prstGeom prst="rect">
            <a:avLst/>
          </a:prstGeom>
          <a:noFill/>
        </p:spPr>
        <p:txBody>
          <a:bodyPr wrap="square" rtlCol="0">
            <a:spAutoFit/>
          </a:bodyPr>
          <a:lstStyle/>
          <a:p>
            <a:r>
              <a:rPr lang="en-US" sz="2100" b="1" dirty="0"/>
              <a:t>Interpretation</a:t>
            </a:r>
            <a:r>
              <a:rPr lang="en-US" sz="2100" dirty="0"/>
              <a:t>: At every time step we move half the distance towards the origin.</a:t>
            </a:r>
          </a:p>
          <a:p>
            <a:endParaRPr lang="en-US" sz="2100" dirty="0"/>
          </a:p>
          <a:p>
            <a:r>
              <a:rPr lang="en-US" sz="2100" dirty="0"/>
              <a:t>The origin is a stable equilibrium for this system.</a:t>
            </a:r>
          </a:p>
        </p:txBody>
      </p:sp>
    </p:spTree>
    <p:extLst>
      <p:ext uri="{BB962C8B-B14F-4D97-AF65-F5344CB8AC3E}">
        <p14:creationId xmlns:p14="http://schemas.microsoft.com/office/powerpoint/2010/main" val="23065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Example: Scatter Plot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800219"/>
              </a:xfrm>
              <a:prstGeom prst="rect">
                <a:avLst/>
              </a:prstGeom>
              <a:noFill/>
            </p:spPr>
            <p:txBody>
              <a:bodyPr wrap="square" rtlCol="0">
                <a:spAutoFit/>
              </a:bodyPr>
              <a:lstStyle/>
              <a:p>
                <a:r>
                  <a:rPr lang="en-US" sz="2300" b="1" dirty="0"/>
                  <a:t>Example: </a:t>
                </a:r>
                <a:r>
                  <a:rPr lang="en-US" sz="2300" dirty="0"/>
                  <a:t>Scatter plots for system</a:t>
                </a:r>
                <a14:m>
                  <m:oMath xmlns:m="http://schemas.openxmlformats.org/officeDocument/2006/math">
                    <m:r>
                      <a:rPr lang="en-US" sz="2300" b="0" i="0" smtClean="0">
                        <a:latin typeface="Cambria Math" panose="02040503050406030204" pitchFamily="18" charset="0"/>
                      </a:rPr>
                      <m:t> </m:t>
                    </m:r>
                    <m:r>
                      <m:rPr>
                        <m:sty m:val="p"/>
                      </m:rPr>
                      <a:rPr lang="en-US" sz="2300" b="0" i="0" smtClean="0">
                        <a:latin typeface="Cambria Math" panose="02040503050406030204" pitchFamily="18" charset="0"/>
                      </a:rPr>
                      <m:t>Δ</m:t>
                    </m:r>
                    <m:r>
                      <a:rPr lang="en-US" sz="2300" b="1" i="0" smtClean="0">
                        <a:latin typeface="Cambria Math" panose="02040503050406030204" pitchFamily="18" charset="0"/>
                      </a:rPr>
                      <m:t>𝐱</m:t>
                    </m:r>
                    <m:r>
                      <a:rPr lang="en-US" sz="2300" b="0" i="1" smtClean="0">
                        <a:latin typeface="Cambria Math" panose="02040503050406030204" pitchFamily="18" charset="0"/>
                      </a:rPr>
                      <m:t>=−0.5</m:t>
                    </m:r>
                    <m:r>
                      <a:rPr lang="en-US" sz="2300" b="1" i="0" smtClean="0">
                        <a:latin typeface="Cambria Math" panose="02040503050406030204" pitchFamily="18" charset="0"/>
                      </a:rPr>
                      <m:t>𝐱</m:t>
                    </m:r>
                  </m:oMath>
                </a14:m>
                <a:r>
                  <a:rPr lang="en-US" sz="2300" b="1" dirty="0"/>
                  <a:t> </a:t>
                </a:r>
                <a:r>
                  <a:rPr lang="en-US" sz="2300" dirty="0"/>
                  <a:t>using starting point (4,4).</a:t>
                </a:r>
                <a:endParaRPr lang="en-US" sz="23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800219"/>
              </a:xfrm>
              <a:prstGeom prst="rect">
                <a:avLst/>
              </a:prstGeom>
              <a:blipFill>
                <a:blip r:embed="rId4"/>
                <a:stretch>
                  <a:fillRect l="-1038" t="-6107" b="-16031"/>
                </a:stretch>
              </a:blipFill>
            </p:spPr>
            <p:txBody>
              <a:bodyPr/>
              <a:lstStyle/>
              <a:p>
                <a:r>
                  <a:rPr lang="en-US">
                    <a:noFill/>
                  </a:rPr>
                  <a:t> </a:t>
                </a:r>
              </a:p>
            </p:txBody>
          </p:sp>
        </mc:Fallback>
      </mc:AlternateContent>
      <p:sp>
        <p:nvSpPr>
          <p:cNvPr id="9" name="TextBox 8"/>
          <p:cNvSpPr txBox="1"/>
          <p:nvPr/>
        </p:nvSpPr>
        <p:spPr>
          <a:xfrm>
            <a:off x="5260769" y="2818455"/>
            <a:ext cx="3562597" cy="1154162"/>
          </a:xfrm>
          <a:prstGeom prst="rect">
            <a:avLst/>
          </a:prstGeom>
          <a:noFill/>
        </p:spPr>
        <p:txBody>
          <a:bodyPr wrap="square" rtlCol="0">
            <a:spAutoFit/>
          </a:bodyPr>
          <a:lstStyle/>
          <a:p>
            <a:r>
              <a:rPr lang="en-US" sz="2300" b="1" dirty="0"/>
              <a:t>Behavior</a:t>
            </a:r>
            <a:r>
              <a:rPr lang="en-US" sz="2300" dirty="0"/>
              <a:t>: Gradually move towards stable equilibrium at the origin (0,0).</a:t>
            </a:r>
          </a:p>
        </p:txBody>
      </p:sp>
      <p:pic>
        <p:nvPicPr>
          <p:cNvPr id="7" name="Picture 6"/>
          <p:cNvPicPr>
            <a:picLocks noChangeAspect="1"/>
          </p:cNvPicPr>
          <p:nvPr/>
        </p:nvPicPr>
        <p:blipFill>
          <a:blip r:embed="rId5"/>
          <a:stretch>
            <a:fillRect/>
          </a:stretch>
        </p:blipFill>
        <p:spPr>
          <a:xfrm>
            <a:off x="155575" y="2530081"/>
            <a:ext cx="4941426" cy="3531405"/>
          </a:xfrm>
          <a:prstGeom prst="rect">
            <a:avLst/>
          </a:prstGeom>
        </p:spPr>
      </p:pic>
    </p:spTree>
    <p:extLst>
      <p:ext uri="{BB962C8B-B14F-4D97-AF65-F5344CB8AC3E}">
        <p14:creationId xmlns:p14="http://schemas.microsoft.com/office/powerpoint/2010/main" val="54450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Example: Battle</a:t>
            </a:r>
          </a:p>
        </p:txBody>
      </p:sp>
      <p:sp>
        <p:nvSpPr>
          <p:cNvPr id="3" name="Content Placeholder 2"/>
          <p:cNvSpPr>
            <a:spLocks noGrp="1"/>
          </p:cNvSpPr>
          <p:nvPr>
            <p:ph idx="1"/>
          </p:nvPr>
        </p:nvSpPr>
        <p:spPr>
          <a:xfrm>
            <a:off x="457200" y="1602657"/>
            <a:ext cx="8069283" cy="4679389"/>
          </a:xfrm>
          <a:effectLst>
            <a:glow rad="139700">
              <a:schemeClr val="accent4">
                <a:satMod val="175000"/>
                <a:alpha val="40000"/>
              </a:schemeClr>
            </a:glow>
          </a:effectLst>
        </p:spPr>
        <p:txBody>
          <a:bodyPr>
            <a:noAutofit/>
          </a:bodyPr>
          <a:lstStyle/>
          <a:p>
            <a:pPr marL="0" indent="0">
              <a:buNone/>
            </a:pPr>
            <a:r>
              <a:rPr lang="en-US" sz="2300" dirty="0"/>
              <a:t>Two forces which we call red (R) and blue (B) are engaged in a battle. In this conventional battle, attrition is a result of direct fire (infantry) and area fire (artillery). The attrition rate due to direct fire is assumed to be directly proportional to the number of infantry. The attrition rate due to enemy artillery is due to both the amount of enemy artillery and the density of opposing troops.</a:t>
            </a:r>
          </a:p>
          <a:p>
            <a:pPr marL="0" indent="0">
              <a:buNone/>
            </a:pPr>
            <a:endParaRPr lang="en-US" sz="2300" dirty="0"/>
          </a:p>
          <a:p>
            <a:pPr marL="0" indent="0">
              <a:buNone/>
            </a:pPr>
            <a:r>
              <a:rPr lang="en-US" sz="2300" dirty="0"/>
              <a:t>Red has amassed 5 division to attack a blue force of 2 divisions. Blue has the advantage of defense and superior weapons. How much more effective does blue have to be in order to prevail in the battle?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217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8"/>
                <a:ext cx="4075472" cy="3498392"/>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14:m>
                  <m:oMath xmlns:m="http://schemas.openxmlformats.org/officeDocument/2006/math">
                    <m:r>
                      <a:rPr lang="en-US" sz="1800" b="0" i="1" smtClean="0">
                        <a:latin typeface="Cambria Math" panose="02040503050406030204" pitchFamily="18" charset="0"/>
                      </a:rPr>
                      <m:t>𝑅</m:t>
                    </m:r>
                  </m:oMath>
                </a14:m>
                <a:r>
                  <a:rPr lang="en-US" sz="1800" i="1" dirty="0">
                    <a:latin typeface="+mj-lt"/>
                  </a:rPr>
                  <a:t> – </a:t>
                </a:r>
                <a:r>
                  <a:rPr lang="en-US" sz="1800" dirty="0">
                    <a:latin typeface="+mj-lt"/>
                  </a:rPr>
                  <a:t>number of red divisions (units)</a:t>
                </a:r>
              </a:p>
              <a:p>
                <a:pPr marL="0" indent="0">
                  <a:buNone/>
                </a:pPr>
                <a14:m>
                  <m:oMath xmlns:m="http://schemas.openxmlformats.org/officeDocument/2006/math">
                    <m:r>
                      <a:rPr lang="en-US" sz="1800" i="1" smtClean="0">
                        <a:latin typeface="Cambria Math" panose="02040503050406030204" pitchFamily="18" charset="0"/>
                      </a:rPr>
                      <m:t>𝐵</m:t>
                    </m:r>
                  </m:oMath>
                </a14:m>
                <a:r>
                  <a:rPr lang="en-US" sz="1800" i="1" dirty="0">
                    <a:latin typeface="+mj-lt"/>
                  </a:rPr>
                  <a:t> – </a:t>
                </a:r>
                <a:r>
                  <a:rPr lang="en-US" sz="1800" dirty="0"/>
                  <a:t>number of blue divisions (units)</a:t>
                </a:r>
                <a:endParaRPr lang="en-US" sz="1800" dirty="0">
                  <a:latin typeface="+mj-lt"/>
                </a:endParaRPr>
              </a:p>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i="1" smtClean="0">
                            <a:latin typeface="Cambria Math" panose="02040503050406030204" pitchFamily="18" charset="0"/>
                          </a:rPr>
                          <m:t>𝐷</m:t>
                        </m:r>
                      </m:e>
                      <m:sub>
                        <m:r>
                          <a:rPr lang="en-US" sz="1800" b="0" i="1" smtClean="0">
                            <a:latin typeface="Cambria Math" panose="02040503050406030204" pitchFamily="18" charset="0"/>
                          </a:rPr>
                          <m:t>𝑅</m:t>
                        </m:r>
                      </m:sub>
                    </m:sSub>
                  </m:oMath>
                </a14:m>
                <a:r>
                  <a:rPr lang="en-US" sz="1800" i="1" dirty="0">
                    <a:latin typeface="+mj-lt"/>
                  </a:rPr>
                  <a:t> – </a:t>
                </a:r>
                <a:r>
                  <a:rPr lang="en-US" sz="1800" dirty="0">
                    <a:latin typeface="+mj-lt"/>
                  </a:rPr>
                  <a:t>red attrition rate due to direct fire (units/hour)</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b="0" i="1" smtClean="0">
                            <a:latin typeface="Cambria Math" panose="02040503050406030204" pitchFamily="18" charset="0"/>
                          </a:rPr>
                          <m:t>𝐵</m:t>
                        </m:r>
                      </m:sub>
                    </m:sSub>
                  </m:oMath>
                </a14:m>
                <a:r>
                  <a:rPr lang="en-US" sz="1800" i="1" dirty="0"/>
                  <a:t> – </a:t>
                </a:r>
                <a:r>
                  <a:rPr lang="en-US" sz="1800" dirty="0"/>
                  <a:t>blue attrition rate due to direct fire (units/hour)</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𝐼</m:t>
                        </m:r>
                      </m:e>
                      <m:sub>
                        <m:r>
                          <a:rPr lang="en-US" sz="1800" i="1">
                            <a:latin typeface="Cambria Math" panose="02040503050406030204" pitchFamily="18" charset="0"/>
                          </a:rPr>
                          <m:t>𝑅</m:t>
                        </m:r>
                      </m:sub>
                    </m:sSub>
                  </m:oMath>
                </a14:m>
                <a:r>
                  <a:rPr lang="en-US" sz="1800" i="1" dirty="0"/>
                  <a:t> – </a:t>
                </a:r>
                <a:r>
                  <a:rPr lang="en-US" sz="1800" dirty="0"/>
                  <a:t>red attrition rate due to indirect fire (units/hour)</a:t>
                </a: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𝐼</m:t>
                        </m:r>
                      </m:e>
                      <m:sub>
                        <m:r>
                          <a:rPr lang="en-US" sz="1800" i="1">
                            <a:latin typeface="Cambria Math" panose="02040503050406030204" pitchFamily="18" charset="0"/>
                          </a:rPr>
                          <m:t>𝐵</m:t>
                        </m:r>
                      </m:sub>
                    </m:sSub>
                  </m:oMath>
                </a14:m>
                <a:r>
                  <a:rPr lang="en-US" sz="1800" i="1" dirty="0"/>
                  <a:t> – </a:t>
                </a:r>
                <a:r>
                  <a:rPr lang="en-US" sz="1800" dirty="0"/>
                  <a:t>blue attrition rate due to indirect fire (units/hour)</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8"/>
                <a:ext cx="4075472" cy="3498392"/>
              </a:xfrm>
              <a:prstGeom prst="rect">
                <a:avLst/>
              </a:prstGeom>
              <a:blipFill>
                <a:blip r:embed="rId3"/>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08167"/>
                <a:ext cx="3553990" cy="4686156"/>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𝐵</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b="0" i="1" smtClean="0">
                              <a:latin typeface="Cambria Math" panose="02040503050406030204" pitchFamily="18" charset="0"/>
                            </a:rPr>
                            <m:t>𝐵</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𝑅</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𝑅𝐵</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b="0" i="1" smtClean="0">
                              <a:latin typeface="Cambria Math" panose="02040503050406030204" pitchFamily="18" charset="0"/>
                            </a:rPr>
                            <m:t>𝐵</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𝑅𝐵</m:t>
                      </m:r>
                    </m:oMath>
                  </m:oMathPara>
                </a14:m>
                <a:br>
                  <a:rPr lang="en-US" sz="1800" i="1" dirty="0">
                    <a:latin typeface="Cambria Math" panose="02040503050406030204" pitchFamily="18" charset="0"/>
                  </a:rPr>
                </a:br>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𝑅</m:t>
                      </m:r>
                      <m:r>
                        <a:rPr lang="en-US" sz="1800" b="0" i="1" smtClean="0">
                          <a:latin typeface="Cambria Math" panose="02040503050406030204" pitchFamily="18" charset="0"/>
                        </a:rPr>
                        <m:t>≥0, </m:t>
                      </m:r>
                      <m:r>
                        <a:rPr lang="en-US" sz="1800" i="1">
                          <a:latin typeface="Cambria Math" panose="02040503050406030204" pitchFamily="18" charset="0"/>
                        </a:rPr>
                        <m:t>𝐵</m:t>
                      </m:r>
                      <m:r>
                        <a:rPr lang="en-US" sz="1800" b="0" i="1" smtClean="0">
                          <a:latin typeface="Cambria Math" panose="02040503050406030204" pitchFamily="18" charset="0"/>
                        </a:rPr>
                        <m:t>≥0</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&gt;0</m:t>
                      </m:r>
                    </m:oMath>
                  </m:oMathPara>
                </a14:m>
                <a:endParaRPr lang="en-US" sz="1800" i="1" dirty="0">
                  <a:latin typeface="Cambria Math" panose="02040503050406030204" pitchFamily="18" charset="0"/>
                </a:endParaRP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1</m:t>
                        </m:r>
                      </m:sub>
                    </m:sSub>
                    <m:r>
                      <a:rPr lang="en-US" sz="1800" b="0" i="1" smtClean="0">
                        <a:latin typeface="Cambria Math" panose="02040503050406030204" pitchFamily="18" charset="0"/>
                      </a:rPr>
                      <m:t>&gt;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2</m:t>
                        </m:r>
                      </m:sub>
                    </m:sSub>
                    <m:r>
                      <a:rPr lang="en-US" sz="1800" b="0" i="1" smtClean="0">
                        <a:latin typeface="Cambria Math" panose="02040503050406030204" pitchFamily="18" charset="0"/>
                      </a:rPr>
                      <m:t> </m:t>
                    </m:r>
                  </m:oMath>
                </a14:m>
                <a:r>
                  <a:rPr lang="en-US" sz="1800" b="0" i="1" dirty="0">
                    <a:latin typeface="Cambria Math" panose="02040503050406030204" pitchFamily="18" charset="0"/>
                  </a:rPr>
                  <a:t> </a:t>
                </a:r>
                <a:br>
                  <a:rPr lang="en-US" sz="1800" b="0" i="1" dirty="0">
                    <a:latin typeface="Cambria Math" panose="02040503050406030204" pitchFamily="18" charset="0"/>
                  </a:rPr>
                </a:b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b="0" i="1" smtClean="0">
                        <a:latin typeface="Cambria Math" panose="02040503050406030204" pitchFamily="18" charset="0"/>
                      </a:rPr>
                      <m:t>&gt;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oMath>
                </a14:m>
                <a:r>
                  <a:rPr lang="en-US" sz="1800" i="1" dirty="0">
                    <a:latin typeface="Cambria Math" panose="02040503050406030204" pitchFamily="18" charset="0"/>
                  </a:rPr>
                  <a:t> </a:t>
                </a:r>
              </a:p>
              <a:p>
                <a:pPr marL="0" indent="0">
                  <a:buNone/>
                </a:pPr>
                <a:endParaRPr lang="en-US" sz="1800" i="1" dirty="0">
                  <a:latin typeface="Cambria Math" panose="02040503050406030204" pitchFamily="18" charset="0"/>
                </a:endParaRPr>
              </a:p>
              <a:p>
                <a:pPr marL="0" indent="0">
                  <a:buNone/>
                </a:pPr>
                <a14:m>
                  <m:oMath xmlns:m="http://schemas.openxmlformats.org/officeDocument/2006/math">
                    <m:r>
                      <a:rPr lang="en-US" sz="1800" i="1">
                        <a:latin typeface="Cambria Math" panose="02040503050406030204" pitchFamily="18" charset="0"/>
                      </a:rPr>
                      <m:t>𝑅</m:t>
                    </m:r>
                    <m:d>
                      <m:dPr>
                        <m:ctrlPr>
                          <a:rPr lang="en-US" sz="1800" b="0" i="1" smtClean="0">
                            <a:latin typeface="Cambria Math" panose="02040503050406030204" pitchFamily="18" charset="0"/>
                          </a:rPr>
                        </m:ctrlPr>
                      </m:dPr>
                      <m:e>
                        <m:r>
                          <a:rPr lang="en-US" sz="1800" i="1">
                            <a:latin typeface="Cambria Math" panose="02040503050406030204" pitchFamily="18" charset="0"/>
                          </a:rPr>
                          <m:t>0</m:t>
                        </m:r>
                      </m:e>
                    </m:d>
                    <m:r>
                      <a:rPr lang="en-US" sz="1800" b="0" i="1" smtClean="0">
                        <a:latin typeface="Cambria Math" panose="02040503050406030204" pitchFamily="18" charset="0"/>
                      </a:rPr>
                      <m:t>=5</m:t>
                    </m:r>
                    <m:r>
                      <a:rPr lang="en-US" sz="1800" i="1">
                        <a:latin typeface="Cambria Math" panose="02040503050406030204" pitchFamily="18" charset="0"/>
                      </a:rPr>
                      <m:t>, </m:t>
                    </m:r>
                    <m:r>
                      <a:rPr lang="en-US" sz="1800" b="0" i="1" smtClean="0">
                        <a:latin typeface="Cambria Math" panose="02040503050406030204" pitchFamily="18" charset="0"/>
                      </a:rPr>
                      <m:t> </m:t>
                    </m:r>
                    <m:r>
                      <a:rPr lang="en-US" sz="1800" i="1">
                        <a:latin typeface="Cambria Math" panose="02040503050406030204" pitchFamily="18" charset="0"/>
                      </a:rPr>
                      <m:t>𝐵</m:t>
                    </m:r>
                    <m:d>
                      <m:dPr>
                        <m:ctrlPr>
                          <a:rPr lang="en-US" sz="1800" b="0" i="1" smtClean="0">
                            <a:latin typeface="Cambria Math" panose="02040503050406030204" pitchFamily="18" charset="0"/>
                          </a:rPr>
                        </m:ctrlPr>
                      </m:dPr>
                      <m:e>
                        <m:r>
                          <a:rPr lang="en-US" sz="1800" i="1">
                            <a:latin typeface="Cambria Math" panose="02040503050406030204" pitchFamily="18" charset="0"/>
                          </a:rPr>
                          <m:t>0</m:t>
                        </m:r>
                      </m:e>
                    </m:d>
                    <m:r>
                      <a:rPr lang="en-US" sz="1800" b="0" i="1" smtClean="0">
                        <a:latin typeface="Cambria Math" panose="02040503050406030204" pitchFamily="18" charset="0"/>
                      </a:rPr>
                      <m:t>=2</m:t>
                    </m:r>
                  </m:oMath>
                </a14:m>
                <a:r>
                  <a:rPr lang="en-US" sz="1800" i="1" dirty="0">
                    <a:latin typeface="Cambria Math" panose="02040503050406030204" pitchFamily="18" charset="0"/>
                  </a:rPr>
                  <a:t> </a:t>
                </a:r>
                <a:br>
                  <a:rPr lang="en-US" sz="1800" i="1" dirty="0">
                    <a:latin typeface="Cambria Math" panose="02040503050406030204" pitchFamily="18" charset="0"/>
                  </a:rPr>
                </a:br>
                <a:endParaRPr lang="en-US" sz="1800" i="1" dirty="0">
                  <a:latin typeface="Cambria Math" panose="02040503050406030204" pitchFamily="18" charset="0"/>
                </a:endParaRPr>
              </a:p>
              <a:p>
                <a:pPr marL="0" indent="0">
                  <a:buNone/>
                </a:pPr>
                <a:r>
                  <a:rPr lang="en-US" sz="1800" b="1" u="sng" dirty="0"/>
                  <a:t>Parameters:</a:t>
                </a:r>
              </a:p>
              <a:p>
                <a:pPr marL="0" indent="0">
                  <a:buNone/>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oMath>
                </a14:m>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08167"/>
                <a:ext cx="3553990" cy="4686156"/>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5129480"/>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Objective</a:t>
                </a:r>
              </a:p>
              <a:p>
                <a:pPr marL="0" indent="0">
                  <a:buNone/>
                </a:pPr>
                <a:r>
                  <a:rPr lang="en-US" sz="1800" dirty="0"/>
                  <a:t>Determine under what conditions does </a:t>
                </a:r>
                <a14:m>
                  <m:oMath xmlns:m="http://schemas.openxmlformats.org/officeDocument/2006/math">
                    <m:r>
                      <a:rPr lang="en-US" sz="1800" i="1">
                        <a:latin typeface="Cambria Math" panose="02040503050406030204" pitchFamily="18" charset="0"/>
                      </a:rPr>
                      <m:t>𝑅</m:t>
                    </m:r>
                    <m:r>
                      <a:rPr lang="en-US" sz="1800" i="1">
                        <a:latin typeface="Cambria Math" panose="02040503050406030204" pitchFamily="18" charset="0"/>
                      </a:rPr>
                      <m:t>→0</m:t>
                    </m:r>
                  </m:oMath>
                </a14:m>
                <a:r>
                  <a:rPr lang="en-US" sz="1800" dirty="0"/>
                  <a:t> before </a:t>
                </a:r>
                <a14:m>
                  <m:oMath xmlns:m="http://schemas.openxmlformats.org/officeDocument/2006/math">
                    <m:r>
                      <a:rPr lang="en-US" sz="1800" i="1">
                        <a:latin typeface="Cambria Math" panose="02040503050406030204" pitchFamily="18" charset="0"/>
                      </a:rPr>
                      <m:t>𝐵</m:t>
                    </m:r>
                    <m:r>
                      <a:rPr lang="en-US" sz="1800" i="1">
                        <a:latin typeface="Cambria Math" panose="02040503050406030204" pitchFamily="18" charset="0"/>
                      </a:rPr>
                      <m:t>→0</m:t>
                    </m:r>
                  </m:oMath>
                </a14:m>
                <a:r>
                  <a:rPr lang="en-US" sz="1800" dirty="0"/>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5129480"/>
                <a:ext cx="3816657" cy="1238501"/>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304927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460377" y="5391397"/>
                <a:ext cx="3816657" cy="110440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Objective</a:t>
                </a:r>
              </a:p>
              <a:p>
                <a:pPr marL="0" indent="0">
                  <a:buNone/>
                </a:pPr>
                <a:r>
                  <a:rPr lang="en-US" sz="1800" dirty="0"/>
                  <a:t>Determine under what conditions does </a:t>
                </a:r>
                <a14:m>
                  <m:oMath xmlns:m="http://schemas.openxmlformats.org/officeDocument/2006/math">
                    <m:r>
                      <a:rPr lang="en-US" sz="1800" i="1">
                        <a:latin typeface="Cambria Math" panose="02040503050406030204" pitchFamily="18" charset="0"/>
                      </a:rPr>
                      <m:t>𝑅</m:t>
                    </m:r>
                    <m:r>
                      <a:rPr lang="en-US" sz="1800" i="1">
                        <a:latin typeface="Cambria Math" panose="02040503050406030204" pitchFamily="18" charset="0"/>
                      </a:rPr>
                      <m:t>→0</m:t>
                    </m:r>
                  </m:oMath>
                </a14:m>
                <a:r>
                  <a:rPr lang="en-US" sz="1800" dirty="0"/>
                  <a:t> before </a:t>
                </a:r>
                <a14:m>
                  <m:oMath xmlns:m="http://schemas.openxmlformats.org/officeDocument/2006/math">
                    <m:r>
                      <a:rPr lang="en-US" sz="1800" i="1">
                        <a:latin typeface="Cambria Math" panose="02040503050406030204" pitchFamily="18" charset="0"/>
                      </a:rPr>
                      <m:t>𝐵</m:t>
                    </m:r>
                    <m:r>
                      <a:rPr lang="en-US" sz="1800" i="1">
                        <a:latin typeface="Cambria Math" panose="02040503050406030204" pitchFamily="18" charset="0"/>
                      </a:rPr>
                      <m:t>→0</m:t>
                    </m:r>
                  </m:oMath>
                </a14:m>
                <a:r>
                  <a:rPr lang="en-US" sz="1800" dirty="0"/>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7" y="5391397"/>
                <a:ext cx="3816657" cy="1104406"/>
              </a:xfrm>
              <a:prstGeom prst="rect">
                <a:avLst/>
              </a:prstGeom>
              <a:blipFill>
                <a:blip r:embed="rId3"/>
                <a:stretch>
                  <a:fillRect l="-1111" t="-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493342" y="1541770"/>
                <a:ext cx="4193458" cy="31393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From the assumptions we</a:t>
                </a:r>
              </a:p>
              <a:p>
                <a:endParaRPr lang="en-US" dirty="0"/>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𝑅</m:t>
                      </m:r>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𝐵</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𝑅𝐵</m:t>
                      </m:r>
                    </m:oMath>
                  </m:oMathPara>
                </a14:m>
                <a:endParaRPr lang="en-US" i="1" dirty="0"/>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𝐵</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b="0" i="1" smtClean="0">
                              <a:latin typeface="Cambria Math" panose="02040503050406030204" pitchFamily="18" charset="0"/>
                            </a:rPr>
                            <m:t>𝐵</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b="0" i="1" smtClean="0">
                              <a:latin typeface="Cambria Math" panose="02040503050406030204" pitchFamily="18" charset="0"/>
                            </a:rPr>
                            <m:t>𝐵</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i="1">
                          <a:latin typeface="Cambria Math" panose="02040503050406030204" pitchFamily="18" charset="0"/>
                        </a:rPr>
                        <m:t>𝑅𝐵</m:t>
                      </m:r>
                    </m:oMath>
                  </m:oMathPara>
                </a14:m>
                <a:endParaRPr lang="en-US" i="1" dirty="0"/>
              </a:p>
              <a:p>
                <a:endParaRPr lang="en-US" dirty="0"/>
              </a:p>
              <a:p>
                <a:r>
                  <a:rPr lang="en-US" dirty="0"/>
                  <a:t>with initial condition</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=5</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=2</m:t>
                      </m:r>
                    </m:oMath>
                  </m:oMathPara>
                </a14:m>
                <a:br>
                  <a:rPr lang="en-US" i="1" dirty="0">
                    <a:latin typeface="Cambria Math" panose="02040503050406030204" pitchFamily="18" charset="0"/>
                  </a:rPr>
                </a:br>
                <a:endParaRPr lang="en-US" i="1" dirty="0">
                  <a:latin typeface="Cambria Math" panose="02040503050406030204" pitchFamily="18" charset="0"/>
                </a:endParaRPr>
              </a:p>
              <a:p>
                <a:endParaRPr lang="en-US" dirty="0"/>
              </a:p>
              <a:p>
                <a:r>
                  <a:rPr lang="en-US" dirty="0"/>
                  <a:t>We model this as a discrete time dynamical system of two variables </a:t>
                </a:r>
                <a:r>
                  <a:rPr lang="en-US" i="1" dirty="0"/>
                  <a:t>R</a:t>
                </a:r>
                <a:r>
                  <a:rPr lang="en-US" dirty="0"/>
                  <a:t> and </a:t>
                </a:r>
                <a:r>
                  <a:rPr lang="en-US" i="1" dirty="0"/>
                  <a:t>B</a:t>
                </a:r>
                <a:r>
                  <a:rPr lang="en-US" dirty="0"/>
                  <a:t>.</a:t>
                </a:r>
              </a:p>
            </p:txBody>
          </p:sp>
        </mc:Choice>
        <mc:Fallback xmlns="">
          <p:sp>
            <p:nvSpPr>
              <p:cNvPr id="11" name="TextBox 10"/>
              <p:cNvSpPr txBox="1">
                <a:spLocks noRot="1" noChangeAspect="1" noMove="1" noResize="1" noEditPoints="1" noAdjustHandles="1" noChangeArrowheads="1" noChangeShapeType="1" noTextEdit="1"/>
              </p:cNvSpPr>
              <p:nvPr/>
            </p:nvSpPr>
            <p:spPr>
              <a:xfrm>
                <a:off x="4493342" y="1541770"/>
                <a:ext cx="4193458" cy="3139321"/>
              </a:xfrm>
              <a:prstGeom prst="rect">
                <a:avLst/>
              </a:prstGeom>
              <a:blipFill>
                <a:blip r:embed="rId4"/>
                <a:stretch>
                  <a:fillRect l="-867" t="-771" r="-578" b="-1734"/>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460377" y="1531938"/>
                <a:ext cx="3553990" cy="3681330"/>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𝐵</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b="0" i="1" smtClean="0">
                              <a:latin typeface="Cambria Math" panose="02040503050406030204" pitchFamily="18" charset="0"/>
                            </a:rPr>
                            <m:t>𝐵</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𝑅</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𝑅𝐵</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b="0" i="1" smtClean="0">
                              <a:latin typeface="Cambria Math" panose="02040503050406030204" pitchFamily="18" charset="0"/>
                            </a:rPr>
                            <m:t>𝐵</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𝑅𝐵</m:t>
                      </m:r>
                    </m:oMath>
                  </m:oMathPara>
                </a14:m>
                <a:br>
                  <a:rPr lang="en-US" sz="1800" i="1" dirty="0">
                    <a:latin typeface="Cambria Math" panose="02040503050406030204" pitchFamily="18" charset="0"/>
                  </a:rPr>
                </a:br>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𝑅</m:t>
                      </m:r>
                      <m:r>
                        <a:rPr lang="en-US" sz="1800" b="0" i="1" smtClean="0">
                          <a:latin typeface="Cambria Math" panose="02040503050406030204" pitchFamily="18" charset="0"/>
                        </a:rPr>
                        <m:t>≥0, </m:t>
                      </m:r>
                      <m:r>
                        <a:rPr lang="en-US" sz="1800" i="1">
                          <a:latin typeface="Cambria Math" panose="02040503050406030204" pitchFamily="18" charset="0"/>
                        </a:rPr>
                        <m:t>𝐵</m:t>
                      </m:r>
                      <m:r>
                        <a:rPr lang="en-US" sz="1800" b="0" i="1" smtClean="0">
                          <a:latin typeface="Cambria Math" panose="02040503050406030204" pitchFamily="18" charset="0"/>
                        </a:rPr>
                        <m:t>≥ 0</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&gt;0</m:t>
                      </m:r>
                    </m:oMath>
                  </m:oMathPara>
                </a14:m>
                <a:endParaRPr lang="en-US" sz="1800" i="1" dirty="0">
                  <a:latin typeface="Cambria Math" panose="02040503050406030204" pitchFamily="18" charset="0"/>
                </a:endParaRPr>
              </a:p>
              <a:p>
                <a:pPr marL="0"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1</m:t>
                        </m:r>
                      </m:sub>
                    </m:sSub>
                    <m:r>
                      <a:rPr lang="en-US" sz="1800" b="0" i="1" smtClean="0">
                        <a:latin typeface="Cambria Math" panose="02040503050406030204" pitchFamily="18" charset="0"/>
                      </a:rPr>
                      <m:t>&gt;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2</m:t>
                        </m:r>
                      </m:sub>
                    </m:sSub>
                    <m:r>
                      <a:rPr lang="en-US" sz="1800" b="0" i="1" smtClean="0">
                        <a:latin typeface="Cambria Math" panose="02040503050406030204" pitchFamily="18" charset="0"/>
                      </a:rPr>
                      <m:t> </m:t>
                    </m:r>
                  </m:oMath>
                </a14:m>
                <a:r>
                  <a:rPr lang="en-US" sz="1800" b="0" i="1" dirty="0">
                    <a:latin typeface="Cambria Math" panose="02040503050406030204" pitchFamily="18" charset="0"/>
                  </a:rPr>
                  <a:t> </a:t>
                </a:r>
                <a:br>
                  <a:rPr lang="en-US" sz="1800" b="0" i="1" dirty="0">
                    <a:latin typeface="Cambria Math" panose="02040503050406030204" pitchFamily="18" charset="0"/>
                  </a:rPr>
                </a:b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r>
                      <a:rPr lang="en-US" sz="1800" b="0" i="1" smtClean="0">
                        <a:latin typeface="Cambria Math" panose="02040503050406030204" pitchFamily="18" charset="0"/>
                      </a:rPr>
                      <m:t>&gt;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oMath>
                </a14:m>
                <a:r>
                  <a:rPr lang="en-US" sz="1800" i="1" dirty="0">
                    <a:latin typeface="Cambria Math" panose="02040503050406030204" pitchFamily="18" charset="0"/>
                  </a:rPr>
                  <a:t> </a:t>
                </a:r>
              </a:p>
              <a:p>
                <a:pPr marL="0" indent="0">
                  <a:buNone/>
                </a:pPr>
                <a:endParaRPr lang="en-US" sz="1800" i="1" dirty="0">
                  <a:latin typeface="Cambria Math" panose="02040503050406030204" pitchFamily="18" charset="0"/>
                </a:endParaRPr>
              </a:p>
              <a:p>
                <a:pPr marL="0" indent="0">
                  <a:buNone/>
                </a:pPr>
                <a14:m>
                  <m:oMath xmlns:m="http://schemas.openxmlformats.org/officeDocument/2006/math">
                    <m:r>
                      <a:rPr lang="en-US" sz="1800" i="1">
                        <a:latin typeface="Cambria Math" panose="02040503050406030204" pitchFamily="18" charset="0"/>
                      </a:rPr>
                      <m:t>𝑅</m:t>
                    </m:r>
                    <m:d>
                      <m:dPr>
                        <m:ctrlPr>
                          <a:rPr lang="en-US" sz="1800" b="0" i="1" smtClean="0">
                            <a:latin typeface="Cambria Math" panose="02040503050406030204" pitchFamily="18" charset="0"/>
                          </a:rPr>
                        </m:ctrlPr>
                      </m:dPr>
                      <m:e>
                        <m:r>
                          <a:rPr lang="en-US" sz="1800" i="1">
                            <a:latin typeface="Cambria Math" panose="02040503050406030204" pitchFamily="18" charset="0"/>
                          </a:rPr>
                          <m:t>0</m:t>
                        </m:r>
                      </m:e>
                    </m:d>
                    <m:r>
                      <a:rPr lang="en-US" sz="1800" b="0" i="1" smtClean="0">
                        <a:latin typeface="Cambria Math" panose="02040503050406030204" pitchFamily="18" charset="0"/>
                      </a:rPr>
                      <m:t>=5</m:t>
                    </m:r>
                    <m:r>
                      <a:rPr lang="en-US" sz="1800" i="1">
                        <a:latin typeface="Cambria Math" panose="02040503050406030204" pitchFamily="18" charset="0"/>
                      </a:rPr>
                      <m:t>, </m:t>
                    </m:r>
                    <m:r>
                      <a:rPr lang="en-US" sz="1800" b="0" i="1" smtClean="0">
                        <a:latin typeface="Cambria Math" panose="02040503050406030204" pitchFamily="18" charset="0"/>
                      </a:rPr>
                      <m:t> </m:t>
                    </m:r>
                    <m:r>
                      <a:rPr lang="en-US" sz="1800" i="1">
                        <a:latin typeface="Cambria Math" panose="02040503050406030204" pitchFamily="18" charset="0"/>
                      </a:rPr>
                      <m:t>𝐵</m:t>
                    </m:r>
                    <m:d>
                      <m:dPr>
                        <m:ctrlPr>
                          <a:rPr lang="en-US" sz="1800" b="0" i="1" smtClean="0">
                            <a:latin typeface="Cambria Math" panose="02040503050406030204" pitchFamily="18" charset="0"/>
                          </a:rPr>
                        </m:ctrlPr>
                      </m:dPr>
                      <m:e>
                        <m:r>
                          <a:rPr lang="en-US" sz="1800" i="1">
                            <a:latin typeface="Cambria Math" panose="02040503050406030204" pitchFamily="18" charset="0"/>
                          </a:rPr>
                          <m:t>0</m:t>
                        </m:r>
                      </m:e>
                    </m:d>
                    <m:r>
                      <a:rPr lang="en-US" sz="1800" b="0" i="1" smtClean="0">
                        <a:latin typeface="Cambria Math" panose="02040503050406030204" pitchFamily="18" charset="0"/>
                      </a:rPr>
                      <m:t>=2</m:t>
                    </m:r>
                  </m:oMath>
                </a14:m>
                <a:r>
                  <a:rPr lang="en-US" sz="1800" i="1" dirty="0">
                    <a:latin typeface="Cambria Math" panose="02040503050406030204" pitchFamily="18" charset="0"/>
                  </a:rPr>
                  <a:t> </a:t>
                </a:r>
                <a:br>
                  <a:rPr lang="en-US" sz="1800" i="1" dirty="0">
                    <a:latin typeface="Cambria Math" panose="02040503050406030204" pitchFamily="18" charset="0"/>
                  </a:rPr>
                </a:br>
                <a:endParaRPr lang="en-US" sz="1800" i="1" dirty="0">
                  <a:latin typeface="Cambria Math" panose="02040503050406030204" pitchFamily="18" charset="0"/>
                </a:endParaRP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460377" y="1531938"/>
                <a:ext cx="3553990" cy="3681330"/>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Tree>
    <p:extLst>
      <p:ext uri="{BB962C8B-B14F-4D97-AF65-F5344CB8AC3E}">
        <p14:creationId xmlns:p14="http://schemas.microsoft.com/office/powerpoint/2010/main" val="221568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1487982"/>
                <a:ext cx="8229600" cy="1708160"/>
              </a:xfrm>
              <a:prstGeom prst="rect">
                <a:avLst/>
              </a:prstGeom>
              <a:solidFill>
                <a:schemeClr val="bg1"/>
              </a:solidFill>
              <a:ln>
                <a:solidFill>
                  <a:srgbClr val="002060"/>
                </a:solidFill>
              </a:ln>
            </p:spPr>
            <p:txBody>
              <a:bodyPr wrap="square" rtlCol="0">
                <a:spAutoFit/>
              </a:bodyPr>
              <a:lstStyle/>
              <a:p>
                <a:r>
                  <a:rPr lang="en-US" sz="2100" dirty="0"/>
                  <a:t>From step 2 we have the following:</a:t>
                </a:r>
              </a:p>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Δ</m:t>
                      </m:r>
                      <m:r>
                        <a:rPr lang="en-US" sz="2100" i="1">
                          <a:latin typeface="Cambria Math" panose="02040503050406030204" pitchFamily="18" charset="0"/>
                        </a:rPr>
                        <m:t>𝑅</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𝐷</m:t>
                          </m:r>
                        </m:e>
                        <m:sub>
                          <m:r>
                            <a:rPr lang="en-US" sz="2100" i="1">
                              <a:latin typeface="Cambria Math" panose="02040503050406030204" pitchFamily="18" charset="0"/>
                            </a:rPr>
                            <m:t>𝑅</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𝐼</m:t>
                          </m:r>
                        </m:e>
                        <m:sub>
                          <m:r>
                            <a:rPr lang="en-US" sz="2100" i="1">
                              <a:latin typeface="Cambria Math" panose="02040503050406030204" pitchFamily="18" charset="0"/>
                            </a:rPr>
                            <m:t>𝑅</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1</m:t>
                          </m:r>
                        </m:sub>
                      </m:sSub>
                      <m:r>
                        <a:rPr lang="en-US" sz="2100" i="1">
                          <a:latin typeface="Cambria Math" panose="02040503050406030204" pitchFamily="18" charset="0"/>
                        </a:rPr>
                        <m:t>𝐵</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𝑏</m:t>
                          </m:r>
                        </m:e>
                        <m:sub>
                          <m:r>
                            <a:rPr lang="en-US" sz="2100" i="1">
                              <a:latin typeface="Cambria Math" panose="02040503050406030204" pitchFamily="18" charset="0"/>
                            </a:rPr>
                            <m:t>1</m:t>
                          </m:r>
                        </m:sub>
                      </m:sSub>
                      <m:r>
                        <a:rPr lang="en-US" sz="2100" i="1">
                          <a:latin typeface="Cambria Math" panose="02040503050406030204" pitchFamily="18" charset="0"/>
                        </a:rPr>
                        <m:t>𝑅𝐵</m:t>
                      </m:r>
                    </m:oMath>
                  </m:oMathPara>
                </a14:m>
                <a:endParaRPr lang="en-US" sz="2100" i="1" dirty="0"/>
              </a:p>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Δ</m:t>
                      </m:r>
                      <m:r>
                        <a:rPr lang="en-US" sz="2100" i="1">
                          <a:latin typeface="Cambria Math" panose="02040503050406030204" pitchFamily="18" charset="0"/>
                        </a:rPr>
                        <m:t>𝐵</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𝐷</m:t>
                          </m:r>
                        </m:e>
                        <m:sub>
                          <m:r>
                            <a:rPr lang="en-US" sz="2100" i="1">
                              <a:latin typeface="Cambria Math" panose="02040503050406030204" pitchFamily="18" charset="0"/>
                            </a:rPr>
                            <m:t>𝐵</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𝐼</m:t>
                          </m:r>
                        </m:e>
                        <m:sub>
                          <m:r>
                            <a:rPr lang="en-US" sz="2100" i="1">
                              <a:latin typeface="Cambria Math" panose="02040503050406030204" pitchFamily="18" charset="0"/>
                            </a:rPr>
                            <m:t>𝐵</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2</m:t>
                          </m:r>
                        </m:sub>
                      </m:sSub>
                      <m:r>
                        <a:rPr lang="en-US" sz="2100" i="1">
                          <a:latin typeface="Cambria Math" panose="02040503050406030204" pitchFamily="18" charset="0"/>
                        </a:rPr>
                        <m:t>𝑅</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𝑏</m:t>
                          </m:r>
                        </m:e>
                        <m:sub>
                          <m:r>
                            <a:rPr lang="en-US" sz="2100" i="1">
                              <a:latin typeface="Cambria Math" panose="02040503050406030204" pitchFamily="18" charset="0"/>
                            </a:rPr>
                            <m:t>2</m:t>
                          </m:r>
                        </m:sub>
                      </m:sSub>
                      <m:r>
                        <a:rPr lang="en-US" sz="2100" i="1">
                          <a:latin typeface="Cambria Math" panose="02040503050406030204" pitchFamily="18" charset="0"/>
                        </a:rPr>
                        <m:t>𝑅𝐵</m:t>
                      </m:r>
                    </m:oMath>
                  </m:oMathPara>
                </a14:m>
                <a:endParaRPr lang="en-US" sz="2100" dirty="0"/>
              </a:p>
              <a:p>
                <a:r>
                  <a:rPr lang="en-US" sz="2100" dirty="0"/>
                  <a:t>with initial condition </a:t>
                </a:r>
              </a:p>
              <a:p>
                <a:r>
                  <a:rPr lang="en-US" sz="2100" dirty="0"/>
                  <a:t>						</a:t>
                </a:r>
                <a14:m>
                  <m:oMath xmlns:m="http://schemas.openxmlformats.org/officeDocument/2006/math">
                    <m:r>
                      <a:rPr lang="en-US" sz="2100" i="1">
                        <a:latin typeface="Cambria Math" panose="02040503050406030204" pitchFamily="18" charset="0"/>
                      </a:rPr>
                      <m:t>𝑅</m:t>
                    </m:r>
                    <m:d>
                      <m:dPr>
                        <m:ctrlPr>
                          <a:rPr lang="en-US" sz="2100" i="1">
                            <a:latin typeface="Cambria Math" panose="02040503050406030204" pitchFamily="18" charset="0"/>
                          </a:rPr>
                        </m:ctrlPr>
                      </m:dPr>
                      <m:e>
                        <m:r>
                          <a:rPr lang="en-US" sz="2100" i="1">
                            <a:latin typeface="Cambria Math" panose="02040503050406030204" pitchFamily="18" charset="0"/>
                          </a:rPr>
                          <m:t>0</m:t>
                        </m:r>
                      </m:e>
                    </m:d>
                    <m:r>
                      <a:rPr lang="en-US" sz="2100" i="1">
                        <a:latin typeface="Cambria Math" panose="02040503050406030204" pitchFamily="18" charset="0"/>
                      </a:rPr>
                      <m:t>=5</m:t>
                    </m:r>
                  </m:oMath>
                </a14:m>
                <a:r>
                  <a:rPr lang="en-US" sz="2100" i="1" dirty="0">
                    <a:latin typeface="Cambria Math" panose="02040503050406030204" pitchFamily="18" charset="0"/>
                  </a:rPr>
                  <a:t> </a:t>
                </a:r>
                <a:r>
                  <a:rPr lang="en-US" sz="2100" dirty="0">
                    <a:latin typeface="Cambria Math" panose="02040503050406030204" pitchFamily="18" charset="0"/>
                  </a:rPr>
                  <a:t>and </a:t>
                </a:r>
                <a14:m>
                  <m:oMath xmlns:m="http://schemas.openxmlformats.org/officeDocument/2006/math">
                    <m:r>
                      <a:rPr lang="en-US" sz="2100" i="1">
                        <a:latin typeface="Cambria Math" panose="02040503050406030204" pitchFamily="18" charset="0"/>
                      </a:rPr>
                      <m:t>𝐵</m:t>
                    </m:r>
                    <m:d>
                      <m:dPr>
                        <m:ctrlPr>
                          <a:rPr lang="en-US" sz="2100" i="1">
                            <a:latin typeface="Cambria Math" panose="02040503050406030204" pitchFamily="18" charset="0"/>
                          </a:rPr>
                        </m:ctrlPr>
                      </m:dPr>
                      <m:e>
                        <m:r>
                          <a:rPr lang="en-US" sz="2100" i="1">
                            <a:latin typeface="Cambria Math" panose="02040503050406030204" pitchFamily="18" charset="0"/>
                          </a:rPr>
                          <m:t>0</m:t>
                        </m:r>
                      </m:e>
                    </m:d>
                    <m:r>
                      <a:rPr lang="en-US" sz="2100" i="1">
                        <a:latin typeface="Cambria Math" panose="02040503050406030204" pitchFamily="18" charset="0"/>
                      </a:rPr>
                      <m:t>=2</m:t>
                    </m:r>
                  </m:oMath>
                </a14:m>
                <a:r>
                  <a:rPr lang="en-US" sz="2100" i="1" dirty="0">
                    <a:latin typeface="Cambria Math" panose="02040503050406030204" pitchFamily="18" charset="0"/>
                  </a:rPr>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487982"/>
                <a:ext cx="8229600" cy="1708160"/>
              </a:xfrm>
              <a:prstGeom prst="rect">
                <a:avLst/>
              </a:prstGeom>
              <a:blipFill>
                <a:blip r:embed="rId3"/>
                <a:stretch>
                  <a:fillRect l="-814" t="-1773" b="-5319"/>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0375" y="3374473"/>
                <a:ext cx="8229600" cy="3323987"/>
              </a:xfrm>
              <a:prstGeom prst="rect">
                <a:avLst/>
              </a:prstGeom>
              <a:solidFill>
                <a:schemeClr val="bg1"/>
              </a:solidFill>
              <a:ln>
                <a:solidFill>
                  <a:srgbClr val="002060"/>
                </a:solidFill>
              </a:ln>
            </p:spPr>
            <p:txBody>
              <a:bodyPr wrap="square" rtlCol="0">
                <a:spAutoFit/>
              </a:bodyPr>
              <a:lstStyle/>
              <a:p>
                <a:pPr marL="285750" indent="-285750">
                  <a:buFont typeface="Arial" panose="020B0604020202020204" pitchFamily="34" charset="0"/>
                  <a:buChar char="•"/>
                </a:pPr>
                <a:r>
                  <a:rPr lang="en-US" sz="2100" dirty="0"/>
                  <a:t>Let </a:t>
                </a:r>
                <a14:m>
                  <m:oMath xmlns:m="http://schemas.openxmlformats.org/officeDocument/2006/math">
                    <m:sSub>
                      <m:sSubPr>
                        <m:ctrlPr>
                          <a:rPr lang="en-US" sz="2100" i="1">
                            <a:latin typeface="Cambria Math" panose="02040503050406030204" pitchFamily="18" charset="0"/>
                          </a:rPr>
                        </m:ctrlPr>
                      </m:sSubPr>
                      <m:e>
                        <m:r>
                          <a:rPr lang="en-US" sz="2100" b="0" i="1" smtClean="0">
                            <a:latin typeface="Cambria Math" panose="02040503050406030204" pitchFamily="18" charset="0"/>
                          </a:rPr>
                          <m:t>𝑥</m:t>
                        </m:r>
                      </m:e>
                      <m:sub>
                        <m:r>
                          <a:rPr lang="en-US" sz="2100" i="1">
                            <a:latin typeface="Cambria Math" panose="02040503050406030204" pitchFamily="18" charset="0"/>
                          </a:rPr>
                          <m:t>1</m:t>
                        </m:r>
                      </m:sub>
                    </m:sSub>
                    <m:r>
                      <a:rPr lang="en-US" sz="2100" b="0" i="1" smtClean="0">
                        <a:latin typeface="Cambria Math" panose="02040503050406030204" pitchFamily="18" charset="0"/>
                      </a:rPr>
                      <m:t>=</m:t>
                    </m:r>
                    <m:r>
                      <a:rPr lang="en-US" sz="2100" b="0" i="1" smtClean="0">
                        <a:latin typeface="Cambria Math" panose="02040503050406030204" pitchFamily="18" charset="0"/>
                      </a:rPr>
                      <m:t>𝑅</m:t>
                    </m:r>
                  </m:oMath>
                </a14:m>
                <a:r>
                  <a:rPr lang="en-US" sz="2100" dirty="0"/>
                  <a:t> and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m:t>
                    </m:r>
                    <m:r>
                      <a:rPr lang="en-US" sz="2100" b="0" i="1" smtClean="0">
                        <a:latin typeface="Cambria Math" panose="02040503050406030204" pitchFamily="18" charset="0"/>
                      </a:rPr>
                      <m:t>𝐵</m:t>
                    </m:r>
                  </m:oMath>
                </a14:m>
                <a:r>
                  <a:rPr lang="en-US" sz="2100" dirty="0"/>
                  <a:t>.</a:t>
                </a:r>
              </a:p>
              <a:p>
                <a:pPr marL="285750" indent="-285750">
                  <a:buFont typeface="Arial" panose="020B0604020202020204" pitchFamily="34" charset="0"/>
                  <a:buChar char="•"/>
                </a:pPr>
                <a:r>
                  <a:rPr lang="en-US" sz="2100" dirty="0"/>
                  <a:t>We will use time step of  </a:t>
                </a:r>
                <a14:m>
                  <m:oMath xmlns:m="http://schemas.openxmlformats.org/officeDocument/2006/math">
                    <m:r>
                      <m:rPr>
                        <m:sty m:val="p"/>
                      </m:rPr>
                      <a:rPr lang="en-US" sz="2100">
                        <a:latin typeface="Cambria Math" panose="02040503050406030204" pitchFamily="18" charset="0"/>
                      </a:rPr>
                      <m:t>Δ</m:t>
                    </m:r>
                    <m:r>
                      <a:rPr lang="en-US" sz="2100" b="0" i="1" smtClean="0">
                        <a:latin typeface="Cambria Math" panose="02040503050406030204" pitchFamily="18" charset="0"/>
                      </a:rPr>
                      <m:t>𝑡</m:t>
                    </m:r>
                    <m:r>
                      <a:rPr lang="en-US" sz="2100" b="0" i="1" smtClean="0">
                        <a:latin typeface="Cambria Math" panose="02040503050406030204" pitchFamily="18" charset="0"/>
                      </a:rPr>
                      <m:t>=1</m:t>
                    </m:r>
                  </m:oMath>
                </a14:m>
                <a:r>
                  <a:rPr lang="en-US" sz="2100" dirty="0"/>
                  <a:t> hour. </a:t>
                </a:r>
              </a:p>
              <a:p>
                <a:pPr marL="285750" indent="-285750">
                  <a:buFont typeface="Arial" panose="020B0604020202020204" pitchFamily="34" charset="0"/>
                  <a:buChar char="•"/>
                </a:pPr>
                <a:r>
                  <a:rPr lang="en-US" sz="2100" dirty="0"/>
                  <a:t>Our model becomes</a:t>
                </a:r>
                <a:br>
                  <a:rPr lang="en-US" sz="2100" dirty="0"/>
                </a:br>
                <a14:m>
                  <m:oMath xmlns:m="http://schemas.openxmlformats.org/officeDocument/2006/math">
                    <m:r>
                      <m:rPr>
                        <m:sty m:val="p"/>
                      </m:rPr>
                      <a:rPr lang="en-US" sz="2100">
                        <a:latin typeface="Cambria Math" panose="02040503050406030204" pitchFamily="18" charset="0"/>
                      </a:rPr>
                      <m:t>Δ</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1</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𝑏</m:t>
                        </m:r>
                      </m:e>
                      <m:sub>
                        <m:r>
                          <a:rPr lang="en-US" sz="2100" i="1">
                            <a:latin typeface="Cambria Math" panose="02040503050406030204" pitchFamily="18" charset="0"/>
                          </a:rPr>
                          <m:t>1</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oMath>
                </a14:m>
                <a:endParaRPr lang="en-US" sz="2100" i="1" dirty="0"/>
              </a:p>
              <a:p>
                <a:pPr/>
                <a14:m>
                  <m:oMathPara xmlns:m="http://schemas.openxmlformats.org/officeDocument/2006/math">
                    <m:oMathParaPr>
                      <m:jc m:val="centerGroup"/>
                    </m:oMathParaPr>
                    <m:oMath xmlns:m="http://schemas.openxmlformats.org/officeDocument/2006/math">
                      <m:r>
                        <m:rPr>
                          <m:sty m:val="p"/>
                        </m:rPr>
                        <a:rPr lang="en-US" sz="2100">
                          <a:latin typeface="Cambria Math" panose="02040503050406030204" pitchFamily="18" charset="0"/>
                        </a:rPr>
                        <m:t>Δ</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2</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𝑏</m:t>
                          </m:r>
                        </m:e>
                        <m:sub>
                          <m:r>
                            <a:rPr lang="en-US" sz="2100" i="1">
                              <a:latin typeface="Cambria Math" panose="02040503050406030204" pitchFamily="18" charset="0"/>
                            </a:rPr>
                            <m:t>2</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2</m:t>
                          </m:r>
                        </m:sub>
                      </m:sSub>
                    </m:oMath>
                  </m:oMathPara>
                </a14:m>
                <a:endParaRPr lang="en-US" sz="2100" dirty="0"/>
              </a:p>
              <a:p>
                <a:r>
                  <a:rPr lang="en-US" sz="2100" dirty="0"/>
                  <a:t>	with initial condition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d>
                      <m:dPr>
                        <m:ctrlPr>
                          <a:rPr lang="en-US" sz="2100" i="1">
                            <a:latin typeface="Cambria Math" panose="02040503050406030204" pitchFamily="18" charset="0"/>
                          </a:rPr>
                        </m:ctrlPr>
                      </m:dPr>
                      <m:e>
                        <m:r>
                          <a:rPr lang="en-US" sz="2100" i="1">
                            <a:latin typeface="Cambria Math" panose="02040503050406030204" pitchFamily="18" charset="0"/>
                          </a:rPr>
                          <m:t>0</m:t>
                        </m:r>
                      </m:e>
                    </m:d>
                    <m:r>
                      <a:rPr lang="en-US" sz="2100" i="1">
                        <a:latin typeface="Cambria Math" panose="02040503050406030204" pitchFamily="18" charset="0"/>
                      </a:rPr>
                      <m:t>=5</m:t>
                    </m:r>
                  </m:oMath>
                </a14:m>
                <a:r>
                  <a:rPr lang="en-US" sz="2100" i="1" dirty="0">
                    <a:latin typeface="Cambria Math" panose="02040503050406030204" pitchFamily="18" charset="0"/>
                  </a:rPr>
                  <a:t> </a:t>
                </a:r>
                <a:r>
                  <a:rPr lang="en-US" sz="2100" dirty="0">
                    <a:latin typeface="Cambria Math" panose="02040503050406030204" pitchFamily="18" charset="0"/>
                  </a:rPr>
                  <a:t>and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2</m:t>
                        </m:r>
                      </m:sub>
                    </m:sSub>
                    <m:d>
                      <m:dPr>
                        <m:ctrlPr>
                          <a:rPr lang="en-US" sz="2100" i="1">
                            <a:latin typeface="Cambria Math" panose="02040503050406030204" pitchFamily="18" charset="0"/>
                          </a:rPr>
                        </m:ctrlPr>
                      </m:dPr>
                      <m:e>
                        <m:r>
                          <a:rPr lang="en-US" sz="2100" i="1">
                            <a:latin typeface="Cambria Math" panose="02040503050406030204" pitchFamily="18" charset="0"/>
                          </a:rPr>
                          <m:t>0</m:t>
                        </m:r>
                      </m:e>
                    </m:d>
                    <m:r>
                      <a:rPr lang="en-US" sz="2100" i="1">
                        <a:latin typeface="Cambria Math" panose="02040503050406030204" pitchFamily="18" charset="0"/>
                      </a:rPr>
                      <m:t>=2</m:t>
                    </m:r>
                  </m:oMath>
                </a14:m>
                <a:r>
                  <a:rPr lang="en-US" sz="2100" i="1" dirty="0">
                    <a:latin typeface="Cambria Math" panose="02040503050406030204" pitchFamily="18" charset="0"/>
                  </a:rPr>
                  <a:t>.</a:t>
                </a:r>
              </a:p>
              <a:p>
                <a:pPr marL="285750" indent="-285750">
                  <a:buFont typeface="Arial" panose="020B0604020202020204" pitchFamily="34" charset="0"/>
                  <a:buChar char="•"/>
                </a:pPr>
                <a:endParaRPr lang="en-US" sz="2100" dirty="0"/>
              </a:p>
              <a:p>
                <a:pPr marL="285750" indent="-285750">
                  <a:buFont typeface="Arial" panose="020B0604020202020204" pitchFamily="34" charset="0"/>
                  <a:buChar char="•"/>
                </a:pPr>
                <a:r>
                  <a:rPr lang="en-US" sz="2100" dirty="0"/>
                  <a:t>We need numerical values for the parameters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1</m:t>
                        </m:r>
                      </m:sub>
                    </m:sSub>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2</m:t>
                        </m:r>
                      </m:sub>
                    </m:sSub>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𝑏</m:t>
                        </m:r>
                      </m:e>
                      <m:sub>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𝑏</m:t>
                        </m:r>
                      </m:e>
                      <m:sub>
                        <m:r>
                          <a:rPr lang="en-US" sz="2100" i="1">
                            <a:latin typeface="Cambria Math" panose="02040503050406030204" pitchFamily="18" charset="0"/>
                          </a:rPr>
                          <m:t>2</m:t>
                        </m:r>
                      </m:sub>
                    </m:sSub>
                  </m:oMath>
                </a14:m>
                <a:endParaRPr lang="en-US" sz="2100" i="1" dirty="0">
                  <a:latin typeface="Cambria Math" panose="02040503050406030204" pitchFamily="18" charset="0"/>
                </a:endParaRPr>
              </a:p>
              <a:p>
                <a:pPr marL="742950" lvl="1" indent="-285750">
                  <a:buFont typeface="Calibri" panose="020F0502020204030204" pitchFamily="34" charset="0"/>
                  <a:buChar char="‒"/>
                </a:pPr>
                <a:r>
                  <a:rPr lang="en-US" sz="2100" dirty="0"/>
                  <a:t>We have very little information, so we have to make an educated guess.</a:t>
                </a:r>
              </a:p>
            </p:txBody>
          </p:sp>
        </mc:Choice>
        <mc:Fallback xmlns="">
          <p:sp>
            <p:nvSpPr>
              <p:cNvPr id="11" name="TextBox 10"/>
              <p:cNvSpPr txBox="1">
                <a:spLocks noRot="1" noChangeAspect="1" noMove="1" noResize="1" noEditPoints="1" noAdjustHandles="1" noChangeArrowheads="1" noChangeShapeType="1" noTextEdit="1"/>
              </p:cNvSpPr>
              <p:nvPr/>
            </p:nvSpPr>
            <p:spPr>
              <a:xfrm>
                <a:off x="460375" y="3374473"/>
                <a:ext cx="8229600" cy="3323987"/>
              </a:xfrm>
              <a:prstGeom prst="rect">
                <a:avLst/>
              </a:prstGeom>
              <a:blipFill>
                <a:blip r:embed="rId4"/>
                <a:stretch>
                  <a:fillRect l="-666" t="-1097" b="-237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8353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5403</TotalTime>
  <Words>1222</Words>
  <Application>Microsoft Office PowerPoint</Application>
  <PresentationFormat>On-screen Show (4:3)</PresentationFormat>
  <Paragraphs>244</Paragraphs>
  <Slides>18</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Cambria Math</vt:lpstr>
      <vt:lpstr>Office Theme</vt:lpstr>
      <vt:lpstr>Bitmap Image</vt:lpstr>
      <vt:lpstr>Simulation of Dynamical Systems</vt:lpstr>
      <vt:lpstr>Simulation of Discrete Time Dynamical Systems</vt:lpstr>
      <vt:lpstr>Discrete Dynamic Systems: Terminology</vt:lpstr>
      <vt:lpstr>Example: Sequences </vt:lpstr>
      <vt:lpstr>Example: Scatter Plot </vt:lpstr>
      <vt:lpstr>Example: Battle</vt:lpstr>
      <vt:lpstr>Step 1: Ask the question.</vt:lpstr>
      <vt:lpstr>Step 2: Select the modeling approach</vt:lpstr>
      <vt:lpstr>Step 3: Formulate the model</vt:lpstr>
      <vt:lpstr>Step 3: Formulate the model</vt:lpstr>
      <vt:lpstr>Step 4: Solve the Problem</vt:lpstr>
      <vt:lpstr>Step 4: Simulation</vt:lpstr>
      <vt:lpstr>Step 4: Simulation</vt:lpstr>
      <vt:lpstr>Step 4: Simulation</vt:lpstr>
      <vt:lpstr>Step 4: Simulation Summary</vt:lpstr>
      <vt:lpstr>Step 5: Answer the question</vt:lpstr>
      <vt:lpstr>Sensitivity: a_2</vt:lpstr>
      <vt:lpstr>Sensitivity: Starting Divisions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288</cp:revision>
  <dcterms:created xsi:type="dcterms:W3CDTF">2014-07-15T14:47:24Z</dcterms:created>
  <dcterms:modified xsi:type="dcterms:W3CDTF">2019-04-07T16:17:21Z</dcterms:modified>
</cp:coreProperties>
</file>