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23" r:id="rId3"/>
    <p:sldId id="291" r:id="rId4"/>
    <p:sldId id="303" r:id="rId5"/>
    <p:sldId id="329" r:id="rId6"/>
    <p:sldId id="325" r:id="rId7"/>
    <p:sldId id="338" r:id="rId8"/>
    <p:sldId id="304" r:id="rId9"/>
    <p:sldId id="328" r:id="rId10"/>
    <p:sldId id="319" r:id="rId11"/>
    <p:sldId id="339" r:id="rId12"/>
    <p:sldId id="340" r:id="rId13"/>
    <p:sldId id="341" r:id="rId14"/>
    <p:sldId id="33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23"/>
            <p14:sldId id="291"/>
            <p14:sldId id="303"/>
            <p14:sldId id="329"/>
            <p14:sldId id="325"/>
            <p14:sldId id="338"/>
            <p14:sldId id="304"/>
            <p14:sldId id="328"/>
            <p14:sldId id="319"/>
            <p14:sldId id="339"/>
            <p14:sldId id="340"/>
            <p14:sldId id="341"/>
            <p14:sldId id="3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E5EF2-5E8E-41A6-B11E-68D2AECC4F46}" v="3" dt="2019-04-04T17:23:43.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79188" autoAdjust="0"/>
  </p:normalViewPr>
  <p:slideViewPr>
    <p:cSldViewPr snapToGrid="0" snapToObjects="1">
      <p:cViewPr varScale="1">
        <p:scale>
          <a:sx n="103" d="100"/>
          <a:sy n="103" d="100"/>
        </p:scale>
        <p:origin x="834" y="1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83DE5EF2-5E8E-41A6-B11E-68D2AECC4F46}"/>
    <pc:docChg chg="custSel modSld">
      <pc:chgData name="Jeremy Becnel" userId="83c67da8-0358-45df-a8cb-c23f6394336a" providerId="ADAL" clId="{83DE5EF2-5E8E-41A6-B11E-68D2AECC4F46}" dt="2019-04-04T17:23:43.201" v="36" actId="33524"/>
      <pc:docMkLst>
        <pc:docMk/>
      </pc:docMkLst>
      <pc:sldChg chg="modSp">
        <pc:chgData name="Jeremy Becnel" userId="83c67da8-0358-45df-a8cb-c23f6394336a" providerId="ADAL" clId="{83DE5EF2-5E8E-41A6-B11E-68D2AECC4F46}" dt="2019-04-02T13:49:23.468" v="18" actId="1037"/>
        <pc:sldMkLst>
          <pc:docMk/>
          <pc:sldMk cId="1807386150" sldId="303"/>
        </pc:sldMkLst>
        <pc:spChg chg="mod">
          <ac:chgData name="Jeremy Becnel" userId="83c67da8-0358-45df-a8cb-c23f6394336a" providerId="ADAL" clId="{83DE5EF2-5E8E-41A6-B11E-68D2AECC4F46}" dt="2019-04-02T13:49:23.468" v="18" actId="1037"/>
          <ac:spMkLst>
            <pc:docMk/>
            <pc:sldMk cId="1807386150" sldId="303"/>
            <ac:spMk id="9" creationId="{00000000-0000-0000-0000-000000000000}"/>
          </ac:spMkLst>
        </pc:spChg>
      </pc:sldChg>
      <pc:sldChg chg="modSp">
        <pc:chgData name="Jeremy Becnel" userId="83c67da8-0358-45df-a8cb-c23f6394336a" providerId="ADAL" clId="{83DE5EF2-5E8E-41A6-B11E-68D2AECC4F46}" dt="2019-04-04T17:21:38.153" v="34" actId="20577"/>
        <pc:sldMkLst>
          <pc:docMk/>
          <pc:sldMk cId="1755570078" sldId="328"/>
        </pc:sldMkLst>
        <pc:spChg chg="mod">
          <ac:chgData name="Jeremy Becnel" userId="83c67da8-0358-45df-a8cb-c23f6394336a" providerId="ADAL" clId="{83DE5EF2-5E8E-41A6-B11E-68D2AECC4F46}" dt="2019-04-04T17:21:38.153" v="34" actId="20577"/>
          <ac:spMkLst>
            <pc:docMk/>
            <pc:sldMk cId="1755570078" sldId="328"/>
            <ac:spMk id="4" creationId="{00000000-0000-0000-0000-000000000000}"/>
          </ac:spMkLst>
        </pc:spChg>
      </pc:sldChg>
      <pc:sldChg chg="modSp">
        <pc:chgData name="Jeremy Becnel" userId="83c67da8-0358-45df-a8cb-c23f6394336a" providerId="ADAL" clId="{83DE5EF2-5E8E-41A6-B11E-68D2AECC4F46}" dt="2019-04-02T13:51:47.862" v="29" actId="1035"/>
        <pc:sldMkLst>
          <pc:docMk/>
          <pc:sldMk cId="4272895845" sldId="329"/>
        </pc:sldMkLst>
        <pc:spChg chg="mod">
          <ac:chgData name="Jeremy Becnel" userId="83c67da8-0358-45df-a8cb-c23f6394336a" providerId="ADAL" clId="{83DE5EF2-5E8E-41A6-B11E-68D2AECC4F46}" dt="2019-04-02T13:51:47.862" v="29" actId="1035"/>
          <ac:spMkLst>
            <pc:docMk/>
            <pc:sldMk cId="4272895845" sldId="329"/>
            <ac:spMk id="9" creationId="{00000000-0000-0000-0000-000000000000}"/>
          </ac:spMkLst>
        </pc:spChg>
        <pc:spChg chg="mod">
          <ac:chgData name="Jeremy Becnel" userId="83c67da8-0358-45df-a8cb-c23f6394336a" providerId="ADAL" clId="{83DE5EF2-5E8E-41A6-B11E-68D2AECC4F46}" dt="2019-04-02T13:50:12.177" v="19" actId="33524"/>
          <ac:spMkLst>
            <pc:docMk/>
            <pc:sldMk cId="4272895845" sldId="329"/>
            <ac:spMk id="12" creationId="{00000000-0000-0000-0000-000000000000}"/>
          </ac:spMkLst>
        </pc:spChg>
      </pc:sldChg>
      <pc:sldChg chg="modSp">
        <pc:chgData name="Jeremy Becnel" userId="83c67da8-0358-45df-a8cb-c23f6394336a" providerId="ADAL" clId="{83DE5EF2-5E8E-41A6-B11E-68D2AECC4F46}" dt="2019-04-04T17:23:43.201" v="36" actId="33524"/>
        <pc:sldMkLst>
          <pc:docMk/>
          <pc:sldMk cId="2657540350" sldId="336"/>
        </pc:sldMkLst>
        <pc:spChg chg="mod">
          <ac:chgData name="Jeremy Becnel" userId="83c67da8-0358-45df-a8cb-c23f6394336a" providerId="ADAL" clId="{83DE5EF2-5E8E-41A6-B11E-68D2AECC4F46}" dt="2019-04-04T17:23:43.201" v="36" actId="33524"/>
          <ac:spMkLst>
            <pc:docMk/>
            <pc:sldMk cId="2657540350" sldId="336"/>
            <ac:spMk id="3" creationId="{00000000-0000-0000-0000-000000000000}"/>
          </ac:spMkLst>
        </pc:spChg>
      </pc:sldChg>
      <pc:sldChg chg="modSp">
        <pc:chgData name="Jeremy Becnel" userId="83c67da8-0358-45df-a8cb-c23f6394336a" providerId="ADAL" clId="{83DE5EF2-5E8E-41A6-B11E-68D2AECC4F46}" dt="2019-04-02T13:58:38.708" v="31" actId="6549"/>
        <pc:sldMkLst>
          <pc:docMk/>
          <pc:sldMk cId="1457733464" sldId="340"/>
        </pc:sldMkLst>
        <pc:spChg chg="mod">
          <ac:chgData name="Jeremy Becnel" userId="83c67da8-0358-45df-a8cb-c23f6394336a" providerId="ADAL" clId="{83DE5EF2-5E8E-41A6-B11E-68D2AECC4F46}" dt="2019-04-02T13:58:38.708" v="31" actId="6549"/>
          <ac:spMkLst>
            <pc:docMk/>
            <pc:sldMk cId="1457733464" sldId="34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216636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a:t>
            </a:r>
            <a:r>
              <a:rPr lang="en-US" baseline="0" dirty="0"/>
              <a:t> to level off at the carrying capacity after 200 years </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118166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14343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413562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22395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318442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0912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3296226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396999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Simulation: Continuous Time Dynamical System</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r>
                      <a:rPr lang="en-US" sz="4000" i="1" smtClean="0">
                        <a:solidFill>
                          <a:schemeClr val="bg1"/>
                        </a:solidFill>
                        <a:latin typeface="Cambria Math" panose="02040503050406030204" pitchFamily="18" charset="0"/>
                      </a:rPr>
                      <m:t>𝛼</m:t>
                    </m:r>
                  </m:oMath>
                </a14:m>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660"/>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57200" y="1531938"/>
                <a:ext cx="8401792" cy="1200329"/>
              </a:xfrm>
              <a:prstGeom prst="rect">
                <a:avLst/>
              </a:prstGeom>
            </p:spPr>
            <p:txBody>
              <a:bodyPr wrap="square">
                <a:spAutoFit/>
              </a:bodyPr>
              <a:lstStyle/>
              <a:p>
                <a:r>
                  <a:rPr lang="en-US" sz="2400" dirty="0"/>
                  <a:t>We now look at a sensitivity analysis on our competition parameter </a:t>
                </a:r>
                <a14:m>
                  <m:oMath xmlns:m="http://schemas.openxmlformats.org/officeDocument/2006/math">
                    <m:r>
                      <a:rPr lang="en-US" sz="2400" b="0" i="1" smtClean="0">
                        <a:latin typeface="Cambria Math" panose="02040503050406030204" pitchFamily="18" charset="0"/>
                      </a:rPr>
                      <m:t>𝛼</m:t>
                    </m:r>
                  </m:oMath>
                </a14:m>
                <a:r>
                  <a:rPr lang="en-US" sz="2400" dirty="0"/>
                  <a:t>. To do this we have to rerun the simulation for other values of </a:t>
                </a:r>
                <a14:m>
                  <m:oMath xmlns:m="http://schemas.openxmlformats.org/officeDocument/2006/math">
                    <m:r>
                      <a:rPr lang="en-US" sz="2400" i="1">
                        <a:latin typeface="Cambria Math" panose="02040503050406030204" pitchFamily="18" charset="0"/>
                      </a:rPr>
                      <m:t>𝛼</m:t>
                    </m:r>
                  </m:oMath>
                </a14:m>
                <a:r>
                  <a:rPr lang="en-US"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457200" y="1531938"/>
                <a:ext cx="8401792" cy="1200329"/>
              </a:xfrm>
              <a:prstGeom prst="rect">
                <a:avLst/>
              </a:prstGeom>
              <a:blipFill>
                <a:blip r:embed="rId4"/>
                <a:stretch>
                  <a:fillRect l="-1089" t="-4061" r="-290" b="-10660"/>
                </a:stretch>
              </a:blipFill>
            </p:spPr>
            <p:txBody>
              <a:bodyPr/>
              <a:lstStyle/>
              <a:p>
                <a:r>
                  <a:rPr lang="en-US">
                    <a:noFill/>
                  </a:rPr>
                  <a:t> </a:t>
                </a:r>
              </a:p>
            </p:txBody>
          </p:sp>
        </mc:Fallback>
      </mc:AlternateContent>
      <p:pic>
        <p:nvPicPr>
          <p:cNvPr id="7" name="Picture 6"/>
          <p:cNvPicPr>
            <a:picLocks noChangeAspect="1"/>
          </p:cNvPicPr>
          <p:nvPr/>
        </p:nvPicPr>
        <p:blipFill>
          <a:blip r:embed="rId5"/>
          <a:stretch>
            <a:fillRect/>
          </a:stretch>
        </p:blipFill>
        <p:spPr>
          <a:xfrm>
            <a:off x="1" y="2732268"/>
            <a:ext cx="4600528" cy="3157894"/>
          </a:xfrm>
          <a:prstGeom prst="rect">
            <a:avLst/>
          </a:prstGeom>
        </p:spPr>
      </p:pic>
      <p:pic>
        <p:nvPicPr>
          <p:cNvPr id="8" name="Picture 7"/>
          <p:cNvPicPr>
            <a:picLocks noChangeAspect="1"/>
          </p:cNvPicPr>
          <p:nvPr/>
        </p:nvPicPr>
        <p:blipFill>
          <a:blip r:embed="rId6"/>
          <a:stretch>
            <a:fillRect/>
          </a:stretch>
        </p:blipFill>
        <p:spPr>
          <a:xfrm>
            <a:off x="4600529" y="2803333"/>
            <a:ext cx="4412844" cy="3029064"/>
          </a:xfrm>
          <a:prstGeom prst="rect">
            <a:avLst/>
          </a:prstGeom>
        </p:spPr>
      </p:pic>
    </p:spTree>
    <p:extLst>
      <p:ext uri="{BB962C8B-B14F-4D97-AF65-F5344CB8AC3E}">
        <p14:creationId xmlns:p14="http://schemas.microsoft.com/office/powerpoint/2010/main" val="310474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r>
                      <a:rPr lang="en-US" sz="4000" i="1" smtClean="0">
                        <a:solidFill>
                          <a:schemeClr val="bg1"/>
                        </a:solidFill>
                        <a:latin typeface="Cambria Math" panose="02040503050406030204" pitchFamily="18" charset="0"/>
                      </a:rPr>
                      <m:t>𝛼</m:t>
                    </m:r>
                  </m:oMath>
                </a14:m>
                <a:r>
                  <a:rPr lang="en-US" sz="3900" dirty="0">
                    <a:solidFill>
                      <a:schemeClr val="bg1"/>
                    </a:solidFill>
                  </a:rPr>
                  <a:t> (Blue Whales)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660"/>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401792" cy="830997"/>
          </a:xfrm>
          <a:prstGeom prst="rect">
            <a:avLst/>
          </a:prstGeom>
        </p:spPr>
        <p:txBody>
          <a:bodyPr wrap="square">
            <a:spAutoFit/>
          </a:bodyPr>
          <a:lstStyle/>
          <a:p>
            <a:r>
              <a:rPr lang="en-US" sz="2400" dirty="0"/>
              <a:t>The blue whale population has a larger equilibrium and gets there much quicker, although it is still over a century.</a:t>
            </a:r>
          </a:p>
        </p:txBody>
      </p:sp>
      <p:pic>
        <p:nvPicPr>
          <p:cNvPr id="3" name="Picture 2"/>
          <p:cNvPicPr>
            <a:picLocks noChangeAspect="1"/>
          </p:cNvPicPr>
          <p:nvPr/>
        </p:nvPicPr>
        <p:blipFill>
          <a:blip r:embed="rId4"/>
          <a:stretch>
            <a:fillRect/>
          </a:stretch>
        </p:blipFill>
        <p:spPr>
          <a:xfrm>
            <a:off x="109005" y="2815205"/>
            <a:ext cx="4478520" cy="3029267"/>
          </a:xfrm>
          <a:prstGeom prst="rect">
            <a:avLst/>
          </a:prstGeom>
        </p:spPr>
      </p:pic>
      <p:pic>
        <p:nvPicPr>
          <p:cNvPr id="5" name="Picture 4"/>
          <p:cNvPicPr>
            <a:picLocks noChangeAspect="1"/>
          </p:cNvPicPr>
          <p:nvPr/>
        </p:nvPicPr>
        <p:blipFill>
          <a:blip r:embed="rId5"/>
          <a:stretch>
            <a:fillRect/>
          </a:stretch>
        </p:blipFill>
        <p:spPr>
          <a:xfrm>
            <a:off x="4628717" y="2846567"/>
            <a:ext cx="4432155" cy="2997906"/>
          </a:xfrm>
          <a:prstGeom prst="rect">
            <a:avLst/>
          </a:prstGeom>
        </p:spPr>
      </p:pic>
    </p:spTree>
    <p:extLst>
      <p:ext uri="{BB962C8B-B14F-4D97-AF65-F5344CB8AC3E}">
        <p14:creationId xmlns:p14="http://schemas.microsoft.com/office/powerpoint/2010/main" val="320275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r>
                      <a:rPr lang="en-US" sz="4000" i="1" smtClean="0">
                        <a:solidFill>
                          <a:schemeClr val="bg1"/>
                        </a:solidFill>
                        <a:latin typeface="Cambria Math" panose="02040503050406030204" pitchFamily="18" charset="0"/>
                      </a:rPr>
                      <m:t>𝛼</m:t>
                    </m:r>
                  </m:oMath>
                </a14:m>
                <a:r>
                  <a:rPr lang="en-US" sz="3900" dirty="0">
                    <a:solidFill>
                      <a:schemeClr val="bg1"/>
                    </a:solidFill>
                  </a:rPr>
                  <a:t> (Fin Whales)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660"/>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401792" cy="461665"/>
          </a:xfrm>
          <a:prstGeom prst="rect">
            <a:avLst/>
          </a:prstGeom>
        </p:spPr>
        <p:txBody>
          <a:bodyPr wrap="square">
            <a:spAutoFit/>
          </a:bodyPr>
          <a:lstStyle/>
          <a:p>
            <a:r>
              <a:rPr lang="en-US" sz="2400" dirty="0"/>
              <a:t>Now </a:t>
            </a:r>
            <a:r>
              <a:rPr lang="en-US" sz="2400"/>
              <a:t>we examine </a:t>
            </a:r>
            <a:r>
              <a:rPr lang="en-US" sz="2400" dirty="0"/>
              <a:t>the fin whales.</a:t>
            </a:r>
          </a:p>
        </p:txBody>
      </p:sp>
      <p:pic>
        <p:nvPicPr>
          <p:cNvPr id="7" name="Picture 6"/>
          <p:cNvPicPr>
            <a:picLocks noChangeAspect="1"/>
          </p:cNvPicPr>
          <p:nvPr/>
        </p:nvPicPr>
        <p:blipFill>
          <a:blip r:embed="rId4"/>
          <a:stretch>
            <a:fillRect/>
          </a:stretch>
        </p:blipFill>
        <p:spPr>
          <a:xfrm>
            <a:off x="0" y="2732267"/>
            <a:ext cx="4628717" cy="3130861"/>
          </a:xfrm>
          <a:prstGeom prst="rect">
            <a:avLst/>
          </a:prstGeom>
        </p:spPr>
      </p:pic>
      <p:pic>
        <p:nvPicPr>
          <p:cNvPr id="8" name="Picture 7"/>
          <p:cNvPicPr>
            <a:picLocks noChangeAspect="1"/>
          </p:cNvPicPr>
          <p:nvPr/>
        </p:nvPicPr>
        <p:blipFill>
          <a:blip r:embed="rId5"/>
          <a:stretch>
            <a:fillRect/>
          </a:stretch>
        </p:blipFill>
        <p:spPr>
          <a:xfrm>
            <a:off x="4526629" y="2815392"/>
            <a:ext cx="4451116" cy="3010731"/>
          </a:xfrm>
          <a:prstGeom prst="rect">
            <a:avLst/>
          </a:prstGeom>
        </p:spPr>
      </p:pic>
    </p:spTree>
    <p:extLst>
      <p:ext uri="{BB962C8B-B14F-4D97-AF65-F5344CB8AC3E}">
        <p14:creationId xmlns:p14="http://schemas.microsoft.com/office/powerpoint/2010/main" val="145773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r>
                      <a:rPr lang="en-US" sz="4000" i="1" smtClean="0">
                        <a:solidFill>
                          <a:schemeClr val="bg1"/>
                        </a:solidFill>
                        <a:latin typeface="Cambria Math" panose="02040503050406030204" pitchFamily="18" charset="0"/>
                      </a:rPr>
                      <m:t>𝛼</m:t>
                    </m:r>
                  </m:oMath>
                </a14:m>
                <a:r>
                  <a:rPr lang="en-US" sz="3900" dirty="0">
                    <a:solidFill>
                      <a:schemeClr val="bg1"/>
                    </a:solidFill>
                  </a:rPr>
                  <a:t> (Fin Whales)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660"/>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401792" cy="830997"/>
          </a:xfrm>
          <a:prstGeom prst="rect">
            <a:avLst/>
          </a:prstGeom>
        </p:spPr>
        <p:txBody>
          <a:bodyPr wrap="square">
            <a:spAutoFit/>
          </a:bodyPr>
          <a:lstStyle/>
          <a:p>
            <a:r>
              <a:rPr lang="en-US" sz="2400" dirty="0"/>
              <a:t>There is not much change in the fin whale population in terms of overall size or the time it takes to reach equilibrium.</a:t>
            </a:r>
          </a:p>
        </p:txBody>
      </p:sp>
      <p:pic>
        <p:nvPicPr>
          <p:cNvPr id="3" name="Picture 2"/>
          <p:cNvPicPr>
            <a:picLocks noChangeAspect="1"/>
          </p:cNvPicPr>
          <p:nvPr/>
        </p:nvPicPr>
        <p:blipFill>
          <a:blip r:embed="rId4"/>
          <a:stretch>
            <a:fillRect/>
          </a:stretch>
        </p:blipFill>
        <p:spPr>
          <a:xfrm>
            <a:off x="-1" y="2387692"/>
            <a:ext cx="4458287" cy="3015581"/>
          </a:xfrm>
          <a:prstGeom prst="rect">
            <a:avLst/>
          </a:prstGeom>
        </p:spPr>
      </p:pic>
      <p:pic>
        <p:nvPicPr>
          <p:cNvPr id="5" name="Picture 4"/>
          <p:cNvPicPr>
            <a:picLocks noChangeAspect="1"/>
          </p:cNvPicPr>
          <p:nvPr/>
        </p:nvPicPr>
        <p:blipFill>
          <a:blip r:embed="rId5"/>
          <a:stretch>
            <a:fillRect/>
          </a:stretch>
        </p:blipFill>
        <p:spPr>
          <a:xfrm>
            <a:off x="4458286" y="2458943"/>
            <a:ext cx="4590711" cy="3105153"/>
          </a:xfrm>
          <a:prstGeom prst="rect">
            <a:avLst/>
          </a:prstGeom>
        </p:spPr>
      </p:pic>
    </p:spTree>
    <p:extLst>
      <p:ext uri="{BB962C8B-B14F-4D97-AF65-F5344CB8AC3E}">
        <p14:creationId xmlns:p14="http://schemas.microsoft.com/office/powerpoint/2010/main" val="3691664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Conclusion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063834" y="1472285"/>
            <a:ext cx="5946773"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fin whale population is not very sensitive to the competition parameter. We can expect their population to reach stability within less than a century.</a:t>
            </a:r>
          </a:p>
          <a:p>
            <a:pPr marL="342900" indent="-342900">
              <a:buFont typeface="Arial" panose="020B0604020202020204" pitchFamily="34" charset="0"/>
              <a:buChar char="•"/>
            </a:pPr>
            <a:r>
              <a:rPr lang="en-US" sz="2400" dirty="0"/>
              <a:t>The blue whale population is much more sensitive to the competition parameter. As the parameter decreases, we the time it takes for the blue whales to reach stability reduces drastically at first, but then settles in at a little over 200 years.</a:t>
            </a:r>
          </a:p>
          <a:p>
            <a:pPr marL="342900" indent="-342900">
              <a:buFont typeface="Arial" panose="020B0604020202020204" pitchFamily="34" charset="0"/>
              <a:buChar char="•"/>
            </a:pPr>
            <a:r>
              <a:rPr lang="en-US" sz="2400" dirty="0"/>
              <a:t>At best we looking at a couple centuries for the whale populations to reach stability.</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30450846"/>
                  </p:ext>
                </p:extLst>
              </p:nvPr>
            </p:nvGraphicFramePr>
            <p:xfrm>
              <a:off x="83125" y="1967010"/>
              <a:ext cx="2814453" cy="3151250"/>
            </p:xfrm>
            <a:graphic>
              <a:graphicData uri="http://schemas.openxmlformats.org/drawingml/2006/table">
                <a:tbl>
                  <a:tblPr firstRow="1" bandRow="1">
                    <a:tableStyleId>{1E171933-4619-4E11-9A3F-F7608DF75F80}</a:tableStyleId>
                  </a:tblPr>
                  <a:tblGrid>
                    <a:gridCol w="938151">
                      <a:extLst>
                        <a:ext uri="{9D8B030D-6E8A-4147-A177-3AD203B41FA5}">
                          <a16:colId xmlns:a16="http://schemas.microsoft.com/office/drawing/2014/main" val="3631375944"/>
                        </a:ext>
                      </a:extLst>
                    </a:gridCol>
                    <a:gridCol w="938151">
                      <a:extLst>
                        <a:ext uri="{9D8B030D-6E8A-4147-A177-3AD203B41FA5}">
                          <a16:colId xmlns:a16="http://schemas.microsoft.com/office/drawing/2014/main" val="1900353266"/>
                        </a:ext>
                      </a:extLst>
                    </a:gridCol>
                    <a:gridCol w="938151">
                      <a:extLst>
                        <a:ext uri="{9D8B030D-6E8A-4147-A177-3AD203B41FA5}">
                          <a16:colId xmlns:a16="http://schemas.microsoft.com/office/drawing/2014/main" val="2281309432"/>
                        </a:ext>
                      </a:extLst>
                    </a:gridCol>
                  </a:tblGrid>
                  <a:tr h="630250">
                    <a:tc>
                      <a:txBody>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rPr>
                                  <m:t>𝛼</m:t>
                                </m:r>
                              </m:oMath>
                            </m:oMathPara>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Blue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Fin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248902"/>
                      </a:ext>
                    </a:extLst>
                  </a:tr>
                  <a:tr h="630250">
                    <a:tc>
                      <a:txBody>
                        <a:bodyPr/>
                        <a:lstStyle/>
                        <a:p>
                          <a:r>
                            <a:rPr lang="en-US" sz="2400" dirty="0"/>
                            <a:t>1e-7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658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0187531"/>
                      </a:ext>
                    </a:extLst>
                  </a:tr>
                  <a:tr h="630250">
                    <a:tc>
                      <a:txBody>
                        <a:bodyPr/>
                        <a:lstStyle/>
                        <a:p>
                          <a:r>
                            <a:rPr lang="en-US" sz="2400" dirty="0"/>
                            <a:t>5e-8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941921"/>
                      </a:ext>
                    </a:extLst>
                  </a:tr>
                  <a:tr h="630250">
                    <a:tc>
                      <a:txBody>
                        <a:bodyPr/>
                        <a:lstStyle/>
                        <a:p>
                          <a:r>
                            <a:rPr lang="en-US" sz="2400" dirty="0"/>
                            <a:t>1e-8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278270"/>
                      </a:ext>
                    </a:extLst>
                  </a:tr>
                  <a:tr h="630250">
                    <a:tc>
                      <a:txBody>
                        <a:bodyPr/>
                        <a:lstStyle/>
                        <a:p>
                          <a:r>
                            <a:rPr lang="en-US" sz="2400" dirty="0"/>
                            <a:t>1e-9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7299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030450846"/>
                  </p:ext>
                </p:extLst>
              </p:nvPr>
            </p:nvGraphicFramePr>
            <p:xfrm>
              <a:off x="83125" y="1967010"/>
              <a:ext cx="2814453" cy="3151250"/>
            </p:xfrm>
            <a:graphic>
              <a:graphicData uri="http://schemas.openxmlformats.org/drawingml/2006/table">
                <a:tbl>
                  <a:tblPr firstRow="1" bandRow="1">
                    <a:tableStyleId>{1E171933-4619-4E11-9A3F-F7608DF75F80}</a:tableStyleId>
                  </a:tblPr>
                  <a:tblGrid>
                    <a:gridCol w="938151">
                      <a:extLst>
                        <a:ext uri="{9D8B030D-6E8A-4147-A177-3AD203B41FA5}">
                          <a16:colId xmlns:a16="http://schemas.microsoft.com/office/drawing/2014/main" val="3631375944"/>
                        </a:ext>
                      </a:extLst>
                    </a:gridCol>
                    <a:gridCol w="938151">
                      <a:extLst>
                        <a:ext uri="{9D8B030D-6E8A-4147-A177-3AD203B41FA5}">
                          <a16:colId xmlns:a16="http://schemas.microsoft.com/office/drawing/2014/main" val="1900353266"/>
                        </a:ext>
                      </a:extLst>
                    </a:gridCol>
                    <a:gridCol w="938151">
                      <a:extLst>
                        <a:ext uri="{9D8B030D-6E8A-4147-A177-3AD203B41FA5}">
                          <a16:colId xmlns:a16="http://schemas.microsoft.com/office/drawing/2014/main" val="2281309432"/>
                        </a:ext>
                      </a:extLst>
                    </a:gridCol>
                  </a:tblGrid>
                  <a:tr h="63025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 t="-6731" r="-201948" b="-400000"/>
                          </a:stretch>
                        </a:blipFill>
                      </a:tcPr>
                    </a:tc>
                    <a:tc>
                      <a:txBody>
                        <a:bodyPr/>
                        <a:lstStyle/>
                        <a:p>
                          <a:r>
                            <a:rPr lang="en-US" sz="2400" dirty="0" smtClean="0"/>
                            <a:t>Blue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Fin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248902"/>
                      </a:ext>
                    </a:extLst>
                  </a:tr>
                  <a:tr h="630250">
                    <a:tc>
                      <a:txBody>
                        <a:bodyPr/>
                        <a:lstStyle/>
                        <a:p>
                          <a:r>
                            <a:rPr lang="en-US" sz="2400" dirty="0" smtClean="0"/>
                            <a:t>1e-7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658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66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0187531"/>
                      </a:ext>
                    </a:extLst>
                  </a:tr>
                  <a:tr h="630250">
                    <a:tc>
                      <a:txBody>
                        <a:bodyPr/>
                        <a:lstStyle/>
                        <a:p>
                          <a:r>
                            <a:rPr lang="en-US" sz="2400" dirty="0" smtClean="0"/>
                            <a:t>5e-8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310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58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941921"/>
                      </a:ext>
                    </a:extLst>
                  </a:tr>
                  <a:tr h="630250">
                    <a:tc>
                      <a:txBody>
                        <a:bodyPr/>
                        <a:lstStyle/>
                        <a:p>
                          <a:r>
                            <a:rPr lang="en-US" sz="2400" dirty="0" smtClean="0"/>
                            <a:t>1e-8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225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76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278270"/>
                      </a:ext>
                    </a:extLst>
                  </a:tr>
                  <a:tr h="630250">
                    <a:tc>
                      <a:txBody>
                        <a:bodyPr/>
                        <a:lstStyle/>
                        <a:p>
                          <a:r>
                            <a:rPr lang="en-US" sz="2400" dirty="0" smtClean="0"/>
                            <a:t>1e-9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213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109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729901"/>
                      </a:ext>
                    </a:extLst>
                  </a:tr>
                </a:tbl>
              </a:graphicData>
            </a:graphic>
          </p:graphicFrame>
        </mc:Fallback>
      </mc:AlternateContent>
    </p:spTree>
    <p:extLst>
      <p:ext uri="{BB962C8B-B14F-4D97-AF65-F5344CB8AC3E}">
        <p14:creationId xmlns:p14="http://schemas.microsoft.com/office/powerpoint/2010/main" val="265754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4000" dirty="0">
                <a:solidFill>
                  <a:schemeClr val="bg1"/>
                </a:solidFill>
              </a:rPr>
              <a:t>Simulation: Continuous Time Dynamical System</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4945906"/>
              </a:xfrm>
              <a:prstGeom prst="rect">
                <a:avLst/>
              </a:prstGeom>
              <a:noFill/>
            </p:spPr>
            <p:txBody>
              <a:bodyPr wrap="square" rtlCol="0">
                <a:spAutoFit/>
              </a:bodyPr>
              <a:lstStyle/>
              <a:p>
                <a:r>
                  <a:rPr lang="en-US" sz="2000" dirty="0"/>
                  <a:t>Simulation Overview</a:t>
                </a:r>
              </a:p>
              <a:p>
                <a:pPr marL="285750" indent="-285750">
                  <a:buFont typeface="Arial" panose="020B0604020202020204" pitchFamily="34" charset="0"/>
                  <a:buChar char="•"/>
                </a:pPr>
                <a:r>
                  <a:rPr lang="en-US" sz="2000" dirty="0"/>
                  <a:t>The basic idea is to use the approximation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𝑑𝑥</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𝑡</m:t>
                        </m:r>
                      </m:den>
                    </m:f>
                  </m:oMath>
                </a14:m>
                <a:r>
                  <a:rPr lang="en-US" sz="2000" dirty="0"/>
                  <a:t> to approximate the continuous time differential equations with discrete time difference equations.</a:t>
                </a:r>
              </a:p>
              <a:p>
                <a:pPr marL="285750" indent="-285750">
                  <a:buFont typeface="Arial" panose="020B0604020202020204" pitchFamily="34" charset="0"/>
                  <a:buChar char="•"/>
                </a:pPr>
                <a:r>
                  <a:rPr lang="en-US" sz="2000" dirty="0"/>
                  <a:t>More formally we replace the system of differential equations</a:t>
                </a:r>
                <a:br>
                  <a:rPr lang="en-US" sz="2000" dirty="0"/>
                </a:b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br>
                  <a:rPr lang="en-US" sz="2000" dirty="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num>
                      <m:den>
                        <m:r>
                          <a:rPr lang="en-US" sz="2000" i="1">
                            <a:latin typeface="Cambria Math" panose="02040503050406030204" pitchFamily="18" charset="0"/>
                          </a:rPr>
                          <m:t>𝑑𝑡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br>
                  <a:rPr lang="en-US" sz="2000" dirty="0"/>
                </a:b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a:t>
                </a:r>
                <a:br>
                  <a:rPr lang="en-US" sz="2000" dirty="0"/>
                </a:b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num>
                      <m:den>
                        <m:r>
                          <a:rPr lang="en-US" sz="2000" i="1">
                            <a:latin typeface="Cambria Math" panose="02040503050406030204" pitchFamily="18" charset="0"/>
                          </a:rPr>
                          <m:t>𝑑𝑡</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p>
              <a:p>
                <a:pPr marL="285750" indent="-285750">
                  <a:buFont typeface="Arial" panose="020B0604020202020204" pitchFamily="34" charset="0"/>
                  <a:buChar char="•"/>
                </a:pPr>
                <a:r>
                  <a:rPr lang="en-US" sz="2000" dirty="0"/>
                  <a:t>Here  </a:t>
                </a:r>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oMath>
                </a14:m>
                <a:r>
                  <a:rPr lang="en-US" sz="2000" dirty="0"/>
                  <a:t> represents the change in</a:t>
                </a:r>
                <a:br>
                  <a:rPr lang="en-US" sz="2000" dirty="0"/>
                </a:b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oMath>
                </a14:m>
                <a:r>
                  <a:rPr lang="en-US" sz="2000" dirty="0"/>
                  <a:t> over one unit of time </a:t>
                </a:r>
                <a14:m>
                  <m:oMath xmlns:m="http://schemas.openxmlformats.org/officeDocument/2006/math">
                    <m:r>
                      <m:rPr>
                        <m:sty m:val="p"/>
                      </m:rPr>
                      <a:rPr lang="en-US" sz="2000">
                        <a:latin typeface="Cambria Math" panose="02040503050406030204" pitchFamily="18" charset="0"/>
                      </a:rPr>
                      <m:t>Δ</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Unless</a:t>
                </a:r>
                <a:br>
                  <a:rPr lang="en-US" sz="2000" dirty="0"/>
                </a:br>
                <a:r>
                  <a:rPr lang="en-US" sz="2000" dirty="0"/>
                  <a:t>there is something wrong with this choice we are free to study the system with the discrete time model.</a:t>
                </a:r>
              </a:p>
              <a:p>
                <a:pPr marL="285750" indent="-285750">
                  <a:buFont typeface="Arial" panose="020B0604020202020204" pitchFamily="34" charset="0"/>
                  <a:buChar char="•"/>
                </a:pPr>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4945906"/>
              </a:xfrm>
              <a:prstGeom prst="rect">
                <a:avLst/>
              </a:prstGeom>
              <a:blipFill>
                <a:blip r:embed="rId4"/>
                <a:stretch>
                  <a:fillRect l="-741" t="-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984955" y="3243114"/>
                <a:ext cx="3932903"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by</a:t>
                </a:r>
                <a:br>
                  <a:rPr lang="en-US" sz="2000" dirty="0"/>
                </a:br>
                <a14:m>
                  <m:oMath xmlns:m="http://schemas.openxmlformats.org/officeDocument/2006/math">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br>
                  <a:rPr lang="en-US" sz="2000" dirty="0"/>
                </a:br>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br>
                  <a:rPr lang="en-US" sz="2000" dirty="0"/>
                </a:b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a:t>
                </a:r>
              </a:p>
              <a:p>
                <a14:m>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e>
                    </m:d>
                  </m:oMath>
                </a14:m>
                <a:r>
                  <a:rPr lang="en-US" sz="2000" dirty="0"/>
                  <a:t> </a:t>
                </a:r>
              </a:p>
              <a:p>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4984955" y="3243114"/>
                <a:ext cx="3932903" cy="1938992"/>
              </a:xfrm>
              <a:prstGeom prst="rect">
                <a:avLst/>
              </a:prstGeom>
              <a:blipFill>
                <a:blip r:embed="rId5"/>
                <a:stretch>
                  <a:fillRect l="-1387" t="-932"/>
                </a:stretch>
              </a:blipFill>
            </p:spPr>
            <p:txBody>
              <a:bodyPr/>
              <a:lstStyle/>
              <a:p>
                <a:r>
                  <a:rPr lang="en-US">
                    <a:noFill/>
                  </a:rPr>
                  <a:t> </a:t>
                </a:r>
              </a:p>
            </p:txBody>
          </p:sp>
        </mc:Fallback>
      </mc:AlternateContent>
    </p:spTree>
    <p:extLst>
      <p:ext uri="{BB962C8B-B14F-4D97-AF65-F5344CB8AC3E}">
        <p14:creationId xmlns:p14="http://schemas.microsoft.com/office/powerpoint/2010/main" val="209641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Recall: Whale Population Problem</a:t>
            </a:r>
          </a:p>
        </p:txBody>
      </p:sp>
      <p:sp>
        <p:nvSpPr>
          <p:cNvPr id="3" name="Content Placeholder 2"/>
          <p:cNvSpPr>
            <a:spLocks noGrp="1"/>
          </p:cNvSpPr>
          <p:nvPr>
            <p:ph idx="1"/>
          </p:nvPr>
        </p:nvSpPr>
        <p:spPr>
          <a:xfrm>
            <a:off x="457200" y="1448282"/>
            <a:ext cx="8229600" cy="2396834"/>
          </a:xfrm>
          <a:effectLst>
            <a:glow rad="139700">
              <a:schemeClr val="accent4">
                <a:satMod val="175000"/>
                <a:alpha val="40000"/>
              </a:schemeClr>
            </a:glow>
          </a:effectLst>
        </p:spPr>
        <p:txBody>
          <a:bodyPr>
            <a:noAutofit/>
          </a:bodyPr>
          <a:lstStyle/>
          <a:p>
            <a:pPr marL="0" indent="0">
              <a:buNone/>
            </a:pPr>
            <a:r>
              <a:rPr lang="en-US" sz="2100" dirty="0"/>
              <a:t>The blue whale and the fin whale are wo similar species that inhabit the same areas. The intrinsic growth rate is estimated at 5% per year for the blue whale and 8% per year for the fin whale. The environment carrying capacity is estimated at 150,000 for the blue whale and 400,000 for the fin whale. The extent to which the whales compete is unknown. In the last 100 years intense harvesting has reduced the whale population to around 5,000 blue whales and 70,000 fin whales.  </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78973" y="3845116"/>
                <a:ext cx="8229600" cy="266966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100" b="1" u="sng" dirty="0"/>
                  <a:t>Previous Information</a:t>
                </a:r>
                <a:r>
                  <a:rPr lang="en-US" sz="2100" dirty="0"/>
                  <a:t>: We learned that the both whale populations will return to a stable equilibrium with the starting population when the competition parameter </a:t>
                </a:r>
                <a14:m>
                  <m:oMath xmlns:m="http://schemas.openxmlformats.org/officeDocument/2006/math">
                    <m:r>
                      <a:rPr lang="en-US" sz="2100" b="0" i="1" smtClean="0">
                        <a:latin typeface="Cambria Math" panose="02040503050406030204" pitchFamily="18" charset="0"/>
                      </a:rPr>
                      <m:t>𝛼</m:t>
                    </m:r>
                    <m:r>
                      <a:rPr lang="en-US" sz="2100" b="0" i="1" smtClean="0">
                        <a:latin typeface="Cambria Math" panose="02040503050406030204" pitchFamily="18" charset="0"/>
                      </a:rPr>
                      <m:t>&lt;1.25×</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10</m:t>
                        </m:r>
                      </m:e>
                      <m:sup>
                        <m:r>
                          <a:rPr lang="en-US" sz="2100" b="0" i="1" smtClean="0">
                            <a:latin typeface="Cambria Math" panose="02040503050406030204" pitchFamily="18" charset="0"/>
                          </a:rPr>
                          <m:t>−7</m:t>
                        </m:r>
                      </m:sup>
                    </m:sSup>
                  </m:oMath>
                </a14:m>
                <a:r>
                  <a:rPr lang="en-US" sz="2100" dirty="0"/>
                  <a:t>.</a:t>
                </a:r>
              </a:p>
              <a:p>
                <a:pPr marL="0" indent="0">
                  <a:buFont typeface="Arial"/>
                  <a:buNone/>
                </a:pPr>
                <a:endParaRPr lang="en-US" sz="2100" dirty="0"/>
              </a:p>
              <a:p>
                <a:pPr marL="0" indent="0">
                  <a:buFont typeface="Arial"/>
                  <a:buNone/>
                </a:pPr>
                <a:r>
                  <a:rPr lang="en-US" sz="2100" b="1" u="sng" dirty="0"/>
                  <a:t>Question</a:t>
                </a:r>
                <a:r>
                  <a:rPr lang="en-US" sz="2100" b="1" dirty="0"/>
                  <a:t>: </a:t>
                </a:r>
                <a:r>
                  <a:rPr lang="en-US" sz="2100" dirty="0"/>
                  <a:t>How long will it take the whale populations to return their natural levels?</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78973" y="3845116"/>
                <a:ext cx="8229600" cy="2669666"/>
              </a:xfrm>
              <a:prstGeom prst="rect">
                <a:avLst/>
              </a:prstGeom>
              <a:blipFill>
                <a:blip r:embed="rId4"/>
                <a:stretch>
                  <a:fillRect l="-739" t="-905"/>
                </a:stretch>
              </a:blipFill>
            </p:spPr>
            <p:txBody>
              <a:bodyPr/>
              <a:lstStyle/>
              <a:p>
                <a:r>
                  <a:rPr lang="en-US">
                    <a:noFill/>
                  </a:rPr>
                  <a:t> </a:t>
                </a:r>
              </a:p>
            </p:txBody>
          </p:sp>
        </mc:Fallback>
      </mc:AlternateContent>
    </p:spTree>
    <p:extLst>
      <p:ext uri="{BB962C8B-B14F-4D97-AF65-F5344CB8AC3E}">
        <p14:creationId xmlns:p14="http://schemas.microsoft.com/office/powerpoint/2010/main" val="212705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r>
                  <a:rPr lang="en-US" sz="1800" i="1" dirty="0">
                    <a:latin typeface="+mj-lt"/>
                  </a:rPr>
                  <a:t>B – </a:t>
                </a:r>
                <a:r>
                  <a:rPr lang="en-US" sz="1800" dirty="0">
                    <a:latin typeface="+mj-lt"/>
                  </a:rPr>
                  <a:t>number of blue whales</a:t>
                </a:r>
              </a:p>
              <a:p>
                <a:pPr marL="0" indent="0">
                  <a:buNone/>
                </a:pPr>
                <a:r>
                  <a:rPr lang="en-US" sz="1800" i="1" dirty="0">
                    <a:latin typeface="+mj-lt"/>
                  </a:rPr>
                  <a:t>F – </a:t>
                </a:r>
                <a:r>
                  <a:rPr lang="en-US" sz="1800" dirty="0"/>
                  <a:t>number of fin whales</a:t>
                </a:r>
                <a:endParaRPr lang="en-US" sz="1800" dirty="0">
                  <a:latin typeface="+mj-lt"/>
                </a:endParaRP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𝑔</m:t>
                        </m:r>
                      </m:e>
                      <m:sub>
                        <m:r>
                          <a:rPr lang="en-US" sz="1800" b="0" i="1" dirty="0" smtClean="0">
                            <a:latin typeface="Cambria Math" panose="02040503050406030204" pitchFamily="18" charset="0"/>
                          </a:rPr>
                          <m:t>𝐵</m:t>
                        </m:r>
                      </m:sub>
                    </m:sSub>
                  </m:oMath>
                </a14:m>
                <a:r>
                  <a:rPr lang="en-US" sz="1800" i="1" dirty="0">
                    <a:latin typeface="+mj-lt"/>
                  </a:rPr>
                  <a:t> – </a:t>
                </a:r>
                <a:r>
                  <a:rPr lang="en-US" sz="1800" dirty="0">
                    <a:latin typeface="+mj-lt"/>
                  </a:rPr>
                  <a:t>growth rate for blue whale population (per 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𝐹</m:t>
                        </m:r>
                      </m:sub>
                    </m:sSub>
                  </m:oMath>
                </a14:m>
                <a:r>
                  <a:rPr lang="en-US" sz="1800" i="1" dirty="0"/>
                  <a:t> – </a:t>
                </a:r>
                <a:r>
                  <a:rPr lang="en-US" sz="1800" dirty="0"/>
                  <a:t>growth rate for fin whale population (per year)</a:t>
                </a:r>
                <a:endParaRPr lang="en-US" sz="1800" dirty="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b="0" i="1" dirty="0" smtClean="0">
                            <a:latin typeface="Cambria Math" panose="02040503050406030204" pitchFamily="18" charset="0"/>
                          </a:rPr>
                          <m:t>𝐵</m:t>
                        </m:r>
                      </m:sub>
                    </m:sSub>
                  </m:oMath>
                </a14:m>
                <a:r>
                  <a:rPr lang="en-US" sz="1800" i="1" dirty="0"/>
                  <a:t> – </a:t>
                </a:r>
                <a:r>
                  <a:rPr lang="en-US" sz="1800" dirty="0"/>
                  <a:t>effect of competition on blue whales (whales per 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b="0" i="1" dirty="0" smtClean="0">
                            <a:latin typeface="Cambria Math" panose="02040503050406030204" pitchFamily="18" charset="0"/>
                          </a:rPr>
                          <m:t>𝐹</m:t>
                        </m:r>
                      </m:sub>
                    </m:sSub>
                  </m:oMath>
                </a14:m>
                <a:r>
                  <a:rPr lang="en-US" sz="1800" i="1" dirty="0"/>
                  <a:t> – </a:t>
                </a:r>
                <a:r>
                  <a:rPr lang="en-US" sz="1800" dirty="0"/>
                  <a:t>effect of competition on fin whales (whales per year)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505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𝐵</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m:t>
                      </m:r>
                      <m:r>
                        <a:rPr lang="en-US" sz="1800" b="0" i="1" smtClean="0">
                          <a:latin typeface="Cambria Math" panose="02040503050406030204" pitchFamily="18" charset="0"/>
                        </a:rPr>
                        <m:t>≥0</m:t>
                      </m:r>
                    </m:oMath>
                  </m:oMathPara>
                </a14:m>
                <a:endParaRPr lang="en-US" sz="1800" b="0" i="1" dirty="0">
                  <a:latin typeface="+mj-lt"/>
                </a:endParaRPr>
              </a:p>
              <a:p>
                <a:pPr marL="0" indent="0">
                  <a:buFont typeface="Arial"/>
                  <a:buNone/>
                </a:pPr>
                <a:br>
                  <a:rPr lang="en-US" sz="1800" b="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𝐵</m:t>
                          </m:r>
                        </m:sub>
                      </m:sSub>
                      <m:r>
                        <a:rPr lang="en-US" sz="1800" b="0" i="1" smtClean="0">
                          <a:latin typeface="Cambria Math" panose="02040503050406030204" pitchFamily="18" charset="0"/>
                        </a:rPr>
                        <m:t>=0.05</m:t>
                      </m:r>
                      <m:r>
                        <a:rPr lang="en-US" sz="1800" b="0" i="1" smtClean="0">
                          <a:latin typeface="Cambria Math" panose="02040503050406030204" pitchFamily="18" charset="0"/>
                        </a:rPr>
                        <m:t>𝐵</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𝐵</m:t>
                              </m:r>
                            </m:num>
                            <m:den>
                              <m:r>
                                <a:rPr lang="en-US" sz="1800" b="0" i="1" smtClean="0">
                                  <a:latin typeface="Cambria Math" panose="02040503050406030204" pitchFamily="18" charset="0"/>
                                </a:rPr>
                                <m:t>150,000</m:t>
                              </m:r>
                            </m:den>
                          </m:f>
                        </m:e>
                      </m:d>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𝐹</m:t>
                          </m:r>
                        </m:sub>
                      </m:sSub>
                      <m:r>
                        <a:rPr lang="en-US" sz="1800" i="1">
                          <a:latin typeface="Cambria Math" panose="02040503050406030204" pitchFamily="18" charset="0"/>
                        </a:rPr>
                        <m:t>=</m:t>
                      </m:r>
                      <m:r>
                        <a:rPr lang="en-US" sz="1800" i="1" smtClean="0">
                          <a:latin typeface="Cambria Math" panose="02040503050406030204" pitchFamily="18" charset="0"/>
                        </a:rPr>
                        <m:t>0</m:t>
                      </m:r>
                      <m:r>
                        <a:rPr lang="en-US" sz="1800" b="0" i="1" smtClean="0">
                          <a:latin typeface="Cambria Math" panose="02040503050406030204" pitchFamily="18" charset="0"/>
                        </a:rPr>
                        <m:t>.08</m:t>
                      </m:r>
                      <m:r>
                        <a:rPr lang="en-US" sz="1800" b="0" i="1" smtClean="0">
                          <a:latin typeface="Cambria Math" panose="02040503050406030204" pitchFamily="18" charset="0"/>
                        </a:rPr>
                        <m:t>𝐹</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𝐹</m:t>
                              </m:r>
                            </m:num>
                            <m:den>
                              <m:r>
                                <a:rPr lang="en-US" sz="1800" b="0" i="1" smtClean="0">
                                  <a:latin typeface="Cambria Math" panose="02040503050406030204" pitchFamily="18" charset="0"/>
                                </a:rPr>
                                <m:t>400000</m:t>
                              </m:r>
                            </m:den>
                          </m:f>
                        </m:e>
                      </m:d>
                    </m:oMath>
                  </m:oMathPara>
                </a14:m>
                <a:endParaRPr lang="en-US" sz="1800" b="0" dirty="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𝐵</m:t>
                          </m:r>
                        </m:sub>
                      </m:sSub>
                      <m:r>
                        <a:rPr lang="en-US" sz="1800" i="1">
                          <a:latin typeface="Cambria Math" panose="02040503050406030204" pitchFamily="18" charset="0"/>
                        </a:rPr>
                        <m:t>=</m:t>
                      </m:r>
                      <m:r>
                        <a:rPr lang="en-US" sz="1800" i="1" smtClean="0">
                          <a:latin typeface="Cambria Math" panose="02040503050406030204" pitchFamily="18" charset="0"/>
                        </a:rPr>
                        <m:t>𝛼</m:t>
                      </m:r>
                      <m:r>
                        <a:rPr lang="en-US" sz="1800" b="0" i="1" smtClean="0">
                          <a:latin typeface="Cambria Math" panose="02040503050406030204" pitchFamily="18" charset="0"/>
                        </a:rPr>
                        <m:t>𝐵𝐹</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𝐹</m:t>
                          </m:r>
                        </m:sub>
                      </m:sSub>
                      <m:r>
                        <a:rPr lang="en-US" sz="1800" i="1">
                          <a:latin typeface="Cambria Math" panose="02040503050406030204" pitchFamily="18" charset="0"/>
                        </a:rPr>
                        <m:t>=</m:t>
                      </m:r>
                      <m:r>
                        <a:rPr lang="en-US" sz="1800" i="1" smtClean="0">
                          <a:latin typeface="Cambria Math" panose="02040503050406030204" pitchFamily="18" charset="0"/>
                        </a:rPr>
                        <m:t>𝛼</m:t>
                      </m:r>
                      <m:r>
                        <a:rPr lang="en-US" sz="1800" b="0" i="1" smtClean="0">
                          <a:latin typeface="Cambria Math" panose="02040503050406030204" pitchFamily="18" charset="0"/>
                        </a:rPr>
                        <m:t>𝐵𝐹</m:t>
                      </m:r>
                      <m:r>
                        <a:rPr lang="en-US" sz="1800" b="0" i="1" smtClean="0">
                          <a:latin typeface="Cambria Math" panose="02040503050406030204" pitchFamily="18" charset="0"/>
                        </a:rPr>
                        <m:t> </m:t>
                      </m:r>
                    </m:oMath>
                  </m:oMathPara>
                </a14:m>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b="1" u="sng" dirty="0"/>
                  <a:t>Parameter:</a:t>
                </a:r>
              </a:p>
              <a:p>
                <a:pPr marL="0" indent="0">
                  <a:buNone/>
                </a:pPr>
                <a14:m>
                  <m:oMath xmlns:m="http://schemas.openxmlformats.org/officeDocument/2006/math">
                    <m:r>
                      <a:rPr lang="en-US" sz="1800" b="0" i="0" smtClean="0">
                        <a:latin typeface="Cambria Math" panose="02040503050406030204" pitchFamily="18" charset="0"/>
                      </a:rPr>
                      <m:t>0</m:t>
                    </m:r>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&lt;1.25×</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−7</m:t>
                        </m:r>
                      </m:sup>
                    </m:sSup>
                  </m:oMath>
                </a14:m>
                <a:r>
                  <a:rPr lang="en-US" sz="1800" i="1" dirty="0">
                    <a:latin typeface="Cambria Math" panose="02040503050406030204" pitchFamily="18" charset="0"/>
                  </a:rPr>
                  <a:t> </a:t>
                </a:r>
                <a:r>
                  <a:rPr lang="en-US" sz="1800" dirty="0">
                    <a:latin typeface="Cambria Math" panose="02040503050406030204" pitchFamily="18" charset="0"/>
                  </a:rPr>
                  <a:t>competition rate between species</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553685" y="4987825"/>
            <a:ext cx="3816657" cy="12385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Determine how long it will take the population to reach stable equilibrium starting from </a:t>
            </a:r>
            <a:r>
              <a:rPr lang="en-US" sz="1800" b="0" i="1" dirty="0"/>
              <a:t>B </a:t>
            </a:r>
            <a:r>
              <a:rPr lang="en-US" sz="1800" b="0" dirty="0"/>
              <a:t>= 5,000 and </a:t>
            </a:r>
            <a:r>
              <a:rPr lang="en-US" sz="1800" b="0" i="1" dirty="0"/>
              <a:t>F</a:t>
            </a:r>
            <a:r>
              <a:rPr lang="en-US" sz="1800" b="0" dirty="0"/>
              <a:t> = 70,000.</a:t>
            </a:r>
            <a:endParaRPr lang="en-US" sz="1800" dirty="0">
              <a:latin typeface="+mj-lt"/>
            </a:endParaRPr>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60374" y="3777180"/>
                <a:ext cx="3707865" cy="239558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Parameter:</a:t>
                </a:r>
              </a:p>
              <a:p>
                <a:pPr marL="0" indent="0">
                  <a:buNone/>
                </a:pPr>
                <a14:m>
                  <m:oMath xmlns:m="http://schemas.openxmlformats.org/officeDocument/2006/math">
                    <m:r>
                      <a:rPr lang="en-US" sz="1800">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𝛼</m:t>
                    </m:r>
                    <m:r>
                      <a:rPr lang="en-US" sz="1800" i="1">
                        <a:latin typeface="Cambria Math" panose="02040503050406030204" pitchFamily="18" charset="0"/>
                      </a:rPr>
                      <m:t>&lt;1.25×</m:t>
                    </m:r>
                    <m:sSup>
                      <m:sSupPr>
                        <m:ctrlPr>
                          <a:rPr lang="en-US"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−7</m:t>
                        </m:r>
                      </m:sup>
                    </m:sSup>
                  </m:oMath>
                </a14:m>
                <a:r>
                  <a:rPr lang="en-US" sz="1800" i="1" dirty="0">
                    <a:latin typeface="Cambria Math" panose="02040503050406030204" pitchFamily="18" charset="0"/>
                  </a:rPr>
                  <a:t> </a:t>
                </a:r>
                <a:r>
                  <a:rPr lang="en-US" sz="1800" dirty="0">
                    <a:latin typeface="Cambria Math" panose="02040503050406030204" pitchFamily="18" charset="0"/>
                  </a:rPr>
                  <a:t>competition rate between species</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0374" y="3777180"/>
                <a:ext cx="3707865" cy="2395584"/>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7" y="4894519"/>
            <a:ext cx="3816657" cy="12385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dirty="0"/>
              <a:t>Objective</a:t>
            </a:r>
          </a:p>
          <a:p>
            <a:pPr marL="0" indent="0">
              <a:buNone/>
            </a:pPr>
            <a:r>
              <a:rPr lang="en-US" sz="1800" dirty="0"/>
              <a:t>Determine how long it will take the population to reach stable equilibrium starting from </a:t>
            </a:r>
            <a:r>
              <a:rPr lang="en-US" sz="1800" i="1" dirty="0"/>
              <a:t>B </a:t>
            </a:r>
            <a:r>
              <a:rPr lang="en-US" sz="1800" dirty="0"/>
              <a:t>= 5,000 and </a:t>
            </a:r>
            <a:r>
              <a:rPr lang="en-US" sz="1800" i="1" dirty="0"/>
              <a:t>F</a:t>
            </a:r>
            <a:r>
              <a:rPr lang="en-US" sz="1800" dirty="0"/>
              <a:t> = 70,000.</a:t>
            </a:r>
          </a:p>
        </p:txBody>
      </p:sp>
      <mc:AlternateContent xmlns:mc="http://schemas.openxmlformats.org/markup-compatibility/2006" xmlns:a14="http://schemas.microsoft.com/office/drawing/2010/main">
        <mc:Choice Requires="a14">
          <p:sp>
            <p:nvSpPr>
              <p:cNvPr id="11" name="TextBox 10"/>
              <p:cNvSpPr txBox="1"/>
              <p:nvPr/>
            </p:nvSpPr>
            <p:spPr>
              <a:xfrm>
                <a:off x="455734" y="1541770"/>
                <a:ext cx="3712505" cy="216802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change in the population is the difference between the growth and the loss:</a:t>
                </a: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𝑑𝐵</m:t>
                          </m:r>
                        </m:num>
                        <m:den>
                          <m:r>
                            <a:rPr lang="en-US" b="0" i="1" smtClean="0">
                              <a:latin typeface="Cambria Math" panose="02040503050406030204" pitchFamily="18" charset="0"/>
                            </a:rPr>
                            <m:t>𝑑𝑡</m:t>
                          </m:r>
                        </m:den>
                      </m:f>
                      <m:r>
                        <a:rPr lang="en-US" i="1">
                          <a:latin typeface="Cambria Math" panose="02040503050406030204" pitchFamily="18" charset="0"/>
                        </a:rPr>
                        <m:t>=0.05</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𝐵𝐹</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𝑑𝐹</m:t>
                          </m:r>
                        </m:num>
                        <m:den>
                          <m:r>
                            <a:rPr lang="en-US" b="0" i="1" smtClean="0">
                              <a:latin typeface="Cambria Math" panose="02040503050406030204" pitchFamily="18" charset="0"/>
                            </a:rPr>
                            <m:t>𝑑𝑡</m:t>
                          </m:r>
                        </m:den>
                      </m:f>
                      <m:r>
                        <a:rPr lang="en-US" i="1">
                          <a:latin typeface="Cambria Math" panose="02040503050406030204" pitchFamily="18" charset="0"/>
                        </a:rPr>
                        <m:t>=0.08</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𝐹</m:t>
                              </m:r>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5734" y="1541770"/>
                <a:ext cx="3712505" cy="2168029"/>
              </a:xfrm>
              <a:prstGeom prst="rect">
                <a:avLst/>
              </a:prstGeom>
              <a:blipFill>
                <a:blip r:embed="rId5"/>
                <a:stretch>
                  <a:fillRect l="-1142" t="-1111"/>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57620" y="1537834"/>
                <a:ext cx="4355751" cy="282660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Ideally, we would just solve the system, but we do not have any techniques to do that.</a:t>
                </a:r>
              </a:p>
              <a:p>
                <a:pPr marL="285750" indent="-285750">
                  <a:buFont typeface="Arial" panose="020B0604020202020204" pitchFamily="34" charset="0"/>
                  <a:buChar char="•"/>
                </a:pPr>
                <a:r>
                  <a:rPr lang="en-US" dirty="0"/>
                  <a:t>Instead we replace the continuous time system with a discrete time system</a:t>
                </a:r>
                <a:br>
                  <a:rPr lang="en-US" dirty="0"/>
                </a:b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𝐵</m:t>
                    </m:r>
                    <m:r>
                      <a:rPr lang="en-US" i="1">
                        <a:latin typeface="Cambria Math" panose="02040503050406030204" pitchFamily="18" charset="0"/>
                      </a:rPr>
                      <m:t>=0.05</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a14:m>
                <a:br>
                  <a:rPr lang="en-US" i="1" dirty="0">
                    <a:latin typeface="Cambria Math" panose="02040503050406030204" pitchFamily="18" charset="0"/>
                  </a:rPr>
                </a:b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𝐹</m:t>
                    </m:r>
                    <m:r>
                      <a:rPr lang="en-US" i="1">
                        <a:latin typeface="Cambria Math" panose="02040503050406030204" pitchFamily="18" charset="0"/>
                      </a:rPr>
                      <m:t>=0.08</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𝐹</m:t>
                            </m:r>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a14:m>
                <a:br>
                  <a:rPr lang="en-US" dirty="0"/>
                </a:br>
                <a:r>
                  <a:rPr lang="en-US" dirty="0"/>
                  <a:t>Using </a:t>
                </a:r>
                <a14:m>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=1</m:t>
                    </m:r>
                  </m:oMath>
                </a14:m>
                <a:r>
                  <a:rPr lang="en-US" dirty="0"/>
                  <a:t> we simulate the system.</a:t>
                </a:r>
              </a:p>
            </p:txBody>
          </p:sp>
        </mc:Choice>
        <mc:Fallback xmlns="">
          <p:sp>
            <p:nvSpPr>
              <p:cNvPr id="12" name="TextBox 11"/>
              <p:cNvSpPr txBox="1">
                <a:spLocks noRot="1" noChangeAspect="1" noMove="1" noResize="1" noEditPoints="1" noAdjustHandles="1" noChangeArrowheads="1" noChangeShapeType="1" noTextEdit="1"/>
              </p:cNvSpPr>
              <p:nvPr/>
            </p:nvSpPr>
            <p:spPr>
              <a:xfrm>
                <a:off x="4657620" y="1537834"/>
                <a:ext cx="4355751" cy="2826608"/>
              </a:xfrm>
              <a:prstGeom prst="rect">
                <a:avLst/>
              </a:prstGeom>
              <a:blipFill>
                <a:blip r:embed="rId6"/>
                <a:stretch>
                  <a:fillRect l="-556" t="-641" r="-139" b="-1923"/>
                </a:stretch>
              </a:blipFill>
              <a:ln/>
            </p:spPr>
            <p:txBody>
              <a:bodyPr/>
              <a:lstStyle/>
              <a:p>
                <a:r>
                  <a:rPr lang="en-US">
                    <a:noFill/>
                  </a:rPr>
                  <a:t> </a:t>
                </a:r>
              </a:p>
            </p:txBody>
          </p:sp>
        </mc:Fallback>
      </mc:AlternateContent>
    </p:spTree>
    <p:extLst>
      <p:ext uri="{BB962C8B-B14F-4D97-AF65-F5344CB8AC3E}">
        <p14:creationId xmlns:p14="http://schemas.microsoft.com/office/powerpoint/2010/main" val="42728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1487982"/>
                <a:ext cx="8229600" cy="2168029"/>
              </a:xfrm>
              <a:prstGeom prst="rect">
                <a:avLst/>
              </a:prstGeom>
              <a:solidFill>
                <a:schemeClr val="bg1"/>
              </a:solidFill>
              <a:ln>
                <a:solidFill>
                  <a:srgbClr val="002060"/>
                </a:solidFill>
              </a:ln>
            </p:spPr>
            <p:txBody>
              <a:bodyPr wrap="square" rtlCol="0">
                <a:spAutoFit/>
              </a:bodyPr>
              <a:lstStyle/>
              <a:p>
                <a:r>
                  <a:rPr lang="en-US" dirty="0"/>
                  <a:t>From step 2 we have the following:</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𝐵</m:t>
                      </m:r>
                      <m:r>
                        <a:rPr lang="en-US" i="1">
                          <a:latin typeface="Cambria Math" panose="02040503050406030204" pitchFamily="18" charset="0"/>
                        </a:rPr>
                        <m:t>=0.05</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𝐹</m:t>
                      </m:r>
                      <m:r>
                        <a:rPr lang="en-US" i="1">
                          <a:latin typeface="Cambria Math" panose="02040503050406030204" pitchFamily="18" charset="0"/>
                        </a:rPr>
                        <m:t>=0.08</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𝐹</m:t>
                              </m:r>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m:oMathPara>
                </a14:m>
                <a:br>
                  <a:rPr lang="en-US" dirty="0"/>
                </a:br>
                <a:r>
                  <a:rPr lang="en-US" dirty="0"/>
                  <a:t>For the discrete time dynamical system we attempt to determine how long it will take the populations to become stable from the starting values of </a:t>
                </a:r>
                <a:r>
                  <a:rPr lang="en-US" i="1" dirty="0"/>
                  <a:t>B </a:t>
                </a:r>
                <a:r>
                  <a:rPr lang="en-US" dirty="0"/>
                  <a:t>= 5,000 and </a:t>
                </a:r>
                <a:r>
                  <a:rPr lang="en-US" i="1" dirty="0"/>
                  <a:t>F</a:t>
                </a:r>
                <a:r>
                  <a:rPr lang="en-US" dirty="0"/>
                  <a:t> = 70,000.</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487982"/>
                <a:ext cx="8229600" cy="2168029"/>
              </a:xfrm>
              <a:prstGeom prst="rect">
                <a:avLst/>
              </a:prstGeom>
              <a:blipFill>
                <a:blip r:embed="rId4"/>
                <a:stretch>
                  <a:fillRect l="-518" t="-1117" r="-148" b="-307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0375" y="3813849"/>
                <a:ext cx="8229600" cy="2757358"/>
              </a:xfrm>
              <a:prstGeom prst="rect">
                <a:avLst/>
              </a:prstGeom>
              <a:solidFill>
                <a:schemeClr val="bg1"/>
              </a:solidFill>
              <a:ln>
                <a:solidFill>
                  <a:srgbClr val="002060"/>
                </a:solidFill>
              </a:ln>
            </p:spPr>
            <p:txBody>
              <a:bodyPr wrap="square" rtlCol="0">
                <a:spAutoFit/>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𝐹</m:t>
                    </m:r>
                  </m:oMath>
                </a14:m>
                <a:r>
                  <a:rPr lang="en-US" dirty="0"/>
                  <a:t> denote our two state variables, defined on the state space</a:t>
                </a:r>
              </a:p>
              <a:p>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a:t>
                </a:r>
              </a:p>
              <a:p>
                <a:r>
                  <a:rPr lang="en-US" dirty="0"/>
                  <a:t>The system of difference equations are equations are</a:t>
                </a:r>
              </a:p>
              <a:p>
                <a:pPr/>
                <a14:m>
                  <m:oMathPara xmlns:m="http://schemas.openxmlformats.org/officeDocument/2006/math">
                    <m:oMathParaPr>
                      <m:jc m:val="left"/>
                    </m:oMathParaPr>
                    <m:oMath xmlns:m="http://schemas.openxmlformats.org/officeDocument/2006/math">
                      <m:r>
                        <m:rPr>
                          <m:sty m:val="p"/>
                        </m:rPr>
                        <a:rPr lang="en-US"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p>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=5000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r>
                      <a:rPr lang="en-US" b="0" i="1" smtClean="0">
                        <a:latin typeface="Cambria Math" panose="02040503050406030204" pitchFamily="18" charset="0"/>
                      </a:rPr>
                      <m:t>700</m:t>
                    </m:r>
                    <m:r>
                      <a:rPr lang="en-US" i="1">
                        <a:latin typeface="Cambria Math" panose="02040503050406030204" pitchFamily="18" charset="0"/>
                      </a:rPr>
                      <m:t>00</m:t>
                    </m:r>
                  </m:oMath>
                </a14:m>
                <a:r>
                  <a:rPr lang="en-US" dirty="0"/>
                  <a:t>. </a:t>
                </a:r>
              </a:p>
              <a:p>
                <a:endParaRPr lang="en-US" dirty="0"/>
              </a:p>
              <a:p>
                <a:r>
                  <a:rPr lang="en-US" dirty="0"/>
                  <a:t>We seek to determine how long it takes the model to reach stability.</a:t>
                </a:r>
              </a:p>
            </p:txBody>
          </p:sp>
        </mc:Choice>
        <mc:Fallback xmlns="">
          <p:sp>
            <p:nvSpPr>
              <p:cNvPr id="11" name="TextBox 10"/>
              <p:cNvSpPr txBox="1">
                <a:spLocks noRot="1" noChangeAspect="1" noMove="1" noResize="1" noEditPoints="1" noAdjustHandles="1" noChangeArrowheads="1" noChangeShapeType="1" noTextEdit="1"/>
              </p:cNvSpPr>
              <p:nvPr/>
            </p:nvSpPr>
            <p:spPr>
              <a:xfrm>
                <a:off x="460375" y="3813849"/>
                <a:ext cx="8229600" cy="2757358"/>
              </a:xfrm>
              <a:prstGeom prst="rect">
                <a:avLst/>
              </a:prstGeom>
              <a:blipFill>
                <a:blip r:embed="rId5"/>
                <a:stretch>
                  <a:fillRect l="-592" t="-1101" b="-2423"/>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57200" y="1431383"/>
                <a:ext cx="8229600" cy="2757358"/>
              </a:xfrm>
              <a:prstGeom prst="rect">
                <a:avLst/>
              </a:prstGeom>
              <a:solidFill>
                <a:schemeClr val="bg1"/>
              </a:solidFill>
              <a:ln>
                <a:solidFill>
                  <a:srgbClr val="002060"/>
                </a:solidFill>
              </a:ln>
            </p:spPr>
            <p:txBody>
              <a:bodyPr wrap="square" rtlCol="0">
                <a:spAutoFit/>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𝐹</m:t>
                    </m:r>
                  </m:oMath>
                </a14:m>
                <a:r>
                  <a:rPr lang="en-US" dirty="0"/>
                  <a:t> denote our two state variables, defined on the state space</a:t>
                </a:r>
              </a:p>
              <a:p>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a:t>
                </a:r>
              </a:p>
              <a:p>
                <a:r>
                  <a:rPr lang="en-US" dirty="0"/>
                  <a:t>The system of difference equations are equations are</a:t>
                </a:r>
              </a:p>
              <a:p>
                <a:pPr/>
                <a14:m>
                  <m:oMathPara xmlns:m="http://schemas.openxmlformats.org/officeDocument/2006/math">
                    <m:oMathParaPr>
                      <m:jc m:val="left"/>
                    </m:oMathParaPr>
                    <m:oMath xmlns:m="http://schemas.openxmlformats.org/officeDocument/2006/math">
                      <m:r>
                        <m:rPr>
                          <m:sty m:val="p"/>
                        </m:rPr>
                        <a:rPr lang="en-US"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p>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=5000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r>
                      <a:rPr lang="en-US" b="0" i="1" smtClean="0">
                        <a:latin typeface="Cambria Math" panose="02040503050406030204" pitchFamily="18" charset="0"/>
                      </a:rPr>
                      <m:t>700</m:t>
                    </m:r>
                    <m:r>
                      <a:rPr lang="en-US" i="1">
                        <a:latin typeface="Cambria Math" panose="02040503050406030204" pitchFamily="18" charset="0"/>
                      </a:rPr>
                      <m:t>00</m:t>
                    </m:r>
                  </m:oMath>
                </a14:m>
                <a:r>
                  <a:rPr lang="en-US" dirty="0"/>
                  <a:t>. </a:t>
                </a:r>
              </a:p>
              <a:p>
                <a:endParaRPr lang="en-US" dirty="0"/>
              </a:p>
              <a:p>
                <a:r>
                  <a:rPr lang="en-US" dirty="0"/>
                  <a:t>We seek to determine how long it takes the model to reach stability.</a:t>
                </a:r>
              </a:p>
            </p:txBody>
          </p:sp>
        </mc:Choice>
        <mc:Fallback xmlns="">
          <p:sp>
            <p:nvSpPr>
              <p:cNvPr id="11" name="TextBox 10"/>
              <p:cNvSpPr txBox="1">
                <a:spLocks noRot="1" noChangeAspect="1" noMove="1" noResize="1" noEditPoints="1" noAdjustHandles="1" noChangeArrowheads="1" noChangeShapeType="1" noTextEdit="1"/>
              </p:cNvSpPr>
              <p:nvPr/>
            </p:nvSpPr>
            <p:spPr>
              <a:xfrm>
                <a:off x="457200" y="1431383"/>
                <a:ext cx="8229600" cy="2757358"/>
              </a:xfrm>
              <a:prstGeom prst="rect">
                <a:avLst/>
              </a:prstGeom>
              <a:blipFill>
                <a:blip r:embed="rId4"/>
                <a:stretch>
                  <a:fillRect l="-518" t="-1101" b="-2423"/>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84456" y="4360617"/>
                <a:ext cx="8202344" cy="1708160"/>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sz="2100" dirty="0"/>
                  <a:t>In the above </a:t>
                </a:r>
                <a14:m>
                  <m:oMath xmlns:m="http://schemas.openxmlformats.org/officeDocument/2006/math">
                    <m:r>
                      <m:rPr>
                        <m:sty m:val="p"/>
                      </m:rPr>
                      <a:rPr lang="en-US" sz="210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1</m:t>
                        </m:r>
                      </m:sub>
                    </m:sSub>
                  </m:oMath>
                </a14:m>
                <a:r>
                  <a:rPr lang="en-US" sz="2100" dirty="0"/>
                  <a:t> and </a:t>
                </a:r>
                <a14:m>
                  <m:oMath xmlns:m="http://schemas.openxmlformats.org/officeDocument/2006/math">
                    <m:r>
                      <m:rPr>
                        <m:sty m:val="p"/>
                      </m:rPr>
                      <a:rPr lang="en-US" sz="210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b="0" i="1" smtClean="0">
                            <a:latin typeface="Cambria Math" panose="02040503050406030204" pitchFamily="18" charset="0"/>
                          </a:rPr>
                          <m:t>2</m:t>
                        </m:r>
                      </m:sub>
                    </m:sSub>
                  </m:oMath>
                </a14:m>
                <a:r>
                  <a:rPr lang="en-US" sz="2100" dirty="0"/>
                  <a:t> denote the change in population over one time period.</a:t>
                </a:r>
              </a:p>
              <a:p>
                <a:pPr marL="285750" indent="-285750">
                  <a:buFont typeface="Arial" panose="020B0604020202020204" pitchFamily="34" charset="0"/>
                  <a:buChar char="•"/>
                </a:pPr>
                <a:r>
                  <a:rPr lang="en-US" sz="2100" dirty="0"/>
                  <a:t>A time period corresponds to </a:t>
                </a:r>
                <a14:m>
                  <m:oMath xmlns:m="http://schemas.openxmlformats.org/officeDocument/2006/math">
                    <m:r>
                      <m:rPr>
                        <m:sty m:val="p"/>
                      </m:rPr>
                      <a:rPr lang="en-US" sz="2100">
                        <a:latin typeface="Cambria Math" panose="02040503050406030204" pitchFamily="18" charset="0"/>
                      </a:rPr>
                      <m:t>Δ</m:t>
                    </m:r>
                    <m:r>
                      <a:rPr lang="en-US" sz="2100" b="0" i="1" smtClean="0">
                        <a:latin typeface="Cambria Math" panose="02040503050406030204" pitchFamily="18" charset="0"/>
                      </a:rPr>
                      <m:t>𝑡</m:t>
                    </m:r>
                    <m:r>
                      <a:rPr lang="en-US" sz="2100" b="0" i="1" smtClean="0">
                        <a:latin typeface="Cambria Math" panose="02040503050406030204" pitchFamily="18" charset="0"/>
                      </a:rPr>
                      <m:t>=1</m:t>
                    </m:r>
                  </m:oMath>
                </a14:m>
                <a:r>
                  <a:rPr lang="en-US" sz="2100" dirty="0"/>
                  <a:t>, corresponding to 1 year.</a:t>
                </a:r>
              </a:p>
              <a:p>
                <a:pPr marL="285750" indent="-285750">
                  <a:buFont typeface="Arial" panose="020B0604020202020204" pitchFamily="34" charset="0"/>
                  <a:buChar char="•"/>
                </a:pPr>
                <a:r>
                  <a:rPr lang="en-US" sz="2100" dirty="0"/>
                  <a:t>In order to simulate we need to choose a value for </a:t>
                </a:r>
                <a14:m>
                  <m:oMath xmlns:m="http://schemas.openxmlformats.org/officeDocument/2006/math">
                    <m:r>
                      <a:rPr lang="en-US" sz="2100" b="0" i="1" smtClean="0">
                        <a:latin typeface="Cambria Math" panose="02040503050406030204" pitchFamily="18" charset="0"/>
                      </a:rPr>
                      <m:t>𝛼</m:t>
                    </m:r>
                  </m:oMath>
                </a14:m>
                <a:r>
                  <a:rPr lang="en-US" sz="2100" dirty="0"/>
                  <a:t>. We begin will </a:t>
                </a:r>
                <a14:m>
                  <m:oMath xmlns:m="http://schemas.openxmlformats.org/officeDocument/2006/math">
                    <m:r>
                      <a:rPr lang="en-US" sz="2100" i="1">
                        <a:latin typeface="Cambria Math" panose="02040503050406030204" pitchFamily="18" charset="0"/>
                      </a:rPr>
                      <m:t>𝛼</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10</m:t>
                        </m:r>
                      </m:e>
                      <m:sup>
                        <m:r>
                          <a:rPr lang="en-US" sz="2100" b="0" i="1" smtClean="0">
                            <a:latin typeface="Cambria Math" panose="02040503050406030204" pitchFamily="18" charset="0"/>
                          </a:rPr>
                          <m:t>−7</m:t>
                        </m:r>
                      </m:sup>
                    </m:sSup>
                  </m:oMath>
                </a14:m>
                <a:r>
                  <a:rPr lang="en-US" sz="2100" dirty="0"/>
                  <a:t> and then perform a sensitivity analysis on </a:t>
                </a:r>
                <a14:m>
                  <m:oMath xmlns:m="http://schemas.openxmlformats.org/officeDocument/2006/math">
                    <m:r>
                      <a:rPr lang="en-US" sz="2100" i="1">
                        <a:latin typeface="Cambria Math" panose="02040503050406030204" pitchFamily="18" charset="0"/>
                      </a:rPr>
                      <m:t>𝛼</m:t>
                    </m:r>
                  </m:oMath>
                </a14:m>
                <a:r>
                  <a:rPr lang="en-US" sz="21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484456" y="4360617"/>
                <a:ext cx="8202344" cy="1708160"/>
              </a:xfrm>
              <a:prstGeom prst="rect">
                <a:avLst/>
              </a:prstGeom>
              <a:blipFill>
                <a:blip r:embed="rId5"/>
                <a:stretch>
                  <a:fillRect l="-743" t="-2135" b="-6050"/>
                </a:stretch>
              </a:blipFill>
            </p:spPr>
            <p:txBody>
              <a:bodyPr/>
              <a:lstStyle/>
              <a:p>
                <a:r>
                  <a:rPr lang="en-US">
                    <a:noFill/>
                  </a:rPr>
                  <a:t> </a:t>
                </a:r>
              </a:p>
            </p:txBody>
          </p:sp>
        </mc:Fallback>
      </mc:AlternateContent>
    </p:spTree>
    <p:extLst>
      <p:ext uri="{BB962C8B-B14F-4D97-AF65-F5344CB8AC3E}">
        <p14:creationId xmlns:p14="http://schemas.microsoft.com/office/powerpoint/2010/main" val="30101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460375" y="4866219"/>
            <a:ext cx="8229600" cy="1200329"/>
          </a:xfrm>
          <a:prstGeom prst="rect">
            <a:avLst/>
          </a:prstGeom>
          <a:noFill/>
        </p:spPr>
        <p:txBody>
          <a:bodyPr wrap="square" rtlCol="0">
            <a:spAutoFit/>
          </a:bodyPr>
          <a:lstStyle/>
          <a:p>
            <a:r>
              <a:rPr lang="en-US" b="1" u="sng" dirty="0"/>
              <a:t>Results</a:t>
            </a:r>
            <a:r>
              <a:rPr lang="en-US" b="1" dirty="0"/>
              <a:t>:  </a:t>
            </a:r>
            <a:r>
              <a:rPr lang="en-US" u="sng" dirty="0">
                <a:solidFill>
                  <a:srgbClr val="00B050"/>
                </a:solidFill>
              </a:rPr>
              <a:t>(section6-2.py)</a:t>
            </a:r>
          </a:p>
          <a:p>
            <a:pPr marL="285750" indent="-285750">
              <a:buFont typeface="Arial" panose="020B0604020202020204" pitchFamily="34" charset="0"/>
              <a:buChar char="•"/>
            </a:pPr>
            <a:r>
              <a:rPr lang="en-US" dirty="0"/>
              <a:t>It takes approximately 658 years for the blue whale population to near equilibrium.</a:t>
            </a:r>
          </a:p>
          <a:p>
            <a:pPr marL="285750" indent="-285750">
              <a:buFont typeface="Arial" panose="020B0604020202020204" pitchFamily="34" charset="0"/>
              <a:buChar char="•"/>
            </a:pPr>
            <a:r>
              <a:rPr lang="en-US" dirty="0"/>
              <a:t>It takes approximately 66 years for the fin whale population to near equilibrium.</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4"/>
          <a:stretch>
            <a:fillRect/>
          </a:stretch>
        </p:blipFill>
        <p:spPr>
          <a:xfrm>
            <a:off x="87737" y="2211949"/>
            <a:ext cx="3957791" cy="2716706"/>
          </a:xfrm>
          <a:prstGeom prst="rect">
            <a:avLst/>
          </a:prstGeom>
        </p:spPr>
      </p:pic>
      <p:pic>
        <p:nvPicPr>
          <p:cNvPr id="5" name="Picture 4"/>
          <p:cNvPicPr>
            <a:picLocks noChangeAspect="1"/>
          </p:cNvPicPr>
          <p:nvPr/>
        </p:nvPicPr>
        <p:blipFill>
          <a:blip r:embed="rId5"/>
          <a:stretch>
            <a:fillRect/>
          </a:stretch>
        </p:blipFill>
        <p:spPr>
          <a:xfrm>
            <a:off x="4224465" y="2143263"/>
            <a:ext cx="4171390" cy="2821524"/>
          </a:xfrm>
          <a:prstGeom prst="rect">
            <a:avLst/>
          </a:prstGeom>
        </p:spPr>
      </p:pic>
      <p:sp>
        <p:nvSpPr>
          <p:cNvPr id="9" name="TextBox 8"/>
          <p:cNvSpPr txBox="1"/>
          <p:nvPr/>
        </p:nvSpPr>
        <p:spPr>
          <a:xfrm>
            <a:off x="612775" y="1644028"/>
            <a:ext cx="8229600" cy="646331"/>
          </a:xfrm>
          <a:prstGeom prst="rect">
            <a:avLst/>
          </a:prstGeom>
          <a:noFill/>
        </p:spPr>
        <p:txBody>
          <a:bodyPr wrap="square" rtlCol="0">
            <a:spAutoFit/>
          </a:bodyPr>
          <a:lstStyle/>
          <a:p>
            <a:r>
              <a:rPr lang="en-US" dirty="0"/>
              <a:t>We simulate the system over 800 years and record the yearly population along with the year each population reaches within 100 of the equilibrium.</a:t>
            </a:r>
          </a:p>
        </p:txBody>
      </p:sp>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60375" y="1522205"/>
                <a:ext cx="8229600" cy="1846659"/>
              </a:xfrm>
              <a:prstGeom prst="rect">
                <a:avLst/>
              </a:prstGeom>
              <a:noFill/>
            </p:spPr>
            <p:txBody>
              <a:bodyPr wrap="square" rtlCol="0">
                <a:spAutoFit/>
              </a:bodyPr>
              <a:lstStyle/>
              <a:p>
                <a:pPr marL="285750" indent="-285750">
                  <a:buFont typeface="Arial" panose="020B0604020202020204" pitchFamily="34" charset="0"/>
                  <a:buChar char="•"/>
                </a:pPr>
                <a:r>
                  <a:rPr lang="en-US" sz="1900" dirty="0"/>
                  <a:t>We simulated the blue and fin whale populations using a discrete time dynamical system of two variables with a competition parameter of </a:t>
                </a:r>
                <a:br>
                  <a:rPr lang="en-US" sz="1900" dirty="0"/>
                </a:br>
                <a14:m>
                  <m:oMath xmlns:m="http://schemas.openxmlformats.org/officeDocument/2006/math">
                    <m:r>
                      <a:rPr lang="en-US" sz="1900" i="1">
                        <a:latin typeface="Cambria Math" panose="02040503050406030204" pitchFamily="18" charset="0"/>
                      </a:rPr>
                      <m:t>𝛼</m:t>
                    </m:r>
                    <m:r>
                      <a:rPr lang="en-US" sz="1900" b="0" i="1" smtClean="0">
                        <a:latin typeface="Cambria Math" panose="02040503050406030204" pitchFamily="18" charset="0"/>
                      </a:rPr>
                      <m:t>=</m:t>
                    </m:r>
                    <m:r>
                      <a:rPr lang="en-US" sz="1900" i="1">
                        <a:latin typeface="Cambria Math" panose="02040503050406030204" pitchFamily="18" charset="0"/>
                      </a:rPr>
                      <m:t> </m:t>
                    </m:r>
                    <m:sSup>
                      <m:sSupPr>
                        <m:ctrlPr>
                          <a:rPr lang="en-US" sz="1900" i="1">
                            <a:latin typeface="Cambria Math" panose="02040503050406030204" pitchFamily="18" charset="0"/>
                          </a:rPr>
                        </m:ctrlPr>
                      </m:sSupPr>
                      <m:e>
                        <m:r>
                          <a:rPr lang="en-US" sz="1900" i="1">
                            <a:latin typeface="Cambria Math" panose="02040503050406030204" pitchFamily="18" charset="0"/>
                          </a:rPr>
                          <m:t>10</m:t>
                        </m:r>
                      </m:e>
                      <m:sup>
                        <m:r>
                          <a:rPr lang="en-US" sz="1900" i="1">
                            <a:latin typeface="Cambria Math" panose="02040503050406030204" pitchFamily="18" charset="0"/>
                          </a:rPr>
                          <m:t>−7</m:t>
                        </m:r>
                      </m:sup>
                    </m:sSup>
                  </m:oMath>
                </a14:m>
                <a:r>
                  <a:rPr lang="en-US" sz="1900" dirty="0"/>
                  <a:t>.</a:t>
                </a:r>
              </a:p>
              <a:p>
                <a:pPr marL="285750" indent="-285750">
                  <a:buFont typeface="Arial" panose="020B0604020202020204" pitchFamily="34" charset="0"/>
                  <a:buChar char="•"/>
                </a:pPr>
                <a:r>
                  <a:rPr lang="en-US" sz="1900" dirty="0"/>
                  <a:t>The results of the simulation showed that it took 658 years for the blue whale population to reach within 100 of the stable equilibrium. It took 66 years for the fin whale population to reach within 100 of the equilibrium.</a:t>
                </a:r>
              </a:p>
            </p:txBody>
          </p:sp>
        </mc:Choice>
        <mc:Fallback>
          <p:sp>
            <p:nvSpPr>
              <p:cNvPr id="4" name="TextBox 3"/>
              <p:cNvSpPr txBox="1">
                <a:spLocks noRot="1" noChangeAspect="1" noMove="1" noResize="1" noEditPoints="1" noAdjustHandles="1" noChangeArrowheads="1" noChangeShapeType="1" noTextEdit="1"/>
              </p:cNvSpPr>
              <p:nvPr/>
            </p:nvSpPr>
            <p:spPr>
              <a:xfrm>
                <a:off x="460375" y="1522205"/>
                <a:ext cx="8229600" cy="1846659"/>
              </a:xfrm>
              <a:prstGeom prst="rect">
                <a:avLst/>
              </a:prstGeom>
              <a:blipFill>
                <a:blip r:embed="rId4"/>
                <a:stretch>
                  <a:fillRect l="-593" t="-1650" b="-4950"/>
                </a:stretch>
              </a:blipFill>
            </p:spPr>
            <p:txBody>
              <a:bodyPr/>
              <a:lstStyle/>
              <a:p>
                <a:r>
                  <a:rPr lang="en-US">
                    <a:noFill/>
                  </a:rPr>
                  <a:t> </a:t>
                </a:r>
              </a:p>
            </p:txBody>
          </p:sp>
        </mc:Fallback>
      </mc:AlternateContent>
      <p:sp>
        <p:nvSpPr>
          <p:cNvPr id="7" name="TextBox 6"/>
          <p:cNvSpPr txBox="1"/>
          <p:nvPr/>
        </p:nvSpPr>
        <p:spPr>
          <a:xfrm>
            <a:off x="457200" y="3680410"/>
            <a:ext cx="8229600" cy="677108"/>
          </a:xfrm>
          <a:prstGeom prst="rect">
            <a:avLst/>
          </a:prstGeom>
          <a:noFill/>
          <a:ln w="3175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p:spPr>
        <p:txBody>
          <a:bodyPr wrap="square" rtlCol="0">
            <a:spAutoFit/>
          </a:bodyPr>
          <a:lstStyle/>
          <a:p>
            <a:r>
              <a:rPr lang="en-US" sz="1900" dirty="0"/>
              <a:t>It takes a long time for the whale populations to grow back: about 75 years for the fin whales, and several centuries for the more severely depleted blue whales. </a:t>
            </a:r>
          </a:p>
        </p:txBody>
      </p:sp>
      <mc:AlternateContent xmlns:mc="http://schemas.openxmlformats.org/markup-compatibility/2006" xmlns:a14="http://schemas.microsoft.com/office/drawing/2010/main">
        <mc:Choice Requires="a14">
          <p:sp>
            <p:nvSpPr>
              <p:cNvPr id="8" name="TextBox 7"/>
              <p:cNvSpPr txBox="1"/>
              <p:nvPr/>
            </p:nvSpPr>
            <p:spPr>
              <a:xfrm>
                <a:off x="460375" y="4754931"/>
                <a:ext cx="8229600" cy="969496"/>
              </a:xfrm>
              <a:prstGeom prst="rect">
                <a:avLst/>
              </a:prstGeom>
              <a:noFill/>
            </p:spPr>
            <p:txBody>
              <a:bodyPr wrap="square" rtlCol="0">
                <a:spAutoFit/>
              </a:bodyPr>
              <a:lstStyle/>
              <a:p>
                <a:pPr marL="285750" indent="-285750">
                  <a:buFont typeface="Arial" panose="020B0604020202020204" pitchFamily="34" charset="0"/>
                  <a:buChar char="•"/>
                </a:pPr>
                <a:r>
                  <a:rPr lang="en-US" sz="1900" dirty="0"/>
                  <a:t>We now examine the sensitivity of our results to the competition parameter </a:t>
                </a:r>
                <a14:m>
                  <m:oMath xmlns:m="http://schemas.openxmlformats.org/officeDocument/2006/math">
                    <m:r>
                      <a:rPr lang="en-US" sz="1900" i="1">
                        <a:latin typeface="Cambria Math" panose="02040503050406030204" pitchFamily="18" charset="0"/>
                      </a:rPr>
                      <m:t>𝛼</m:t>
                    </m:r>
                  </m:oMath>
                </a14:m>
                <a:endParaRPr lang="en-US" sz="1900" dirty="0"/>
              </a:p>
              <a:p>
                <a:pPr marL="285750" indent="-285750">
                  <a:buFont typeface="Arial" panose="020B0604020202020204" pitchFamily="34" charset="0"/>
                  <a:buChar char="•"/>
                </a:pPr>
                <a:r>
                  <a:rPr lang="en-US" sz="1900" dirty="0"/>
                  <a:t>The only why to do this is to rerun the simulation for several values of </a:t>
                </a:r>
                <a14:m>
                  <m:oMath xmlns:m="http://schemas.openxmlformats.org/officeDocument/2006/math">
                    <m:r>
                      <a:rPr lang="en-US" sz="1900" i="1">
                        <a:latin typeface="Cambria Math" panose="02040503050406030204" pitchFamily="18" charset="0"/>
                      </a:rPr>
                      <m:t>𝛼</m:t>
                    </m:r>
                  </m:oMath>
                </a14:m>
                <a:r>
                  <a:rPr lang="en-US" sz="1900" dirty="0"/>
                  <a:t> and compare results.</a:t>
                </a:r>
              </a:p>
            </p:txBody>
          </p:sp>
        </mc:Choice>
        <mc:Fallback xmlns="">
          <p:sp>
            <p:nvSpPr>
              <p:cNvPr id="8" name="TextBox 7"/>
              <p:cNvSpPr txBox="1">
                <a:spLocks noRot="1" noChangeAspect="1" noMove="1" noResize="1" noEditPoints="1" noAdjustHandles="1" noChangeArrowheads="1" noChangeShapeType="1" noTextEdit="1"/>
              </p:cNvSpPr>
              <p:nvPr/>
            </p:nvSpPr>
            <p:spPr>
              <a:xfrm>
                <a:off x="460375" y="4754931"/>
                <a:ext cx="8229600" cy="969496"/>
              </a:xfrm>
              <a:prstGeom prst="rect">
                <a:avLst/>
              </a:prstGeom>
              <a:blipFill>
                <a:blip r:embed="rId5"/>
                <a:stretch>
                  <a:fillRect l="-593" t="-3145" b="-10063"/>
                </a:stretch>
              </a:blipFill>
            </p:spPr>
            <p:txBody>
              <a:bodyPr/>
              <a:lstStyle/>
              <a:p>
                <a:r>
                  <a:rPr lang="en-US">
                    <a:noFill/>
                  </a:rPr>
                  <a:t> </a:t>
                </a:r>
              </a:p>
            </p:txBody>
          </p:sp>
        </mc:Fallback>
      </mc:AlternateContent>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TotalTime>
  <Words>1064</Words>
  <Application>Microsoft Office PowerPoint</Application>
  <PresentationFormat>On-screen Show (4:3)</PresentationFormat>
  <Paragraphs>119</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Simulation: Continuous Time Dynamical System</vt:lpstr>
      <vt:lpstr>Simulation: Continuous Time Dynamical System</vt:lpstr>
      <vt:lpstr>Recall: Whale Population Problem</vt:lpstr>
      <vt:lpstr>Step 1: Ask the question.</vt:lpstr>
      <vt:lpstr>Step 2: Select the modeling approach</vt:lpstr>
      <vt:lpstr>Step 3: Formulate the model</vt:lpstr>
      <vt:lpstr>Step 3: Formulate the model</vt:lpstr>
      <vt:lpstr>Step 4: Solve the Problem</vt:lpstr>
      <vt:lpstr>Step 5: Answer the question</vt:lpstr>
      <vt:lpstr>Sensitivity Analysis α</vt:lpstr>
      <vt:lpstr>Sensitivity Analysis α (Blue Whales)</vt:lpstr>
      <vt:lpstr>Sensitivity Analysis α (Fin Whales)</vt:lpstr>
      <vt:lpstr>Sensitivity Analysis α (Fin Whales)</vt:lpstr>
      <vt:lpstr>Sensitivity Conclusion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259</cp:revision>
  <dcterms:created xsi:type="dcterms:W3CDTF">2014-07-15T14:47:24Z</dcterms:created>
  <dcterms:modified xsi:type="dcterms:W3CDTF">2019-04-04T17:23:49Z</dcterms:modified>
</cp:coreProperties>
</file>