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323" r:id="rId3"/>
    <p:sldId id="342" r:id="rId4"/>
    <p:sldId id="343" r:id="rId5"/>
    <p:sldId id="344" r:id="rId6"/>
    <p:sldId id="345" r:id="rId7"/>
    <p:sldId id="349" r:id="rId8"/>
    <p:sldId id="350" r:id="rId9"/>
    <p:sldId id="347" r:id="rId10"/>
    <p:sldId id="351" r:id="rId11"/>
    <p:sldId id="352" r:id="rId12"/>
    <p:sldId id="355" r:id="rId13"/>
    <p:sldId id="353"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23"/>
            <p14:sldId id="342"/>
            <p14:sldId id="343"/>
            <p14:sldId id="344"/>
            <p14:sldId id="345"/>
            <p14:sldId id="349"/>
            <p14:sldId id="350"/>
            <p14:sldId id="347"/>
            <p14:sldId id="351"/>
            <p14:sldId id="352"/>
            <p14:sldId id="355"/>
            <p14:sldId id="353"/>
            <p14:sldId id="356"/>
            <p14:sldId id="357"/>
            <p14:sldId id="358"/>
            <p14:sldId id="359"/>
            <p14:sldId id="360"/>
            <p14:sldId id="361"/>
            <p14:sldId id="362"/>
            <p14:sldId id="363"/>
            <p14:sldId id="364"/>
            <p14:sldId id="365"/>
            <p14:sldId id="366"/>
            <p14:sldId id="367"/>
            <p14:sldId id="368"/>
            <p14:sldId id="3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79188" autoAdjust="0"/>
  </p:normalViewPr>
  <p:slideViewPr>
    <p:cSldViewPr snapToGrid="0" snapToObjects="1">
      <p:cViewPr varScale="1">
        <p:scale>
          <a:sx n="72" d="100"/>
          <a:sy n="72" d="100"/>
        </p:scale>
        <p:origin x="1176"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216636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24221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 changes</a:t>
            </a:r>
            <a:r>
              <a:rPr lang="en-US" baseline="0" dirty="0" smtClean="0"/>
              <a:t> </a:t>
            </a:r>
            <a:r>
              <a:rPr lang="en-US" baseline="0" dirty="0" err="1" smtClean="0"/>
              <a:t>e^t</a:t>
            </a:r>
            <a:r>
              <a:rPr lang="en-US" baseline="0" dirty="0" smtClean="0"/>
              <a:t>/2 grows without bound, but sin and cos bounce b/t -1 and 1</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89045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431139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273161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575086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799284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1331793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3793016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194414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162475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186044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121855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3469496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366501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24</a:t>
            </a:fld>
            <a:endParaRPr lang="en-US"/>
          </a:p>
        </p:txBody>
      </p:sp>
    </p:spTree>
    <p:extLst>
      <p:ext uri="{BB962C8B-B14F-4D97-AF65-F5344CB8AC3E}">
        <p14:creationId xmlns:p14="http://schemas.microsoft.com/office/powerpoint/2010/main" val="305494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25</a:t>
            </a:fld>
            <a:endParaRPr lang="en-US"/>
          </a:p>
        </p:txBody>
      </p:sp>
    </p:spTree>
    <p:extLst>
      <p:ext uri="{BB962C8B-B14F-4D97-AF65-F5344CB8AC3E}">
        <p14:creationId xmlns:p14="http://schemas.microsoft.com/office/powerpoint/2010/main" val="2607010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26</a:t>
            </a:fld>
            <a:endParaRPr lang="en-US"/>
          </a:p>
        </p:txBody>
      </p:sp>
    </p:spTree>
    <p:extLst>
      <p:ext uri="{BB962C8B-B14F-4D97-AF65-F5344CB8AC3E}">
        <p14:creationId xmlns:p14="http://schemas.microsoft.com/office/powerpoint/2010/main" val="4178351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27</a:t>
            </a:fld>
            <a:endParaRPr lang="en-US"/>
          </a:p>
        </p:txBody>
      </p:sp>
    </p:spTree>
    <p:extLst>
      <p:ext uri="{BB962C8B-B14F-4D97-AF65-F5344CB8AC3E}">
        <p14:creationId xmlns:p14="http://schemas.microsoft.com/office/powerpoint/2010/main" val="125310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84791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2210479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395270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688589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53825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86147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307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27.png"/><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rPr>
              <a:t>Simulation: Continuous Time Dynamical System</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p:cNvSpPr txBox="1"/>
              <p:nvPr/>
            </p:nvSpPr>
            <p:spPr>
              <a:xfrm>
                <a:off x="4391844" y="1521036"/>
                <a:ext cx="4294956" cy="524752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Let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𝑅</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𝐿</m:t>
                        </m:r>
                      </m:sub>
                    </m:sSub>
                  </m:oMath>
                </a14:m>
                <a:r>
                  <a:rPr lang="en-US" dirty="0" smtClean="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𝐶</m:t>
                        </m:r>
                      </m:sub>
                    </m:sSub>
                  </m:oMath>
                </a14:m>
                <a:r>
                  <a:rPr lang="en-US" dirty="0" smtClean="0">
                    <a:solidFill>
                      <a:schemeClr val="tx1"/>
                    </a:solidFill>
                  </a:rPr>
                  <a:t> denote our two state variables, defined on the state space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i="1" smtClean="0">
                            <a:solidFill>
                              <a:schemeClr val="tx1"/>
                            </a:solidFill>
                            <a:latin typeface="Cambria Math" panose="02040503050406030204" pitchFamily="18" charset="0"/>
                            <a:ea typeface="Cambria Math" panose="02040503050406030204" pitchFamily="18" charset="0"/>
                          </a:rPr>
                          <m:t>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endParaRPr lang="en-US" dirty="0" smtClean="0">
                  <a:solidFill>
                    <a:schemeClr val="tx1"/>
                  </a:solidFill>
                </a:endParaRPr>
              </a:p>
              <a:p>
                <a:endParaRPr lang="en-US" dirty="0" smtClean="0">
                  <a:solidFill>
                    <a:schemeClr val="tx1"/>
                  </a:solidFill>
                </a:endParaRPr>
              </a:p>
              <a:p>
                <a:r>
                  <a:rPr lang="en-US" dirty="0" smtClean="0">
                    <a:solidFill>
                      <a:schemeClr val="tx1"/>
                    </a:solidFill>
                  </a:rPr>
                  <a:t>The assumptions reduce to </a:t>
                </a:r>
              </a:p>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num>
                        <m:den>
                          <m:r>
                            <a:rPr lang="en-US" b="0" i="1" smtClean="0">
                              <a:solidFill>
                                <a:schemeClr val="tx1"/>
                              </a:solidFill>
                              <a:latin typeface="Cambria Math" panose="02040503050406030204" pitchFamily="18" charset="0"/>
                            </a:rPr>
                            <m:t>𝑑𝑡</m:t>
                          </m:r>
                        </m:den>
                      </m:f>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oMath>
                  </m:oMathPara>
                </a14:m>
                <a:endParaRPr lang="en-US" b="0"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𝑅</m:t>
                          </m:r>
                        </m:sub>
                      </m:sSub>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𝑅</m:t>
                          </m:r>
                        </m:sub>
                        <m:sup>
                          <m:r>
                            <a:rPr lang="en-US" i="1">
                              <a:solidFill>
                                <a:schemeClr val="tx1"/>
                              </a:solidFill>
                              <a:latin typeface="Cambria Math" panose="02040503050406030204" pitchFamily="18" charset="0"/>
                            </a:rPr>
                            <m:t>3</m:t>
                          </m:r>
                        </m:sup>
                      </m:sSubSup>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𝑖</m:t>
                          </m:r>
                        </m:e>
                        <m:sub>
                          <m:r>
                            <a:rPr lang="en-US" i="1">
                              <a:solidFill>
                                <a:schemeClr val="tx1"/>
                              </a:solidFill>
                              <a:latin typeface="Cambria Math" panose="02040503050406030204" pitchFamily="18" charset="0"/>
                            </a:rPr>
                            <m:t>𝑅</m:t>
                          </m:r>
                        </m:sub>
                      </m:sSub>
                    </m:oMath>
                  </m:oMathPara>
                </a14:m>
                <a:endParaRPr lang="en-US" b="0"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𝐿</m:t>
                          </m:r>
                        </m:sub>
                      </m:sSub>
                    </m:oMath>
                  </m:oMathPara>
                </a14:m>
                <a:endParaRPr lang="en-US" b="0" dirty="0" smtClean="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𝑅</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𝐿</m:t>
                          </m:r>
                        </m:sub>
                      </m:sSub>
                      <m:r>
                        <a:rPr lang="en-US" b="0" i="1" smtClean="0">
                          <a:solidFill>
                            <a:schemeClr val="tx1"/>
                          </a:solidFill>
                          <a:latin typeface="Cambria Math" panose="02040503050406030204" pitchFamily="18" charset="0"/>
                        </a:rPr>
                        <m:t>=0</m:t>
                      </m:r>
                    </m:oMath>
                  </m:oMathPara>
                </a14:m>
                <a:endParaRPr lang="en-US" dirty="0" smtClean="0">
                  <a:solidFill>
                    <a:schemeClr val="tx1"/>
                  </a:solidFill>
                </a:endParaRPr>
              </a:p>
              <a:p>
                <a:endParaRPr lang="en-US" dirty="0" smtClean="0">
                  <a:solidFill>
                    <a:schemeClr val="tx1"/>
                  </a:solidFill>
                </a:endParaRPr>
              </a:p>
              <a:p>
                <a:r>
                  <a:rPr lang="en-US" dirty="0" smtClean="0">
                    <a:solidFill>
                      <a:schemeClr val="tx1"/>
                    </a:solidFill>
                  </a:rPr>
                  <a:t>Substituting using the last three assumptions we have</a:t>
                </a:r>
              </a:p>
              <a:p>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𝑑</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num>
                        <m:den>
                          <m:r>
                            <a:rPr lang="en-US" i="1">
                              <a:solidFill>
                                <a:schemeClr val="tx1"/>
                              </a:solidFill>
                              <a:latin typeface="Cambria Math" panose="02040503050406030204" pitchFamily="18" charset="0"/>
                            </a:rPr>
                            <m:t>𝑑𝑡</m:t>
                          </m:r>
                        </m:den>
                      </m:f>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3</m:t>
                          </m:r>
                        </m:sup>
                      </m:sSubSup>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oMath>
                  </m:oMathPara>
                </a14:m>
                <a:endParaRPr lang="en-US" dirty="0" smtClean="0">
                  <a:solidFill>
                    <a:schemeClr val="tx1"/>
                  </a:solidFill>
                </a:endParaRPr>
              </a:p>
              <a:p>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𝑑</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num>
                        <m:den>
                          <m:r>
                            <a:rPr lang="en-US" i="1">
                              <a:solidFill>
                                <a:schemeClr val="tx1"/>
                              </a:solidFill>
                              <a:latin typeface="Cambria Math" panose="02040503050406030204" pitchFamily="18" charset="0"/>
                            </a:rPr>
                            <m:t>𝑑𝑡</m:t>
                          </m:r>
                        </m:den>
                      </m:f>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oMath>
                  </m:oMathPara>
                </a14:m>
                <a:endParaRPr lang="en-US" i="1" dirty="0">
                  <a:solidFill>
                    <a:schemeClr val="tx1"/>
                  </a:solidFill>
                  <a:latin typeface="Cambria Math" panose="02040503050406030204" pitchFamily="18" charset="0"/>
                </a:endParaRPr>
              </a:p>
              <a:p>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391844" y="1521036"/>
                <a:ext cx="4294956" cy="5247527"/>
              </a:xfrm>
              <a:prstGeom prst="rect">
                <a:avLst/>
              </a:prstGeom>
              <a:blipFill>
                <a:blip r:embed="rId3"/>
                <a:stretch>
                  <a:fillRect l="-846" t="-463" r="-1693"/>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57200" y="1569370"/>
                <a:ext cx="3553990" cy="465255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solidFill>
                      <a:schemeClr val="tx1"/>
                    </a:solidFill>
                    <a:latin typeface="+mj-lt"/>
                  </a:rPr>
                  <a:t>Assumptions:</a:t>
                </a:r>
                <a:endParaRPr lang="en-US" sz="1800" i="1" dirty="0" smtClean="0">
                  <a:solidFill>
                    <a:schemeClr val="tx1"/>
                  </a:solidFill>
                  <a:latin typeface="Cambria Math" panose="02040503050406030204" pitchFamily="18" charset="0"/>
                </a:endParaRPr>
              </a:p>
              <a:p>
                <a:pPr marL="0" indent="0">
                  <a:buFont typeface="Arial"/>
                  <a:buNone/>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rPr>
                        <m:t>𝐶</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𝑑</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𝑣</m:t>
                              </m:r>
                            </m:e>
                            <m:sub>
                              <m:r>
                                <a:rPr lang="en-US" sz="1800" i="1">
                                  <a:solidFill>
                                    <a:schemeClr val="tx1"/>
                                  </a:solidFill>
                                  <a:latin typeface="Cambria Math" panose="02040503050406030204" pitchFamily="18" charset="0"/>
                                </a:rPr>
                                <m:t>𝐶</m:t>
                              </m:r>
                            </m:sub>
                          </m:sSub>
                        </m:num>
                        <m:den>
                          <m:r>
                            <a:rPr lang="en-US" sz="1800" i="1">
                              <a:solidFill>
                                <a:schemeClr val="tx1"/>
                              </a:solidFill>
                              <a:latin typeface="Cambria Math" panose="02040503050406030204" pitchFamily="18" charset="0"/>
                            </a:rPr>
                            <m:t>𝑑𝑡</m:t>
                          </m:r>
                        </m:den>
                      </m:f>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𝑐</m:t>
                          </m:r>
                        </m:sub>
                      </m:sSub>
                      <m:r>
                        <a:rPr lang="en-US" sz="1800" i="1">
                          <a:solidFill>
                            <a:schemeClr val="tx1"/>
                          </a:solidFill>
                          <a:latin typeface="Cambria Math" panose="02040503050406030204" pitchFamily="18" charset="0"/>
                        </a:rPr>
                        <m:t> (</m:t>
                      </m:r>
                      <m:r>
                        <m:rPr>
                          <m:sty m:val="p"/>
                        </m:rPr>
                        <a:rPr lang="en-US" sz="1800">
                          <a:solidFill>
                            <a:schemeClr val="tx1"/>
                          </a:solidFill>
                          <a:latin typeface="Cambria Math" panose="02040503050406030204" pitchFamily="18" charset="0"/>
                        </a:rPr>
                        <m:t>capacitor</m:t>
                      </m:r>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𝑣</m:t>
                          </m:r>
                        </m:e>
                        <m:sub>
                          <m:r>
                            <a:rPr lang="en-US" sz="1800" i="1">
                              <a:solidFill>
                                <a:schemeClr val="tx1"/>
                              </a:solidFill>
                              <a:latin typeface="Cambria Math" panose="02040503050406030204" pitchFamily="18" charset="0"/>
                            </a:rPr>
                            <m:t>𝑅</m:t>
                          </m:r>
                        </m:sub>
                      </m:sSub>
                      <m:r>
                        <a:rPr lang="en-US" sz="1800" i="1">
                          <a:solidFill>
                            <a:schemeClr val="tx1"/>
                          </a:solidFill>
                          <a:latin typeface="Cambria Math" panose="02040503050406030204" pitchFamily="18" charset="0"/>
                        </a:rPr>
                        <m:t>=</m:t>
                      </m:r>
                      <m:sSubSup>
                        <m:sSubSupPr>
                          <m:ctrlPr>
                            <a:rPr lang="en-US" sz="1800" i="1" smtClean="0">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𝑅</m:t>
                          </m:r>
                        </m:sub>
                        <m:sup>
                          <m:r>
                            <a:rPr lang="en-US" sz="1800" i="1">
                              <a:solidFill>
                                <a:schemeClr val="tx1"/>
                              </a:solidFill>
                              <a:latin typeface="Cambria Math" panose="02040503050406030204" pitchFamily="18" charset="0"/>
                            </a:rPr>
                            <m:t>3</m:t>
                          </m:r>
                        </m:sup>
                      </m:sSubSup>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𝑅</m:t>
                          </m:r>
                        </m:sub>
                      </m:sSub>
                      <m:r>
                        <a:rPr lang="en-US" sz="1800" b="0" i="1" smtClean="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m:t>
                      </m:r>
                      <m:r>
                        <m:rPr>
                          <m:sty m:val="p"/>
                        </m:rPr>
                        <a:rPr lang="en-US" sz="1800">
                          <a:solidFill>
                            <a:schemeClr val="tx1"/>
                          </a:solidFill>
                          <a:latin typeface="Cambria Math" panose="02040503050406030204" pitchFamily="18" charset="0"/>
                        </a:rPr>
                        <m:t>resistor</m:t>
                      </m:r>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𝐿</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𝑑</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𝐿</m:t>
                              </m:r>
                            </m:sub>
                          </m:sSub>
                        </m:num>
                        <m:den>
                          <m:r>
                            <a:rPr lang="en-US" sz="1800" i="1">
                              <a:solidFill>
                                <a:schemeClr val="tx1"/>
                              </a:solidFill>
                              <a:latin typeface="Cambria Math" panose="02040503050406030204" pitchFamily="18" charset="0"/>
                            </a:rPr>
                            <m:t>𝑑𝑡</m:t>
                          </m:r>
                        </m:den>
                      </m:f>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𝑣</m:t>
                          </m:r>
                        </m:e>
                        <m:sub>
                          <m:r>
                            <a:rPr lang="en-US" sz="1800" i="1">
                              <a:solidFill>
                                <a:schemeClr val="tx1"/>
                              </a:solidFill>
                              <a:latin typeface="Cambria Math" panose="02040503050406030204" pitchFamily="18" charset="0"/>
                            </a:rPr>
                            <m:t>𝐿</m:t>
                          </m:r>
                        </m:sub>
                      </m:sSub>
                      <m:r>
                        <a:rPr lang="en-US" sz="1800" i="1">
                          <a:solidFill>
                            <a:schemeClr val="tx1"/>
                          </a:solidFill>
                          <a:latin typeface="Cambria Math" panose="02040503050406030204" pitchFamily="18" charset="0"/>
                        </a:rPr>
                        <m:t>  (</m:t>
                      </m:r>
                      <m:r>
                        <m:rPr>
                          <m:sty m:val="p"/>
                        </m:rPr>
                        <a:rPr lang="en-US" sz="1800">
                          <a:solidFill>
                            <a:schemeClr val="tx1"/>
                          </a:solidFill>
                          <a:latin typeface="Cambria Math" panose="02040503050406030204" pitchFamily="18" charset="0"/>
                        </a:rPr>
                        <m:t>inductor</m:t>
                      </m:r>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𝐿</m:t>
                      </m:r>
                      <m:r>
                        <a:rPr lang="en-US" sz="1800" i="1">
                          <a:solidFill>
                            <a:schemeClr val="tx1"/>
                          </a:solidFill>
                          <a:latin typeface="Cambria Math" panose="02040503050406030204" pitchFamily="18" charset="0"/>
                        </a:rPr>
                        <m:t>=1</m:t>
                      </m:r>
                    </m:oMath>
                  </m:oMathPara>
                </a14:m>
                <a:endParaRPr lang="en-US" sz="1800"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𝐶</m:t>
                      </m:r>
                      <m:r>
                        <a:rPr lang="en-US" sz="1800" i="1">
                          <a:solidFill>
                            <a:schemeClr val="tx1"/>
                          </a:solidFill>
                          <a:latin typeface="Cambria Math" panose="02040503050406030204" pitchFamily="18" charset="0"/>
                        </a:rPr>
                        <m:t>=1</m:t>
                      </m:r>
                    </m:oMath>
                  </m:oMathPara>
                </a14:m>
                <a:endParaRPr lang="en-US" sz="1800"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𝑖</m:t>
                          </m:r>
                        </m:e>
                        <m:sub>
                          <m:r>
                            <a:rPr lang="en-US" sz="1800" b="0" i="1" smtClean="0">
                              <a:solidFill>
                                <a:schemeClr val="tx1"/>
                              </a:solidFill>
                              <a:latin typeface="Cambria Math" panose="02040503050406030204" pitchFamily="18" charset="0"/>
                            </a:rPr>
                            <m:t>𝐶</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𝑖</m:t>
                          </m:r>
                        </m:e>
                        <m:sub>
                          <m:r>
                            <a:rPr lang="en-US" sz="1800" b="0" i="1" smtClean="0">
                              <a:solidFill>
                                <a:schemeClr val="tx1"/>
                              </a:solidFill>
                              <a:latin typeface="Cambria Math" panose="02040503050406030204" pitchFamily="18" charset="0"/>
                            </a:rPr>
                            <m:t>𝑅</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𝑖</m:t>
                          </m:r>
                        </m:e>
                        <m:sub>
                          <m:r>
                            <a:rPr lang="en-US" sz="1800" b="0" i="1" smtClean="0">
                              <a:solidFill>
                                <a:schemeClr val="tx1"/>
                              </a:solidFill>
                              <a:latin typeface="Cambria Math" panose="02040503050406030204" pitchFamily="18" charset="0"/>
                            </a:rPr>
                            <m:t>𝐿</m:t>
                          </m:r>
                        </m:sub>
                      </m:sSub>
                    </m:oMath>
                  </m:oMathPara>
                </a14:m>
                <a:endParaRPr lang="en-US" sz="1800"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𝐶</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𝑅</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𝐿</m:t>
                          </m:r>
                        </m:sub>
                      </m:sSub>
                      <m:r>
                        <a:rPr lang="en-US" sz="1800" b="0" i="1" smtClean="0">
                          <a:solidFill>
                            <a:schemeClr val="tx1"/>
                          </a:solidFill>
                          <a:latin typeface="Cambria Math" panose="02040503050406030204" pitchFamily="18" charset="0"/>
                        </a:rPr>
                        <m:t>=0</m:t>
                      </m:r>
                    </m:oMath>
                  </m:oMathPara>
                </a14:m>
                <a:endParaRPr lang="en-US" sz="1800" dirty="0">
                  <a:solidFill>
                    <a:schemeClr val="tx1"/>
                  </a:solidFill>
                </a:endParaRPr>
              </a:p>
              <a:p>
                <a:pPr marL="0" indent="0">
                  <a:buNone/>
                </a:pPr>
                <a:endParaRPr lang="en-US" sz="1800" i="1" dirty="0">
                  <a:solidFill>
                    <a:schemeClr val="tx1"/>
                  </a:solidFill>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200" y="1569370"/>
                <a:ext cx="3553990" cy="4652553"/>
              </a:xfrm>
              <a:prstGeom prst="rect">
                <a:avLst/>
              </a:prstGeom>
              <a:blipFill>
                <a:blip r:embed="rId4"/>
                <a:stretch>
                  <a:fillRect l="-1022" t="-391"/>
                </a:stretch>
              </a:blipFill>
            </p:spPr>
            <p:txBody>
              <a:bodyPr/>
              <a:lstStyle/>
              <a:p>
                <a:r>
                  <a:rPr lang="en-US">
                    <a:noFill/>
                  </a:rPr>
                  <a:t> </a:t>
                </a:r>
              </a:p>
            </p:txBody>
          </p:sp>
        </mc:Fallback>
      </mc:AlternateContent>
    </p:spTree>
    <p:extLst>
      <p:ext uri="{BB962C8B-B14F-4D97-AF65-F5344CB8AC3E}">
        <p14:creationId xmlns:p14="http://schemas.microsoft.com/office/powerpoint/2010/main" val="345250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3: Formulation of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p:cNvSpPr txBox="1"/>
              <p:nvPr/>
            </p:nvSpPr>
            <p:spPr>
              <a:xfrm>
                <a:off x="462637" y="1497286"/>
                <a:ext cx="8188538" cy="187653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tx1"/>
                    </a:solidFill>
                  </a:rPr>
                  <a:t>We were left with the dynamical system</a:t>
                </a:r>
              </a:p>
              <a:p>
                <a:pPr/>
                <a14:m>
                  <m:oMathPara xmlns:m="http://schemas.openxmlformats.org/officeDocument/2006/math">
                    <m:oMathParaPr>
                      <m:jc m:val="centerGroup"/>
                    </m:oMathParaPr>
                    <m:oMath xmlns:m="http://schemas.openxmlformats.org/officeDocument/2006/math">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𝑑</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num>
                        <m:den>
                          <m:r>
                            <a:rPr lang="en-US" sz="2000" i="1">
                              <a:solidFill>
                                <a:schemeClr val="tx1"/>
                              </a:solidFill>
                              <a:latin typeface="Cambria Math" panose="02040503050406030204" pitchFamily="18" charset="0"/>
                            </a:rPr>
                            <m:t>𝑑𝑡</m:t>
                          </m:r>
                        </m:den>
                      </m:f>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3</m:t>
                          </m:r>
                        </m:sup>
                      </m:sSubSup>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𝑑</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num>
                        <m:den>
                          <m:r>
                            <a:rPr lang="en-US" sz="2000" i="1">
                              <a:solidFill>
                                <a:schemeClr val="tx1"/>
                              </a:solidFill>
                              <a:latin typeface="Cambria Math" panose="02040503050406030204" pitchFamily="18" charset="0"/>
                            </a:rPr>
                            <m:t>𝑑𝑡</m:t>
                          </m:r>
                        </m:den>
                      </m:f>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oMath>
                  </m:oMathPara>
                </a14:m>
                <a:endParaRPr lang="en-US" sz="2000" i="1" dirty="0">
                  <a:solidFill>
                    <a:schemeClr val="tx1"/>
                  </a:solidFill>
                  <a:latin typeface="Cambria Math" panose="02040503050406030204" pitchFamily="18" charset="0"/>
                </a:endParaRPr>
              </a:p>
              <a:p>
                <a:endParaRPr lang="en-US" sz="20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2637" y="1497286"/>
                <a:ext cx="8188538" cy="1876539"/>
              </a:xfrm>
              <a:prstGeom prst="rect">
                <a:avLst/>
              </a:prstGeom>
              <a:blipFill>
                <a:blip r:embed="rId3"/>
                <a:stretch>
                  <a:fillRect l="-668" t="-1286"/>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0375" y="3523717"/>
                <a:ext cx="8162592" cy="26951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tx1"/>
                    </a:solidFill>
                  </a:rPr>
                  <a:t>The </a:t>
                </a:r>
                <a:r>
                  <a:rPr lang="en-US" sz="2000" dirty="0">
                    <a:solidFill>
                      <a:schemeClr val="tx1"/>
                    </a:solidFill>
                  </a:rPr>
                  <a:t>dynamical system </a:t>
                </a:r>
                <a:r>
                  <a:rPr lang="en-US" sz="2000" dirty="0" smtClean="0">
                    <a:solidFill>
                      <a:schemeClr val="tx1"/>
                    </a:solidFill>
                  </a:rPr>
                  <a:t>equations can be expressed using </a:t>
                </a:r>
                <a14:m>
                  <m:oMath xmlns:m="http://schemas.openxmlformats.org/officeDocument/2006/math">
                    <m:r>
                      <a:rPr lang="en-US" sz="2000" b="1">
                        <a:solidFill>
                          <a:schemeClr val="tx1"/>
                        </a:solidFill>
                        <a:latin typeface="Cambria Math" panose="02040503050406030204" pitchFamily="18" charset="0"/>
                      </a:rPr>
                      <m:t>𝐱</m:t>
                    </m:r>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e>
                    </m:d>
                  </m:oMath>
                </a14:m>
                <a:r>
                  <a:rPr lang="en-US" sz="2000" dirty="0" smtClean="0">
                    <a:solidFill>
                      <a:schemeClr val="tx1"/>
                    </a:solidFill>
                  </a:rPr>
                  <a:t> and </a:t>
                </a:r>
                <a14:m>
                  <m:oMath xmlns:m="http://schemas.openxmlformats.org/officeDocument/2006/math">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𝑑</m:t>
                        </m:r>
                        <m:r>
                          <a:rPr lang="en-US" sz="2000" b="1">
                            <a:solidFill>
                              <a:schemeClr val="tx1"/>
                            </a:solidFill>
                            <a:latin typeface="Cambria Math" panose="02040503050406030204" pitchFamily="18" charset="0"/>
                          </a:rPr>
                          <m:t>𝐱</m:t>
                        </m:r>
                      </m:num>
                      <m:den>
                        <m:r>
                          <a:rPr lang="en-US" sz="2000" i="1">
                            <a:solidFill>
                              <a:schemeClr val="tx1"/>
                            </a:solidFill>
                            <a:latin typeface="Cambria Math" panose="02040503050406030204" pitchFamily="18" charset="0"/>
                          </a:rPr>
                          <m:t>𝑑𝑡</m:t>
                        </m:r>
                      </m:den>
                    </m:f>
                    <m:r>
                      <a:rPr lang="en-US" sz="2000" i="1">
                        <a:solidFill>
                          <a:schemeClr val="tx1"/>
                        </a:solidFill>
                        <a:latin typeface="Cambria Math" panose="02040503050406030204" pitchFamily="18" charset="0"/>
                      </a:rPr>
                      <m:t>=</m:t>
                    </m:r>
                    <m:r>
                      <a:rPr lang="en-US" sz="2000" b="1">
                        <a:solidFill>
                          <a:schemeClr val="tx1"/>
                        </a:solidFill>
                        <a:latin typeface="Cambria Math" panose="02040503050406030204" pitchFamily="18" charset="0"/>
                      </a:rPr>
                      <m:t>𝐅</m:t>
                    </m:r>
                    <m:r>
                      <a:rPr lang="en-US" sz="2000" i="1">
                        <a:solidFill>
                          <a:schemeClr val="tx1"/>
                        </a:solidFill>
                        <a:latin typeface="Cambria Math" panose="02040503050406030204" pitchFamily="18" charset="0"/>
                      </a:rPr>
                      <m:t>(</m:t>
                    </m:r>
                    <m:r>
                      <a:rPr lang="en-US" sz="2000" b="1">
                        <a:solidFill>
                          <a:schemeClr val="tx1"/>
                        </a:solidFill>
                        <a:latin typeface="Cambria Math" panose="02040503050406030204" pitchFamily="18" charset="0"/>
                      </a:rPr>
                      <m:t>𝐱</m:t>
                    </m:r>
                    <m:r>
                      <a:rPr lang="en-US" sz="2000" i="1">
                        <a:solidFill>
                          <a:schemeClr val="tx1"/>
                        </a:solidFill>
                        <a:latin typeface="Cambria Math" panose="02040503050406030204" pitchFamily="18" charset="0"/>
                      </a:rPr>
                      <m:t>)</m:t>
                    </m:r>
                  </m:oMath>
                </a14:m>
                <a:r>
                  <a:rPr lang="en-US" sz="2000" dirty="0">
                    <a:solidFill>
                      <a:schemeClr val="tx1"/>
                    </a:solidFill>
                  </a:rPr>
                  <a:t> where </a:t>
                </a:r>
                <a14:m>
                  <m:oMath xmlns:m="http://schemas.openxmlformats.org/officeDocument/2006/math">
                    <m:r>
                      <a:rPr lang="en-US" sz="2000" b="1">
                        <a:solidFill>
                          <a:schemeClr val="tx1"/>
                        </a:solidFill>
                        <a:latin typeface="Cambria Math" panose="02040503050406030204" pitchFamily="18" charset="0"/>
                      </a:rPr>
                      <m:t>𝐅</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oMath>
                </a14:m>
                <a:r>
                  <a:rPr lang="en-US" sz="2000" dirty="0">
                    <a:solidFill>
                      <a:schemeClr val="tx1"/>
                    </a:solidFill>
                  </a:rPr>
                  <a:t> with</a:t>
                </a:r>
              </a:p>
              <a:p>
                <a:endParaRPr lang="en-US" sz="2000" i="1" dirty="0" smtClean="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b="0" i="1" smtClean="0">
                              <a:solidFill>
                                <a:schemeClr val="tx1"/>
                              </a:solidFill>
                              <a:latin typeface="Cambria Math" panose="02040503050406030204" pitchFamily="18" charset="0"/>
                            </a:rPr>
                            <m:t>1</m:t>
                          </m:r>
                        </m:sub>
                      </m:sSub>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e>
                      </m:d>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3</m:t>
                          </m:r>
                        </m:sup>
                      </m:sSubSup>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oMath>
                  </m:oMathPara>
                </a14:m>
                <a:endParaRPr lang="en-US" sz="2000" i="1" dirty="0">
                  <a:solidFill>
                    <a:schemeClr val="tx1"/>
                  </a:solidFill>
                  <a:latin typeface="Cambria Math" panose="02040503050406030204" pitchFamily="18" charset="0"/>
                </a:endParaRPr>
              </a:p>
              <a:p>
                <a:endParaRPr lang="en-US" sz="2000" i="1" dirty="0" smtClean="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b="0" i="1" smtClean="0">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oMath>
                  </m:oMathPara>
                </a14:m>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on </a:t>
                </a:r>
                <a:r>
                  <a:rPr lang="en-US" sz="2000" dirty="0">
                    <a:solidFill>
                      <a:schemeClr val="tx1"/>
                    </a:solidFill>
                  </a:rPr>
                  <a:t>the state </a:t>
                </a:r>
                <a:r>
                  <a:rPr lang="en-US" sz="2000" dirty="0" smtClean="0">
                    <a:solidFill>
                      <a:schemeClr val="tx1"/>
                    </a:solidFill>
                  </a:rPr>
                  <a:t>space </a:t>
                </a:r>
                <a14:m>
                  <m:oMath xmlns:m="http://schemas.openxmlformats.org/officeDocument/2006/math">
                    <m:sSup>
                      <m:sSupPr>
                        <m:ctrlPr>
                          <a:rPr lang="en-US" sz="2000" i="1">
                            <a:solidFill>
                              <a:schemeClr val="tx1"/>
                            </a:solidFill>
                            <a:latin typeface="Cambria Math" panose="02040503050406030204" pitchFamily="18" charset="0"/>
                            <a:ea typeface="Cambria Math" panose="02040503050406030204" pitchFamily="18" charset="0"/>
                          </a:rPr>
                        </m:ctrlPr>
                      </m:sSupPr>
                      <m:e>
                        <m:r>
                          <a:rPr lang="en-US" sz="2000" i="1">
                            <a:solidFill>
                              <a:schemeClr val="tx1"/>
                            </a:solidFill>
                            <a:latin typeface="Cambria Math" panose="02040503050406030204" pitchFamily="18" charset="0"/>
                            <a:ea typeface="Cambria Math" panose="02040503050406030204" pitchFamily="18" charset="0"/>
                          </a:rPr>
                          <m:t>ℝ</m:t>
                        </m:r>
                      </m:e>
                      <m:sup>
                        <m:r>
                          <a:rPr lang="en-US" sz="2000" i="1">
                            <a:solidFill>
                              <a:schemeClr val="tx1"/>
                            </a:solidFill>
                            <a:latin typeface="Cambria Math" panose="02040503050406030204" pitchFamily="18" charset="0"/>
                            <a:ea typeface="Cambria Math" panose="02040503050406030204" pitchFamily="18" charset="0"/>
                          </a:rPr>
                          <m:t>2</m:t>
                        </m:r>
                      </m:sup>
                    </m:sSup>
                  </m:oMath>
                </a14:m>
                <a:r>
                  <a:rPr lang="en-US" sz="2000" dirty="0">
                    <a:solidFill>
                      <a:schemeClr val="tx1"/>
                    </a:solidFill>
                  </a:rPr>
                  <a:t>.</a:t>
                </a:r>
              </a:p>
            </p:txBody>
          </p:sp>
        </mc:Choice>
        <mc:Fallback xmlns="">
          <p:sp>
            <p:nvSpPr>
              <p:cNvPr id="8" name="TextBox 7"/>
              <p:cNvSpPr txBox="1">
                <a:spLocks noRot="1" noChangeAspect="1" noMove="1" noResize="1" noEditPoints="1" noAdjustHandles="1" noChangeArrowheads="1" noChangeShapeType="1" noTextEdit="1"/>
              </p:cNvSpPr>
              <p:nvPr/>
            </p:nvSpPr>
            <p:spPr>
              <a:xfrm>
                <a:off x="460375" y="3523717"/>
                <a:ext cx="8162592" cy="2695161"/>
              </a:xfrm>
              <a:prstGeom prst="rect">
                <a:avLst/>
              </a:prstGeom>
              <a:blipFill>
                <a:blip r:embed="rId4"/>
                <a:stretch>
                  <a:fillRect l="-670" t="-673" b="-2691"/>
                </a:stretch>
              </a:blipFill>
            </p:spPr>
            <p:txBody>
              <a:bodyPr/>
              <a:lstStyle/>
              <a:p>
                <a:r>
                  <a:rPr lang="en-US">
                    <a:noFill/>
                  </a:rPr>
                  <a:t> </a:t>
                </a:r>
              </a:p>
            </p:txBody>
          </p:sp>
        </mc:Fallback>
      </mc:AlternateContent>
    </p:spTree>
    <p:extLst>
      <p:ext uri="{BB962C8B-B14F-4D97-AF65-F5344CB8AC3E}">
        <p14:creationId xmlns:p14="http://schemas.microsoft.com/office/powerpoint/2010/main" val="3579977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Recall Example 5.4</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28458" y="3655340"/>
                <a:ext cx="8226425" cy="293016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smtClean="0">
                    <a:solidFill>
                      <a:schemeClr val="tx1"/>
                    </a:solidFill>
                  </a:rPr>
                  <a:t>We apply the results from the theorem using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𝜆</m:t>
                        </m:r>
                      </m:e>
                      <m:sub>
                        <m:r>
                          <a:rPr lang="en-US" i="1">
                            <a:solidFill>
                              <a:schemeClr val="tx1"/>
                            </a:solidFill>
                            <a:latin typeface="Cambria Math" panose="02040503050406030204" pitchFamily="18" charset="0"/>
                          </a:rPr>
                          <m:t>1</m:t>
                        </m:r>
                      </m:sub>
                    </m:sSub>
                    <m:r>
                      <a:rPr lang="en-US" b="1" i="1">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f>
                      <m:fPr>
                        <m:ctrlPr>
                          <a:rPr lang="en-US" b="0" i="1" smtClean="0">
                            <a:solidFill>
                              <a:schemeClr val="tx1"/>
                            </a:solidFill>
                            <a:latin typeface="Cambria Math" panose="02040503050406030204" pitchFamily="18" charset="0"/>
                          </a:rPr>
                        </m:ctrlPr>
                      </m:fPr>
                      <m:num>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num>
                      <m:den>
                        <m:r>
                          <a:rPr lang="en-US" b="0" i="1" smtClean="0">
                            <a:solidFill>
                              <a:schemeClr val="tx1"/>
                            </a:solidFill>
                            <a:latin typeface="Cambria Math" panose="02040503050406030204" pitchFamily="18" charset="0"/>
                          </a:rPr>
                          <m:t>2</m:t>
                        </m:r>
                      </m:den>
                    </m:f>
                    <m:r>
                      <a:rPr lang="en-US" b="0" i="0">
                        <a:solidFill>
                          <a:schemeClr val="tx1"/>
                        </a:solidFill>
                        <a:latin typeface="Cambria Math" panose="02040503050406030204" pitchFamily="18" charset="0"/>
                      </a:rPr>
                      <m:t> </m:t>
                    </m:r>
                  </m:oMath>
                </a14:m>
                <a:r>
                  <a:rPr lang="en-US" dirty="0" smtClean="0">
                    <a:solidFill>
                      <a:schemeClr val="tx1"/>
                    </a:solidFill>
                  </a:rPr>
                  <a:t> and </a:t>
                </a: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2 ,1</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𝑖</m:t>
                        </m:r>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e>
                    </m:d>
                  </m:oMath>
                </a14:m>
                <a:r>
                  <a:rPr lang="en-US" dirty="0" smtClean="0">
                    <a:solidFill>
                      <a:schemeClr val="tx1"/>
                    </a:solidFill>
                  </a:rPr>
                  <a:t> in the </a:t>
                </a:r>
                <a:r>
                  <a:rPr lang="en-US" dirty="0">
                    <a:solidFill>
                      <a:schemeClr val="tx1"/>
                    </a:solidFill>
                  </a:rPr>
                  <a:t> </a:t>
                </a:r>
                <a14:m>
                  <m:oMath xmlns:m="http://schemas.openxmlformats.org/officeDocument/2006/math">
                    <m:r>
                      <a:rPr lang="en-US" b="1">
                        <a:solidFill>
                          <a:schemeClr val="tx1"/>
                        </a:solidFill>
                        <a:latin typeface="Cambria Math" panose="02040503050406030204" pitchFamily="18" charset="0"/>
                      </a:rPr>
                      <m:t>𝐱</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where</a:t>
                </a:r>
                <a:br>
                  <a:rPr lang="en-US" dirty="0">
                    <a:solidFill>
                      <a:schemeClr val="tx1"/>
                    </a:solidFill>
                  </a:rPr>
                </a:b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1</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𝑒</m:t>
                        </m:r>
                      </m:e>
                      <m:sup>
                        <m:r>
                          <a:rPr lang="en-US" i="1">
                            <a:solidFill>
                              <a:schemeClr val="tx1"/>
                            </a:solidFill>
                            <a:latin typeface="Cambria Math" panose="02040503050406030204" pitchFamily="18" charset="0"/>
                            <a:ea typeface="Cambria Math" panose="02040503050406030204" pitchFamily="18" charset="0"/>
                          </a:rPr>
                          <m:t>𝑎𝑡</m:t>
                        </m:r>
                      </m:sup>
                    </m:sSup>
                    <m:d>
                      <m:dPr>
                        <m:ctrlPr>
                          <a:rPr lang="en-US" i="1">
                            <a:solidFill>
                              <a:schemeClr val="tx1"/>
                            </a:solidFill>
                            <a:latin typeface="Cambria Math" panose="02040503050406030204" pitchFamily="18" charset="0"/>
                            <a:ea typeface="Cambria Math" panose="02040503050406030204" pitchFamily="18" charset="0"/>
                          </a:rPr>
                        </m:ctrlPr>
                      </m:dPr>
                      <m:e>
                        <m:r>
                          <m:rPr>
                            <m:sty m:val="p"/>
                          </m:rPr>
                          <a:rPr lang="en-US">
                            <a:solidFill>
                              <a:schemeClr val="tx1"/>
                            </a:solidFill>
                            <a:latin typeface="Cambria Math" panose="02040503050406030204" pitchFamily="18" charset="0"/>
                            <a:ea typeface="Cambria Math" panose="02040503050406030204" pitchFamily="18" charset="0"/>
                          </a:rPr>
                          <m:t>cos</m:t>
                        </m:r>
                        <m:d>
                          <m:dPr>
                            <m:ctrlPr>
                              <a:rPr lang="en-US" b="1"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𝑏𝑡</m:t>
                            </m:r>
                          </m:e>
                        </m:d>
                        <m:r>
                          <a:rPr lang="en-US" b="1">
                            <a:solidFill>
                              <a:schemeClr val="tx1"/>
                            </a:solidFill>
                            <a:latin typeface="Cambria Math" panose="02040503050406030204" pitchFamily="18" charset="0"/>
                            <a:ea typeface="Cambria Math" panose="02040503050406030204" pitchFamily="18" charset="0"/>
                          </a:rPr>
                          <m:t>𝐚</m:t>
                        </m:r>
                        <m:r>
                          <a:rPr lang="en-US" b="1">
                            <a:solidFill>
                              <a:schemeClr val="tx1"/>
                            </a:solidFill>
                            <a:latin typeface="Cambria Math" panose="02040503050406030204" pitchFamily="18" charset="0"/>
                            <a:ea typeface="Cambria Math" panose="02040503050406030204" pitchFamily="18" charset="0"/>
                          </a:rPr>
                          <m:t>−</m:t>
                        </m:r>
                        <m:r>
                          <m:rPr>
                            <m:sty m:val="p"/>
                          </m:rPr>
                          <a:rPr lang="en-US">
                            <a:solidFill>
                              <a:schemeClr val="tx1"/>
                            </a:solidFill>
                            <a:latin typeface="Cambria Math" panose="02040503050406030204" pitchFamily="18" charset="0"/>
                            <a:ea typeface="Cambria Math" panose="02040503050406030204" pitchFamily="18" charset="0"/>
                          </a:rPr>
                          <m:t>sin</m:t>
                        </m:r>
                        <m:d>
                          <m:dPr>
                            <m:ctrlPr>
                              <a:rPr lang="en-US" b="1"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𝑏𝑡</m:t>
                            </m:r>
                          </m:e>
                        </m:d>
                        <m:r>
                          <a:rPr lang="en-US" b="1">
                            <a:solidFill>
                              <a:schemeClr val="tx1"/>
                            </a:solidFill>
                            <a:latin typeface="Cambria Math" panose="02040503050406030204" pitchFamily="18" charset="0"/>
                            <a:ea typeface="Cambria Math" panose="02040503050406030204" pitchFamily="18" charset="0"/>
                          </a:rPr>
                          <m:t>𝐛</m:t>
                        </m:r>
                      </m:e>
                    </m:d>
                  </m:oMath>
                </a14:m>
                <a:r>
                  <a:rPr lang="en-US" b="1" dirty="0">
                    <a:solidFill>
                      <a:schemeClr val="tx1"/>
                    </a:solidFill>
                    <a:ea typeface="Cambria Math" panose="02040503050406030204" pitchFamily="18" charset="0"/>
                  </a:rPr>
                  <a:t/>
                </a:r>
                <a:br>
                  <a:rPr lang="en-US" b="1" dirty="0">
                    <a:solidFill>
                      <a:schemeClr val="tx1"/>
                    </a:solidFill>
                    <a:ea typeface="Cambria Math" panose="02040503050406030204" pitchFamily="18" charset="0"/>
                  </a:rPr>
                </a:b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2</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𝑒</m:t>
                        </m:r>
                      </m:e>
                      <m:sup>
                        <m:r>
                          <a:rPr lang="en-US" i="1">
                            <a:solidFill>
                              <a:schemeClr val="tx1"/>
                            </a:solidFill>
                            <a:latin typeface="Cambria Math" panose="02040503050406030204" pitchFamily="18" charset="0"/>
                            <a:ea typeface="Cambria Math" panose="02040503050406030204" pitchFamily="18" charset="0"/>
                          </a:rPr>
                          <m:t>𝑎𝑡</m:t>
                        </m:r>
                      </m:sup>
                    </m:sSup>
                    <m:r>
                      <a:rPr lang="en-US">
                        <a:solidFill>
                          <a:schemeClr val="tx1"/>
                        </a:solidFill>
                        <a:latin typeface="Cambria Math" panose="02040503050406030204" pitchFamily="18" charset="0"/>
                        <a:ea typeface="Cambria Math" panose="02040503050406030204" pitchFamily="18" charset="0"/>
                      </a:rPr>
                      <m:t>(</m:t>
                    </m:r>
                    <m:r>
                      <m:rPr>
                        <m:sty m:val="p"/>
                      </m:rPr>
                      <a:rPr lang="en-US">
                        <a:solidFill>
                          <a:schemeClr val="tx1"/>
                        </a:solidFill>
                        <a:latin typeface="Cambria Math" panose="02040503050406030204" pitchFamily="18" charset="0"/>
                        <a:ea typeface="Cambria Math" panose="02040503050406030204" pitchFamily="18" charset="0"/>
                      </a:rPr>
                      <m:t>sin</m:t>
                    </m:r>
                    <m:d>
                      <m:dPr>
                        <m:ctrlPr>
                          <a:rPr lang="en-US" b="1"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𝑏𝑡</m:t>
                        </m:r>
                      </m:e>
                    </m:d>
                    <m:r>
                      <a:rPr lang="en-US" b="1">
                        <a:solidFill>
                          <a:schemeClr val="tx1"/>
                        </a:solidFill>
                        <a:latin typeface="Cambria Math" panose="02040503050406030204" pitchFamily="18" charset="0"/>
                        <a:ea typeface="Cambria Math" panose="02040503050406030204" pitchFamily="18" charset="0"/>
                      </a:rPr>
                      <m:t>𝐚</m:t>
                    </m:r>
                    <m:r>
                      <a:rPr lang="en-US" b="1">
                        <a:solidFill>
                          <a:schemeClr val="tx1"/>
                        </a:solidFill>
                        <a:latin typeface="Cambria Math" panose="02040503050406030204" pitchFamily="18" charset="0"/>
                        <a:ea typeface="Cambria Math" panose="02040503050406030204" pitchFamily="18" charset="0"/>
                      </a:rPr>
                      <m:t>+</m:t>
                    </m:r>
                    <m:r>
                      <m:rPr>
                        <m:sty m:val="p"/>
                      </m:rPr>
                      <a:rPr lang="en-US">
                        <a:solidFill>
                          <a:schemeClr val="tx1"/>
                        </a:solidFill>
                        <a:latin typeface="Cambria Math" panose="02040503050406030204" pitchFamily="18" charset="0"/>
                        <a:ea typeface="Cambria Math" panose="02040503050406030204" pitchFamily="18" charset="0"/>
                      </a:rPr>
                      <m:t>cos</m:t>
                    </m:r>
                    <m:d>
                      <m:dPr>
                        <m:ctrlPr>
                          <a:rPr lang="en-US" b="1"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𝑏𝑡</m:t>
                        </m:r>
                      </m:e>
                    </m:d>
                    <m:r>
                      <a:rPr lang="en-US" b="1">
                        <a:solidFill>
                          <a:schemeClr val="tx1"/>
                        </a:solidFill>
                        <a:latin typeface="Cambria Math" panose="02040503050406030204" pitchFamily="18" charset="0"/>
                        <a:ea typeface="Cambria Math" panose="02040503050406030204" pitchFamily="18" charset="0"/>
                      </a:rPr>
                      <m:t>𝐛</m:t>
                    </m:r>
                    <m:r>
                      <a:rPr lang="en-US" b="1">
                        <a:solidFill>
                          <a:schemeClr val="tx1"/>
                        </a:solidFill>
                        <a:latin typeface="Cambria Math" panose="02040503050406030204" pitchFamily="18" charset="0"/>
                        <a:ea typeface="Cambria Math" panose="02040503050406030204" pitchFamily="18" charset="0"/>
                      </a:rPr>
                      <m:t>)</m:t>
                    </m:r>
                  </m:oMath>
                </a14:m>
                <a:endParaRPr lang="en-US" dirty="0" smtClean="0">
                  <a:solidFill>
                    <a:schemeClr val="tx1"/>
                  </a:solidFill>
                </a:endParaRPr>
              </a:p>
              <a:p>
                <a:pPr marL="285750" indent="-285750">
                  <a:buFont typeface="Arial" panose="020B0604020202020204" pitchFamily="34" charset="0"/>
                  <a:buChar char="•"/>
                </a:pPr>
                <a:r>
                  <a:rPr lang="en-US" b="0" dirty="0" smtClean="0">
                    <a:solidFill>
                      <a:schemeClr val="tx1"/>
                    </a:solidFill>
                  </a:rPr>
                  <a:t>Substituting we get</a:t>
                </a:r>
                <a:br>
                  <a:rPr lang="en-US" b="0" dirty="0" smtClean="0">
                    <a:solidFill>
                      <a:schemeClr val="tx1"/>
                    </a:solidFill>
                  </a:rPr>
                </a:b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1</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𝑒</m:t>
                        </m:r>
                      </m:e>
                      <m:sup>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𝑡</m:t>
                            </m:r>
                          </m:num>
                          <m:den>
                            <m:r>
                              <a:rPr lang="en-US" b="0" i="1" smtClean="0">
                                <a:solidFill>
                                  <a:schemeClr val="tx1"/>
                                </a:solidFill>
                                <a:latin typeface="Cambria Math" panose="02040503050406030204" pitchFamily="18" charset="0"/>
                                <a:ea typeface="Cambria Math" panose="02040503050406030204" pitchFamily="18" charset="0"/>
                              </a:rPr>
                              <m:t>2</m:t>
                            </m:r>
                          </m:den>
                        </m:f>
                      </m:sup>
                    </m:sSup>
                    <m:d>
                      <m:dPr>
                        <m:ctrlPr>
                          <a:rPr lang="en-US" i="1">
                            <a:solidFill>
                              <a:schemeClr val="tx1"/>
                            </a:solidFill>
                            <a:latin typeface="Cambria Math" panose="02040503050406030204" pitchFamily="18" charset="0"/>
                            <a:ea typeface="Cambria Math" panose="02040503050406030204" pitchFamily="18" charset="0"/>
                          </a:rPr>
                        </m:ctrlPr>
                      </m:dPr>
                      <m:e>
                        <m:r>
                          <m:rPr>
                            <m:sty m:val="p"/>
                          </m:rPr>
                          <a:rPr lang="en-US">
                            <a:solidFill>
                              <a:schemeClr val="tx1"/>
                            </a:solidFill>
                            <a:latin typeface="Cambria Math" panose="02040503050406030204" pitchFamily="18" charset="0"/>
                            <a:ea typeface="Cambria Math" panose="02040503050406030204" pitchFamily="18" charset="0"/>
                          </a:rPr>
                          <m:t>cos</m:t>
                        </m:r>
                        <m:d>
                          <m:dPr>
                            <m:ctrlPr>
                              <a:rPr lang="en-US" b="1" i="1">
                                <a:solidFill>
                                  <a:schemeClr val="tx1"/>
                                </a:solidFill>
                                <a:latin typeface="Cambria Math" panose="02040503050406030204" pitchFamily="18" charset="0"/>
                                <a:ea typeface="Cambria Math" panose="02040503050406030204" pitchFamily="18" charset="0"/>
                              </a:rPr>
                            </m:ctrlPr>
                          </m:dPr>
                          <m:e>
                            <m:f>
                              <m:fPr>
                                <m:ctrlPr>
                                  <a:rPr lang="en-US" i="1">
                                    <a:solidFill>
                                      <a:schemeClr val="tx1"/>
                                    </a:solidFill>
                                    <a:latin typeface="Cambria Math" panose="02040503050406030204" pitchFamily="18" charset="0"/>
                                  </a:rPr>
                                </m:ctrlPr>
                              </m:fPr>
                              <m:num>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2 ,1</m:t>
                            </m:r>
                          </m:e>
                        </m:d>
                        <m:r>
                          <a:rPr lang="en-US" b="1">
                            <a:solidFill>
                              <a:schemeClr val="tx1"/>
                            </a:solidFill>
                            <a:latin typeface="Cambria Math" panose="02040503050406030204" pitchFamily="18" charset="0"/>
                            <a:ea typeface="Cambria Math" panose="02040503050406030204" pitchFamily="18" charset="0"/>
                          </a:rPr>
                          <m:t>−</m:t>
                        </m:r>
                        <m:r>
                          <m:rPr>
                            <m:sty m:val="p"/>
                          </m:rPr>
                          <a:rPr lang="en-US">
                            <a:solidFill>
                              <a:schemeClr val="tx1"/>
                            </a:solidFill>
                            <a:latin typeface="Cambria Math" panose="02040503050406030204" pitchFamily="18" charset="0"/>
                            <a:ea typeface="Cambria Math" panose="02040503050406030204" pitchFamily="18" charset="0"/>
                          </a:rPr>
                          <m:t>sin</m:t>
                        </m:r>
                        <m:d>
                          <m:dPr>
                            <m:ctrlPr>
                              <a:rPr lang="en-US" b="1" i="1">
                                <a:solidFill>
                                  <a:schemeClr val="tx1"/>
                                </a:solidFill>
                                <a:latin typeface="Cambria Math" panose="02040503050406030204" pitchFamily="18" charset="0"/>
                                <a:ea typeface="Cambria Math" panose="02040503050406030204" pitchFamily="18" charset="0"/>
                              </a:rPr>
                            </m:ctrlPr>
                          </m:dPr>
                          <m:e>
                            <m:f>
                              <m:fPr>
                                <m:ctrlPr>
                                  <a:rPr lang="en-US" i="1">
                                    <a:solidFill>
                                      <a:schemeClr val="tx1"/>
                                    </a:solidFill>
                                    <a:latin typeface="Cambria Math" panose="02040503050406030204" pitchFamily="18" charset="0"/>
                                  </a:rPr>
                                </m:ctrlPr>
                              </m:fPr>
                              <m:num>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m:t>
                            </m:r>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e>
                        </m:d>
                      </m:e>
                    </m:d>
                  </m:oMath>
                </a14:m>
                <a:r>
                  <a:rPr lang="en-US" b="1" dirty="0" smtClean="0">
                    <a:solidFill>
                      <a:schemeClr val="tx1"/>
                    </a:solidFill>
                    <a:latin typeface="Cambria Math" panose="02040503050406030204" pitchFamily="18" charset="0"/>
                    <a:ea typeface="Cambria Math" panose="02040503050406030204" pitchFamily="18" charset="0"/>
                  </a:rPr>
                  <a:t> </a:t>
                </a:r>
                <a:r>
                  <a:rPr lang="en-US" b="1" dirty="0">
                    <a:solidFill>
                      <a:schemeClr val="tx1"/>
                    </a:solidFill>
                    <a:latin typeface="Cambria Math" panose="02040503050406030204" pitchFamily="18" charset="0"/>
                    <a:ea typeface="Cambria Math" panose="02040503050406030204" pitchFamily="18" charset="0"/>
                  </a:rPr>
                  <a:t/>
                </a:r>
                <a:br>
                  <a:rPr lang="en-US" b="1" dirty="0">
                    <a:solidFill>
                      <a:schemeClr val="tx1"/>
                    </a:solidFill>
                    <a:latin typeface="Cambria Math" panose="02040503050406030204" pitchFamily="18" charset="0"/>
                    <a:ea typeface="Cambria Math" panose="02040503050406030204" pitchFamily="18" charset="0"/>
                  </a:rPr>
                </a:b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2</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𝑒</m:t>
                        </m:r>
                      </m:e>
                      <m:sup>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𝑡</m:t>
                            </m:r>
                          </m:num>
                          <m:den>
                            <m:r>
                              <a:rPr lang="en-US" b="0" i="1" smtClean="0">
                                <a:solidFill>
                                  <a:schemeClr val="tx1"/>
                                </a:solidFill>
                                <a:latin typeface="Cambria Math" panose="02040503050406030204" pitchFamily="18" charset="0"/>
                                <a:ea typeface="Cambria Math" panose="02040503050406030204" pitchFamily="18" charset="0"/>
                              </a:rPr>
                              <m:t>2</m:t>
                            </m:r>
                          </m:den>
                        </m:f>
                      </m:sup>
                    </m:sSup>
                    <m:r>
                      <a:rPr lang="en-US">
                        <a:solidFill>
                          <a:schemeClr val="tx1"/>
                        </a:solidFill>
                        <a:latin typeface="Cambria Math" panose="02040503050406030204" pitchFamily="18" charset="0"/>
                        <a:ea typeface="Cambria Math" panose="02040503050406030204" pitchFamily="18" charset="0"/>
                      </a:rPr>
                      <m:t>(</m:t>
                    </m:r>
                    <m:r>
                      <m:rPr>
                        <m:sty m:val="p"/>
                      </m:rPr>
                      <a:rPr lang="en-US">
                        <a:solidFill>
                          <a:schemeClr val="tx1"/>
                        </a:solidFill>
                        <a:latin typeface="Cambria Math" panose="02040503050406030204" pitchFamily="18" charset="0"/>
                        <a:ea typeface="Cambria Math" panose="02040503050406030204" pitchFamily="18" charset="0"/>
                      </a:rPr>
                      <m:t>sin</m:t>
                    </m:r>
                    <m:d>
                      <m:dPr>
                        <m:ctrlPr>
                          <a:rPr lang="en-US" b="1" i="1">
                            <a:solidFill>
                              <a:schemeClr val="tx1"/>
                            </a:solidFill>
                            <a:latin typeface="Cambria Math" panose="02040503050406030204" pitchFamily="18" charset="0"/>
                            <a:ea typeface="Cambria Math" panose="02040503050406030204" pitchFamily="18" charset="0"/>
                          </a:rPr>
                        </m:ctrlPr>
                      </m:dPr>
                      <m:e>
                        <m:f>
                          <m:fPr>
                            <m:ctrlPr>
                              <a:rPr lang="en-US" i="1">
                                <a:solidFill>
                                  <a:schemeClr val="tx1"/>
                                </a:solidFill>
                                <a:latin typeface="Cambria Math" panose="02040503050406030204" pitchFamily="18" charset="0"/>
                              </a:rPr>
                            </m:ctrlPr>
                          </m:fPr>
                          <m:num>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2 ,1</m:t>
                        </m:r>
                      </m:e>
                    </m:d>
                    <m:r>
                      <a:rPr lang="en-US" b="1">
                        <a:solidFill>
                          <a:schemeClr val="tx1"/>
                        </a:solidFill>
                        <a:latin typeface="Cambria Math" panose="02040503050406030204" pitchFamily="18" charset="0"/>
                        <a:ea typeface="Cambria Math" panose="02040503050406030204" pitchFamily="18" charset="0"/>
                      </a:rPr>
                      <m:t>+</m:t>
                    </m:r>
                    <m:r>
                      <m:rPr>
                        <m:sty m:val="p"/>
                      </m:rPr>
                      <a:rPr lang="en-US">
                        <a:solidFill>
                          <a:schemeClr val="tx1"/>
                        </a:solidFill>
                        <a:latin typeface="Cambria Math" panose="02040503050406030204" pitchFamily="18" charset="0"/>
                        <a:ea typeface="Cambria Math" panose="02040503050406030204" pitchFamily="18" charset="0"/>
                      </a:rPr>
                      <m:t>cos</m:t>
                    </m:r>
                    <m:d>
                      <m:dPr>
                        <m:ctrlPr>
                          <a:rPr lang="en-US" b="1" i="1">
                            <a:solidFill>
                              <a:schemeClr val="tx1"/>
                            </a:solidFill>
                            <a:latin typeface="Cambria Math" panose="02040503050406030204" pitchFamily="18" charset="0"/>
                            <a:ea typeface="Cambria Math" panose="02040503050406030204" pitchFamily="18" charset="0"/>
                          </a:rPr>
                        </m:ctrlPr>
                      </m:dPr>
                      <m:e>
                        <m:f>
                          <m:fPr>
                            <m:ctrlPr>
                              <a:rPr lang="en-US" i="1">
                                <a:solidFill>
                                  <a:schemeClr val="tx1"/>
                                </a:solidFill>
                                <a:latin typeface="Cambria Math" panose="02040503050406030204" pitchFamily="18" charset="0"/>
                              </a:rPr>
                            </m:ctrlPr>
                          </m:fPr>
                          <m:num>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m:t>
                        </m:r>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3</m:t>
                            </m:r>
                          </m:e>
                        </m:rad>
                      </m:e>
                    </m:d>
                    <m:r>
                      <a:rPr lang="en-US" b="1">
                        <a:solidFill>
                          <a:schemeClr val="tx1"/>
                        </a:solidFill>
                        <a:latin typeface="Cambria Math" panose="02040503050406030204" pitchFamily="18" charset="0"/>
                        <a:ea typeface="Cambria Math" panose="02040503050406030204" pitchFamily="18" charset="0"/>
                      </a:rPr>
                      <m:t>)</m:t>
                    </m:r>
                  </m:oMath>
                </a14:m>
                <a:r>
                  <a:rPr lang="en-US" dirty="0" smtClean="0">
                    <a:solidFill>
                      <a:schemeClr val="tx1"/>
                    </a:solidFill>
                  </a:rPr>
                  <a:t> </a:t>
                </a:r>
                <a:r>
                  <a:rPr lang="en-US" dirty="0">
                    <a:solidFill>
                      <a:schemeClr val="tx1"/>
                    </a:solidFill>
                  </a:rPr>
                  <a:t/>
                </a:r>
                <a:br>
                  <a:rPr lang="en-US" dirty="0">
                    <a:solidFill>
                      <a:schemeClr val="tx1"/>
                    </a:solidFill>
                  </a:rPr>
                </a:br>
                <a:r>
                  <a:rPr lang="en-US" dirty="0" smtClean="0">
                    <a:solidFill>
                      <a:schemeClr val="tx1"/>
                    </a:solidFill>
                  </a:rPr>
                  <a:t>with solution </a:t>
                </a:r>
                <a14:m>
                  <m:oMath xmlns:m="http://schemas.openxmlformats.org/officeDocument/2006/math">
                    <m:r>
                      <a:rPr lang="en-US" b="1">
                        <a:solidFill>
                          <a:schemeClr val="tx1"/>
                        </a:solidFill>
                        <a:latin typeface="Cambria Math" panose="02040503050406030204" pitchFamily="18" charset="0"/>
                      </a:rPr>
                      <m:t>𝐱</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b="1">
                            <a:solidFill>
                              <a:schemeClr val="tx1"/>
                            </a:solidFill>
                            <a:latin typeface="Cambria Math" panose="02040503050406030204" pitchFamily="18" charset="0"/>
                            <a:ea typeface="Cambria Math" panose="02040503050406030204" pitchFamily="18" charset="0"/>
                          </a:rPr>
                          <m:t>𝐱</m:t>
                        </m:r>
                      </m:e>
                      <m:sub>
                        <m:r>
                          <a:rPr lang="en-US" i="1">
                            <a:solidFill>
                              <a:schemeClr val="tx1"/>
                            </a:solidFill>
                            <a:latin typeface="Cambria Math" panose="02040503050406030204" pitchFamily="18" charset="0"/>
                            <a:ea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oMath>
                </a14:m>
                <a:endParaRPr lang="en-US" dirty="0" smtClean="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28458" y="3655340"/>
                <a:ext cx="8226425" cy="2930161"/>
              </a:xfrm>
              <a:prstGeom prst="rect">
                <a:avLst/>
              </a:prstGeom>
              <a:blipFill>
                <a:blip r:embed="rId3"/>
                <a:stretch>
                  <a:fillRect l="-444" r="-66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20444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The </a:t>
                </a:r>
                <a:r>
                  <a:rPr lang="en-US" dirty="0">
                    <a:solidFill>
                      <a:schemeClr val="tx1"/>
                    </a:solidFill>
                  </a:rPr>
                  <a:t>dynamical system equations are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𝑑</m:t>
                        </m:r>
                        <m:r>
                          <a:rPr lang="en-US" b="1">
                            <a:solidFill>
                              <a:schemeClr val="tx1"/>
                            </a:solidFill>
                            <a:latin typeface="Cambria Math" panose="02040503050406030204" pitchFamily="18" charset="0"/>
                          </a:rPr>
                          <m:t>𝐱</m:t>
                        </m:r>
                      </m:num>
                      <m:den>
                        <m:r>
                          <a:rPr lang="en-US" i="1">
                            <a:solidFill>
                              <a:schemeClr val="tx1"/>
                            </a:solidFill>
                            <a:latin typeface="Cambria Math" panose="02040503050406030204" pitchFamily="18" charset="0"/>
                          </a:rPr>
                          <m:t>𝑑𝑡</m:t>
                        </m:r>
                      </m:den>
                    </m:f>
                    <m:r>
                      <a:rPr lang="en-US" i="1">
                        <a:solidFill>
                          <a:schemeClr val="tx1"/>
                        </a:solidFill>
                        <a:latin typeface="Cambria Math" panose="02040503050406030204" pitchFamily="18" charset="0"/>
                      </a:rPr>
                      <m:t>=</m:t>
                    </m:r>
                    <m:r>
                      <a:rPr lang="en-US" b="1">
                        <a:solidFill>
                          <a:schemeClr val="tx1"/>
                        </a:solidFill>
                        <a:latin typeface="Cambria Math" panose="02040503050406030204" pitchFamily="18" charset="0"/>
                      </a:rPr>
                      <m:t>𝐅</m:t>
                    </m:r>
                    <m:r>
                      <a:rPr lang="en-US" i="1">
                        <a:solidFill>
                          <a:schemeClr val="tx1"/>
                        </a:solidFill>
                        <a:latin typeface="Cambria Math" panose="02040503050406030204" pitchFamily="18" charset="0"/>
                      </a:rPr>
                      <m:t>(</m:t>
                    </m:r>
                    <m:r>
                      <a:rPr lang="en-US" b="1">
                        <a:solidFill>
                          <a:schemeClr val="tx1"/>
                        </a:solidFill>
                        <a:latin typeface="Cambria Math" panose="02040503050406030204" pitchFamily="18" charset="0"/>
                      </a:rPr>
                      <m:t>𝐱</m:t>
                    </m:r>
                    <m:r>
                      <a:rPr lang="en-US" i="1">
                        <a:solidFill>
                          <a:schemeClr val="tx1"/>
                        </a:solidFill>
                        <a:latin typeface="Cambria Math" panose="02040503050406030204" pitchFamily="18" charset="0"/>
                      </a:rPr>
                      <m:t>)</m:t>
                    </m:r>
                  </m:oMath>
                </a14:m>
                <a:r>
                  <a:rPr lang="en-US" dirty="0">
                    <a:solidFill>
                      <a:schemeClr val="tx1"/>
                    </a:solidFill>
                  </a:rPr>
                  <a:t> where </a:t>
                </a:r>
                <a14:m>
                  <m:oMath xmlns:m="http://schemas.openxmlformats.org/officeDocument/2006/math">
                    <m:r>
                      <a:rPr lang="en-US" b="1">
                        <a:solidFill>
                          <a:schemeClr val="tx1"/>
                        </a:solidFill>
                        <a:latin typeface="Cambria Math" panose="02040503050406030204" pitchFamily="18" charset="0"/>
                      </a:rPr>
                      <m:t>𝐅</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oMath>
                </a14:m>
                <a:r>
                  <a:rPr lang="en-US" dirty="0">
                    <a:solidFill>
                      <a:schemeClr val="tx1"/>
                    </a:solidFill>
                  </a:rPr>
                  <a:t> with</a:t>
                </a:r>
              </a:p>
              <a:p>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i="1">
                              <a:solidFill>
                                <a:schemeClr val="tx1"/>
                              </a:solidFill>
                              <a:latin typeface="Cambria Math" panose="02040503050406030204" pitchFamily="18" charset="0"/>
                            </a:rPr>
                            <m:t>1</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3</m:t>
                          </m:r>
                        </m:sup>
                      </m:sSubSup>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oMath>
                  </m:oMathPara>
                </a14:m>
                <a:endParaRPr lang="en-US"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oMath>
                  </m:oMathPara>
                </a14:m>
                <a:endParaRPr lang="en-US" dirty="0">
                  <a:solidFill>
                    <a:schemeClr val="tx1"/>
                  </a:solidFill>
                </a:endParaRPr>
              </a:p>
              <a:p>
                <a14:m>
                  <m:oMath xmlns:m="http://schemas.openxmlformats.org/officeDocument/2006/math">
                    <m:r>
                      <m:rPr>
                        <m:nor/>
                      </m:rPr>
                      <a:rPr lang="en-US" b="0" i="0" dirty="0" smtClean="0">
                        <a:solidFill>
                          <a:schemeClr val="tx1"/>
                        </a:solidFill>
                      </a:rPr>
                      <m:t>has</m:t>
                    </m:r>
                    <m:r>
                      <m:rPr>
                        <m:nor/>
                      </m:rPr>
                      <a:rPr lang="en-US" dirty="0">
                        <a:solidFill>
                          <a:schemeClr val="tx1"/>
                        </a:solidFill>
                      </a:rPr>
                      <m:t> </m:t>
                    </m:r>
                    <m:r>
                      <m:rPr>
                        <m:nor/>
                      </m:rPr>
                      <a:rPr lang="en-US" dirty="0">
                        <a:solidFill>
                          <a:schemeClr val="tx1"/>
                        </a:solidFill>
                      </a:rPr>
                      <m:t>an</m:t>
                    </m:r>
                    <m:r>
                      <m:rPr>
                        <m:nor/>
                      </m:rPr>
                      <a:rPr lang="en-US" dirty="0">
                        <a:solidFill>
                          <a:schemeClr val="tx1"/>
                        </a:solidFill>
                      </a:rPr>
                      <m:t> </m:t>
                    </m:r>
                    <m:r>
                      <m:rPr>
                        <m:nor/>
                      </m:rPr>
                      <a:rPr lang="en-US" dirty="0">
                        <a:solidFill>
                          <a:schemeClr val="tx1"/>
                        </a:solidFill>
                      </a:rPr>
                      <m:t>equilibrium</m:t>
                    </m:r>
                    <m:r>
                      <m:rPr>
                        <m:nor/>
                      </m:rPr>
                      <a:rPr lang="en-US" dirty="0">
                        <a:solidFill>
                          <a:schemeClr val="tx1"/>
                        </a:solidFill>
                      </a:rPr>
                      <m:t> </m:t>
                    </m:r>
                    <m:r>
                      <m:rPr>
                        <m:nor/>
                      </m:rPr>
                      <a:rPr lang="en-US" dirty="0">
                        <a:solidFill>
                          <a:schemeClr val="tx1"/>
                        </a:solidFill>
                      </a:rPr>
                      <m:t>solution</m:t>
                    </m:r>
                    <m:r>
                      <m:rPr>
                        <m:nor/>
                      </m:rPr>
                      <a:rPr lang="en-US" dirty="0">
                        <a:solidFill>
                          <a:schemeClr val="tx1"/>
                        </a:solidFill>
                      </a:rPr>
                      <m:t> </m:t>
                    </m:r>
                    <m:r>
                      <m:rPr>
                        <m:nor/>
                      </m:rPr>
                      <a:rPr lang="en-US" dirty="0">
                        <a:solidFill>
                          <a:schemeClr val="tx1"/>
                        </a:solidFill>
                      </a:rPr>
                      <m:t>of</m:t>
                    </m:r>
                    <m:r>
                      <m:rPr>
                        <m:nor/>
                      </m:rPr>
                      <a:rPr lang="en-US" dirty="0">
                        <a:solidFill>
                          <a:schemeClr val="tx1"/>
                        </a:solidFill>
                      </a:rPr>
                      <m:t> </m:t>
                    </m:r>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𝐱</m:t>
                        </m:r>
                      </m:e>
                      <m:sub>
                        <m:r>
                          <a:rPr lang="en-US">
                            <a:solidFill>
                              <a:schemeClr val="tx1"/>
                            </a:solidFill>
                            <a:latin typeface="Cambria Math" panose="02040503050406030204" pitchFamily="18" charset="0"/>
                          </a:rPr>
                          <m:t>0</m:t>
                        </m:r>
                      </m:sub>
                    </m:sSub>
                    <m:r>
                      <a:rPr lang="en-US" b="1">
                        <a:solidFill>
                          <a:schemeClr val="tx1"/>
                        </a:solidFill>
                        <a:latin typeface="Cambria Math" panose="02040503050406030204" pitchFamily="18" charset="0"/>
                      </a:rPr>
                      <m:t>=</m:t>
                    </m:r>
                    <m:d>
                      <m:dPr>
                        <m:ctrlPr>
                          <a:rPr lang="en-US" b="1"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0,0</m:t>
                        </m:r>
                      </m:e>
                    </m:d>
                  </m:oMath>
                </a14:m>
                <a:r>
                  <a:rPr lang="en-US" dirty="0" smtClean="0">
                    <a:solidFill>
                      <a:schemeClr val="tx1"/>
                    </a:solidFill>
                  </a:rPr>
                  <a:t>.  We have found that the Jacobian of </a:t>
                </a:r>
                <a14:m>
                  <m:oMath xmlns:m="http://schemas.openxmlformats.org/officeDocument/2006/math">
                    <m:r>
                      <a:rPr lang="en-US" b="1">
                        <a:solidFill>
                          <a:schemeClr val="tx1"/>
                        </a:solidFill>
                        <a:latin typeface="Cambria Math" panose="02040503050406030204" pitchFamily="18" charset="0"/>
                      </a:rPr>
                      <m:t>𝐅</m:t>
                    </m:r>
                    <m:r>
                      <a:rPr lang="en-US" b="1" i="1">
                        <a:solidFill>
                          <a:schemeClr val="tx1"/>
                        </a:solidFill>
                        <a:latin typeface="Cambria Math" panose="02040503050406030204" pitchFamily="18" charset="0"/>
                      </a:rPr>
                      <m:t> </m:t>
                    </m:r>
                  </m:oMath>
                </a14:m>
                <a:r>
                  <a:rPr lang="en-US" dirty="0" smtClean="0">
                    <a:solidFill>
                      <a:schemeClr val="tx1"/>
                    </a:solidFill>
                  </a:rPr>
                  <a:t>has eigenvalues</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𝜆</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𝜆</m:t>
                        </m:r>
                      </m:e>
                      <m:sub>
                        <m:r>
                          <a:rPr lang="en-US" i="1">
                            <a:solidFill>
                              <a:schemeClr val="tx1"/>
                            </a:solidFill>
                            <a:latin typeface="Cambria Math" panose="02040503050406030204" pitchFamily="18" charset="0"/>
                          </a:rPr>
                          <m:t>2</m:t>
                        </m:r>
                      </m:sub>
                    </m:sSub>
                    <m:r>
                      <a:rPr lang="en-US" b="1"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𝑖</m:t>
                        </m:r>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num>
                      <m:den>
                        <m:r>
                          <a:rPr lang="en-US" i="1">
                            <a:solidFill>
                              <a:schemeClr val="tx1"/>
                            </a:solidFill>
                            <a:latin typeface="Cambria Math" panose="02040503050406030204" pitchFamily="18" charset="0"/>
                          </a:rPr>
                          <m:t>2</m:t>
                        </m:r>
                      </m:den>
                    </m:f>
                  </m:oMath>
                </a14:m>
                <a:r>
                  <a:rPr lang="en-US" dirty="0" smtClean="0">
                    <a:solidFill>
                      <a:schemeClr val="tx1"/>
                    </a:solidFill>
                  </a:rPr>
                  <a:t> and eigenvectors </a:t>
                </a: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 ,1±</m:t>
                        </m:r>
                        <m:r>
                          <a:rPr lang="en-US" i="1">
                            <a:solidFill>
                              <a:schemeClr val="tx1"/>
                            </a:solidFill>
                            <a:latin typeface="Cambria Math" panose="02040503050406030204" pitchFamily="18" charset="0"/>
                          </a:rPr>
                          <m:t>𝑖</m:t>
                        </m:r>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panose="02040503050406030204" pitchFamily="18" charset="0"/>
                              </a:rPr>
                              <m:t>3</m:t>
                            </m:r>
                          </m:e>
                        </m:rad>
                      </m:e>
                    </m:d>
                  </m:oMath>
                </a14:m>
                <a:r>
                  <a:rPr lang="en-US" dirty="0" smtClean="0">
                    <a:solidFill>
                      <a:schemeClr val="tx1"/>
                    </a:solidFill>
                  </a:rPr>
                  <a:t>.</a:t>
                </a:r>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2044406"/>
              </a:xfrm>
              <a:prstGeom prst="rect">
                <a:avLst/>
              </a:prstGeom>
              <a:blipFill>
                <a:blip r:embed="rId4"/>
                <a:stretch>
                  <a:fillRect l="-521" b="-294"/>
                </a:stretch>
              </a:blipFill>
            </p:spPr>
            <p:txBody>
              <a:bodyPr/>
              <a:lstStyle/>
              <a:p>
                <a:r>
                  <a:rPr lang="en-US">
                    <a:noFill/>
                  </a:rPr>
                  <a:t> </a:t>
                </a:r>
              </a:p>
            </p:txBody>
          </p:sp>
        </mc:Fallback>
      </mc:AlternateContent>
    </p:spTree>
    <p:extLst>
      <p:ext uri="{BB962C8B-B14F-4D97-AF65-F5344CB8AC3E}">
        <p14:creationId xmlns:p14="http://schemas.microsoft.com/office/powerpoint/2010/main" val="312091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9" name="TextBox 8"/>
              <p:cNvSpPr txBox="1"/>
              <p:nvPr/>
            </p:nvSpPr>
            <p:spPr>
              <a:xfrm>
                <a:off x="460375" y="1429443"/>
                <a:ext cx="8162592" cy="23128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We form a phase portrait for </a:t>
                </a:r>
                <a:endParaRPr lang="en-US"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1</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3</m:t>
                          </m:r>
                        </m:sup>
                      </m:sSubSup>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oMath>
                  </m:oMathPara>
                </a14:m>
                <a:endParaRPr lang="en-US"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a:p>
                <a:r>
                  <a:rPr lang="en-US" dirty="0" smtClean="0">
                    <a:solidFill>
                      <a:schemeClr val="tx1"/>
                    </a:solidFill>
                  </a:rPr>
                  <a:t>using a starting value of </a:t>
                </a:r>
                <a14:m>
                  <m:oMath xmlns:m="http://schemas.openxmlformats.org/officeDocument/2006/math">
                    <m:r>
                      <a:rPr lang="en-US" i="1" dirty="0" smtClean="0">
                        <a:solidFill>
                          <a:schemeClr val="tx1"/>
                        </a:solidFill>
                        <a:latin typeface="Cambria Math" panose="02040503050406030204" pitchFamily="18" charset="0"/>
                      </a:rPr>
                      <m:t>(−1,−1.5)</m:t>
                    </m:r>
                  </m:oMath>
                </a14:m>
                <a:r>
                  <a:rPr lang="en-US" dirty="0" smtClean="0">
                    <a:solidFill>
                      <a:schemeClr val="tx1"/>
                    </a:solidFill>
                  </a:rPr>
                  <a:t> on a time frame from </a:t>
                </a:r>
                <a14:m>
                  <m:oMath xmlns:m="http://schemas.openxmlformats.org/officeDocument/2006/math">
                    <m:r>
                      <a:rPr lang="en-US" i="1" dirty="0" smtClean="0">
                        <a:solidFill>
                          <a:schemeClr val="tx1"/>
                        </a:solidFill>
                        <a:latin typeface="Cambria Math" panose="02040503050406030204" pitchFamily="18" charset="0"/>
                      </a:rPr>
                      <m:t>[0,20]</m:t>
                    </m:r>
                  </m:oMath>
                </a14:m>
                <a:r>
                  <a:rPr lang="en-US" dirty="0" smtClean="0">
                    <a:solidFill>
                      <a:schemeClr val="tx1"/>
                    </a:solidFill>
                  </a:rPr>
                  <a:t> with a step size of </a:t>
                </a:r>
                <a14:m>
                  <m:oMath xmlns:m="http://schemas.openxmlformats.org/officeDocument/2006/math">
                    <m:r>
                      <a:rPr lang="en-US" i="1" dirty="0" smtClean="0">
                        <a:solidFill>
                          <a:schemeClr val="tx1"/>
                        </a:solidFill>
                        <a:latin typeface="Cambria Math" panose="02040503050406030204" pitchFamily="18" charset="0"/>
                      </a:rPr>
                      <m:t>0.1</m:t>
                    </m:r>
                  </m:oMath>
                </a14:m>
                <a:r>
                  <a:rPr lang="en-US" dirty="0" smtClean="0">
                    <a:solidFill>
                      <a:schemeClr val="tx1"/>
                    </a:solidFill>
                  </a:rPr>
                  <a:t>*</a:t>
                </a:r>
              </a:p>
              <a:p>
                <a:endParaRPr lang="en-US" dirty="0">
                  <a:solidFill>
                    <a:schemeClr val="tx1"/>
                  </a:solidFill>
                </a:endParaRPr>
              </a:p>
              <a:p>
                <a:r>
                  <a:rPr lang="en-US" dirty="0" smtClean="0">
                    <a:solidFill>
                      <a:schemeClr val="tx1"/>
                    </a:solidFill>
                  </a:rPr>
                  <a:t>* To see if this is appropriate half the step size (double the number of points) and see if the graphs are roughly the same.</a:t>
                </a:r>
                <a:endParaRPr lang="en-US" dirty="0">
                  <a:solidFill>
                    <a:schemeClr val="tx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460375" y="1429443"/>
                <a:ext cx="8162592" cy="2312877"/>
              </a:xfrm>
              <a:prstGeom prst="rect">
                <a:avLst/>
              </a:prstGeom>
              <a:blipFill>
                <a:blip r:embed="rId3"/>
                <a:stretch>
                  <a:fillRect l="-521" t="-781" r="-149" b="-2604"/>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55575" y="3772087"/>
            <a:ext cx="4433531" cy="2963114"/>
          </a:xfrm>
          <a:prstGeom prst="rect">
            <a:avLst/>
          </a:prstGeom>
        </p:spPr>
      </p:pic>
      <p:pic>
        <p:nvPicPr>
          <p:cNvPr id="5" name="Picture 4"/>
          <p:cNvPicPr>
            <a:picLocks noChangeAspect="1"/>
          </p:cNvPicPr>
          <p:nvPr/>
        </p:nvPicPr>
        <p:blipFill>
          <a:blip r:embed="rId5"/>
          <a:stretch>
            <a:fillRect/>
          </a:stretch>
        </p:blipFill>
        <p:spPr>
          <a:xfrm>
            <a:off x="4541671" y="3789040"/>
            <a:ext cx="4390604" cy="3066804"/>
          </a:xfrm>
          <a:prstGeom prst="rect">
            <a:avLst/>
          </a:prstGeom>
        </p:spPr>
      </p:pic>
    </p:spTree>
    <p:extLst>
      <p:ext uri="{BB962C8B-B14F-4D97-AF65-F5344CB8AC3E}">
        <p14:creationId xmlns:p14="http://schemas.microsoft.com/office/powerpoint/2010/main" val="3499147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460375" y="1429443"/>
                <a:ext cx="8162592" cy="1204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We form a phase portrait for </a:t>
                </a:r>
                <a:endParaRPr lang="en-US"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1</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3</m:t>
                          </m:r>
                        </m:sup>
                      </m:sSubSup>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oMath>
                  </m:oMathPara>
                </a14:m>
                <a:endParaRPr lang="en-US"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a:p>
                <a:r>
                  <a:rPr lang="en-US" dirty="0" smtClean="0">
                    <a:solidFill>
                      <a:schemeClr val="tx1"/>
                    </a:solidFill>
                  </a:rPr>
                  <a:t>using a starting value of (0.1,0.3) on a time frame from [0,20] with a step size of 0.1*</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204882"/>
              </a:xfrm>
              <a:prstGeom prst="rect">
                <a:avLst/>
              </a:prstGeom>
              <a:blipFill>
                <a:blip r:embed="rId3"/>
                <a:stretch>
                  <a:fillRect l="-521" t="-1485" b="-5941"/>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 y="3196507"/>
            <a:ext cx="4534214" cy="3038038"/>
          </a:xfrm>
          <a:prstGeom prst="rect">
            <a:avLst/>
          </a:prstGeom>
        </p:spPr>
      </p:pic>
      <p:pic>
        <p:nvPicPr>
          <p:cNvPr id="7" name="Picture 6"/>
          <p:cNvPicPr>
            <a:picLocks noChangeAspect="1"/>
          </p:cNvPicPr>
          <p:nvPr/>
        </p:nvPicPr>
        <p:blipFill>
          <a:blip r:embed="rId5"/>
          <a:stretch>
            <a:fillRect/>
          </a:stretch>
        </p:blipFill>
        <p:spPr>
          <a:xfrm>
            <a:off x="4534215" y="3150949"/>
            <a:ext cx="4403552" cy="3083596"/>
          </a:xfrm>
          <a:prstGeom prst="rect">
            <a:avLst/>
          </a:prstGeom>
        </p:spPr>
      </p:pic>
    </p:spTree>
    <p:extLst>
      <p:ext uri="{BB962C8B-B14F-4D97-AF65-F5344CB8AC3E}">
        <p14:creationId xmlns:p14="http://schemas.microsoft.com/office/powerpoint/2010/main" val="1028844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549592" y="1476945"/>
            <a:ext cx="3261899"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100" dirty="0" smtClean="0">
                <a:solidFill>
                  <a:schemeClr val="tx1"/>
                </a:solidFill>
              </a:rPr>
              <a:t>In both scenarios the solution begins to take a periodic structure.</a:t>
            </a:r>
          </a:p>
          <a:p>
            <a:pPr marL="342900" indent="-342900">
              <a:buFont typeface="Arial" panose="020B0604020202020204" pitchFamily="34" charset="0"/>
              <a:buChar char="•"/>
            </a:pPr>
            <a:endParaRPr lang="en-US" sz="2100" dirty="0">
              <a:solidFill>
                <a:schemeClr val="tx1"/>
              </a:solidFill>
            </a:endParaRPr>
          </a:p>
          <a:p>
            <a:pPr marL="342900" indent="-342900">
              <a:buFont typeface="Arial" panose="020B0604020202020204" pitchFamily="34" charset="0"/>
              <a:buChar char="•"/>
            </a:pPr>
            <a:r>
              <a:rPr lang="en-US" sz="2100" dirty="0" smtClean="0">
                <a:solidFill>
                  <a:schemeClr val="tx1"/>
                </a:solidFill>
              </a:rPr>
              <a:t>If the initial condition begins “inside” the solution spiral’s out towards the loop.</a:t>
            </a:r>
          </a:p>
          <a:p>
            <a:pPr marL="342900" indent="-342900">
              <a:buFont typeface="Arial" panose="020B0604020202020204" pitchFamily="34" charset="0"/>
              <a:buChar char="•"/>
            </a:pPr>
            <a:endParaRPr lang="en-US" sz="2100" dirty="0">
              <a:solidFill>
                <a:schemeClr val="tx1"/>
              </a:solidFill>
            </a:endParaRPr>
          </a:p>
          <a:p>
            <a:pPr marL="342900" indent="-342900">
              <a:buFont typeface="Arial" panose="020B0604020202020204" pitchFamily="34" charset="0"/>
              <a:buChar char="•"/>
            </a:pPr>
            <a:r>
              <a:rPr lang="en-US" sz="2100" dirty="0" smtClean="0">
                <a:solidFill>
                  <a:schemeClr val="tx1"/>
                </a:solidFill>
              </a:rPr>
              <a:t>If the initial condition begins “outside” the solution spiral’s in towards the loop.</a:t>
            </a:r>
          </a:p>
          <a:p>
            <a:pPr marL="342900" indent="-342900">
              <a:buFont typeface="Arial" panose="020B0604020202020204" pitchFamily="34" charset="0"/>
              <a:buChar char="•"/>
            </a:pPr>
            <a:endParaRPr lang="en-US" sz="2100" dirty="0">
              <a:solidFill>
                <a:schemeClr val="tx1"/>
              </a:solidFill>
            </a:endParaRPr>
          </a:p>
          <a:p>
            <a:pPr marL="342900" indent="-342900">
              <a:buFont typeface="Arial" panose="020B0604020202020204" pitchFamily="34" charset="0"/>
              <a:buChar char="•"/>
            </a:pPr>
            <a:r>
              <a:rPr lang="en-US" sz="2100" dirty="0" smtClean="0">
                <a:solidFill>
                  <a:schemeClr val="tx1"/>
                </a:solidFill>
              </a:rPr>
              <a:t>The closed loop is called a </a:t>
            </a:r>
            <a:r>
              <a:rPr lang="en-US" sz="2100" i="1" u="sng" dirty="0" smtClean="0">
                <a:solidFill>
                  <a:schemeClr val="tx1"/>
                </a:solidFill>
              </a:rPr>
              <a:t>limit cycle</a:t>
            </a:r>
            <a:r>
              <a:rPr lang="en-US" sz="2100" dirty="0" smtClean="0">
                <a:solidFill>
                  <a:schemeClr val="tx1"/>
                </a:solidFill>
              </a:rPr>
              <a:t>.</a:t>
            </a:r>
          </a:p>
        </p:txBody>
      </p:sp>
      <p:sp>
        <p:nvSpPr>
          <p:cNvPr id="4" name="TextBox 3"/>
          <p:cNvSpPr txBox="1"/>
          <p:nvPr/>
        </p:nvSpPr>
        <p:spPr>
          <a:xfrm>
            <a:off x="819397" y="5387322"/>
            <a:ext cx="3871356" cy="923330"/>
          </a:xfrm>
          <a:prstGeom prst="rect">
            <a:avLst/>
          </a:prstGeom>
          <a:noFill/>
        </p:spPr>
        <p:txBody>
          <a:bodyPr wrap="square" rtlCol="0">
            <a:spAutoFit/>
          </a:bodyPr>
          <a:lstStyle/>
          <a:p>
            <a:r>
              <a:rPr lang="en-US" dirty="0" smtClean="0"/>
              <a:t>Phase Portrait with several initial conditions “inside” and several initial conditions “outside” the limit cycle</a:t>
            </a:r>
            <a:endParaRPr lang="en-US" dirty="0"/>
          </a:p>
        </p:txBody>
      </p:sp>
      <p:pic>
        <p:nvPicPr>
          <p:cNvPr id="8" name="Picture 7"/>
          <p:cNvPicPr>
            <a:picLocks noChangeAspect="1"/>
          </p:cNvPicPr>
          <p:nvPr/>
        </p:nvPicPr>
        <p:blipFill>
          <a:blip r:embed="rId3"/>
          <a:stretch>
            <a:fillRect/>
          </a:stretch>
        </p:blipFill>
        <p:spPr>
          <a:xfrm>
            <a:off x="155575" y="1476945"/>
            <a:ext cx="4898764" cy="3700697"/>
          </a:xfrm>
          <a:prstGeom prst="rect">
            <a:avLst/>
          </a:prstGeom>
        </p:spPr>
      </p:pic>
    </p:spTree>
    <p:extLst>
      <p:ext uri="{BB962C8B-B14F-4D97-AF65-F5344CB8AC3E}">
        <p14:creationId xmlns:p14="http://schemas.microsoft.com/office/powerpoint/2010/main" val="323754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522205"/>
                <a:ext cx="8113609" cy="4473404"/>
              </a:xfrm>
              <a:prstGeom prst="rect">
                <a:avLst/>
              </a:prstGeom>
              <a:noFill/>
            </p:spPr>
            <p:txBody>
              <a:bodyPr wrap="square" rtlCol="0">
                <a:spAutoFit/>
              </a:bodyPr>
              <a:lstStyle/>
              <a:p>
                <a:r>
                  <a:rPr lang="en-US" dirty="0" smtClean="0"/>
                  <a:t>Recall, we 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𝐿</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𝐶</m:t>
                        </m:r>
                      </m:sub>
                    </m:sSub>
                  </m:oMath>
                </a14:m>
                <a:r>
                  <a:rPr lang="en-US" dirty="0"/>
                  <a:t> </a:t>
                </a:r>
                <a:r>
                  <a:rPr lang="en-US" dirty="0" smtClean="0"/>
                  <a:t>and had the following</a:t>
                </a:r>
                <a:endParaRPr lang="en-US" dirty="0"/>
              </a:p>
              <a:p>
                <a:r>
                  <a:rPr lang="en-US" dirty="0" smtClean="0"/>
                  <a:t>assumptions </a:t>
                </a:r>
                <a:r>
                  <a:rPr lang="en-US" dirty="0"/>
                  <a:t>reduce to </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𝑅</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𝑅</m:t>
                          </m:r>
                        </m:sub>
                        <m:sup>
                          <m:r>
                            <a:rPr lang="en-US" i="1">
                              <a:latin typeface="Cambria Math" panose="02040503050406030204" pitchFamily="18" charset="0"/>
                            </a:rPr>
                            <m:t>3</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𝑅</m:t>
                          </m:r>
                        </m:sub>
                      </m:sSub>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𝐿</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𝐿</m:t>
                          </m:r>
                        </m:sub>
                      </m:sSub>
                      <m:r>
                        <a:rPr lang="en-US" i="1">
                          <a:latin typeface="Cambria Math" panose="02040503050406030204" pitchFamily="18" charset="0"/>
                        </a:rPr>
                        <m:t>=0</m:t>
                      </m:r>
                    </m:oMath>
                  </m:oMathPara>
                </a14:m>
                <a:endParaRPr lang="en-US" dirty="0"/>
              </a:p>
              <a:p>
                <a:endParaRPr lang="en-US" dirty="0"/>
              </a:p>
              <a:p>
                <a:r>
                  <a:rPr lang="en-US" dirty="0" smtClean="0"/>
                  <a:t>From the above we can see that all currents and voltages behave similarly. Thus, we can say that over time the currents and voltages exhibit</a:t>
                </a:r>
                <a:br>
                  <a:rPr lang="en-US" dirty="0" smtClean="0"/>
                </a:br>
                <a:r>
                  <a:rPr lang="en-US" dirty="0" smtClean="0"/>
                  <a:t>periodic behavior coming back and forth between 1 and</a:t>
                </a:r>
                <a:br>
                  <a:rPr lang="en-US" dirty="0" smtClean="0"/>
                </a:br>
                <a:r>
                  <a:rPr lang="en-US" dirty="0" smtClean="0"/>
                  <a:t>-1, roughly.</a:t>
                </a:r>
              </a:p>
              <a:p>
                <a:endParaRPr lang="en-US" dirty="0"/>
              </a:p>
              <a:p>
                <a:r>
                  <a:rPr lang="en-US" dirty="0" smtClean="0"/>
                  <a:t>A sensitivity analysis needs to be conducted on </a:t>
                </a:r>
              </a:p>
              <a:p>
                <a:r>
                  <a:rPr lang="en-US" dirty="0" smtClean="0"/>
                  <a:t>the assumption.</a:t>
                </a:r>
              </a:p>
            </p:txBody>
          </p:sp>
        </mc:Choice>
        <mc:Fallback xmlns="">
          <p:sp>
            <p:nvSpPr>
              <p:cNvPr id="4" name="TextBox 3"/>
              <p:cNvSpPr txBox="1">
                <a:spLocks noRot="1" noChangeAspect="1" noMove="1" noResize="1" noEditPoints="1" noAdjustHandles="1" noChangeArrowheads="1" noChangeShapeType="1" noTextEdit="1"/>
              </p:cNvSpPr>
              <p:nvPr/>
            </p:nvSpPr>
            <p:spPr>
              <a:xfrm>
                <a:off x="460375" y="1522205"/>
                <a:ext cx="8113609" cy="4473404"/>
              </a:xfrm>
              <a:prstGeom prst="rect">
                <a:avLst/>
              </a:prstGeom>
              <a:blipFill>
                <a:blip r:embed="rId3"/>
                <a:stretch>
                  <a:fillRect l="-677" t="-817" b="-1226"/>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5891357" y="4303273"/>
            <a:ext cx="3090980" cy="2335034"/>
          </a:xfrm>
          <a:prstGeom prst="rect">
            <a:avLst/>
          </a:prstGeom>
        </p:spPr>
      </p:pic>
    </p:spTree>
    <p:extLst>
      <p:ext uri="{BB962C8B-B14F-4D97-AF65-F5344CB8AC3E}">
        <p14:creationId xmlns:p14="http://schemas.microsoft.com/office/powerpoint/2010/main" val="9217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Analysis on </a:t>
            </a:r>
            <a:r>
              <a:rPr lang="en-US" sz="3900" i="1" dirty="0" smtClean="0">
                <a:solidFill>
                  <a:schemeClr val="bg1"/>
                </a:solidFill>
              </a:rPr>
              <a:t>C</a:t>
            </a:r>
            <a:endParaRPr lang="en-US" sz="3900" i="1"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𝑣</m:t>
                        </m:r>
                      </m:e>
                      <m:sub>
                        <m:r>
                          <a:rPr lang="en-US" sz="1800" b="0" i="1" dirty="0" smtClean="0">
                            <a:latin typeface="Cambria Math" panose="02040503050406030204" pitchFamily="18" charset="0"/>
                          </a:rPr>
                          <m:t>𝐶</m:t>
                        </m:r>
                      </m:sub>
                    </m:sSub>
                  </m:oMath>
                </a14:m>
                <a:r>
                  <a:rPr lang="en-US" sz="1800" i="1" dirty="0" smtClean="0">
                    <a:latin typeface="+mj-lt"/>
                  </a:rPr>
                  <a:t> – </a:t>
                </a:r>
                <a:r>
                  <a:rPr lang="en-US" sz="1800" dirty="0" smtClean="0">
                    <a:latin typeface="+mj-lt"/>
                  </a:rPr>
                  <a:t>voltage across capacitor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𝑖</m:t>
                        </m:r>
                      </m:e>
                      <m:sub>
                        <m:r>
                          <a:rPr lang="en-US" sz="1800" i="1" dirty="0">
                            <a:latin typeface="Cambria Math" panose="02040503050406030204" pitchFamily="18" charset="0"/>
                          </a:rPr>
                          <m:t>𝐶</m:t>
                        </m:r>
                      </m:sub>
                    </m:sSub>
                  </m:oMath>
                </a14:m>
                <a:r>
                  <a:rPr lang="en-US" sz="1800" i="1" dirty="0" smtClean="0">
                    <a:latin typeface="+mj-lt"/>
                  </a:rPr>
                  <a:t> – </a:t>
                </a:r>
                <a:r>
                  <a:rPr lang="en-US" sz="1800" dirty="0" smtClean="0"/>
                  <a:t>current through capacitor</a:t>
                </a:r>
                <a:endParaRPr lang="en-US" sz="1800" dirty="0" smtClean="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𝑅</m:t>
                        </m:r>
                      </m:sub>
                    </m:sSub>
                  </m:oMath>
                </a14:m>
                <a:r>
                  <a:rPr lang="en-US" sz="1800" i="1" dirty="0"/>
                  <a:t> – </a:t>
                </a:r>
                <a:r>
                  <a:rPr lang="en-US" sz="1800" dirty="0"/>
                  <a:t>voltage across </a:t>
                </a:r>
                <a:r>
                  <a:rPr lang="en-US" sz="1800" dirty="0" smtClean="0"/>
                  <a:t>resistor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𝑅</m:t>
                        </m:r>
                      </m:sub>
                    </m:sSub>
                  </m:oMath>
                </a14:m>
                <a:r>
                  <a:rPr lang="en-US" sz="1800" i="1" dirty="0"/>
                  <a:t> – </a:t>
                </a:r>
                <a:r>
                  <a:rPr lang="en-US" sz="1800" dirty="0"/>
                  <a:t>current through </a:t>
                </a:r>
                <a:r>
                  <a:rPr lang="en-US" sz="1800" dirty="0" smtClean="0"/>
                  <a:t>resistor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𝐿</m:t>
                        </m:r>
                      </m:sub>
                    </m:sSub>
                  </m:oMath>
                </a14:m>
                <a:r>
                  <a:rPr lang="en-US" sz="1800" i="1" dirty="0"/>
                  <a:t> – </a:t>
                </a:r>
                <a:r>
                  <a:rPr lang="en-US" sz="1800" dirty="0"/>
                  <a:t>voltage across </a:t>
                </a:r>
                <a:r>
                  <a:rPr lang="en-US" sz="1800" dirty="0" smtClean="0"/>
                  <a:t>inductor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𝐿</m:t>
                        </m:r>
                      </m:sub>
                    </m:sSub>
                  </m:oMath>
                </a14:m>
                <a:r>
                  <a:rPr lang="en-US" sz="1800" i="1" dirty="0"/>
                  <a:t> – </a:t>
                </a:r>
                <a:r>
                  <a:rPr lang="en-US" sz="1800" dirty="0"/>
                  <a:t>current through </a:t>
                </a:r>
                <a:r>
                  <a:rPr lang="en-US" sz="1800" dirty="0" smtClean="0"/>
                  <a:t>inductor</a:t>
                </a:r>
              </a:p>
              <a:p>
                <a:pPr marL="0" indent="0">
                  <a:buNone/>
                </a:pPr>
                <a:endParaRPr lang="en-US" sz="1800" dirty="0"/>
              </a:p>
              <a:p>
                <a:pPr marL="0" indent="0">
                  <a:buNone/>
                </a:pPr>
                <a:endParaRPr lang="en-US" sz="1800" dirty="0" smtClean="0"/>
              </a:p>
              <a:p>
                <a:pPr marL="0" indent="0">
                  <a:buNone/>
                </a:pPr>
                <a:r>
                  <a:rPr lang="en-US" sz="1800" b="1" u="sng" dirty="0"/>
                  <a:t>Objective</a:t>
                </a:r>
              </a:p>
              <a:p>
                <a:pPr marL="0" indent="0">
                  <a:buNone/>
                </a:pPr>
                <a:r>
                  <a:rPr lang="en-US" sz="1800" dirty="0"/>
                  <a:t>Determine the behavior of all six variables over time.</a:t>
                </a:r>
              </a:p>
              <a:p>
                <a:pPr marL="0" indent="0">
                  <a:buNone/>
                </a:pPr>
                <a:endParaRPr lang="en-US" sz="18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b="-19164"/>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2922075"/>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endParaRPr lang="en-US"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FF0000"/>
                          </a:solidFill>
                          <a:latin typeface="Cambria Math" panose="02040503050406030204" pitchFamily="18" charset="0"/>
                        </a:rPr>
                        <m:t>𝐶</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𝑐</m:t>
                          </m:r>
                        </m:sub>
                      </m:sSub>
                      <m:r>
                        <a:rPr lang="en-US" sz="1800" i="1">
                          <a:latin typeface="Cambria Math" panose="02040503050406030204" pitchFamily="18" charset="0"/>
                        </a:rPr>
                        <m:t> (</m:t>
                      </m:r>
                      <m:r>
                        <m:rPr>
                          <m:sty m:val="p"/>
                        </m:rPr>
                        <a:rPr lang="en-US" sz="1800">
                          <a:latin typeface="Cambria Math" panose="02040503050406030204" pitchFamily="18" charset="0"/>
                        </a:rPr>
                        <m:t>capacitor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𝑖</m:t>
                          </m:r>
                        </m:e>
                        <m:sub>
                          <m:r>
                            <a:rPr lang="en-US" sz="1800" i="1">
                              <a:latin typeface="Cambria Math" panose="02040503050406030204" pitchFamily="18" charset="0"/>
                            </a:rPr>
                            <m:t>𝑅</m:t>
                          </m:r>
                        </m:sub>
                        <m:sup>
                          <m:r>
                            <a:rPr lang="en-US" sz="1800" i="1">
                              <a:latin typeface="Cambria Math" panose="02040503050406030204" pitchFamily="18" charset="0"/>
                            </a:rPr>
                            <m:t>3</m:t>
                          </m:r>
                        </m:sup>
                      </m:sSub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r>
                        <a:rPr lang="en-US" sz="1800" i="1">
                          <a:latin typeface="Cambria Math" panose="02040503050406030204" pitchFamily="18" charset="0"/>
                        </a:rPr>
                        <m:t>  (</m:t>
                      </m:r>
                      <m:r>
                        <m:rPr>
                          <m:sty m:val="p"/>
                        </m:rPr>
                        <a:rPr lang="en-US" sz="1800">
                          <a:latin typeface="Cambria Math" panose="02040503050406030204" pitchFamily="18" charset="0"/>
                        </a:rPr>
                        <m:t>resistor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  (</m:t>
                      </m:r>
                      <m:r>
                        <m:rPr>
                          <m:sty m:val="p"/>
                        </m:rPr>
                        <a:rPr lang="en-US" sz="1800">
                          <a:latin typeface="Cambria Math" panose="02040503050406030204" pitchFamily="18" charset="0"/>
                        </a:rPr>
                        <m:t>inductor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𝐶</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=0</m:t>
                      </m:r>
                    </m:oMath>
                  </m:oMathPara>
                </a14:m>
                <a:endParaRPr lang="en-US" sz="1800" dirty="0"/>
              </a:p>
              <a:p>
                <a:pPr marL="0" indent="0">
                  <a:buNone/>
                </a:pP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2922075"/>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924218" y="4680516"/>
                <a:ext cx="3821574" cy="91629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Parameter</a:t>
                </a:r>
              </a:p>
              <a:p>
                <a:pPr marL="0" indent="0">
                  <a:buNone/>
                </a:pPr>
                <a14:m>
                  <m:oMath xmlns:m="http://schemas.openxmlformats.org/officeDocument/2006/math">
                    <m:r>
                      <a:rPr lang="en-US" sz="1800" i="1" smtClean="0">
                        <a:solidFill>
                          <a:srgbClr val="FF0000"/>
                        </a:solidFill>
                        <a:latin typeface="Cambria Math" panose="02040503050406030204" pitchFamily="18" charset="0"/>
                      </a:rPr>
                      <m:t>𝐶</m:t>
                    </m:r>
                  </m:oMath>
                </a14:m>
                <a:r>
                  <a:rPr lang="en-US" sz="1800" b="0" dirty="0" smtClean="0"/>
                  <a:t> – relates change in voltage of capacitor to the capacitor’s current.</a:t>
                </a:r>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924218" y="4680516"/>
                <a:ext cx="3821574" cy="916294"/>
              </a:xfrm>
              <a:prstGeom prst="rect">
                <a:avLst/>
              </a:prstGeom>
              <a:blipFill>
                <a:blip r:embed="rId6"/>
                <a:stretch>
                  <a:fillRect l="-1109" t="-2597" b="-14935"/>
                </a:stretch>
              </a:blipFill>
            </p:spPr>
            <p:txBody>
              <a:bodyPr/>
              <a:lstStyle/>
              <a:p>
                <a:r>
                  <a:rPr lang="en-US">
                    <a:noFill/>
                  </a:rPr>
                  <a:t> </a:t>
                </a:r>
              </a:p>
            </p:txBody>
          </p:sp>
        </mc:Fallback>
      </mc:AlternateContent>
    </p:spTree>
    <p:extLst>
      <p:ext uri="{BB962C8B-B14F-4D97-AF65-F5344CB8AC3E}">
        <p14:creationId xmlns:p14="http://schemas.microsoft.com/office/powerpoint/2010/main" val="214911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Changes to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p:cNvSpPr txBox="1"/>
              <p:nvPr/>
            </p:nvSpPr>
            <p:spPr>
              <a:xfrm>
                <a:off x="4391844" y="1521036"/>
                <a:ext cx="4294956" cy="524752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𝐿</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oMath>
                </a14:m>
                <a:r>
                  <a:rPr lang="en-US" dirty="0" smtClean="0"/>
                  <a:t> denote our two state variables, defined on the state space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smtClean="0"/>
              </a:p>
              <a:p>
                <a:r>
                  <a:rPr lang="en-US" dirty="0" smtClean="0"/>
                  <a:t>The assumptions reduce to </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i="1">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solidFill>
                                <a:srgbClr val="FF0000"/>
                              </a:solidFill>
                              <a:latin typeface="Cambria Math" panose="02040503050406030204" pitchFamily="18" charset="0"/>
                            </a:rPr>
                            <m:t>𝐶</m:t>
                          </m:r>
                        </m:den>
                      </m:f>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r>
                        <a:rPr lang="en-US" b="0" i="1" smtClean="0">
                          <a:latin typeface="Cambria Math" panose="02040503050406030204" pitchFamily="18" charset="0"/>
                        </a:rPr>
                        <m:t>=0</m:t>
                      </m:r>
                    </m:oMath>
                  </m:oMathPara>
                </a14:m>
                <a:endParaRPr lang="en-US" dirty="0" smtClean="0"/>
              </a:p>
              <a:p>
                <a:endParaRPr lang="en-US" dirty="0" smtClean="0"/>
              </a:p>
              <a:p>
                <a:r>
                  <a:rPr lang="en-US" dirty="0" smtClean="0"/>
                  <a:t>Substituting using the last three assumptions we have</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m:oMathPara>
                </a14:m>
                <a:endParaRPr lang="en-US"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b="0" i="1" smtClean="0">
                              <a:solidFill>
                                <a:srgbClr val="FF0000"/>
                              </a:solidFill>
                              <a:latin typeface="Cambria Math" panose="02040503050406030204" pitchFamily="18" charset="0"/>
                            </a:rPr>
                            <m:t>𝐶</m:t>
                          </m:r>
                        </m:den>
                      </m:f>
                    </m:oMath>
                  </m:oMathPara>
                </a14:m>
                <a:endParaRPr lang="en-US" i="1" dirty="0">
                  <a:latin typeface="Cambria Math" panose="02040503050406030204" pitchFamily="18" charset="0"/>
                </a:endParaRPr>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391844" y="1521036"/>
                <a:ext cx="4294956" cy="5247527"/>
              </a:xfrm>
              <a:prstGeom prst="rect">
                <a:avLst/>
              </a:prstGeom>
              <a:blipFill>
                <a:blip r:embed="rId3"/>
                <a:stretch>
                  <a:fillRect l="-846" t="-463" r="-1693"/>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57200" y="1569370"/>
                <a:ext cx="3553990" cy="465255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endParaRPr lang="en-US" sz="1800" i="1" dirty="0" smtClean="0">
                  <a:latin typeface="Cambria Math" panose="02040503050406030204" pitchFamily="18" charset="0"/>
                </a:endParaRPr>
              </a:p>
              <a:p>
                <a:pPr marL="0" indent="0">
                  <a:buFont typeface="Arial"/>
                  <a:buNone/>
                </a:pPr>
                <a14:m>
                  <m:oMathPara xmlns:m="http://schemas.openxmlformats.org/officeDocument/2006/math">
                    <m:oMathParaPr>
                      <m:jc m:val="centerGroup"/>
                    </m:oMathParaPr>
                    <m:oMath xmlns:m="http://schemas.openxmlformats.org/officeDocument/2006/math">
                      <m:r>
                        <a:rPr lang="en-US" sz="1800" i="1" smtClean="0">
                          <a:solidFill>
                            <a:srgbClr val="FF0000"/>
                          </a:solidFill>
                          <a:latin typeface="Cambria Math" panose="02040503050406030204" pitchFamily="18" charset="0"/>
                        </a:rPr>
                        <m:t>𝐶</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𝑐</m:t>
                          </m:r>
                        </m:sub>
                      </m:sSub>
                      <m:r>
                        <a:rPr lang="en-US" sz="1800" i="1">
                          <a:latin typeface="Cambria Math" panose="02040503050406030204" pitchFamily="18" charset="0"/>
                        </a:rPr>
                        <m:t> (</m:t>
                      </m:r>
                      <m:r>
                        <m:rPr>
                          <m:sty m:val="p"/>
                        </m:rPr>
                        <a:rPr lang="en-US" sz="1800">
                          <a:latin typeface="Cambria Math" panose="02040503050406030204" pitchFamily="18" charset="0"/>
                        </a:rPr>
                        <m:t>capacitor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𝑖</m:t>
                          </m:r>
                        </m:e>
                        <m:sub>
                          <m:r>
                            <a:rPr lang="en-US" sz="1800" i="1">
                              <a:latin typeface="Cambria Math" panose="02040503050406030204" pitchFamily="18" charset="0"/>
                            </a:rPr>
                            <m:t>𝑅</m:t>
                          </m:r>
                        </m:sub>
                        <m:sup>
                          <m:r>
                            <a:rPr lang="en-US" sz="1800" i="1">
                              <a:latin typeface="Cambria Math" panose="02040503050406030204" pitchFamily="18" charset="0"/>
                            </a:rPr>
                            <m:t>3</m:t>
                          </m:r>
                        </m:sup>
                      </m:sSub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r>
                        <a:rPr lang="en-US" sz="1800" i="1">
                          <a:latin typeface="Cambria Math" panose="02040503050406030204" pitchFamily="18" charset="0"/>
                        </a:rPr>
                        <m:t>  (</m:t>
                      </m:r>
                      <m:r>
                        <m:rPr>
                          <m:sty m:val="p"/>
                        </m:rPr>
                        <a:rPr lang="en-US" sz="1800">
                          <a:latin typeface="Cambria Math" panose="02040503050406030204" pitchFamily="18" charset="0"/>
                        </a:rPr>
                        <m:t>resistor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  (</m:t>
                      </m:r>
                      <m:r>
                        <m:rPr>
                          <m:sty m:val="p"/>
                        </m:rPr>
                        <a:rPr lang="en-US" sz="1800">
                          <a:latin typeface="Cambria Math" panose="02040503050406030204" pitchFamily="18" charset="0"/>
                        </a:rPr>
                        <m:t>inductor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𝐶</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=0</m:t>
                      </m:r>
                    </m:oMath>
                  </m:oMathPara>
                </a14:m>
                <a:endParaRPr lang="en-US" sz="1800" dirty="0"/>
              </a:p>
              <a:p>
                <a:pPr marL="0" indent="0">
                  <a:buNone/>
                </a:pPr>
                <a:endParaRPr lang="en-US" sz="18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200" y="1569370"/>
                <a:ext cx="3553990" cy="4652553"/>
              </a:xfrm>
              <a:prstGeom prst="rect">
                <a:avLst/>
              </a:prstGeom>
              <a:blipFill>
                <a:blip r:embed="rId4"/>
                <a:stretch>
                  <a:fillRect l="-1022" t="-391"/>
                </a:stretch>
              </a:blipFill>
            </p:spPr>
            <p:txBody>
              <a:bodyPr/>
              <a:lstStyle/>
              <a:p>
                <a:r>
                  <a:rPr lang="en-US">
                    <a:noFill/>
                  </a:rPr>
                  <a:t> </a:t>
                </a:r>
              </a:p>
            </p:txBody>
          </p:sp>
        </mc:Fallback>
      </mc:AlternateContent>
    </p:spTree>
    <p:extLst>
      <p:ext uri="{BB962C8B-B14F-4D97-AF65-F5344CB8AC3E}">
        <p14:creationId xmlns:p14="http://schemas.microsoft.com/office/powerpoint/2010/main" val="5964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Changes to Formulation of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p:cNvSpPr txBox="1"/>
              <p:nvPr/>
            </p:nvSpPr>
            <p:spPr>
              <a:xfrm>
                <a:off x="498262" y="1521036"/>
                <a:ext cx="8188538" cy="169815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We are left with the dynamical system</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oMath>
                  </m:oMathPara>
                </a14:m>
                <a:endParaRPr lang="en-US" dirty="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solidFill>
                                <a:srgbClr val="FF0000"/>
                              </a:solidFill>
                              <a:latin typeface="Cambria Math" panose="02040503050406030204" pitchFamily="18" charset="0"/>
                            </a:rPr>
                            <m:t>𝐶</m:t>
                          </m:r>
                        </m:den>
                      </m:f>
                    </m:oMath>
                  </m:oMathPara>
                </a14:m>
                <a:endParaRPr lang="en-US" i="1" dirty="0">
                  <a:latin typeface="Cambria Math" panose="02040503050406030204" pitchFamily="18" charset="0"/>
                </a:endParaRPr>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98262" y="1521036"/>
                <a:ext cx="8188538" cy="1698157"/>
              </a:xfrm>
              <a:prstGeom prst="rect">
                <a:avLst/>
              </a:prstGeom>
              <a:blipFill>
                <a:blip r:embed="rId3"/>
                <a:stretch>
                  <a:fillRect l="-520" t="-141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0375" y="3523717"/>
                <a:ext cx="8162592" cy="26321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a:t>
                </a:r>
                <a:r>
                  <a:rPr lang="en-US" dirty="0"/>
                  <a:t>dynamical system </a:t>
                </a:r>
                <a:r>
                  <a:rPr lang="en-US" dirty="0" smtClean="0"/>
                  <a:t>equations can be expressed using </a:t>
                </a:r>
                <a14:m>
                  <m:oMath xmlns:m="http://schemas.openxmlformats.org/officeDocument/2006/math">
                    <m:r>
                      <a:rPr lang="en-US" b="1">
                        <a:latin typeface="Cambria Math" panose="02040503050406030204" pitchFamily="18" charset="0"/>
                      </a:rPr>
                      <m:t>𝐱</m:t>
                    </m:r>
                    <m:r>
                      <a:rPr lang="en-US" b="1" i="1" smtClean="0">
                        <a:latin typeface="Cambria Math" panose="02040503050406030204" pitchFamily="18" charset="0"/>
                      </a:rPr>
                      <m:t>=</m:t>
                    </m:r>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smtClean="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endParaRPr lang="en-US"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oMath>
                  </m:oMathPara>
                </a14:m>
                <a:endParaRPr lang="en-US" i="1" dirty="0">
                  <a:latin typeface="Cambria Math" panose="02040503050406030204" pitchFamily="18" charset="0"/>
                </a:endParaRPr>
              </a:p>
              <a:p>
                <a:endParaRPr lang="en-US"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solidFill>
                                <a:srgbClr val="FF0000"/>
                              </a:solidFill>
                              <a:latin typeface="Cambria Math" panose="02040503050406030204" pitchFamily="18" charset="0"/>
                            </a:rPr>
                            <m:t>𝐶</m:t>
                          </m:r>
                        </m:den>
                      </m:f>
                    </m:oMath>
                  </m:oMathPara>
                </a14:m>
                <a:endParaRPr lang="en-US" dirty="0" smtClean="0"/>
              </a:p>
              <a:p>
                <a:endParaRPr lang="en-US" dirty="0" smtClean="0"/>
              </a:p>
              <a:p>
                <a:r>
                  <a:rPr lang="en-US" dirty="0" smtClean="0"/>
                  <a:t>on </a:t>
                </a:r>
                <a:r>
                  <a:rPr lang="en-US" dirty="0"/>
                  <a:t>the state </a:t>
                </a:r>
                <a:r>
                  <a:rPr lang="en-US" dirty="0" smtClean="0"/>
                  <a:t>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r>
                  <a:rPr lang="en-US"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460375" y="3523717"/>
                <a:ext cx="8162592" cy="2632195"/>
              </a:xfrm>
              <a:prstGeom prst="rect">
                <a:avLst/>
              </a:prstGeom>
              <a:blipFill>
                <a:blip r:embed="rId4"/>
                <a:stretch>
                  <a:fillRect l="-521" b="-2294"/>
                </a:stretch>
              </a:blipFill>
            </p:spPr>
            <p:txBody>
              <a:bodyPr/>
              <a:lstStyle/>
              <a:p>
                <a:r>
                  <a:rPr lang="en-US">
                    <a:noFill/>
                  </a:rPr>
                  <a:t> </a:t>
                </a:r>
              </a:p>
            </p:txBody>
          </p:sp>
        </mc:Fallback>
      </mc:AlternateContent>
    </p:spTree>
    <p:extLst>
      <p:ext uri="{BB962C8B-B14F-4D97-AF65-F5344CB8AC3E}">
        <p14:creationId xmlns:p14="http://schemas.microsoft.com/office/powerpoint/2010/main" val="237983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4000" dirty="0">
                <a:solidFill>
                  <a:schemeClr val="bg1"/>
                </a:solidFill>
              </a:rPr>
              <a:t>Simulation: Continuous Time Dynamical </a:t>
            </a:r>
            <a:r>
              <a:rPr lang="en-US" sz="4000" dirty="0" smtClean="0">
                <a:solidFill>
                  <a:schemeClr val="bg1"/>
                </a:solidFill>
              </a:rPr>
              <a:t>System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8" name="TextBox 7"/>
              <p:cNvSpPr txBox="1"/>
              <p:nvPr/>
            </p:nvSpPr>
            <p:spPr>
              <a:xfrm>
                <a:off x="457200" y="1424362"/>
                <a:ext cx="8226425" cy="5253682"/>
              </a:xfrm>
              <a:prstGeom prst="rect">
                <a:avLst/>
              </a:prstGeom>
              <a:noFill/>
            </p:spPr>
            <p:txBody>
              <a:bodyPr wrap="square" rtlCol="0">
                <a:spAutoFit/>
              </a:bodyPr>
              <a:lstStyle/>
              <a:p>
                <a:r>
                  <a:rPr lang="en-US" sz="2000" dirty="0" smtClean="0"/>
                  <a:t>Simulation Overview</a:t>
                </a:r>
              </a:p>
              <a:p>
                <a:pPr marL="285750" indent="-285750">
                  <a:buFont typeface="Arial" panose="020B0604020202020204" pitchFamily="34" charset="0"/>
                  <a:buChar char="•"/>
                </a:pPr>
                <a:r>
                  <a:rPr lang="en-US" sz="2000" dirty="0" smtClean="0"/>
                  <a:t>The basic idea is to use the approximation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𝑑𝑥</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𝑡</m:t>
                        </m:r>
                      </m:den>
                    </m:f>
                  </m:oMath>
                </a14:m>
                <a:r>
                  <a:rPr lang="en-US" sz="2000" dirty="0" smtClean="0"/>
                  <a:t> to approximate the continuous time differential equations with discrete time difference equations.</a:t>
                </a:r>
              </a:p>
              <a:p>
                <a:pPr marL="285750" indent="-285750">
                  <a:buFont typeface="Arial" panose="020B0604020202020204" pitchFamily="34" charset="0"/>
                  <a:buChar char="•"/>
                </a:pPr>
                <a:r>
                  <a:rPr lang="en-US" sz="2000" dirty="0" smtClean="0"/>
                  <a:t>In the previous section we simply allowed </a:t>
                </a:r>
                <a14:m>
                  <m:oMath xmlns:m="http://schemas.openxmlformats.org/officeDocument/2006/math">
                    <m:r>
                      <m:rPr>
                        <m:sty m:val="p"/>
                      </m:rPr>
                      <a:rPr lang="en-US" sz="2000">
                        <a:latin typeface="Cambria Math" panose="02040503050406030204" pitchFamily="18" charset="0"/>
                      </a:rPr>
                      <m:t>Δ</m:t>
                    </m:r>
                    <m:r>
                      <a:rPr lang="en-US" sz="2000" i="1">
                        <a:latin typeface="Cambria Math" panose="02040503050406030204" pitchFamily="18" charset="0"/>
                      </a:rPr>
                      <m:t>𝑡</m:t>
                    </m:r>
                    <m:r>
                      <a:rPr lang="en-US" sz="2000" i="1">
                        <a:latin typeface="Cambria Math" panose="02040503050406030204" pitchFamily="18" charset="0"/>
                      </a:rPr>
                      <m:t>=1</m:t>
                    </m:r>
                  </m:oMath>
                </a14:m>
                <a:r>
                  <a:rPr lang="en-US" sz="2000" dirty="0" smtClean="0"/>
                  <a:t>and replaced</a:t>
                </a:r>
                <a:br>
                  <a:rPr lang="en-US" sz="2000" dirty="0" smtClean="0"/>
                </a:b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smtClean="0"/>
                  <a:t> 			</a:t>
                </a:r>
                <a14:m>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smtClean="0"/>
                  <a:t/>
                </a:r>
                <a:br>
                  <a:rPr lang="en-US" sz="2000" dirty="0" smtClean="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num>
                      <m:den>
                        <m:r>
                          <a:rPr lang="en-US" sz="2000" i="1">
                            <a:latin typeface="Cambria Math" panose="02040503050406030204" pitchFamily="18" charset="0"/>
                          </a:rPr>
                          <m:t>𝑑𝑡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smtClean="0"/>
                  <a:t> 	      by	</a:t>
                </a:r>
                <a14:m>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smtClean="0"/>
                  <a:t/>
                </a:r>
                <a:br>
                  <a:rPr lang="en-US" sz="2000" dirty="0" smtClean="0"/>
                </a:b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smtClean="0"/>
                  <a:t> 							</a:t>
                </a:r>
                <a:r>
                  <a:rPr lang="en-US" sz="2000" dirty="0"/>
                  <a:t> </a:t>
                </a:r>
                <a14:m>
                  <m:oMath xmlns:m="http://schemas.openxmlformats.org/officeDocument/2006/math">
                    <m:r>
                      <a:rPr lang="en-US" sz="2000" i="1">
                        <a:latin typeface="Cambria Math" panose="02040503050406030204" pitchFamily="18" charset="0"/>
                      </a:rPr>
                      <m:t>⋮</m:t>
                    </m:r>
                  </m:oMath>
                </a14:m>
                <a:r>
                  <a:rPr lang="en-US" sz="2000" dirty="0" smtClean="0"/>
                  <a:t/>
                </a:r>
                <a:br>
                  <a:rPr lang="en-US" sz="2000" dirty="0" smtClean="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num>
                      <m:den>
                        <m:r>
                          <a:rPr lang="en-US" sz="2000" i="1">
                            <a:latin typeface="Cambria Math" panose="02040503050406030204" pitchFamily="18" charset="0"/>
                          </a:rPr>
                          <m:t>𝑑𝑡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smtClean="0"/>
                  <a:t> 			</a:t>
                </a:r>
                <a14:m>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𝑛</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a:t> </a:t>
                </a:r>
                <a:endParaRPr lang="en-US" sz="2000" dirty="0" smtClean="0"/>
              </a:p>
              <a:p>
                <a:pPr marL="285750" indent="-285750">
                  <a:buFont typeface="Arial" panose="020B0604020202020204" pitchFamily="34" charset="0"/>
                  <a:buChar char="•"/>
                </a:pPr>
                <a:r>
                  <a:rPr lang="en-US" sz="2000" dirty="0" smtClean="0"/>
                  <a:t>Sometimes this method is too imprecise, so we explore some more sophisticated methods to approximate dynamical systems. These include</a:t>
                </a:r>
              </a:p>
              <a:p>
                <a:pPr marL="800100" lvl="1" indent="-342900">
                  <a:buFont typeface="Calibri" panose="020F0502020204030204" pitchFamily="34" charset="0"/>
                  <a:buChar char="‒"/>
                </a:pPr>
                <a:r>
                  <a:rPr lang="en-US" sz="2000" dirty="0" smtClean="0"/>
                  <a:t>Euler’s Method</a:t>
                </a:r>
              </a:p>
              <a:p>
                <a:pPr marL="800100" lvl="1" indent="-342900">
                  <a:buFont typeface="Calibri" panose="020F0502020204030204" pitchFamily="34" charset="0"/>
                  <a:buChar char="‒"/>
                </a:pPr>
                <a:r>
                  <a:rPr lang="en-US" sz="2000" dirty="0" smtClean="0"/>
                  <a:t>Midpoint Method</a:t>
                </a:r>
              </a:p>
              <a:p>
                <a:pPr marL="800100" lvl="1" indent="-342900">
                  <a:buFont typeface="Calibri" panose="020F0502020204030204" pitchFamily="34" charset="0"/>
                  <a:buChar char="‒"/>
                </a:pPr>
                <a:r>
                  <a:rPr lang="en-US" sz="2000" dirty="0" err="1" smtClean="0"/>
                  <a:t>Runge-Kutta</a:t>
                </a:r>
                <a:r>
                  <a:rPr lang="en-US" sz="2000" dirty="0" smtClean="0"/>
                  <a:t> Method</a:t>
                </a:r>
                <a:endParaRPr lang="en-US" sz="2000" dirty="0"/>
              </a:p>
              <a:p>
                <a:pPr marL="285750" indent="-285750">
                  <a:buFont typeface="Arial" panose="020B0604020202020204" pitchFamily="34" charset="0"/>
                  <a:buChar char="•"/>
                </a:pPr>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457200" y="1424362"/>
                <a:ext cx="8226425" cy="5253682"/>
              </a:xfrm>
              <a:prstGeom prst="rect">
                <a:avLst/>
              </a:prstGeom>
              <a:blipFill>
                <a:blip r:embed="rId4"/>
                <a:stretch>
                  <a:fillRect l="-741" t="-697"/>
                </a:stretch>
              </a:blipFill>
            </p:spPr>
            <p:txBody>
              <a:bodyPr/>
              <a:lstStyle/>
              <a:p>
                <a:r>
                  <a:rPr lang="en-US">
                    <a:noFill/>
                  </a:rPr>
                  <a:t> </a:t>
                </a:r>
              </a:p>
            </p:txBody>
          </p:sp>
        </mc:Fallback>
      </mc:AlternateContent>
    </p:spTree>
    <p:extLst>
      <p:ext uri="{BB962C8B-B14F-4D97-AF65-F5344CB8AC3E}">
        <p14:creationId xmlns:p14="http://schemas.microsoft.com/office/powerpoint/2010/main" val="209641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Solutions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57201" y="3460531"/>
                <a:ext cx="3592286" cy="2332498"/>
              </a:xfrm>
              <a:prstGeom prst="rect">
                <a:avLst/>
              </a:prstGeom>
              <a:noFill/>
            </p:spPr>
            <p:txBody>
              <a:bodyPr wrap="square" rtlCol="0">
                <a:spAutoFit/>
              </a:bodyPr>
              <a:lstStyle/>
              <a:p>
                <a:r>
                  <a:rPr lang="en-US" b="0" dirty="0" smtClean="0"/>
                  <a:t>We now find the Jacobian</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
                        </m:e>
                      </m:d>
                    </m:oMath>
                  </m:oMathPara>
                </a14:m>
                <a:endParaRPr lang="en-US" dirty="0" smtClean="0"/>
              </a:p>
              <a:p>
                <a:r>
                  <a:rPr lang="en-US" dirty="0"/>
                  <a:t>and substitute the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oMath>
                </a14:m>
                <a:r>
                  <a:rPr lang="en-US" dirty="0" smtClean="0"/>
                  <a:t>).</a:t>
                </a:r>
              </a:p>
            </p:txBody>
          </p:sp>
        </mc:Choice>
        <mc:Fallback xmlns="">
          <p:sp>
            <p:nvSpPr>
              <p:cNvPr id="14" name="TextBox 13"/>
              <p:cNvSpPr txBox="1">
                <a:spLocks noRot="1" noChangeAspect="1" noMove="1" noResize="1" noEditPoints="1" noAdjustHandles="1" noChangeArrowheads="1" noChangeShapeType="1" noTextEdit="1"/>
              </p:cNvSpPr>
              <p:nvPr/>
            </p:nvSpPr>
            <p:spPr>
              <a:xfrm>
                <a:off x="457201" y="3460531"/>
                <a:ext cx="3592286" cy="2332498"/>
              </a:xfrm>
              <a:prstGeom prst="rect">
                <a:avLst/>
              </a:prstGeom>
              <a:blipFill>
                <a:blip r:embed="rId4"/>
                <a:stretch>
                  <a:fillRect l="-1358" t="-1571" b="-3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524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a:t>
                </a:r>
                <a:r>
                  <a:rPr lang="en-US" dirty="0"/>
                  <a:t>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solidFill>
                                <a:srgbClr val="FF0000"/>
                              </a:solidFill>
                              <a:latin typeface="Cambria Math" panose="02040503050406030204" pitchFamily="18" charset="0"/>
                            </a:rPr>
                            <m:t>𝐶</m:t>
                          </m:r>
                        </m:den>
                      </m:f>
                    </m:oMath>
                  </m:oMathPara>
                </a14:m>
                <a:endParaRPr lang="en-US" dirty="0" smtClean="0"/>
              </a:p>
              <a:p>
                <a:r>
                  <a:rPr lang="en-US" dirty="0" smtClean="0"/>
                  <a:t>has </a:t>
                </a:r>
                <a:r>
                  <a:rPr lang="en-US" dirty="0"/>
                  <a:t>an equilibrium solution of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a:latin typeface="Cambria Math" panose="02040503050406030204" pitchFamily="18" charset="0"/>
                          </a:rPr>
                          <m:t>0</m:t>
                        </m:r>
                      </m:sub>
                    </m:sSub>
                    <m:r>
                      <a:rPr lang="en-US" b="1">
                        <a:latin typeface="Cambria Math" panose="02040503050406030204" pitchFamily="18" charset="0"/>
                      </a:rPr>
                      <m:t>=(</m:t>
                    </m:r>
                    <m:r>
                      <a:rPr lang="en-US">
                        <a:latin typeface="Cambria Math" panose="02040503050406030204" pitchFamily="18" charset="0"/>
                      </a:rPr>
                      <m:t>0,0</m:t>
                    </m:r>
                    <m:r>
                      <a:rPr lang="en-US" b="1">
                        <a:latin typeface="Cambria Math" panose="02040503050406030204" pitchFamily="18" charset="0"/>
                      </a:rPr>
                      <m:t>)</m:t>
                    </m:r>
                  </m:oMath>
                </a14:m>
                <a:r>
                  <a:rPr lang="en-US" dirty="0" smtClean="0"/>
                  <a:t>.</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524200"/>
              </a:xfrm>
              <a:prstGeom prst="rect">
                <a:avLst/>
              </a:prstGeom>
              <a:blipFill>
                <a:blip r:embed="rId5"/>
                <a:stretch>
                  <a:fillRect l="-521" b="-43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15022" y="3455563"/>
                <a:ext cx="3981609" cy="2406556"/>
              </a:xfrm>
              <a:prstGeom prst="rect">
                <a:avLst/>
              </a:prstGeom>
              <a:noFill/>
            </p:spPr>
            <p:txBody>
              <a:bodyPr wrap="square" rtlCol="0">
                <a:spAutoFit/>
              </a:bodyPr>
              <a:lstStyle/>
              <a:p>
                <a:r>
                  <a:rPr lang="en-US" dirty="0" smtClean="0"/>
                  <a:t>We have the following partial derivatives</a:t>
                </a:r>
                <a:endParaRPr lang="en-US" b="0"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1" i="1" smtClean="0">
                        <a:latin typeface="Cambria Math" panose="02040503050406030204" pitchFamily="18" charset="0"/>
                      </a:rPr>
                      <m:t>=</m:t>
                    </m:r>
                    <m:r>
                      <a:rPr lang="en-US" b="0" i="1" smtClean="0">
                        <a:latin typeface="Cambria Math" panose="02040503050406030204" pitchFamily="18" charset="0"/>
                      </a:rPr>
                      <m:t>−3</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+1 </m:t>
                    </m:r>
                  </m:oMath>
                </a14:m>
                <a:r>
                  <a:rPr lang="en-US" dirty="0" smtClean="0"/>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1" i="1" smtClean="0">
                        <a:latin typeface="Cambria Math" panose="02040503050406030204" pitchFamily="18" charset="0"/>
                      </a:rPr>
                      <m:t>−</m:t>
                    </m:r>
                    <m:r>
                      <a:rPr lang="en-US" i="1" smtClean="0">
                        <a:latin typeface="Cambria Math" panose="02040503050406030204" pitchFamily="18" charset="0"/>
                      </a:rPr>
                      <m:t>1</m:t>
                    </m:r>
                  </m:oMath>
                </a14:m>
                <a:r>
                  <a:rPr lang="en-US" dirty="0" smtClean="0"/>
                  <a:t> </a:t>
                </a:r>
              </a:p>
              <a:p>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FF0000"/>
                            </a:solidFill>
                            <a:latin typeface="Cambria Math" panose="02040503050406030204" pitchFamily="18" charset="0"/>
                          </a:rPr>
                          <m:t>𝐶</m:t>
                        </m:r>
                      </m:den>
                    </m:f>
                  </m:oMath>
                </a14:m>
                <a:r>
                  <a:rPr lang="en-US" dirty="0"/>
                  <a:t> </a:t>
                </a:r>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4715022" y="3455563"/>
                <a:ext cx="3981609" cy="2406556"/>
              </a:xfrm>
              <a:prstGeom prst="rect">
                <a:avLst/>
              </a:prstGeom>
              <a:blipFill>
                <a:blip r:embed="rId6"/>
                <a:stretch>
                  <a:fillRect l="-1223" t="-1519" r="-1223"/>
                </a:stretch>
              </a:blipFill>
            </p:spPr>
            <p:txBody>
              <a:bodyPr/>
              <a:lstStyle/>
              <a:p>
                <a:r>
                  <a:rPr lang="en-US">
                    <a:noFill/>
                  </a:rPr>
                  <a:t> </a:t>
                </a:r>
              </a:p>
            </p:txBody>
          </p:sp>
        </mc:Fallback>
      </mc:AlternateContent>
    </p:spTree>
    <p:extLst>
      <p:ext uri="{BB962C8B-B14F-4D97-AF65-F5344CB8AC3E}">
        <p14:creationId xmlns:p14="http://schemas.microsoft.com/office/powerpoint/2010/main" val="206454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Jacobian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705190" y="3498024"/>
                <a:ext cx="3592286" cy="2227020"/>
              </a:xfrm>
              <a:prstGeom prst="rect">
                <a:avLst/>
              </a:prstGeom>
              <a:noFill/>
            </p:spPr>
            <p:txBody>
              <a:bodyPr wrap="square" rtlCol="0">
                <a:spAutoFit/>
              </a:bodyPr>
              <a:lstStyle/>
              <a:p>
                <a:r>
                  <a:rPr lang="en-US" b="0" dirty="0" smtClean="0"/>
                  <a:t>Thus, the Jacobian at </a:t>
                </a:r>
                <a:br>
                  <a:rPr lang="en-US" b="0" dirty="0" smtClean="0"/>
                </a:b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0,0</m:t>
                    </m:r>
                  </m:oMath>
                </a14:m>
                <a:r>
                  <a:rPr lang="en-US" dirty="0" smtClean="0"/>
                  <a:t>) is given by</a:t>
                </a:r>
                <a:endParaRPr lang="en-US" dirty="0"/>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−1</m:t>
                                </m:r>
                              </m:e>
                            </m:mr>
                            <m:m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solidFill>
                                          <a:srgbClr val="FF0000"/>
                                        </a:solidFill>
                                        <a:latin typeface="Cambria Math" panose="02040503050406030204" pitchFamily="18" charset="0"/>
                                      </a:rPr>
                                      <m:t>𝐶</m:t>
                                    </m:r>
                                  </m:den>
                                </m:f>
                              </m:e>
                              <m:e>
                                <m:r>
                                  <a:rPr lang="en-US" b="0" i="1" smtClean="0">
                                    <a:latin typeface="Cambria Math" panose="02040503050406030204" pitchFamily="18" charset="0"/>
                                  </a:rPr>
                                  <m:t>0</m:t>
                                </m:r>
                              </m:e>
                            </m:mr>
                          </m:m>
                        </m:e>
                      </m:d>
                      <m:r>
                        <a:rPr lang="en-US" b="0" i="1" smtClean="0">
                          <a:latin typeface="Cambria Math" panose="02040503050406030204" pitchFamily="18" charset="0"/>
                        </a:rPr>
                        <m:t>.</m:t>
                      </m:r>
                    </m:oMath>
                  </m:oMathPara>
                </a14:m>
                <a:endParaRPr lang="en-US" dirty="0" smtClean="0"/>
              </a:p>
              <a:p>
                <a:endParaRPr lang="en-US" dirty="0" smtClean="0"/>
              </a:p>
              <a:p>
                <a:r>
                  <a:rPr lang="en-US" dirty="0" smtClean="0"/>
                  <a:t>To find the eigenvalues we solve:</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0=</m:t>
                      </m:r>
                      <m:r>
                        <m:rPr>
                          <m:lit/>
                        </m:rPr>
                        <a:rPr lang="en-US" b="0" i="0" smtClean="0">
                          <a:latin typeface="Cambria Math" panose="02040503050406030204" pitchFamily="18" charset="0"/>
                        </a:rPr>
                        <m:t> </m:t>
                      </m:r>
                      <m:r>
                        <m:rPr>
                          <m:sty m:val="p"/>
                        </m:rPr>
                        <a:rPr lang="en-US" b="0" i="0" smtClean="0">
                          <a:latin typeface="Cambria Math" panose="02040503050406030204" pitchFamily="18" charset="0"/>
                        </a:rPr>
                        <m:t>det</m:t>
                      </m:r>
                      <m:r>
                        <a:rPr lang="en-US" b="0" i="0" smtClean="0">
                          <a:latin typeface="Cambria Math" panose="02040503050406030204" pitchFamily="18" charset="0"/>
                        </a:rPr>
                        <m:t>(</m:t>
                      </m:r>
                      <m:r>
                        <m:rPr>
                          <m:sty m:val="p"/>
                        </m:rPr>
                        <a:rPr lang="en-US" b="0" i="0" smtClean="0">
                          <a:latin typeface="Cambria Math" panose="02040503050406030204" pitchFamily="18" charset="0"/>
                        </a:rPr>
                        <m:t>λ</m:t>
                      </m:r>
                      <m:r>
                        <a:rPr lang="en-US" b="1" i="1" smtClean="0">
                          <a:latin typeface="Cambria Math" panose="02040503050406030204" pitchFamily="18" charset="0"/>
                        </a:rPr>
                        <m:t>𝑰</m:t>
                      </m:r>
                      <m:r>
                        <a:rPr lang="en-US" b="0" i="1" smtClean="0">
                          <a:latin typeface="Cambria Math" panose="02040503050406030204" pitchFamily="18" charset="0"/>
                        </a:rPr>
                        <m:t>−</m:t>
                      </m:r>
                      <m:r>
                        <a:rPr lang="en-US" b="1" i="1" smtClean="0">
                          <a:latin typeface="Cambria Math" panose="02040503050406030204" pitchFamily="18" charset="0"/>
                        </a:rPr>
                        <m:t>𝑱</m:t>
                      </m:r>
                      <m:r>
                        <a:rPr lang="en-US" b="0" i="1" smtClean="0">
                          <a:latin typeface="Cambria Math" panose="02040503050406030204" pitchFamily="18" charset="0"/>
                        </a:rPr>
                        <m:t>)</m:t>
                      </m:r>
                      <m:r>
                        <a:rPr lang="en-US" b="1" i="1" smtClean="0">
                          <a:latin typeface="Cambria Math" panose="02040503050406030204" pitchFamily="18" charset="0"/>
                        </a:rPr>
                        <m:t>  </m:t>
                      </m:r>
                    </m:oMath>
                  </m:oMathPara>
                </a14:m>
                <a:endParaRPr lang="en-US" b="1" i="1"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705190" y="3498024"/>
                <a:ext cx="3592286" cy="2227020"/>
              </a:xfrm>
              <a:prstGeom prst="rect">
                <a:avLst/>
              </a:prstGeom>
              <a:blipFill>
                <a:blip r:embed="rId3"/>
                <a:stretch>
                  <a:fillRect l="-1528" t="-1644"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524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a:t>
                </a:r>
                <a:r>
                  <a:rPr lang="en-US" dirty="0"/>
                  <a:t>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solidFill>
                                <a:srgbClr val="FF0000"/>
                              </a:solidFill>
                              <a:latin typeface="Cambria Math" panose="02040503050406030204" pitchFamily="18" charset="0"/>
                            </a:rPr>
                            <m:t>𝐶</m:t>
                          </m:r>
                        </m:den>
                      </m:f>
                    </m:oMath>
                  </m:oMathPara>
                </a14:m>
                <a:endParaRPr lang="en-US" dirty="0"/>
              </a:p>
              <a:p>
                <a:r>
                  <a:rPr lang="en-US" dirty="0" smtClean="0"/>
                  <a:t>and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r>
                      <a:rPr lang="en-US" b="1">
                        <a:latin typeface="Cambria Math" panose="02040503050406030204" pitchFamily="18" charset="0"/>
                      </a:rPr>
                      <m:t>)</m:t>
                    </m:r>
                  </m:oMath>
                </a14:m>
                <a:r>
                  <a:rPr lang="en-US" dirty="0" smtClean="0"/>
                  <a:t>.</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524200"/>
              </a:xfrm>
              <a:prstGeom prst="rect">
                <a:avLst/>
              </a:prstGeom>
              <a:blipFill>
                <a:blip r:embed="rId4"/>
                <a:stretch>
                  <a:fillRect l="-521" b="-43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60375" y="3460995"/>
                <a:ext cx="3981609" cy="2406556"/>
              </a:xfrm>
              <a:prstGeom prst="rect">
                <a:avLst/>
              </a:prstGeom>
              <a:noFill/>
            </p:spPr>
            <p:txBody>
              <a:bodyPr wrap="square" rtlCol="0">
                <a:spAutoFit/>
              </a:bodyPr>
              <a:lstStyle/>
              <a:p>
                <a:r>
                  <a:rPr lang="en-US" dirty="0" smtClean="0"/>
                  <a:t>The partial derivatives are </a:t>
                </a:r>
                <a:endParaRPr lang="en-US" b="0"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i="1">
                        <a:latin typeface="Cambria Math" panose="02040503050406030204" pitchFamily="18" charset="0"/>
                      </a:rPr>
                      <m:t>−3</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+1</m:t>
                    </m:r>
                  </m:oMath>
                </a14:m>
                <a:r>
                  <a:rPr lang="en-US" dirty="0" smtClean="0"/>
                  <a:t> </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i="1">
                        <a:latin typeface="Cambria Math" panose="02040503050406030204" pitchFamily="18" charset="0"/>
                      </a:rPr>
                      <m:t>1</m:t>
                    </m:r>
                  </m:oMath>
                </a14:m>
                <a:r>
                  <a:rPr lang="en-US" dirty="0"/>
                  <a:t> </a:t>
                </a:r>
              </a:p>
              <a:p>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solidFill>
                              <a:srgbClr val="FF0000"/>
                            </a:solidFill>
                            <a:latin typeface="Cambria Math" panose="02040503050406030204" pitchFamily="18" charset="0"/>
                          </a:rPr>
                          <m:t>𝐶</m:t>
                        </m:r>
                      </m:den>
                    </m:f>
                  </m:oMath>
                </a14:m>
                <a:r>
                  <a:rPr lang="en-US" dirty="0"/>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i="1">
                        <a:latin typeface="Cambria Math" panose="02040503050406030204" pitchFamily="18" charset="0"/>
                      </a:rPr>
                      <m:t>0 </m:t>
                    </m:r>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460375" y="3460995"/>
                <a:ext cx="3981609" cy="2406556"/>
              </a:xfrm>
              <a:prstGeom prst="rect">
                <a:avLst/>
              </a:prstGeom>
              <a:blipFill>
                <a:blip r:embed="rId5"/>
                <a:stretch>
                  <a:fillRect l="-1378" t="-1519"/>
                </a:stretch>
              </a:blipFill>
            </p:spPr>
            <p:txBody>
              <a:bodyPr/>
              <a:lstStyle/>
              <a:p>
                <a:r>
                  <a:rPr lang="en-US">
                    <a:noFill/>
                  </a:rPr>
                  <a:t> </a:t>
                </a:r>
              </a:p>
            </p:txBody>
          </p:sp>
        </mc:Fallback>
      </mc:AlternateContent>
    </p:spTree>
    <p:extLst>
      <p:ext uri="{BB962C8B-B14F-4D97-AF65-F5344CB8AC3E}">
        <p14:creationId xmlns:p14="http://schemas.microsoft.com/office/powerpoint/2010/main" val="14011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Eigenvalues and Eigenvectors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3193224"/>
                <a:ext cx="3592286" cy="2227020"/>
              </a:xfrm>
              <a:prstGeom prst="rect">
                <a:avLst/>
              </a:prstGeom>
              <a:noFill/>
            </p:spPr>
            <p:txBody>
              <a:bodyPr wrap="square" rtlCol="0">
                <a:spAutoFit/>
              </a:bodyPr>
              <a:lstStyle/>
              <a:p>
                <a:r>
                  <a:rPr lang="en-US" b="0" dirty="0" smtClean="0"/>
                  <a:t>The Jacobian at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0,0</m:t>
                    </m:r>
                  </m:oMath>
                </a14:m>
                <a:r>
                  <a:rPr lang="en-US" dirty="0" smtClean="0"/>
                  <a:t>) is given by</a:t>
                </a:r>
                <a:endParaRPr lang="en-US" dirty="0"/>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−1</m:t>
                                </m:r>
                              </m:e>
                            </m:mr>
                            <m:m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solidFill>
                                          <a:srgbClr val="FF0000"/>
                                        </a:solidFill>
                                        <a:latin typeface="Cambria Math" panose="02040503050406030204" pitchFamily="18" charset="0"/>
                                      </a:rPr>
                                      <m:t>𝐶</m:t>
                                    </m:r>
                                  </m:den>
                                </m:f>
                              </m:e>
                              <m:e>
                                <m:r>
                                  <a:rPr lang="en-US" b="0" i="1" smtClean="0">
                                    <a:latin typeface="Cambria Math" panose="02040503050406030204" pitchFamily="18" charset="0"/>
                                  </a:rPr>
                                  <m:t>0</m:t>
                                </m:r>
                              </m:e>
                            </m:mr>
                          </m:m>
                        </m:e>
                      </m:d>
                      <m:r>
                        <a:rPr lang="en-US" b="0" i="1" smtClean="0">
                          <a:latin typeface="Cambria Math" panose="02040503050406030204" pitchFamily="18" charset="0"/>
                        </a:rPr>
                        <m:t>.</m:t>
                      </m:r>
                    </m:oMath>
                  </m:oMathPara>
                </a14:m>
                <a:endParaRPr lang="en-US" dirty="0" smtClean="0"/>
              </a:p>
              <a:p>
                <a:endParaRPr lang="en-US" dirty="0" smtClean="0"/>
              </a:p>
              <a:p>
                <a:r>
                  <a:rPr lang="en-US" dirty="0" smtClean="0"/>
                  <a:t>To find the eigenvalues we solve:</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0=</m:t>
                      </m:r>
                      <m:r>
                        <m:rPr>
                          <m:lit/>
                        </m:rPr>
                        <a:rPr lang="en-US" b="0" i="0" smtClean="0">
                          <a:latin typeface="Cambria Math" panose="02040503050406030204" pitchFamily="18" charset="0"/>
                        </a:rPr>
                        <m:t> </m:t>
                      </m:r>
                      <m:r>
                        <m:rPr>
                          <m:sty m:val="p"/>
                        </m:rPr>
                        <a:rPr lang="en-US" b="0" i="0" smtClean="0">
                          <a:latin typeface="Cambria Math" panose="02040503050406030204" pitchFamily="18" charset="0"/>
                        </a:rPr>
                        <m:t>det</m:t>
                      </m:r>
                      <m:r>
                        <a:rPr lang="en-US" b="0" i="0" smtClean="0">
                          <a:latin typeface="Cambria Math" panose="02040503050406030204" pitchFamily="18" charset="0"/>
                        </a:rPr>
                        <m:t>(</m:t>
                      </m:r>
                      <m:r>
                        <m:rPr>
                          <m:sty m:val="p"/>
                        </m:rPr>
                        <a:rPr lang="en-US" b="0" i="0" smtClean="0">
                          <a:latin typeface="Cambria Math" panose="02040503050406030204" pitchFamily="18" charset="0"/>
                        </a:rPr>
                        <m:t>λ</m:t>
                      </m:r>
                      <m:r>
                        <a:rPr lang="en-US" b="1" i="1" smtClean="0">
                          <a:latin typeface="Cambria Math" panose="02040503050406030204" pitchFamily="18" charset="0"/>
                        </a:rPr>
                        <m:t>𝑰</m:t>
                      </m:r>
                      <m:r>
                        <a:rPr lang="en-US" b="0" i="1" smtClean="0">
                          <a:latin typeface="Cambria Math" panose="02040503050406030204" pitchFamily="18" charset="0"/>
                        </a:rPr>
                        <m:t>−</m:t>
                      </m:r>
                      <m:r>
                        <a:rPr lang="en-US" b="1" i="1" smtClean="0">
                          <a:latin typeface="Cambria Math" panose="02040503050406030204" pitchFamily="18" charset="0"/>
                        </a:rPr>
                        <m:t>𝑱</m:t>
                      </m:r>
                      <m:r>
                        <a:rPr lang="en-US" b="0" i="1" smtClean="0">
                          <a:latin typeface="Cambria Math" panose="02040503050406030204" pitchFamily="18" charset="0"/>
                        </a:rPr>
                        <m:t>)</m:t>
                      </m:r>
                      <m:r>
                        <a:rPr lang="en-US" b="1" i="1" smtClean="0">
                          <a:latin typeface="Cambria Math" panose="02040503050406030204" pitchFamily="18" charset="0"/>
                        </a:rPr>
                        <m:t>  </m:t>
                      </m:r>
                    </m:oMath>
                  </m:oMathPara>
                </a14:m>
                <a:endParaRPr lang="en-US" b="1" i="1"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60375" y="3193224"/>
                <a:ext cx="3592286" cy="2227020"/>
              </a:xfrm>
              <a:prstGeom prst="rect">
                <a:avLst/>
              </a:prstGeom>
              <a:blipFill>
                <a:blip r:embed="rId3"/>
                <a:stretch>
                  <a:fillRect l="-1528" t="-1644"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524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a:t>
                </a:r>
                <a:r>
                  <a:rPr lang="en-US" dirty="0"/>
                  <a:t>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solidFill>
                                <a:srgbClr val="FF0000"/>
                              </a:solidFill>
                              <a:latin typeface="Cambria Math" panose="02040503050406030204" pitchFamily="18" charset="0"/>
                            </a:rPr>
                            <m:t>𝐶</m:t>
                          </m:r>
                        </m:den>
                      </m:f>
                    </m:oMath>
                  </m:oMathPara>
                </a14:m>
                <a:endParaRPr lang="en-US" dirty="0"/>
              </a:p>
              <a:p>
                <a:r>
                  <a:rPr lang="en-US" dirty="0" smtClean="0"/>
                  <a:t>and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r>
                      <a:rPr lang="en-US" b="1">
                        <a:latin typeface="Cambria Math" panose="02040503050406030204" pitchFamily="18" charset="0"/>
                      </a:rPr>
                      <m:t>)</m:t>
                    </m:r>
                  </m:oMath>
                </a14:m>
                <a:r>
                  <a:rPr lang="en-US" dirty="0" smtClean="0"/>
                  <a:t>.</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524200"/>
              </a:xfrm>
              <a:prstGeom prst="rect">
                <a:avLst/>
              </a:prstGeom>
              <a:blipFill>
                <a:blip r:embed="rId4"/>
                <a:stretch>
                  <a:fillRect l="-521" b="-43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88873" y="3118978"/>
                <a:ext cx="4197927" cy="2068580"/>
              </a:xfrm>
              <a:prstGeom prst="rect">
                <a:avLst/>
              </a:prstGeom>
              <a:noFill/>
            </p:spPr>
            <p:txBody>
              <a:bodyPr wrap="square" rtlCol="0">
                <a:spAutoFit/>
              </a:bodyPr>
              <a:lstStyle/>
              <a:p>
                <a:r>
                  <a:rPr lang="en-US" dirty="0" smtClean="0"/>
                  <a:t>Using </a:t>
                </a:r>
                <a:r>
                  <a:rPr lang="en-US" dirty="0" err="1">
                    <a:solidFill>
                      <a:schemeClr val="accent1"/>
                    </a:solidFill>
                    <a:latin typeface="Consolas" panose="020B0609020204030204" pitchFamily="49" charset="0"/>
                  </a:rPr>
                  <a:t>sympy</a:t>
                </a:r>
                <a:r>
                  <a:rPr lang="en-US" dirty="0">
                    <a:solidFill>
                      <a:schemeClr val="accent1"/>
                    </a:solidFill>
                    <a:latin typeface="Consolas" panose="020B0609020204030204" pitchFamily="49" charset="0"/>
                  </a:rPr>
                  <a:t> </a:t>
                </a:r>
                <a:r>
                  <a:rPr lang="en-US" dirty="0" err="1">
                    <a:solidFill>
                      <a:schemeClr val="accent1"/>
                    </a:solidFill>
                    <a:latin typeface="Consolas" panose="020B0609020204030204" pitchFamily="49" charset="0"/>
                  </a:rPr>
                  <a:t>eigenvals</a:t>
                </a:r>
                <a:r>
                  <a:rPr lang="en-US" dirty="0"/>
                  <a:t> we get</a:t>
                </a:r>
              </a:p>
              <a:p>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1"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−4</m:t>
                                  </m:r>
                                </m:e>
                              </m:d>
                            </m:e>
                          </m:rad>
                        </m:num>
                        <m:den>
                          <m:r>
                            <a:rPr lang="en-US" b="0" i="1" smtClean="0">
                              <a:latin typeface="Cambria Math" panose="02040503050406030204" pitchFamily="18" charset="0"/>
                            </a:rPr>
                            <m:t>2</m:t>
                          </m:r>
                          <m:r>
                            <a:rPr lang="en-US" b="0" i="1" smtClean="0">
                              <a:latin typeface="Cambria Math" panose="02040503050406030204" pitchFamily="18" charset="0"/>
                            </a:rPr>
                            <m:t>𝐶</m:t>
                          </m:r>
                        </m:den>
                      </m:f>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𝐶</m:t>
                              </m:r>
                            </m:den>
                          </m:f>
                        </m:e>
                      </m:ra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488873" y="3118978"/>
                <a:ext cx="4197927" cy="2068580"/>
              </a:xfrm>
              <a:prstGeom prst="rect">
                <a:avLst/>
              </a:prstGeom>
              <a:blipFill>
                <a:blip r:embed="rId5"/>
                <a:stretch>
                  <a:fillRect l="-1161" t="-1770"/>
                </a:stretch>
              </a:blipFill>
            </p:spPr>
            <p:txBody>
              <a:bodyPr/>
              <a:lstStyle/>
              <a:p>
                <a:r>
                  <a:rPr lang="en-US">
                    <a:noFill/>
                  </a:rPr>
                  <a:t> </a:t>
                </a:r>
              </a:p>
            </p:txBody>
          </p:sp>
        </mc:Fallback>
      </mc:AlternateContent>
    </p:spTree>
    <p:extLst>
      <p:ext uri="{BB962C8B-B14F-4D97-AF65-F5344CB8AC3E}">
        <p14:creationId xmlns:p14="http://schemas.microsoft.com/office/powerpoint/2010/main" val="352900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Analysis: Conclusion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40333" y="4403483"/>
                <a:ext cx="8226425" cy="2067233"/>
              </a:xfrm>
              <a:prstGeom prst="rect">
                <a:avLst/>
              </a:prstGeom>
              <a:solidFill>
                <a:schemeClr val="bg1"/>
              </a:solidFill>
            </p:spPr>
            <p:txBody>
              <a:bodyPr wrap="square" rtlCol="0">
                <a:spAutoFit/>
              </a:bodyPr>
              <a:lstStyle/>
              <a:p>
                <a:r>
                  <a:rPr lang="en-US" sz="2000" b="0" dirty="0" smtClean="0"/>
                  <a:t>Conclusions</a:t>
                </a:r>
              </a:p>
              <a:p>
                <a:pPr marL="285750" indent="-285750">
                  <a:buFont typeface="Arial" panose="020B0604020202020204" pitchFamily="34" charset="0"/>
                  <a:buChar char="•"/>
                </a:pPr>
                <a:r>
                  <a:rPr lang="en-US" sz="2000" dirty="0" smtClean="0"/>
                  <a:t>The eigenvalues will stay complex as long as </a:t>
                </a:r>
                <a14:m>
                  <m:oMath xmlns:m="http://schemas.openxmlformats.org/officeDocument/2006/math">
                    <m:r>
                      <a:rPr lang="en-US" sz="2000" i="1">
                        <a:latin typeface="Cambria Math" panose="02040503050406030204" pitchFamily="18" charset="0"/>
                      </a:rPr>
                      <m:t>1−</m:t>
                    </m:r>
                    <m:f>
                      <m:fPr>
                        <m:ctrlPr>
                          <a:rPr lang="en-US" sz="2000" i="1">
                            <a:latin typeface="Cambria Math" panose="02040503050406030204" pitchFamily="18" charset="0"/>
                          </a:rPr>
                        </m:ctrlPr>
                      </m:fPr>
                      <m:num>
                        <m:r>
                          <a:rPr lang="en-US" sz="2000" i="1">
                            <a:latin typeface="Cambria Math" panose="02040503050406030204" pitchFamily="18" charset="0"/>
                          </a:rPr>
                          <m:t>4</m:t>
                        </m:r>
                      </m:num>
                      <m:den>
                        <m:r>
                          <a:rPr lang="en-US" sz="2000" i="1">
                            <a:latin typeface="Cambria Math" panose="02040503050406030204" pitchFamily="18" charset="0"/>
                          </a:rPr>
                          <m:t>𝐶</m:t>
                        </m:r>
                      </m:den>
                    </m:f>
                    <m:r>
                      <a:rPr lang="en-US" sz="2000" b="0" i="1" smtClean="0">
                        <a:latin typeface="Cambria Math" panose="02040503050406030204" pitchFamily="18" charset="0"/>
                      </a:rPr>
                      <m:t>&lt;0</m:t>
                    </m:r>
                  </m:oMath>
                </a14:m>
                <a:r>
                  <a:rPr lang="en-US" sz="2000" dirty="0" smtClean="0"/>
                  <a:t> which reduces to </a:t>
                </a:r>
                <a:br>
                  <a:rPr lang="en-US" sz="2000" dirty="0" smtClean="0"/>
                </a:br>
                <a14:m>
                  <m:oMath xmlns:m="http://schemas.openxmlformats.org/officeDocument/2006/math">
                    <m:r>
                      <a:rPr lang="en-US" sz="2000" b="0" i="0" smtClean="0">
                        <a:latin typeface="Cambria Math" panose="02040503050406030204" pitchFamily="18" charset="0"/>
                      </a:rPr>
                      <m:t>0</m:t>
                    </m:r>
                    <m:r>
                      <a:rPr lang="en-US" sz="2000" b="0" i="1" smtClean="0">
                        <a:latin typeface="Cambria Math" panose="02040503050406030204" pitchFamily="18" charset="0"/>
                      </a:rPr>
                      <m:t>&lt;</m:t>
                    </m:r>
                    <m:r>
                      <a:rPr lang="en-US" sz="2000" i="1">
                        <a:latin typeface="Cambria Math" panose="02040503050406030204" pitchFamily="18" charset="0"/>
                      </a:rPr>
                      <m:t>𝐶</m:t>
                    </m:r>
                    <m:r>
                      <a:rPr lang="en-US" sz="2000" i="1">
                        <a:latin typeface="Cambria Math" panose="02040503050406030204" pitchFamily="18" charset="0"/>
                      </a:rPr>
                      <m:t>&lt;4</m:t>
                    </m:r>
                  </m:oMath>
                </a14:m>
                <a:r>
                  <a:rPr lang="en-US" sz="2000" dirty="0" smtClean="0"/>
                  <a:t>. </a:t>
                </a:r>
              </a:p>
              <a:p>
                <a:pPr marL="285750" indent="-285750">
                  <a:buFont typeface="Arial" panose="020B0604020202020204" pitchFamily="34" charset="0"/>
                  <a:buChar char="•"/>
                </a:pPr>
                <a:r>
                  <a:rPr lang="en-US" sz="2000" dirty="0" smtClean="0"/>
                  <a:t>We conclude that the general behavior for our model for the RLC circuit will stay roughly the same (converge to a loop cycle) as long as </a:t>
                </a:r>
                <a14:m>
                  <m:oMath xmlns:m="http://schemas.openxmlformats.org/officeDocument/2006/math">
                    <m:r>
                      <a:rPr lang="en-US" sz="2000">
                        <a:latin typeface="Cambria Math" panose="02040503050406030204" pitchFamily="18" charset="0"/>
                      </a:rPr>
                      <m:t>0</m:t>
                    </m:r>
                    <m:r>
                      <a:rPr lang="en-US" sz="2000" b="0" i="1" smtClean="0">
                        <a:latin typeface="Cambria Math" panose="02040503050406030204" pitchFamily="18" charset="0"/>
                      </a:rPr>
                      <m:t>&lt;</m:t>
                    </m:r>
                    <m:r>
                      <a:rPr lang="en-US" sz="2000" i="1">
                        <a:latin typeface="Cambria Math" panose="02040503050406030204" pitchFamily="18" charset="0"/>
                      </a:rPr>
                      <m:t>𝐶</m:t>
                    </m:r>
                    <m:r>
                      <a:rPr lang="en-US" sz="2000" i="1">
                        <a:latin typeface="Cambria Math" panose="02040503050406030204" pitchFamily="18" charset="0"/>
                      </a:rPr>
                      <m:t>&lt;4</m:t>
                    </m:r>
                  </m:oMath>
                </a14:m>
                <a:r>
                  <a:rPr lang="en-US" sz="2000" dirty="0" smtClean="0"/>
                  <a:t>.</a:t>
                </a:r>
              </a:p>
              <a:p>
                <a:pPr marL="285750" indent="-285750">
                  <a:buFont typeface="Arial" panose="020B0604020202020204" pitchFamily="34" charset="0"/>
                  <a:buChar char="•"/>
                </a:pPr>
                <a:r>
                  <a:rPr lang="en-US" sz="2000" dirty="0" smtClean="0"/>
                  <a:t>We test this by simulating for several values of </a:t>
                </a:r>
                <a:r>
                  <a:rPr lang="en-US" sz="2000" i="1" dirty="0" smtClean="0"/>
                  <a:t>C</a:t>
                </a:r>
              </a:p>
            </p:txBody>
          </p:sp>
        </mc:Choice>
        <mc:Fallback xmlns="">
          <p:sp>
            <p:nvSpPr>
              <p:cNvPr id="14" name="TextBox 13"/>
              <p:cNvSpPr txBox="1">
                <a:spLocks noRot="1" noChangeAspect="1" noMove="1" noResize="1" noEditPoints="1" noAdjustHandles="1" noChangeArrowheads="1" noChangeShapeType="1" noTextEdit="1"/>
              </p:cNvSpPr>
              <p:nvPr/>
            </p:nvSpPr>
            <p:spPr>
              <a:xfrm>
                <a:off x="440333" y="4403483"/>
                <a:ext cx="8226425" cy="2067233"/>
              </a:xfrm>
              <a:prstGeom prst="rect">
                <a:avLst/>
              </a:prstGeom>
              <a:blipFill>
                <a:blip r:embed="rId3"/>
                <a:stretch>
                  <a:fillRect l="-741" t="-1475" b="-44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26175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The </a:t>
                </a:r>
                <a:r>
                  <a:rPr lang="en-US" sz="2000" dirty="0"/>
                  <a:t>dynamical system equations are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1">
                            <a:latin typeface="Cambria Math" panose="02040503050406030204" pitchFamily="18" charset="0"/>
                          </a:rPr>
                          <m:t>𝐱</m:t>
                        </m:r>
                      </m:num>
                      <m:den>
                        <m:r>
                          <a:rPr lang="en-US" sz="2000" i="1">
                            <a:latin typeface="Cambria Math" panose="02040503050406030204" pitchFamily="18" charset="0"/>
                          </a:rPr>
                          <m:t>𝑑𝑡</m:t>
                        </m:r>
                      </m:den>
                    </m:f>
                    <m:r>
                      <a:rPr lang="en-US" sz="2000" i="1">
                        <a:latin typeface="Cambria Math" panose="02040503050406030204" pitchFamily="18" charset="0"/>
                      </a:rPr>
                      <m:t>=</m:t>
                    </m:r>
                    <m:r>
                      <a:rPr lang="en-US" sz="2000" b="1">
                        <a:latin typeface="Cambria Math" panose="02040503050406030204" pitchFamily="18" charset="0"/>
                      </a:rPr>
                      <m:t>𝐅</m:t>
                    </m:r>
                    <m:r>
                      <a:rPr lang="en-US" sz="2000" i="1">
                        <a:latin typeface="Cambria Math" panose="02040503050406030204" pitchFamily="18" charset="0"/>
                      </a:rPr>
                      <m:t>(</m:t>
                    </m:r>
                    <m:r>
                      <a:rPr lang="en-US" sz="2000" b="1">
                        <a:latin typeface="Cambria Math" panose="02040503050406030204" pitchFamily="18" charset="0"/>
                      </a:rPr>
                      <m:t>𝐱</m:t>
                    </m:r>
                    <m:r>
                      <a:rPr lang="en-US" sz="2000" i="1">
                        <a:latin typeface="Cambria Math" panose="02040503050406030204" pitchFamily="18" charset="0"/>
                      </a:rPr>
                      <m:t>)</m:t>
                    </m:r>
                  </m:oMath>
                </a14:m>
                <a:r>
                  <a:rPr lang="en-US" sz="2000" dirty="0"/>
                  <a:t> where </a:t>
                </a:r>
                <a14:m>
                  <m:oMath xmlns:m="http://schemas.openxmlformats.org/officeDocument/2006/math">
                    <m:r>
                      <a:rPr lang="en-US" sz="2000" b="1">
                        <a:latin typeface="Cambria Math" panose="02040503050406030204" pitchFamily="18" charset="0"/>
                      </a:rPr>
                      <m:t>𝐅</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dirty="0"/>
                  <a:t> with</a:t>
                </a: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3</m:t>
                          </m:r>
                        </m:sup>
                      </m:sSubSup>
                    </m:oMath>
                  </m:oMathPara>
                </a14:m>
                <a:endParaRPr lang="en-US"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solidFill>
                                <a:srgbClr val="FF0000"/>
                              </a:solidFill>
                              <a:latin typeface="Cambria Math" panose="02040503050406030204" pitchFamily="18" charset="0"/>
                            </a:rPr>
                            <m:t>𝐶</m:t>
                          </m:r>
                        </m:den>
                      </m:f>
                    </m:oMath>
                  </m:oMathPara>
                </a14:m>
                <a:endParaRPr lang="en-US" sz="2000" dirty="0"/>
              </a:p>
              <a:p>
                <a:r>
                  <a:rPr lang="en-US" sz="2000" dirty="0" smtClean="0"/>
                  <a:t>and an equilibrium solution of </a:t>
                </a:r>
                <a14:m>
                  <m:oMath xmlns:m="http://schemas.openxmlformats.org/officeDocument/2006/math">
                    <m:sSub>
                      <m:sSubPr>
                        <m:ctrlPr>
                          <a:rPr lang="en-US" sz="2000" b="1" i="1" smtClean="0">
                            <a:latin typeface="Cambria Math" panose="02040503050406030204" pitchFamily="18" charset="0"/>
                          </a:rPr>
                        </m:ctrlPr>
                      </m:sSubPr>
                      <m:e>
                        <m:r>
                          <a:rPr lang="en-US" sz="2000" b="1">
                            <a:latin typeface="Cambria Math" panose="02040503050406030204" pitchFamily="18" charset="0"/>
                          </a:rPr>
                          <m:t>𝐱</m:t>
                        </m:r>
                      </m:e>
                      <m:sub>
                        <m:r>
                          <a:rPr lang="en-US" sz="2000" b="0" i="0" smtClean="0">
                            <a:latin typeface="Cambria Math" panose="02040503050406030204" pitchFamily="18" charset="0"/>
                          </a:rPr>
                          <m:t>0</m:t>
                        </m:r>
                      </m:sub>
                    </m:sSub>
                    <m:r>
                      <a:rPr lang="en-US" sz="2000" b="1">
                        <a:latin typeface="Cambria Math" panose="02040503050406030204" pitchFamily="18" charset="0"/>
                      </a:rPr>
                      <m:t>=(</m:t>
                    </m:r>
                    <m:r>
                      <a:rPr lang="en-US" sz="2000" b="0" i="0" smtClean="0">
                        <a:latin typeface="Cambria Math" panose="02040503050406030204" pitchFamily="18" charset="0"/>
                      </a:rPr>
                      <m:t>0</m:t>
                    </m:r>
                    <m:r>
                      <a:rPr lang="en-US" sz="2000">
                        <a:latin typeface="Cambria Math" panose="02040503050406030204" pitchFamily="18" charset="0"/>
                      </a:rPr>
                      <m:t>,</m:t>
                    </m:r>
                    <m:r>
                      <a:rPr lang="en-US" sz="2000" b="0" i="0" smtClean="0">
                        <a:latin typeface="Cambria Math" panose="02040503050406030204" pitchFamily="18" charset="0"/>
                      </a:rPr>
                      <m:t>0</m:t>
                    </m:r>
                    <m:r>
                      <a:rPr lang="en-US" sz="2000" b="1">
                        <a:latin typeface="Cambria Math" panose="02040503050406030204" pitchFamily="18" charset="0"/>
                      </a:rPr>
                      <m:t>)</m:t>
                    </m:r>
                  </m:oMath>
                </a14:m>
                <a:r>
                  <a:rPr lang="en-US" sz="2000" dirty="0" smtClean="0"/>
                  <a:t>.  We have found that the Jacobian of </a:t>
                </a:r>
                <a14:m>
                  <m:oMath xmlns:m="http://schemas.openxmlformats.org/officeDocument/2006/math">
                    <m:r>
                      <a:rPr lang="en-US" sz="2000" b="1">
                        <a:latin typeface="Cambria Math" panose="02040503050406030204" pitchFamily="18" charset="0"/>
                      </a:rPr>
                      <m:t>𝐅</m:t>
                    </m:r>
                    <m:r>
                      <a:rPr lang="en-US" sz="2000" b="1" i="1">
                        <a:latin typeface="Cambria Math" panose="02040503050406030204" pitchFamily="18" charset="0"/>
                      </a:rPr>
                      <m:t> </m:t>
                    </m:r>
                  </m:oMath>
                </a14:m>
                <a:r>
                  <a:rPr lang="en-US" sz="2000" dirty="0" smtClean="0"/>
                  <a:t>has eigenvalues</a:t>
                </a:r>
              </a:p>
              <a:p>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2</m:t>
                        </m:r>
                      </m:sub>
                    </m:sSub>
                    <m:r>
                      <a:rPr lang="en-US" sz="2000" b="1"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ad>
                      <m:radPr>
                        <m:degHide m:val="on"/>
                        <m:ctrlPr>
                          <a:rPr lang="en-US" sz="2000" i="1">
                            <a:latin typeface="Cambria Math" panose="02040503050406030204" pitchFamily="18" charset="0"/>
                          </a:rPr>
                        </m:ctrlPr>
                      </m:radPr>
                      <m:deg/>
                      <m:e>
                        <m:r>
                          <a:rPr lang="en-US" sz="2000" i="1">
                            <a:latin typeface="Cambria Math" panose="02040503050406030204" pitchFamily="18" charset="0"/>
                          </a:rPr>
                          <m:t>1−</m:t>
                        </m:r>
                        <m:f>
                          <m:fPr>
                            <m:ctrlPr>
                              <a:rPr lang="en-US" sz="2000" i="1">
                                <a:latin typeface="Cambria Math" panose="02040503050406030204" pitchFamily="18" charset="0"/>
                              </a:rPr>
                            </m:ctrlPr>
                          </m:fPr>
                          <m:num>
                            <m:r>
                              <a:rPr lang="en-US" sz="2000" i="1">
                                <a:latin typeface="Cambria Math" panose="02040503050406030204" pitchFamily="18" charset="0"/>
                              </a:rPr>
                              <m:t>4</m:t>
                            </m:r>
                          </m:num>
                          <m:den>
                            <m:r>
                              <a:rPr lang="en-US" sz="2000" i="1">
                                <a:latin typeface="Cambria Math" panose="02040503050406030204" pitchFamily="18" charset="0"/>
                              </a:rPr>
                              <m:t>𝐶</m:t>
                            </m:r>
                          </m:den>
                        </m:f>
                      </m:e>
                    </m:rad>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2617511"/>
              </a:xfrm>
              <a:prstGeom prst="rect">
                <a:avLst/>
              </a:prstGeom>
              <a:blipFill>
                <a:blip r:embed="rId4"/>
                <a:stretch>
                  <a:fillRect l="-670"/>
                </a:stretch>
              </a:blipFill>
            </p:spPr>
            <p:txBody>
              <a:bodyPr/>
              <a:lstStyle/>
              <a:p>
                <a:r>
                  <a:rPr lang="en-US">
                    <a:noFill/>
                  </a:rPr>
                  <a:t> </a:t>
                </a:r>
              </a:p>
            </p:txBody>
          </p:sp>
        </mc:Fallback>
      </mc:AlternateContent>
    </p:spTree>
    <p:extLst>
      <p:ext uri="{BB962C8B-B14F-4D97-AF65-F5344CB8AC3E}">
        <p14:creationId xmlns:p14="http://schemas.microsoft.com/office/powerpoint/2010/main" val="3441493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Analysis: C = 1 (Original)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1" y="1332090"/>
            <a:ext cx="4534214" cy="3038038"/>
          </a:xfrm>
          <a:prstGeom prst="rect">
            <a:avLst/>
          </a:prstGeom>
        </p:spPr>
      </p:pic>
      <p:pic>
        <p:nvPicPr>
          <p:cNvPr id="7" name="Picture 6"/>
          <p:cNvPicPr>
            <a:picLocks noChangeAspect="1"/>
          </p:cNvPicPr>
          <p:nvPr/>
        </p:nvPicPr>
        <p:blipFill>
          <a:blip r:embed="rId4"/>
          <a:stretch>
            <a:fillRect/>
          </a:stretch>
        </p:blipFill>
        <p:spPr>
          <a:xfrm>
            <a:off x="4534215" y="1381526"/>
            <a:ext cx="4152585" cy="2907856"/>
          </a:xfrm>
          <a:prstGeom prst="rect">
            <a:avLst/>
          </a:prstGeom>
        </p:spPr>
      </p:pic>
      <p:pic>
        <p:nvPicPr>
          <p:cNvPr id="8" name="Picture 7"/>
          <p:cNvPicPr>
            <a:picLocks noChangeAspect="1"/>
          </p:cNvPicPr>
          <p:nvPr/>
        </p:nvPicPr>
        <p:blipFill>
          <a:blip r:embed="rId5"/>
          <a:stretch>
            <a:fillRect/>
          </a:stretch>
        </p:blipFill>
        <p:spPr>
          <a:xfrm>
            <a:off x="274333" y="4162078"/>
            <a:ext cx="4021510" cy="2687743"/>
          </a:xfrm>
          <a:prstGeom prst="rect">
            <a:avLst/>
          </a:prstGeom>
        </p:spPr>
      </p:pic>
      <p:pic>
        <p:nvPicPr>
          <p:cNvPr id="10" name="Picture 9"/>
          <p:cNvPicPr>
            <a:picLocks noChangeAspect="1"/>
          </p:cNvPicPr>
          <p:nvPr/>
        </p:nvPicPr>
        <p:blipFill>
          <a:blip r:embed="rId6"/>
          <a:stretch>
            <a:fillRect/>
          </a:stretch>
        </p:blipFill>
        <p:spPr>
          <a:xfrm>
            <a:off x="4660428" y="4046511"/>
            <a:ext cx="3982572" cy="2781797"/>
          </a:xfrm>
          <a:prstGeom prst="rect">
            <a:avLst/>
          </a:prstGeom>
        </p:spPr>
      </p:pic>
    </p:spTree>
    <p:extLst>
      <p:ext uri="{BB962C8B-B14F-4D97-AF65-F5344CB8AC3E}">
        <p14:creationId xmlns:p14="http://schemas.microsoft.com/office/powerpoint/2010/main" val="3763671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Analysis: C = 0.5</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94220" y="3977006"/>
            <a:ext cx="4060493" cy="2836224"/>
          </a:xfrm>
          <a:prstGeom prst="rect">
            <a:avLst/>
          </a:prstGeom>
        </p:spPr>
      </p:pic>
      <p:pic>
        <p:nvPicPr>
          <p:cNvPr id="4" name="Picture 3"/>
          <p:cNvPicPr>
            <a:picLocks noChangeAspect="1"/>
          </p:cNvPicPr>
          <p:nvPr/>
        </p:nvPicPr>
        <p:blipFill>
          <a:blip r:embed="rId4"/>
          <a:stretch>
            <a:fillRect/>
          </a:stretch>
        </p:blipFill>
        <p:spPr>
          <a:xfrm>
            <a:off x="5041876" y="3995838"/>
            <a:ext cx="3870554" cy="2703553"/>
          </a:xfrm>
          <a:prstGeom prst="rect">
            <a:avLst/>
          </a:prstGeom>
        </p:spPr>
      </p:pic>
      <p:pic>
        <p:nvPicPr>
          <p:cNvPr id="9" name="Picture 8"/>
          <p:cNvPicPr>
            <a:picLocks noChangeAspect="1"/>
          </p:cNvPicPr>
          <p:nvPr/>
        </p:nvPicPr>
        <p:blipFill>
          <a:blip r:embed="rId5"/>
          <a:stretch>
            <a:fillRect/>
          </a:stretch>
        </p:blipFill>
        <p:spPr>
          <a:xfrm>
            <a:off x="195943" y="1169876"/>
            <a:ext cx="4060493" cy="2836224"/>
          </a:xfrm>
          <a:prstGeom prst="rect">
            <a:avLst/>
          </a:prstGeom>
        </p:spPr>
      </p:pic>
      <p:pic>
        <p:nvPicPr>
          <p:cNvPr id="11" name="Picture 10"/>
          <p:cNvPicPr>
            <a:picLocks noChangeAspect="1"/>
          </p:cNvPicPr>
          <p:nvPr/>
        </p:nvPicPr>
        <p:blipFill>
          <a:blip r:embed="rId6"/>
          <a:stretch>
            <a:fillRect/>
          </a:stretch>
        </p:blipFill>
        <p:spPr>
          <a:xfrm>
            <a:off x="4890224" y="1135122"/>
            <a:ext cx="3796576" cy="2651880"/>
          </a:xfrm>
          <a:prstGeom prst="rect">
            <a:avLst/>
          </a:prstGeom>
        </p:spPr>
      </p:pic>
    </p:spTree>
    <p:extLst>
      <p:ext uri="{BB962C8B-B14F-4D97-AF65-F5344CB8AC3E}">
        <p14:creationId xmlns:p14="http://schemas.microsoft.com/office/powerpoint/2010/main" val="3326169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Analysis: C = 2.0</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4675555" y="3800855"/>
            <a:ext cx="4011245" cy="2801825"/>
          </a:xfrm>
          <a:prstGeom prst="rect">
            <a:avLst/>
          </a:prstGeom>
        </p:spPr>
      </p:pic>
      <p:pic>
        <p:nvPicPr>
          <p:cNvPr id="7" name="Picture 6"/>
          <p:cNvPicPr>
            <a:picLocks noChangeAspect="1"/>
          </p:cNvPicPr>
          <p:nvPr/>
        </p:nvPicPr>
        <p:blipFill>
          <a:blip r:embed="rId4"/>
          <a:stretch>
            <a:fillRect/>
          </a:stretch>
        </p:blipFill>
        <p:spPr>
          <a:xfrm>
            <a:off x="155576" y="3800855"/>
            <a:ext cx="4011246" cy="2801825"/>
          </a:xfrm>
          <a:prstGeom prst="rect">
            <a:avLst/>
          </a:prstGeom>
        </p:spPr>
      </p:pic>
      <p:pic>
        <p:nvPicPr>
          <p:cNvPr id="8" name="Picture 7"/>
          <p:cNvPicPr>
            <a:picLocks noChangeAspect="1"/>
          </p:cNvPicPr>
          <p:nvPr/>
        </p:nvPicPr>
        <p:blipFill>
          <a:blip r:embed="rId3"/>
          <a:stretch>
            <a:fillRect/>
          </a:stretch>
        </p:blipFill>
        <p:spPr>
          <a:xfrm>
            <a:off x="4746806" y="1177160"/>
            <a:ext cx="3756225" cy="2623695"/>
          </a:xfrm>
          <a:prstGeom prst="rect">
            <a:avLst/>
          </a:prstGeom>
        </p:spPr>
      </p:pic>
      <p:pic>
        <p:nvPicPr>
          <p:cNvPr id="10" name="Picture 9"/>
          <p:cNvPicPr>
            <a:picLocks noChangeAspect="1"/>
          </p:cNvPicPr>
          <p:nvPr/>
        </p:nvPicPr>
        <p:blipFill>
          <a:blip r:embed="rId5"/>
          <a:stretch>
            <a:fillRect/>
          </a:stretch>
        </p:blipFill>
        <p:spPr>
          <a:xfrm>
            <a:off x="484556" y="1177160"/>
            <a:ext cx="3682266" cy="2533837"/>
          </a:xfrm>
          <a:prstGeom prst="rect">
            <a:avLst/>
          </a:prstGeom>
        </p:spPr>
      </p:pic>
    </p:spTree>
    <p:extLst>
      <p:ext uri="{BB962C8B-B14F-4D97-AF65-F5344CB8AC3E}">
        <p14:creationId xmlns:p14="http://schemas.microsoft.com/office/powerpoint/2010/main" val="3905044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Analysis: Conclusion (Again)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4058759"/>
                <a:ext cx="8226425" cy="2375009"/>
              </a:xfrm>
              <a:prstGeom prst="rect">
                <a:avLst/>
              </a:prstGeom>
              <a:solidFill>
                <a:schemeClr val="bg1"/>
              </a:solidFill>
            </p:spPr>
            <p:txBody>
              <a:bodyPr wrap="square" rtlCol="0">
                <a:spAutoFit/>
              </a:bodyPr>
              <a:lstStyle/>
              <a:p>
                <a:r>
                  <a:rPr lang="en-US" sz="2000" b="0" dirty="0" smtClean="0"/>
                  <a:t>Conclusions</a:t>
                </a:r>
              </a:p>
              <a:p>
                <a:pPr marL="285750" indent="-285750">
                  <a:buFont typeface="Arial" panose="020B0604020202020204" pitchFamily="34" charset="0"/>
                  <a:buChar char="•"/>
                </a:pPr>
                <a:r>
                  <a:rPr lang="en-US" sz="2000" dirty="0" smtClean="0"/>
                  <a:t>The eigenvalues will stay complex as long as </a:t>
                </a:r>
                <a14:m>
                  <m:oMath xmlns:m="http://schemas.openxmlformats.org/officeDocument/2006/math">
                    <m:r>
                      <a:rPr lang="en-US" sz="2000" i="1">
                        <a:latin typeface="Cambria Math" panose="02040503050406030204" pitchFamily="18" charset="0"/>
                      </a:rPr>
                      <m:t>1−</m:t>
                    </m:r>
                    <m:f>
                      <m:fPr>
                        <m:ctrlPr>
                          <a:rPr lang="en-US" sz="2000" i="1">
                            <a:latin typeface="Cambria Math" panose="02040503050406030204" pitchFamily="18" charset="0"/>
                          </a:rPr>
                        </m:ctrlPr>
                      </m:fPr>
                      <m:num>
                        <m:r>
                          <a:rPr lang="en-US" sz="2000" i="1">
                            <a:latin typeface="Cambria Math" panose="02040503050406030204" pitchFamily="18" charset="0"/>
                          </a:rPr>
                          <m:t>4</m:t>
                        </m:r>
                      </m:num>
                      <m:den>
                        <m:r>
                          <a:rPr lang="en-US" sz="2000" i="1">
                            <a:latin typeface="Cambria Math" panose="02040503050406030204" pitchFamily="18" charset="0"/>
                          </a:rPr>
                          <m:t>𝐶</m:t>
                        </m:r>
                      </m:den>
                    </m:f>
                    <m:r>
                      <a:rPr lang="en-US" sz="2000" b="0" i="1" smtClean="0">
                        <a:latin typeface="Cambria Math" panose="02040503050406030204" pitchFamily="18" charset="0"/>
                      </a:rPr>
                      <m:t>&lt;0</m:t>
                    </m:r>
                  </m:oMath>
                </a14:m>
                <a:r>
                  <a:rPr lang="en-US" sz="2000" dirty="0" smtClean="0"/>
                  <a:t> which reduces to </a:t>
                </a:r>
                <a:br>
                  <a:rPr lang="en-US" sz="2000" dirty="0" smtClean="0"/>
                </a:br>
                <a14:m>
                  <m:oMath xmlns:m="http://schemas.openxmlformats.org/officeDocument/2006/math">
                    <m:r>
                      <a:rPr lang="en-US" sz="2000" b="0" i="0" smtClean="0">
                        <a:latin typeface="Cambria Math" panose="02040503050406030204" pitchFamily="18" charset="0"/>
                      </a:rPr>
                      <m:t>0</m:t>
                    </m:r>
                    <m:r>
                      <a:rPr lang="en-US" sz="2000" b="0" i="1" smtClean="0">
                        <a:latin typeface="Cambria Math" panose="02040503050406030204" pitchFamily="18" charset="0"/>
                      </a:rPr>
                      <m:t>&lt;</m:t>
                    </m:r>
                    <m:r>
                      <a:rPr lang="en-US" sz="2000" i="1">
                        <a:latin typeface="Cambria Math" panose="02040503050406030204" pitchFamily="18" charset="0"/>
                      </a:rPr>
                      <m:t>𝐶</m:t>
                    </m:r>
                    <m:r>
                      <a:rPr lang="en-US" sz="2000" i="1">
                        <a:latin typeface="Cambria Math" panose="02040503050406030204" pitchFamily="18" charset="0"/>
                      </a:rPr>
                      <m:t>&lt;4</m:t>
                    </m:r>
                  </m:oMath>
                </a14:m>
                <a:r>
                  <a:rPr lang="en-US" sz="2000" dirty="0" smtClean="0"/>
                  <a:t>. </a:t>
                </a:r>
              </a:p>
              <a:p>
                <a:pPr marL="285750" indent="-285750">
                  <a:buFont typeface="Arial" panose="020B0604020202020204" pitchFamily="34" charset="0"/>
                  <a:buChar char="•"/>
                </a:pPr>
                <a:r>
                  <a:rPr lang="en-US" sz="2000" dirty="0" smtClean="0"/>
                  <a:t>We conclude that the general behavior for our model for the RLC circuit will stay roughly the same (converge to a loop cycle) as long as </a:t>
                </a:r>
                <a14:m>
                  <m:oMath xmlns:m="http://schemas.openxmlformats.org/officeDocument/2006/math">
                    <m:r>
                      <a:rPr lang="en-US" sz="2000">
                        <a:latin typeface="Cambria Math" panose="02040503050406030204" pitchFamily="18" charset="0"/>
                      </a:rPr>
                      <m:t>0</m:t>
                    </m:r>
                    <m:r>
                      <a:rPr lang="en-US" sz="2000" b="0" i="1" smtClean="0">
                        <a:latin typeface="Cambria Math" panose="02040503050406030204" pitchFamily="18" charset="0"/>
                      </a:rPr>
                      <m:t>&lt;</m:t>
                    </m:r>
                    <m:r>
                      <a:rPr lang="en-US" sz="2000" i="1">
                        <a:latin typeface="Cambria Math" panose="02040503050406030204" pitchFamily="18" charset="0"/>
                      </a:rPr>
                      <m:t>𝐶</m:t>
                    </m:r>
                    <m:r>
                      <a:rPr lang="en-US" sz="2000" i="1">
                        <a:latin typeface="Cambria Math" panose="02040503050406030204" pitchFamily="18" charset="0"/>
                      </a:rPr>
                      <m:t>&lt;4</m:t>
                    </m:r>
                  </m:oMath>
                </a14:m>
                <a:r>
                  <a:rPr lang="en-US" sz="2000" dirty="0" smtClean="0"/>
                  <a:t>.</a:t>
                </a:r>
              </a:p>
              <a:p>
                <a:pPr marL="285750" indent="-285750">
                  <a:buFont typeface="Arial" panose="020B0604020202020204" pitchFamily="34" charset="0"/>
                  <a:buChar char="•"/>
                </a:pPr>
                <a:r>
                  <a:rPr lang="en-US" sz="2000" dirty="0" smtClean="0">
                    <a:effectLst>
                      <a:glow rad="228600">
                        <a:schemeClr val="accent4">
                          <a:satMod val="175000"/>
                          <a:alpha val="40000"/>
                        </a:schemeClr>
                      </a:glow>
                    </a:effectLst>
                  </a:rPr>
                  <a:t>As the value of </a:t>
                </a:r>
                <a14:m>
                  <m:oMath xmlns:m="http://schemas.openxmlformats.org/officeDocument/2006/math">
                    <m:r>
                      <a:rPr lang="en-US" sz="2000" i="1">
                        <a:effectLst>
                          <a:glow rad="228600">
                            <a:schemeClr val="accent4">
                              <a:satMod val="175000"/>
                              <a:alpha val="40000"/>
                            </a:schemeClr>
                          </a:glow>
                        </a:effectLst>
                        <a:latin typeface="Cambria Math" panose="02040503050406030204" pitchFamily="18" charset="0"/>
                      </a:rPr>
                      <m:t>𝐶</m:t>
                    </m:r>
                  </m:oMath>
                </a14:m>
                <a:r>
                  <a:rPr lang="en-US" sz="2000" i="1" dirty="0" smtClean="0">
                    <a:effectLst>
                      <a:glow rad="228600">
                        <a:schemeClr val="accent4">
                          <a:satMod val="175000"/>
                          <a:alpha val="40000"/>
                        </a:schemeClr>
                      </a:glow>
                    </a:effectLst>
                  </a:rPr>
                  <a:t> </a:t>
                </a:r>
                <a:r>
                  <a:rPr lang="en-US" sz="2000" dirty="0" smtClean="0">
                    <a:effectLst>
                      <a:glow rad="228600">
                        <a:schemeClr val="accent4">
                          <a:satMod val="175000"/>
                          <a:alpha val="40000"/>
                        </a:schemeClr>
                      </a:glow>
                    </a:effectLst>
                  </a:rPr>
                  <a:t>increases from 0 to 4 the period of the loop becomes longer and the max/min of the variable values becomes smaller.</a:t>
                </a:r>
                <a:endParaRPr lang="en-US" sz="2000" i="1" dirty="0" smtClean="0">
                  <a:effectLst>
                    <a:glow rad="228600">
                      <a:schemeClr val="accent4">
                        <a:satMod val="175000"/>
                        <a:alpha val="40000"/>
                      </a:schemeClr>
                    </a:glow>
                  </a:effectLst>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60375" y="4058759"/>
                <a:ext cx="8226425" cy="2375009"/>
              </a:xfrm>
              <a:prstGeom prst="rect">
                <a:avLst/>
              </a:prstGeom>
              <a:blipFill>
                <a:blip r:embed="rId3"/>
                <a:stretch>
                  <a:fillRect l="-1853" t="-1542" b="-7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26175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The </a:t>
                </a:r>
                <a:r>
                  <a:rPr lang="en-US" sz="2000" dirty="0"/>
                  <a:t>dynamical system equations are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1">
                            <a:latin typeface="Cambria Math" panose="02040503050406030204" pitchFamily="18" charset="0"/>
                          </a:rPr>
                          <m:t>𝐱</m:t>
                        </m:r>
                      </m:num>
                      <m:den>
                        <m:r>
                          <a:rPr lang="en-US" sz="2000" i="1">
                            <a:latin typeface="Cambria Math" panose="02040503050406030204" pitchFamily="18" charset="0"/>
                          </a:rPr>
                          <m:t>𝑑𝑡</m:t>
                        </m:r>
                      </m:den>
                    </m:f>
                    <m:r>
                      <a:rPr lang="en-US" sz="2000" i="1">
                        <a:latin typeface="Cambria Math" panose="02040503050406030204" pitchFamily="18" charset="0"/>
                      </a:rPr>
                      <m:t>=</m:t>
                    </m:r>
                    <m:r>
                      <a:rPr lang="en-US" sz="2000" b="1">
                        <a:latin typeface="Cambria Math" panose="02040503050406030204" pitchFamily="18" charset="0"/>
                      </a:rPr>
                      <m:t>𝐅</m:t>
                    </m:r>
                    <m:r>
                      <a:rPr lang="en-US" sz="2000" i="1">
                        <a:latin typeface="Cambria Math" panose="02040503050406030204" pitchFamily="18" charset="0"/>
                      </a:rPr>
                      <m:t>(</m:t>
                    </m:r>
                    <m:r>
                      <a:rPr lang="en-US" sz="2000" b="1">
                        <a:latin typeface="Cambria Math" panose="02040503050406030204" pitchFamily="18" charset="0"/>
                      </a:rPr>
                      <m:t>𝐱</m:t>
                    </m:r>
                    <m:r>
                      <a:rPr lang="en-US" sz="2000" i="1">
                        <a:latin typeface="Cambria Math" panose="02040503050406030204" pitchFamily="18" charset="0"/>
                      </a:rPr>
                      <m:t>)</m:t>
                    </m:r>
                  </m:oMath>
                </a14:m>
                <a:r>
                  <a:rPr lang="en-US" sz="2000" dirty="0"/>
                  <a:t> where </a:t>
                </a:r>
                <a14:m>
                  <m:oMath xmlns:m="http://schemas.openxmlformats.org/officeDocument/2006/math">
                    <m:r>
                      <a:rPr lang="en-US" sz="2000" b="1">
                        <a:latin typeface="Cambria Math" panose="02040503050406030204" pitchFamily="18" charset="0"/>
                      </a:rPr>
                      <m:t>𝐅</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dirty="0"/>
                  <a:t> with</a:t>
                </a: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3</m:t>
                          </m:r>
                        </m:sup>
                      </m:sSubSup>
                    </m:oMath>
                  </m:oMathPara>
                </a14:m>
                <a:endParaRPr lang="en-US"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num>
                        <m:den>
                          <m:r>
                            <a:rPr lang="en-US" sz="2000" i="1">
                              <a:solidFill>
                                <a:srgbClr val="FF0000"/>
                              </a:solidFill>
                              <a:latin typeface="Cambria Math" panose="02040503050406030204" pitchFamily="18" charset="0"/>
                            </a:rPr>
                            <m:t>𝐶</m:t>
                          </m:r>
                        </m:den>
                      </m:f>
                    </m:oMath>
                  </m:oMathPara>
                </a14:m>
                <a:endParaRPr lang="en-US" sz="2000" dirty="0"/>
              </a:p>
              <a:p>
                <a:r>
                  <a:rPr lang="en-US" sz="2000" dirty="0" smtClean="0"/>
                  <a:t>and an equilibrium solution of </a:t>
                </a:r>
                <a14:m>
                  <m:oMath xmlns:m="http://schemas.openxmlformats.org/officeDocument/2006/math">
                    <m:sSub>
                      <m:sSubPr>
                        <m:ctrlPr>
                          <a:rPr lang="en-US" sz="2000" b="1" i="1" smtClean="0">
                            <a:latin typeface="Cambria Math" panose="02040503050406030204" pitchFamily="18" charset="0"/>
                          </a:rPr>
                        </m:ctrlPr>
                      </m:sSubPr>
                      <m:e>
                        <m:r>
                          <a:rPr lang="en-US" sz="2000" b="1">
                            <a:latin typeface="Cambria Math" panose="02040503050406030204" pitchFamily="18" charset="0"/>
                          </a:rPr>
                          <m:t>𝐱</m:t>
                        </m:r>
                      </m:e>
                      <m:sub>
                        <m:r>
                          <a:rPr lang="en-US" sz="2000" b="0" i="0" smtClean="0">
                            <a:latin typeface="Cambria Math" panose="02040503050406030204" pitchFamily="18" charset="0"/>
                          </a:rPr>
                          <m:t>0</m:t>
                        </m:r>
                      </m:sub>
                    </m:sSub>
                    <m:r>
                      <a:rPr lang="en-US" sz="2000" b="1">
                        <a:latin typeface="Cambria Math" panose="02040503050406030204" pitchFamily="18" charset="0"/>
                      </a:rPr>
                      <m:t>=(</m:t>
                    </m:r>
                    <m:r>
                      <a:rPr lang="en-US" sz="2000" b="0" i="0" smtClean="0">
                        <a:latin typeface="Cambria Math" panose="02040503050406030204" pitchFamily="18" charset="0"/>
                      </a:rPr>
                      <m:t>0</m:t>
                    </m:r>
                    <m:r>
                      <a:rPr lang="en-US" sz="2000">
                        <a:latin typeface="Cambria Math" panose="02040503050406030204" pitchFamily="18" charset="0"/>
                      </a:rPr>
                      <m:t>,</m:t>
                    </m:r>
                    <m:r>
                      <a:rPr lang="en-US" sz="2000" b="0" i="0" smtClean="0">
                        <a:latin typeface="Cambria Math" panose="02040503050406030204" pitchFamily="18" charset="0"/>
                      </a:rPr>
                      <m:t>0</m:t>
                    </m:r>
                    <m:r>
                      <a:rPr lang="en-US" sz="2000" b="1">
                        <a:latin typeface="Cambria Math" panose="02040503050406030204" pitchFamily="18" charset="0"/>
                      </a:rPr>
                      <m:t>)</m:t>
                    </m:r>
                  </m:oMath>
                </a14:m>
                <a:r>
                  <a:rPr lang="en-US" sz="2000" dirty="0" smtClean="0"/>
                  <a:t>.  We have found that the Jacobian of </a:t>
                </a:r>
                <a14:m>
                  <m:oMath xmlns:m="http://schemas.openxmlformats.org/officeDocument/2006/math">
                    <m:r>
                      <a:rPr lang="en-US" sz="2000" b="1">
                        <a:latin typeface="Cambria Math" panose="02040503050406030204" pitchFamily="18" charset="0"/>
                      </a:rPr>
                      <m:t>𝐅</m:t>
                    </m:r>
                    <m:r>
                      <a:rPr lang="en-US" sz="2000" b="1" i="1">
                        <a:latin typeface="Cambria Math" panose="02040503050406030204" pitchFamily="18" charset="0"/>
                      </a:rPr>
                      <m:t> </m:t>
                    </m:r>
                  </m:oMath>
                </a14:m>
                <a:r>
                  <a:rPr lang="en-US" sz="2000" dirty="0" smtClean="0"/>
                  <a:t>has eigenvalues</a:t>
                </a:r>
              </a:p>
              <a:p>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2</m:t>
                        </m:r>
                      </m:sub>
                    </m:sSub>
                    <m:r>
                      <a:rPr lang="en-US" sz="2000" b="1"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ad>
                      <m:radPr>
                        <m:degHide m:val="on"/>
                        <m:ctrlPr>
                          <a:rPr lang="en-US" sz="2000" i="1">
                            <a:latin typeface="Cambria Math" panose="02040503050406030204" pitchFamily="18" charset="0"/>
                          </a:rPr>
                        </m:ctrlPr>
                      </m:radPr>
                      <m:deg/>
                      <m:e>
                        <m:r>
                          <a:rPr lang="en-US" sz="2000" i="1">
                            <a:latin typeface="Cambria Math" panose="02040503050406030204" pitchFamily="18" charset="0"/>
                          </a:rPr>
                          <m:t>1−</m:t>
                        </m:r>
                        <m:f>
                          <m:fPr>
                            <m:ctrlPr>
                              <a:rPr lang="en-US" sz="2000" i="1">
                                <a:latin typeface="Cambria Math" panose="02040503050406030204" pitchFamily="18" charset="0"/>
                              </a:rPr>
                            </m:ctrlPr>
                          </m:fPr>
                          <m:num>
                            <m:r>
                              <a:rPr lang="en-US" sz="2000" i="1">
                                <a:latin typeface="Cambria Math" panose="02040503050406030204" pitchFamily="18" charset="0"/>
                              </a:rPr>
                              <m:t>4</m:t>
                            </m:r>
                          </m:num>
                          <m:den>
                            <m:r>
                              <a:rPr lang="en-US" sz="2000" i="1">
                                <a:latin typeface="Cambria Math" panose="02040503050406030204" pitchFamily="18" charset="0"/>
                              </a:rPr>
                              <m:t>𝐶</m:t>
                            </m:r>
                          </m:den>
                        </m:f>
                      </m:e>
                    </m:rad>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2617511"/>
              </a:xfrm>
              <a:prstGeom prst="rect">
                <a:avLst/>
              </a:prstGeom>
              <a:blipFill>
                <a:blip r:embed="rId4"/>
                <a:stretch>
                  <a:fillRect l="-670"/>
                </a:stretch>
              </a:blipFill>
            </p:spPr>
            <p:txBody>
              <a:bodyPr/>
              <a:lstStyle/>
              <a:p>
                <a:r>
                  <a:rPr lang="en-US">
                    <a:noFill/>
                  </a:rPr>
                  <a:t> </a:t>
                </a:r>
              </a:p>
            </p:txBody>
          </p:sp>
        </mc:Fallback>
      </mc:AlternateContent>
    </p:spTree>
    <p:extLst>
      <p:ext uri="{BB962C8B-B14F-4D97-AF65-F5344CB8AC3E}">
        <p14:creationId xmlns:p14="http://schemas.microsoft.com/office/powerpoint/2010/main" val="3891678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4000" dirty="0" smtClean="0">
                <a:solidFill>
                  <a:schemeClr val="bg1"/>
                </a:solidFill>
              </a:rPr>
              <a:t>Euler’s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5134034"/>
              </a:xfrm>
              <a:prstGeom prst="rect">
                <a:avLst/>
              </a:prstGeom>
              <a:solidFill>
                <a:schemeClr val="bg1"/>
              </a:solidFill>
            </p:spPr>
            <p:txBody>
              <a:bodyPr wrap="square" rtlCol="0">
                <a:spAutoFit/>
              </a:bodyPr>
              <a:lstStyle/>
              <a:p>
                <a:r>
                  <a:rPr lang="en-US" sz="2000" dirty="0" smtClean="0"/>
                  <a:t>Overview</a:t>
                </a:r>
              </a:p>
              <a:p>
                <a:pPr marL="285750" indent="-285750">
                  <a:buFont typeface="Arial" panose="020B0604020202020204" pitchFamily="34" charset="0"/>
                  <a:buChar char="•"/>
                </a:pPr>
                <a:r>
                  <a:rPr lang="en-US" sz="2000" dirty="0" smtClean="0"/>
                  <a:t>Consider a dynamical system given by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r>
                          <a:rPr lang="en-US" sz="2000" b="1" i="0" smtClean="0">
                            <a:latin typeface="Cambria Math" panose="02040503050406030204" pitchFamily="18" charset="0"/>
                          </a:rPr>
                          <m:t>𝐱</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r>
                      <a:rPr lang="en-US" sz="2000" b="1" i="0" smtClean="0">
                        <a:latin typeface="Cambria Math" panose="02040503050406030204" pitchFamily="18" charset="0"/>
                      </a:rPr>
                      <m:t>𝐅</m:t>
                    </m:r>
                    <m:d>
                      <m:dPr>
                        <m:ctrlPr>
                          <a:rPr lang="en-US" sz="2000" b="0" i="1" smtClean="0">
                            <a:latin typeface="Cambria Math" panose="02040503050406030204" pitchFamily="18" charset="0"/>
                          </a:rPr>
                        </m:ctrlPr>
                      </m:dPr>
                      <m:e>
                        <m:r>
                          <a:rPr lang="en-US" sz="2000" b="1" i="0" smtClean="0">
                            <a:latin typeface="Cambria Math" panose="02040503050406030204" pitchFamily="18" charset="0"/>
                          </a:rPr>
                          <m:t>𝐱</m:t>
                        </m:r>
                      </m:e>
                    </m:d>
                  </m:oMath>
                </a14:m>
                <a:r>
                  <a:rPr lang="en-US" sz="2000" dirty="0" smtClean="0"/>
                  <a:t/>
                </a:r>
                <a:br>
                  <a:rPr lang="en-US" sz="2000" dirty="0" smtClean="0"/>
                </a:br>
                <a:r>
                  <a:rPr lang="en-US" sz="2000" dirty="0" smtClean="0"/>
                  <a:t>where </a:t>
                </a:r>
                <a14:m>
                  <m:oMath xmlns:m="http://schemas.openxmlformats.org/officeDocument/2006/math">
                    <m:sSub>
                      <m:sSubPr>
                        <m:ctrlPr>
                          <a:rPr lang="en-US" sz="2000" i="1">
                            <a:latin typeface="Cambria Math" panose="02040503050406030204" pitchFamily="18" charset="0"/>
                          </a:rPr>
                        </m:ctrlPr>
                      </m:sSubPr>
                      <m:e>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b="1" i="0" smtClean="0">
                            <a:latin typeface="Cambria Math" panose="02040503050406030204" pitchFamily="18" charset="0"/>
                          </a:rPr>
                          <m:t>𝐅</m:t>
                        </m:r>
                        <m:r>
                          <a:rPr lang="en-US" sz="2000" i="1">
                            <a:latin typeface="Cambria Math" panose="02040503050406030204" pitchFamily="18" charset="0"/>
                          </a:rPr>
                          <m:t>=〈</m:t>
                        </m:r>
                        <m:r>
                          <a:rPr lang="en-US" sz="2000" b="0" i="1" smtClean="0">
                            <a:latin typeface="Cambria Math" panose="02040503050406030204" pitchFamily="18" charset="0"/>
                          </a:rPr>
                          <m:t>𝑓</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𝑓</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en-US" sz="2000" dirty="0" smtClean="0"/>
                  <a:t> along with the initial condition </a:t>
                </a:r>
                <a14:m>
                  <m:oMath xmlns:m="http://schemas.openxmlformats.org/officeDocument/2006/math">
                    <m:r>
                      <a:rPr lang="en-US" sz="2000" b="1">
                        <a:latin typeface="Cambria Math" panose="02040503050406030204" pitchFamily="18" charset="0"/>
                      </a:rPr>
                      <m:t>𝐱</m:t>
                    </m:r>
                    <m:d>
                      <m:dPr>
                        <m:ctrlPr>
                          <a:rPr lang="en-US" sz="2000" b="1"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e>
                    </m:d>
                    <m:r>
                      <a:rPr lang="en-US" sz="2000" b="1" i="0"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a:latin typeface="Cambria Math" panose="02040503050406030204" pitchFamily="18" charset="0"/>
                          </a:rPr>
                          <m:t>𝐱</m:t>
                        </m:r>
                      </m:e>
                      <m:sub>
                        <m:r>
                          <a:rPr lang="en-US" sz="2000" b="0" i="0" smtClean="0">
                            <a:latin typeface="Cambria Math" panose="02040503050406030204" pitchFamily="18" charset="0"/>
                          </a:rPr>
                          <m:t>0</m:t>
                        </m:r>
                      </m:sub>
                    </m:sSub>
                  </m:oMath>
                </a14:m>
                <a:r>
                  <a:rPr lang="en-US" sz="2000" dirty="0" smtClean="0"/>
                  <a:t>.</a:t>
                </a:r>
              </a:p>
              <a:p>
                <a:pPr marL="285750" indent="-285750">
                  <a:buFont typeface="Arial" panose="020B0604020202020204" pitchFamily="34" charset="0"/>
                  <a:buChar char="•"/>
                </a:pPr>
                <a:r>
                  <a:rPr lang="en-US" sz="2000" dirty="0" smtClean="0"/>
                  <a:t>Starting from the initial condition we can find the next value in the estimate by using the approximation</a:t>
                </a:r>
                <a:br>
                  <a:rPr lang="en-US" sz="2000" dirty="0" smtClean="0"/>
                </a:br>
                <a14:m>
                  <m:oMath xmlns:m="http://schemas.openxmlformats.org/officeDocument/2006/math">
                    <m:r>
                      <a:rPr lang="en-US" sz="2000" b="1">
                        <a:latin typeface="Cambria Math" panose="02040503050406030204" pitchFamily="18" charset="0"/>
                      </a:rPr>
                      <m:t>𝐅</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1">
                            <a:latin typeface="Cambria Math" panose="02040503050406030204" pitchFamily="18" charset="0"/>
                          </a:rPr>
                          <m:t>𝐱</m:t>
                        </m:r>
                      </m:num>
                      <m:den>
                        <m:r>
                          <a:rPr lang="en-US" sz="2000" i="1">
                            <a:latin typeface="Cambria Math" panose="02040503050406030204" pitchFamily="18" charset="0"/>
                          </a:rPr>
                          <m:t>𝑑𝑡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1" i="0">
                            <a:latin typeface="Cambria Math" panose="02040503050406030204" pitchFamily="18" charset="0"/>
                          </a:rPr>
                          <m:t>𝐱</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h</m:t>
                            </m:r>
                          </m:e>
                        </m:d>
                        <m:r>
                          <a:rPr lang="en-US" sz="2000" i="1">
                            <a:latin typeface="Cambria Math" panose="02040503050406030204" pitchFamily="18" charset="0"/>
                          </a:rPr>
                          <m:t>−</m:t>
                        </m:r>
                        <m:r>
                          <a:rPr lang="en-US" sz="2000" b="1" i="0" smtClean="0">
                            <a:latin typeface="Cambria Math" panose="02040503050406030204" pitchFamily="18" charset="0"/>
                          </a:rPr>
                          <m:t>𝐱</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num>
                      <m:den>
                        <m:r>
                          <a:rPr lang="en-US" sz="2000" b="0" i="1" smtClean="0">
                            <a:latin typeface="Cambria Math" panose="02040503050406030204" pitchFamily="18" charset="0"/>
                          </a:rPr>
                          <m:t>h</m:t>
                        </m:r>
                      </m:den>
                    </m:f>
                  </m:oMath>
                </a14:m>
                <a:endParaRPr lang="en-US" sz="2000" dirty="0" smtClean="0"/>
              </a:p>
              <a:p>
                <a:pPr marL="285750" indent="-285750">
                  <a:buFont typeface="Arial" panose="020B0604020202020204" pitchFamily="34" charset="0"/>
                  <a:buChar char="•"/>
                </a:pPr>
                <a:r>
                  <a:rPr lang="en-US" sz="2000" dirty="0" smtClean="0"/>
                  <a:t>Rearranging the above we get</a:t>
                </a:r>
                <a:br>
                  <a:rPr lang="en-US" sz="2000" dirty="0" smtClean="0"/>
                </a:br>
                <a14:m>
                  <m:oMath xmlns:m="http://schemas.openxmlformats.org/officeDocument/2006/math">
                    <m:r>
                      <a:rPr lang="en-US" sz="2000" b="1">
                        <a:latin typeface="Cambria Math" panose="02040503050406030204" pitchFamily="18" charset="0"/>
                      </a:rPr>
                      <m:t>𝐱</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h</m:t>
                        </m:r>
                      </m:e>
                    </m:d>
                    <m:r>
                      <a:rPr lang="en-US" sz="2000" b="1" i="1" smtClean="0">
                        <a:latin typeface="Cambria Math" panose="02040503050406030204" pitchFamily="18" charset="0"/>
                      </a:rPr>
                      <m:t>≈</m:t>
                    </m:r>
                    <m:r>
                      <a:rPr lang="en-US" sz="2000" b="1">
                        <a:latin typeface="Cambria Math" panose="02040503050406030204" pitchFamily="18" charset="0"/>
                      </a:rPr>
                      <m:t>𝐱</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1">
                        <a:latin typeface="Cambria Math" panose="02040503050406030204" pitchFamily="18" charset="0"/>
                      </a:rPr>
                      <m:t>𝐅</m:t>
                    </m:r>
                    <m:d>
                      <m:dPr>
                        <m:ctrlPr>
                          <a:rPr lang="en-US" sz="2000" i="1">
                            <a:latin typeface="Cambria Math" panose="02040503050406030204" pitchFamily="18" charset="0"/>
                          </a:rPr>
                        </m:ctrlPr>
                      </m:dPr>
                      <m:e>
                        <m:r>
                          <a:rPr lang="en-US" sz="2000" b="1">
                            <a:latin typeface="Cambria Math" panose="02040503050406030204" pitchFamily="18" charset="0"/>
                          </a:rPr>
                          <m:t>𝐱</m:t>
                        </m:r>
                      </m:e>
                    </m:d>
                  </m:oMath>
                </a14:m>
                <a:endParaRPr lang="en-US" sz="2000" dirty="0" smtClean="0"/>
              </a:p>
              <a:p>
                <a:pPr marL="285750" indent="-285750">
                  <a:buFont typeface="Arial" panose="020B0604020202020204" pitchFamily="34" charset="0"/>
                  <a:buChar char="•"/>
                </a:pPr>
                <a:r>
                  <a:rPr lang="en-US" sz="2000" dirty="0" smtClean="0"/>
                  <a:t>The smaller the value of </a:t>
                </a:r>
                <a14:m>
                  <m:oMath xmlns:m="http://schemas.openxmlformats.org/officeDocument/2006/math">
                    <m:r>
                      <a:rPr lang="en-US" sz="2000" i="1">
                        <a:latin typeface="Cambria Math" panose="02040503050406030204" pitchFamily="18" charset="0"/>
                      </a:rPr>
                      <m:t>h</m:t>
                    </m:r>
                  </m:oMath>
                </a14:m>
                <a:r>
                  <a:rPr lang="en-US" sz="2000" dirty="0" smtClean="0"/>
                  <a:t> the better the approximation.</a:t>
                </a:r>
              </a:p>
              <a:p>
                <a:pPr marL="285750" indent="-285750">
                  <a:buFont typeface="Arial" panose="020B0604020202020204" pitchFamily="34" charset="0"/>
                  <a:buChar char="•"/>
                </a:pPr>
                <a:r>
                  <a:rPr lang="en-US" sz="2000" dirty="0" smtClean="0"/>
                  <a:t>So to get from </a:t>
                </a:r>
                <a14:m>
                  <m:oMath xmlns:m="http://schemas.openxmlformats.org/officeDocument/2006/math">
                    <m:r>
                      <a:rPr lang="en-US" sz="2000" b="1">
                        <a:latin typeface="Cambria Math" panose="02040503050406030204" pitchFamily="18" charset="0"/>
                      </a:rPr>
                      <m:t>𝐱</m:t>
                    </m:r>
                    <m:d>
                      <m:dPr>
                        <m:ctrlPr>
                          <a:rPr lang="en-US" sz="2000" b="1"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a:latin typeface="Cambria Math" panose="02040503050406030204" pitchFamily="18" charset="0"/>
                          </a:rPr>
                          <m:t>0</m:t>
                        </m:r>
                      </m:sub>
                    </m:sSub>
                  </m:oMath>
                </a14:m>
                <a:r>
                  <a:rPr lang="en-US" sz="2000" dirty="0" smtClean="0"/>
                  <a:t> to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1</m:t>
                        </m:r>
                      </m:sub>
                    </m:sSub>
                  </m:oMath>
                </a14:m>
                <a:r>
                  <a:rPr lang="en-US" sz="2000" dirty="0" smtClean="0"/>
                  <a:t> we do the following</a:t>
                </a:r>
                <a:br>
                  <a:rPr lang="en-US" sz="2000" dirty="0" smtClean="0"/>
                </a:br>
                <a14:m>
                  <m:oMath xmlns:m="http://schemas.openxmlformats.org/officeDocument/2006/math">
                    <m:sSub>
                      <m:sSubPr>
                        <m:ctrlPr>
                          <a:rPr lang="en-US" sz="2000" b="0" i="1" smtClean="0">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1</m:t>
                        </m:r>
                      </m:sub>
                    </m:sSub>
                    <m:r>
                      <a:rPr lang="en-US" sz="2000" b="1"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h</m:t>
                    </m:r>
                    <m:r>
                      <a:rPr lang="en-US" sz="2000" b="1">
                        <a:latin typeface="Cambria Math" panose="02040503050406030204" pitchFamily="18" charset="0"/>
                      </a:rPr>
                      <m:t>𝐅</m:t>
                    </m:r>
                    <m:d>
                      <m:dPr>
                        <m:ctrlPr>
                          <a:rPr lang="en-US" sz="2000"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a:latin typeface="Cambria Math" panose="02040503050406030204" pitchFamily="18" charset="0"/>
                              </a:rPr>
                              <m:t>𝐱</m:t>
                            </m:r>
                          </m:e>
                          <m:sub>
                            <m:r>
                              <a:rPr lang="en-US" sz="2000" b="0" i="0" smtClean="0">
                                <a:latin typeface="Cambria Math" panose="02040503050406030204" pitchFamily="18" charset="0"/>
                              </a:rPr>
                              <m:t>0</m:t>
                            </m:r>
                          </m:sub>
                        </m:sSub>
                      </m:e>
                    </m:d>
                  </m:oMath>
                </a14:m>
                <a:endParaRPr lang="en-US" sz="2000" dirty="0" smtClean="0"/>
              </a:p>
              <a:p>
                <a:pPr marL="285750" indent="-285750">
                  <a:buFont typeface="Arial" panose="020B0604020202020204" pitchFamily="34" charset="0"/>
                  <a:buChar char="•"/>
                </a:pPr>
                <a:r>
                  <a:rPr lang="en-US" sz="2000" dirty="0" smtClean="0"/>
                  <a:t>In general to get form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𝑘</m:t>
                        </m:r>
                      </m:sub>
                    </m:sSub>
                  </m:oMath>
                </a14:m>
                <a:r>
                  <a:rPr lang="en-US" sz="2000" dirty="0"/>
                  <a:t> to </a:t>
                </a:r>
                <a14:m>
                  <m:oMath xmlns:m="http://schemas.openxmlformats.org/officeDocument/2006/math">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oMath>
                </a14:m>
                <a:r>
                  <a:rPr lang="en-US" sz="2000" dirty="0"/>
                  <a:t> we do the following</a:t>
                </a:r>
                <a:br>
                  <a:rPr lang="en-US" sz="2000" dirty="0"/>
                </a:br>
                <a14:m>
                  <m:oMath xmlns:m="http://schemas.openxmlformats.org/officeDocument/2006/math">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𝑘</m:t>
                        </m:r>
                        <m:r>
                          <a:rPr lang="en-US" sz="2000" b="1" i="1" smtClean="0">
                            <a:latin typeface="Cambria Math" panose="02040503050406030204" pitchFamily="18" charset="0"/>
                          </a:rPr>
                          <m:t>+</m:t>
                        </m:r>
                        <m:r>
                          <a:rPr lang="en-US" sz="2000" i="1">
                            <a:latin typeface="Cambria Math" panose="02040503050406030204" pitchFamily="18" charset="0"/>
                          </a:rPr>
                          <m:t>1</m:t>
                        </m:r>
                      </m:sub>
                    </m:sSub>
                    <m:r>
                      <a:rPr lang="en-US" sz="2000" b="1" i="1">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𝑘</m:t>
                        </m:r>
                      </m:sub>
                    </m:sSub>
                    <m:r>
                      <a:rPr lang="en-US" sz="2000" i="1">
                        <a:latin typeface="Cambria Math" panose="02040503050406030204" pitchFamily="18" charset="0"/>
                      </a:rPr>
                      <m:t>+</m:t>
                    </m:r>
                    <m:r>
                      <a:rPr lang="en-US" sz="2000" i="1">
                        <a:latin typeface="Cambria Math" panose="02040503050406030204" pitchFamily="18" charset="0"/>
                      </a:rPr>
                      <m:t>h</m:t>
                    </m:r>
                    <m:r>
                      <a:rPr lang="en-US" sz="2000" b="1">
                        <a:latin typeface="Cambria Math" panose="02040503050406030204" pitchFamily="18" charset="0"/>
                      </a:rPr>
                      <m:t>𝐅</m:t>
                    </m:r>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m:rPr>
                                <m:sty m:val="p"/>
                              </m:rPr>
                              <a:rPr lang="en-US" sz="2000" b="0" i="0" smtClean="0">
                                <a:latin typeface="Cambria Math" panose="02040503050406030204" pitchFamily="18" charset="0"/>
                              </a:rPr>
                              <m:t>k</m:t>
                            </m:r>
                          </m:sub>
                        </m:sSub>
                      </m:e>
                    </m:d>
                  </m:oMath>
                </a14:m>
                <a:r>
                  <a:rPr lang="en-US" sz="2000" dirty="0" smtClean="0"/>
                  <a:t/>
                </a:r>
                <a:br>
                  <a:rPr lang="en-US" sz="2000" dirty="0" smtClean="0"/>
                </a:br>
                <a:r>
                  <a:rPr lang="en-US" sz="2000" dirty="0" smtClean="0"/>
                  <a:t>and continue this process until we get to a particular stopping time </a:t>
                </a:r>
                <a:r>
                  <a:rPr lang="en-US" sz="2000" i="1" dirty="0" smtClean="0"/>
                  <a:t>T</a:t>
                </a:r>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5134034"/>
              </a:xfrm>
              <a:prstGeom prst="rect">
                <a:avLst/>
              </a:prstGeom>
              <a:blipFill>
                <a:blip r:embed="rId4"/>
                <a:stretch>
                  <a:fillRect l="-741" t="-713" b="-1188"/>
                </a:stretch>
              </a:blipFill>
            </p:spPr>
            <p:txBody>
              <a:bodyPr/>
              <a:lstStyle/>
              <a:p>
                <a:r>
                  <a:rPr lang="en-US">
                    <a:noFill/>
                  </a:rPr>
                  <a:t> </a:t>
                </a:r>
              </a:p>
            </p:txBody>
          </p:sp>
        </mc:Fallback>
      </mc:AlternateContent>
    </p:spTree>
    <p:extLst>
      <p:ext uri="{BB962C8B-B14F-4D97-AF65-F5344CB8AC3E}">
        <p14:creationId xmlns:p14="http://schemas.microsoft.com/office/powerpoint/2010/main" val="1518426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9012"/>
            <a:ext cx="8229600" cy="1143000"/>
          </a:xfrm>
          <a:solidFill>
            <a:srgbClr val="210042"/>
          </a:solidFill>
        </p:spPr>
        <p:txBody>
          <a:bodyPr>
            <a:normAutofit/>
          </a:bodyPr>
          <a:lstStyle/>
          <a:p>
            <a:r>
              <a:rPr lang="en-US" sz="4000" dirty="0" smtClean="0">
                <a:solidFill>
                  <a:schemeClr val="bg1"/>
                </a:solidFill>
              </a:rPr>
              <a:t>Euler’s Method: Pseudo Code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4836645"/>
              </a:xfrm>
              <a:prstGeom prst="rect">
                <a:avLst/>
              </a:prstGeom>
              <a:solidFill>
                <a:schemeClr val="bg1"/>
              </a:solidFill>
            </p:spPr>
            <p:txBody>
              <a:bodyPr wrap="square" rtlCol="0">
                <a:spAutoFit/>
              </a:bodyPr>
              <a:lstStyle/>
              <a:p>
                <a:r>
                  <a:rPr lang="en-US" sz="2000" dirty="0" smtClean="0"/>
                  <a:t>Inputs:</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a14:m>
                <a:r>
                  <a:rPr lang="en-US" sz="2000" dirty="0" smtClean="0"/>
                  <a:t> start time</a:t>
                </a:r>
              </a:p>
              <a:p>
                <a14:m>
                  <m:oMath xmlns:m="http://schemas.openxmlformats.org/officeDocument/2006/math">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𝐱</m:t>
                        </m:r>
                      </m:e>
                      <m:sub>
                        <m:r>
                          <a:rPr lang="en-US" sz="2000" b="0" i="1" smtClean="0">
                            <a:latin typeface="Cambria Math" panose="02040503050406030204" pitchFamily="18" charset="0"/>
                          </a:rPr>
                          <m:t>0</m:t>
                        </m:r>
                      </m:sub>
                    </m:sSub>
                    <m:r>
                      <a:rPr lang="en-US" sz="2000" i="1">
                        <a:latin typeface="Cambria Math" panose="02040503050406030204" pitchFamily="18" charset="0"/>
                      </a:rPr>
                      <m:t>−</m:t>
                    </m:r>
                  </m:oMath>
                </a14:m>
                <a:r>
                  <a:rPr lang="en-US" sz="2000" dirty="0"/>
                  <a:t> start </a:t>
                </a:r>
                <a:r>
                  <a:rPr lang="en-US" sz="2000" dirty="0" smtClean="0"/>
                  <a:t>values (initial condition)</a:t>
                </a:r>
                <a:endParaRPr lang="en-US" sz="2000" dirty="0"/>
              </a:p>
              <a:p>
                <a14:m>
                  <m:oMath xmlns:m="http://schemas.openxmlformats.org/officeDocument/2006/math">
                    <m:r>
                      <a:rPr lang="en-US" sz="2000" b="0" i="1" smtClean="0">
                        <a:latin typeface="Cambria Math" panose="02040503050406030204" pitchFamily="18" charset="0"/>
                      </a:rPr>
                      <m:t>𝑇</m:t>
                    </m:r>
                    <m:r>
                      <a:rPr lang="en-US" sz="2000" i="1">
                        <a:latin typeface="Cambria Math" panose="02040503050406030204" pitchFamily="18" charset="0"/>
                      </a:rPr>
                      <m:t>−</m:t>
                    </m:r>
                  </m:oMath>
                </a14:m>
                <a:r>
                  <a:rPr lang="en-US" sz="2000" dirty="0"/>
                  <a:t> </a:t>
                </a:r>
                <a:r>
                  <a:rPr lang="en-US" sz="2000" dirty="0" smtClean="0"/>
                  <a:t>time to end simulation</a:t>
                </a:r>
              </a:p>
              <a:p>
                <a14:m>
                  <m:oMath xmlns:m="http://schemas.openxmlformats.org/officeDocument/2006/math">
                    <m:r>
                      <a:rPr lang="en-US" sz="2000" b="0" i="1" smtClean="0">
                        <a:latin typeface="Cambria Math" panose="02040503050406030204" pitchFamily="18" charset="0"/>
                      </a:rPr>
                      <m:t>𝑁</m:t>
                    </m:r>
                    <m:r>
                      <a:rPr lang="en-US" sz="2000" i="1">
                        <a:latin typeface="Cambria Math" panose="02040503050406030204" pitchFamily="18" charset="0"/>
                      </a:rPr>
                      <m:t>−</m:t>
                    </m:r>
                  </m:oMath>
                </a14:m>
                <a:r>
                  <a:rPr lang="en-US" sz="2000" dirty="0"/>
                  <a:t> </a:t>
                </a:r>
                <a:r>
                  <a:rPr lang="en-US" sz="2000" dirty="0" smtClean="0"/>
                  <a:t>number of steps   (can be replaced at </a:t>
                </a:r>
                <a:r>
                  <a:rPr lang="en-US" sz="2000" i="1" dirty="0" smtClean="0"/>
                  <a:t>h</a:t>
                </a:r>
                <a:r>
                  <a:rPr lang="en-US" sz="2000" dirty="0" smtClean="0"/>
                  <a:t>, the step size)</a:t>
                </a:r>
              </a:p>
              <a:p>
                <a:endParaRPr lang="en-US" sz="2000" dirty="0"/>
              </a:p>
              <a:p>
                <a:r>
                  <a:rPr lang="en-US" sz="2000" dirty="0" smtClean="0"/>
                  <a:t>Algorithm:</a:t>
                </a:r>
              </a:p>
              <a:p>
                <a14:m>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num>
                      <m:den>
                        <m:r>
                          <a:rPr lang="en-US" sz="2000" b="0" i="1" smtClean="0">
                            <a:latin typeface="Cambria Math" panose="02040503050406030204" pitchFamily="18" charset="0"/>
                          </a:rPr>
                          <m:t>𝑁</m:t>
                        </m:r>
                      </m:den>
                    </m:f>
                  </m:oMath>
                </a14:m>
                <a:r>
                  <a:rPr lang="en-US" sz="2000" dirty="0" smtClean="0"/>
                  <a:t> </a:t>
                </a:r>
              </a:p>
              <a:p>
                <a:r>
                  <a:rPr lang="en-US" sz="2000" dirty="0" smtClean="0">
                    <a:latin typeface="Consolas" panose="020B0609020204030204" pitchFamily="49" charset="0"/>
                  </a:rPr>
                  <a:t>for </a:t>
                </a:r>
                <a14:m>
                  <m:oMath xmlns:m="http://schemas.openxmlformats.org/officeDocument/2006/math">
                    <m:r>
                      <a:rPr lang="en-US" sz="2000" b="0" i="1" smtClean="0">
                        <a:latin typeface="Cambria Math" panose="02040503050406030204" pitchFamily="18" charset="0"/>
                      </a:rPr>
                      <m:t>𝑘</m:t>
                    </m:r>
                  </m:oMath>
                </a14:m>
                <a:r>
                  <a:rPr lang="en-US" sz="2000" dirty="0" smtClean="0">
                    <a:latin typeface="Consolas" panose="020B0609020204030204" pitchFamily="49" charset="0"/>
                  </a:rPr>
                  <a:t> = 0 to </a:t>
                </a:r>
                <a14:m>
                  <m:oMath xmlns:m="http://schemas.openxmlformats.org/officeDocument/2006/math">
                    <m:r>
                      <a:rPr lang="en-US" sz="2000" i="1">
                        <a:latin typeface="Cambria Math" panose="02040503050406030204" pitchFamily="18" charset="0"/>
                      </a:rPr>
                      <m:t>𝑁</m:t>
                    </m:r>
                    <m:r>
                      <a:rPr lang="en-US" sz="2000" b="0" i="1" smtClean="0">
                        <a:latin typeface="Cambria Math" panose="02040503050406030204" pitchFamily="18" charset="0"/>
                      </a:rPr>
                      <m:t>−1</m:t>
                    </m:r>
                  </m:oMath>
                </a14:m>
                <a:r>
                  <a:rPr lang="en-US" sz="2000" dirty="0" smtClean="0">
                    <a:latin typeface="Consolas" panose="020B0609020204030204" pitchFamily="49" charset="0"/>
                  </a:rPr>
                  <a:t> do</a:t>
                </a:r>
              </a:p>
              <a:p>
                <a:r>
                  <a:rPr lang="en-US" sz="2000" dirty="0">
                    <a:latin typeface="Consolas" panose="020B0609020204030204" pitchFamily="49" charset="0"/>
                  </a:rPr>
                  <a:t>	</a:t>
                </a:r>
                <a14:m>
                  <m:oMath xmlns:m="http://schemas.openxmlformats.org/officeDocument/2006/math">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1" i="0" smtClean="0">
                        <a:latin typeface="Cambria Math" panose="02040503050406030204" pitchFamily="18" charset="0"/>
                      </a:rPr>
                      <m:t>𝐅</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𝑘</m:t>
                        </m:r>
                      </m:sub>
                    </m:sSub>
                    <m:r>
                      <a:rPr lang="en-US" sz="2000" b="0" i="1" smtClean="0">
                        <a:latin typeface="Cambria Math" panose="02040503050406030204" pitchFamily="18" charset="0"/>
                      </a:rPr>
                      <m:t>)</m:t>
                    </m:r>
                  </m:oMath>
                </a14:m>
                <a:r>
                  <a:rPr lang="en-US" sz="2000" i="1" dirty="0" smtClean="0">
                    <a:latin typeface="Cambria Math" panose="02040503050406030204" pitchFamily="18" charset="0"/>
                  </a:rPr>
                  <a:t/>
                </a:r>
                <a:br>
                  <a:rPr lang="en-US" sz="2000" i="1" dirty="0" smtClean="0">
                    <a:latin typeface="Cambria Math" panose="02040503050406030204" pitchFamily="18" charset="0"/>
                  </a:rPr>
                </a:br>
                <a:r>
                  <a:rPr lang="en-US" sz="2000" i="1" dirty="0" smtClean="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h</m:t>
                    </m:r>
                  </m:oMath>
                </a14:m>
                <a:endParaRPr lang="en-US" sz="2000" dirty="0" smtClean="0">
                  <a:latin typeface="Consolas" panose="020B0609020204030204" pitchFamily="49" charset="0"/>
                </a:endParaRPr>
              </a:p>
              <a:p>
                <a:endParaRPr lang="en-US" sz="2000" dirty="0">
                  <a:latin typeface="Consolas" panose="020B0609020204030204" pitchFamily="49" charset="0"/>
                </a:endParaRPr>
              </a:p>
              <a:p>
                <a:r>
                  <a:rPr lang="en-US" sz="2000" dirty="0" smtClean="0">
                    <a:latin typeface="+mj-lt"/>
                  </a:rPr>
                  <a:t>Outputs:</a:t>
                </a:r>
                <a:r>
                  <a:rPr lang="en-US" sz="2000" dirty="0" smtClean="0">
                    <a:latin typeface="Consolas" panose="020B0609020204030204" pitchFamily="49" charset="0"/>
                  </a:rPr>
                  <a:t> </a:t>
                </a:r>
                <a:endParaRPr lang="en-US" sz="2000" dirty="0">
                  <a:latin typeface="Consolas" panose="020B0609020204030204" pitchFamily="49" charset="0"/>
                </a:endParaRP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𝑁</m:t>
                        </m:r>
                      </m:sub>
                    </m:sSub>
                  </m:oMath>
                </a14:m>
                <a:r>
                  <a:rPr lang="en-US" sz="2000" dirty="0" smtClean="0"/>
                  <a:t> </a:t>
                </a:r>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𝑁</m:t>
                        </m:r>
                      </m:sub>
                    </m:sSub>
                  </m:oMath>
                </a14:m>
                <a:r>
                  <a:rPr lang="en-US" sz="2000" dirty="0" smtClean="0"/>
                  <a:t> </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4836645"/>
              </a:xfrm>
              <a:prstGeom prst="rect">
                <a:avLst/>
              </a:prstGeom>
              <a:blipFill>
                <a:blip r:embed="rId4"/>
                <a:stretch>
                  <a:fillRect l="-741" t="-757"/>
                </a:stretch>
              </a:blipFill>
            </p:spPr>
            <p:txBody>
              <a:bodyPr/>
              <a:lstStyle/>
              <a:p>
                <a:r>
                  <a:rPr lang="en-US">
                    <a:noFill/>
                  </a:rPr>
                  <a:t> </a:t>
                </a:r>
              </a:p>
            </p:txBody>
          </p:sp>
        </mc:Fallback>
      </mc:AlternateContent>
    </p:spTree>
    <p:extLst>
      <p:ext uri="{BB962C8B-B14F-4D97-AF65-F5344CB8AC3E}">
        <p14:creationId xmlns:p14="http://schemas.microsoft.com/office/powerpoint/2010/main" val="2198528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9012"/>
            <a:ext cx="8229600" cy="1143000"/>
          </a:xfrm>
          <a:solidFill>
            <a:srgbClr val="210042"/>
          </a:solidFill>
        </p:spPr>
        <p:txBody>
          <a:bodyPr>
            <a:normAutofit/>
          </a:bodyPr>
          <a:lstStyle/>
          <a:p>
            <a:r>
              <a:rPr lang="en-US" sz="4000" dirty="0" smtClean="0">
                <a:solidFill>
                  <a:schemeClr val="bg1"/>
                </a:solidFill>
              </a:rPr>
              <a:t>Euler’s Method: Example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8" name="TextBox 7"/>
              <p:cNvSpPr txBox="1"/>
              <p:nvPr/>
            </p:nvSpPr>
            <p:spPr>
              <a:xfrm>
                <a:off x="41577" y="1424362"/>
                <a:ext cx="6834240" cy="5082097"/>
              </a:xfrm>
              <a:prstGeom prst="rect">
                <a:avLst/>
              </a:prstGeom>
              <a:solidFill>
                <a:schemeClr val="bg1"/>
              </a:solidFill>
            </p:spPr>
            <p:txBody>
              <a:bodyPr wrap="square" rtlCol="0">
                <a:spAutoFit/>
              </a:bodyPr>
              <a:lstStyle/>
              <a:p>
                <a:r>
                  <a:rPr lang="en-US" sz="2100" dirty="0" smtClean="0"/>
                  <a:t>Consider the following system </a:t>
                </a:r>
              </a:p>
              <a:p>
                <a14:m>
                  <m:oMath xmlns:m="http://schemas.openxmlformats.org/officeDocument/2006/math">
                    <m:f>
                      <m:fPr>
                        <m:ctrlPr>
                          <a:rPr lang="en-US" sz="2100" i="1" smtClean="0">
                            <a:latin typeface="Cambria Math" panose="02040503050406030204" pitchFamily="18" charset="0"/>
                          </a:rPr>
                        </m:ctrlPr>
                      </m:fPr>
                      <m:num>
                        <m:r>
                          <a:rPr lang="en-US" sz="2100" b="0" i="1" smtClean="0">
                            <a:latin typeface="Cambria Math" panose="02040503050406030204" pitchFamily="18" charset="0"/>
                          </a:rPr>
                          <m:t>𝑑</m:t>
                        </m:r>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num>
                      <m:den>
                        <m:r>
                          <a:rPr lang="en-US" sz="2100" b="0" i="1" smtClean="0">
                            <a:latin typeface="Cambria Math" panose="02040503050406030204" pitchFamily="18" charset="0"/>
                          </a:rPr>
                          <m:t>𝑑𝑡</m:t>
                        </m:r>
                      </m:den>
                    </m:f>
                    <m:r>
                      <a:rPr lang="en-US" sz="2100" b="0" i="1" smtClean="0">
                        <a:latin typeface="Cambria Math" panose="02040503050406030204" pitchFamily="18" charset="0"/>
                      </a:rPr>
                      <m:t>=2</m:t>
                    </m:r>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m:t>
                    </m:r>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m:t>
                    </m:r>
                  </m:oMath>
                </a14:m>
                <a:r>
                  <a:rPr lang="en-US" sz="2100" dirty="0" smtClean="0">
                    <a:latin typeface="Cambria Math" panose="02040503050406030204" pitchFamily="18" charset="0"/>
                  </a:rPr>
                  <a:t>		 </a:t>
                </a:r>
                <a14:m>
                  <m:oMath xmlns:m="http://schemas.openxmlformats.org/officeDocument/2006/math">
                    <m:f>
                      <m:fPr>
                        <m:ctrlPr>
                          <a:rPr lang="en-US" sz="2100" i="1" smtClean="0">
                            <a:latin typeface="Cambria Math" panose="02040503050406030204" pitchFamily="18" charset="0"/>
                          </a:rPr>
                        </m:ctrlPr>
                      </m:fPr>
                      <m:num>
                        <m:r>
                          <a:rPr lang="en-US" sz="2100" b="0" i="1" smtClean="0">
                            <a:latin typeface="Cambria Math" panose="02040503050406030204" pitchFamily="18" charset="0"/>
                          </a:rPr>
                          <m:t>𝑑</m:t>
                        </m:r>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num>
                      <m:den>
                        <m:r>
                          <a:rPr lang="en-US" sz="2100" b="0" i="1" smtClean="0">
                            <a:latin typeface="Cambria Math" panose="02040503050406030204" pitchFamily="18" charset="0"/>
                          </a:rPr>
                          <m:t>𝑑𝑡</m:t>
                        </m:r>
                      </m:den>
                    </m:f>
                    <m:r>
                      <a:rPr lang="en-US" sz="2100" b="0" i="1" smtClean="0">
                        <a:latin typeface="Cambria Math" panose="02040503050406030204" pitchFamily="18" charset="0"/>
                      </a:rPr>
                      <m:t>=4</m:t>
                    </m:r>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−2</m:t>
                    </m:r>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oMath>
                </a14:m>
                <a:endParaRPr lang="en-US" sz="2100" dirty="0">
                  <a:latin typeface="Cambria Math" panose="02040503050406030204" pitchFamily="18" charset="0"/>
                </a:endParaRPr>
              </a:p>
              <a:p>
                <a:r>
                  <a:rPr lang="en-US" sz="2100" dirty="0" smtClean="0"/>
                  <a:t>with initial condition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=1,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=1</m:t>
                    </m:r>
                  </m:oMath>
                </a14:m>
                <a:r>
                  <a:rPr lang="en-US" sz="2100" dirty="0" smtClean="0"/>
                  <a:t>.</a:t>
                </a:r>
              </a:p>
              <a:p>
                <a:endParaRPr lang="en-US" sz="2100" dirty="0"/>
              </a:p>
              <a:p>
                <a:r>
                  <a:rPr lang="en-US" sz="2100" dirty="0" smtClean="0"/>
                  <a:t>We perform Euler’s method using a set size of </a:t>
                </a:r>
                <a14:m>
                  <m:oMath xmlns:m="http://schemas.openxmlformats.org/officeDocument/2006/math">
                    <m:r>
                      <a:rPr lang="en-US" sz="2100" b="0" i="1" smtClean="0">
                        <a:latin typeface="Cambria Math" panose="02040503050406030204" pitchFamily="18" charset="0"/>
                      </a:rPr>
                      <m:t>h</m:t>
                    </m:r>
                    <m:r>
                      <a:rPr lang="en-US" sz="2100" b="0" i="1" smtClean="0">
                        <a:latin typeface="Cambria Math" panose="02040503050406030204" pitchFamily="18" charset="0"/>
                      </a:rPr>
                      <m:t>=0.5</m:t>
                    </m:r>
                  </m:oMath>
                </a14:m>
                <a:r>
                  <a:rPr lang="en-US" sz="2100" dirty="0" smtClean="0"/>
                  <a:t>.</a:t>
                </a:r>
              </a:p>
              <a:p>
                <a:endParaRPr lang="en-US" sz="2100" dirty="0" smtClean="0"/>
              </a:p>
              <a:p>
                <a:pPr marL="342900" indent="-342900">
                  <a:buFont typeface="Arial" panose="020B0604020202020204" pitchFamily="34" charset="0"/>
                  <a:buChar char="•"/>
                </a:pPr>
                <a:r>
                  <a:rPr lang="en-US" sz="2100" dirty="0" smtClean="0"/>
                  <a:t>First let </a:t>
                </a:r>
                <a14:m>
                  <m:oMath xmlns:m="http://schemas.openxmlformats.org/officeDocument/2006/math">
                    <m:r>
                      <a:rPr lang="en-US" sz="2100" b="1">
                        <a:latin typeface="Cambria Math" panose="02040503050406030204" pitchFamily="18" charset="0"/>
                      </a:rPr>
                      <m:t>𝐅</m:t>
                    </m:r>
                    <m:d>
                      <m:dPr>
                        <m:ctrlPr>
                          <a:rPr lang="en-US" sz="2100" b="1" i="1">
                            <a:latin typeface="Cambria Math" panose="02040503050406030204" pitchFamily="18" charset="0"/>
                          </a:rPr>
                        </m:ctrlPr>
                      </m:dPr>
                      <m:e>
                        <m:r>
                          <a:rPr lang="en-US" sz="2100" b="1" i="0" smtClean="0">
                            <a:latin typeface="Cambria Math" panose="02040503050406030204" pitchFamily="18" charset="0"/>
                          </a:rPr>
                          <m:t>𝐱</m:t>
                        </m:r>
                      </m:e>
                    </m:d>
                    <m:r>
                      <a:rPr lang="en-US" sz="2100" b="0" i="1" smtClean="0">
                        <a:latin typeface="Cambria Math" panose="02040503050406030204" pitchFamily="18" charset="0"/>
                      </a:rPr>
                      <m:t>=〈</m:t>
                    </m:r>
                    <m:r>
                      <a:rPr lang="en-US" sz="2100" i="1">
                        <a:latin typeface="Cambria Math" panose="02040503050406030204" pitchFamily="18" charset="0"/>
                      </a:rPr>
                      <m:t>2</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b="0" i="1" smtClean="0">
                        <a:latin typeface="Cambria Math" panose="02040503050406030204" pitchFamily="18" charset="0"/>
                      </a:rPr>
                      <m:t>,</m:t>
                    </m:r>
                    <m:r>
                      <a:rPr lang="en-US" sz="2100" i="1">
                        <a:latin typeface="Cambria Math" panose="02040503050406030204" pitchFamily="18" charset="0"/>
                      </a:rPr>
                      <m:t>4</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i="1">
                        <a:latin typeface="Cambria Math" panose="02040503050406030204" pitchFamily="18" charset="0"/>
                      </a:rPr>
                      <m:t>−2</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r>
                      <a:rPr lang="en-US" sz="2100" b="0" i="1" smtClean="0">
                        <a:latin typeface="Cambria Math" panose="02040503050406030204" pitchFamily="18" charset="0"/>
                      </a:rPr>
                      <m:t>〉</m:t>
                    </m:r>
                  </m:oMath>
                </a14:m>
                <a:r>
                  <a:rPr lang="en-US" sz="2100" dirty="0" smtClean="0"/>
                  <a:t> and </a:t>
                </a:r>
                <a14:m>
                  <m:oMath xmlns:m="http://schemas.openxmlformats.org/officeDocument/2006/math">
                    <m:sSub>
                      <m:sSubPr>
                        <m:ctrlPr>
                          <a:rPr lang="en-US" sz="2100" b="1" i="1" smtClean="0">
                            <a:latin typeface="Cambria Math" panose="02040503050406030204" pitchFamily="18" charset="0"/>
                          </a:rPr>
                        </m:ctrlPr>
                      </m:sSubPr>
                      <m:e>
                        <m:r>
                          <a:rPr lang="en-US" sz="2100" b="1">
                            <a:latin typeface="Cambria Math" panose="02040503050406030204" pitchFamily="18" charset="0"/>
                          </a:rPr>
                          <m:t>𝐱</m:t>
                        </m:r>
                      </m:e>
                      <m:sub>
                        <m:r>
                          <a:rPr lang="en-US" sz="2100" b="0" i="0" smtClean="0">
                            <a:latin typeface="Cambria Math" panose="02040503050406030204" pitchFamily="18" charset="0"/>
                          </a:rPr>
                          <m:t>0</m:t>
                        </m:r>
                      </m:sub>
                    </m:sSub>
                    <m:r>
                      <a:rPr lang="en-US" sz="2100" b="1" i="0" smtClean="0">
                        <a:latin typeface="Cambria Math" panose="02040503050406030204" pitchFamily="18" charset="0"/>
                      </a:rPr>
                      <m:t>=</m:t>
                    </m:r>
                    <m:r>
                      <a:rPr lang="en-US" sz="2100" b="1" i="1" smtClean="0">
                        <a:latin typeface="Cambria Math" panose="02040503050406030204" pitchFamily="18" charset="0"/>
                      </a:rPr>
                      <m:t>〈</m:t>
                    </m:r>
                    <m:r>
                      <a:rPr lang="en-US" sz="2100" b="0" i="1" smtClean="0">
                        <a:latin typeface="Cambria Math" panose="02040503050406030204" pitchFamily="18" charset="0"/>
                      </a:rPr>
                      <m:t>1,1</m:t>
                    </m:r>
                    <m:r>
                      <a:rPr lang="en-US" sz="2100" b="1" i="1" smtClean="0">
                        <a:latin typeface="Cambria Math" panose="02040503050406030204" pitchFamily="18" charset="0"/>
                      </a:rPr>
                      <m:t>〉</m:t>
                    </m:r>
                  </m:oMath>
                </a14:m>
                <a:r>
                  <a:rPr lang="en-US" sz="2100" dirty="0" smtClean="0"/>
                  <a:t>.</a:t>
                </a:r>
              </a:p>
              <a:p>
                <a:pPr marL="342900" indent="-342900">
                  <a:buFont typeface="Arial" panose="020B0604020202020204" pitchFamily="34" charset="0"/>
                  <a:buChar char="•"/>
                </a:pPr>
                <a14:m>
                  <m:oMath xmlns:m="http://schemas.openxmlformats.org/officeDocument/2006/math">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0" i="1" smtClean="0">
                            <a:latin typeface="Cambria Math" panose="02040503050406030204" pitchFamily="18" charset="0"/>
                          </a:rPr>
                          <m:t>0</m:t>
                        </m:r>
                      </m:sub>
                    </m:sSub>
                    <m:r>
                      <a:rPr lang="en-US" sz="2100" i="1">
                        <a:latin typeface="Cambria Math" panose="02040503050406030204" pitchFamily="18" charset="0"/>
                      </a:rPr>
                      <m:t>+</m:t>
                    </m:r>
                    <m:r>
                      <a:rPr lang="en-US" sz="2100" i="1">
                        <a:latin typeface="Cambria Math" panose="02040503050406030204" pitchFamily="18" charset="0"/>
                      </a:rPr>
                      <m:t>h</m:t>
                    </m:r>
                    <m:r>
                      <a:rPr lang="en-US" sz="2100" b="1">
                        <a:latin typeface="Cambria Math" panose="02040503050406030204" pitchFamily="18" charset="0"/>
                      </a:rPr>
                      <m:t>𝐅</m:t>
                    </m:r>
                    <m:d>
                      <m:dPr>
                        <m:ctrlPr>
                          <a:rPr lang="en-US" sz="2100" b="1" i="1">
                            <a:latin typeface="Cambria Math" panose="02040503050406030204" pitchFamily="18" charset="0"/>
                          </a:rPr>
                        </m:ctrlPr>
                      </m:dPr>
                      <m:e>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0" i="1" smtClean="0">
                                <a:latin typeface="Cambria Math" panose="02040503050406030204" pitchFamily="18" charset="0"/>
                              </a:rPr>
                              <m:t>0</m:t>
                            </m:r>
                          </m:sub>
                        </m:sSub>
                      </m:e>
                    </m:d>
                    <m:r>
                      <a:rPr lang="en-US" sz="2100" b="0" i="1" smtClean="0">
                        <a:latin typeface="Cambria Math" panose="02040503050406030204" pitchFamily="18" charset="0"/>
                      </a:rPr>
                      <m:t>=</m:t>
                    </m:r>
                    <m:d>
                      <m:dPr>
                        <m:begChr m:val="〈"/>
                        <m:endChr m:val="〉"/>
                        <m:ctrlPr>
                          <a:rPr lang="en-US" sz="2100" b="1" i="1">
                            <a:latin typeface="Cambria Math" panose="02040503050406030204" pitchFamily="18" charset="0"/>
                          </a:rPr>
                        </m:ctrlPr>
                      </m:dPr>
                      <m:e>
                        <m:r>
                          <a:rPr lang="en-US" sz="2100" b="0" i="1" smtClean="0">
                            <a:latin typeface="Cambria Math" panose="02040503050406030204" pitchFamily="18" charset="0"/>
                          </a:rPr>
                          <m:t>1</m:t>
                        </m:r>
                        <m:r>
                          <a:rPr lang="en-US" sz="2100" i="1">
                            <a:latin typeface="Cambria Math" panose="02040503050406030204" pitchFamily="18" charset="0"/>
                          </a:rPr>
                          <m:t>,</m:t>
                        </m:r>
                        <m:r>
                          <a:rPr lang="en-US" sz="2100" b="0" i="1" smtClean="0">
                            <a:latin typeface="Cambria Math" panose="02040503050406030204" pitchFamily="18" charset="0"/>
                          </a:rPr>
                          <m:t>1</m:t>
                        </m:r>
                      </m:e>
                    </m:d>
                    <m:r>
                      <a:rPr lang="en-US" sz="2100" b="1" i="1" smtClean="0">
                        <a:latin typeface="Cambria Math" panose="02040503050406030204" pitchFamily="18" charset="0"/>
                      </a:rPr>
                      <m:t>+</m:t>
                    </m:r>
                    <m:r>
                      <a:rPr lang="en-US" sz="2100" b="0" i="1" smtClean="0">
                        <a:latin typeface="Cambria Math" panose="02040503050406030204" pitchFamily="18" charset="0"/>
                      </a:rPr>
                      <m:t>0.5</m:t>
                    </m:r>
                    <m:r>
                      <a:rPr lang="en-US" sz="2100" b="1">
                        <a:latin typeface="Cambria Math" panose="02040503050406030204" pitchFamily="18" charset="0"/>
                      </a:rPr>
                      <m:t>𝐅</m:t>
                    </m:r>
                    <m:d>
                      <m:dPr>
                        <m:ctrlPr>
                          <a:rPr lang="en-US" sz="2100" b="1" i="1">
                            <a:latin typeface="Cambria Math" panose="02040503050406030204" pitchFamily="18" charset="0"/>
                          </a:rPr>
                        </m:ctrlPr>
                      </m:dPr>
                      <m:e>
                        <m:d>
                          <m:dPr>
                            <m:begChr m:val="〈"/>
                            <m:endChr m:val="〉"/>
                            <m:ctrlPr>
                              <a:rPr lang="en-US" sz="2100" b="1" i="1">
                                <a:latin typeface="Cambria Math" panose="02040503050406030204" pitchFamily="18" charset="0"/>
                              </a:rPr>
                            </m:ctrlPr>
                          </m:dPr>
                          <m:e>
                            <m:r>
                              <a:rPr lang="en-US" sz="2100" b="0" i="1" smtClean="0">
                                <a:latin typeface="Cambria Math" panose="02040503050406030204" pitchFamily="18" charset="0"/>
                              </a:rPr>
                              <m:t>1</m:t>
                            </m:r>
                            <m:r>
                              <a:rPr lang="en-US" sz="2100" i="1">
                                <a:latin typeface="Cambria Math" panose="02040503050406030204" pitchFamily="18" charset="0"/>
                              </a:rPr>
                              <m:t>,</m:t>
                            </m:r>
                            <m:r>
                              <a:rPr lang="en-US" sz="2100" b="0" i="1" smtClean="0">
                                <a:latin typeface="Cambria Math" panose="02040503050406030204" pitchFamily="18" charset="0"/>
                              </a:rPr>
                              <m:t>1</m:t>
                            </m:r>
                          </m:e>
                        </m:d>
                      </m:e>
                    </m:d>
                  </m:oMath>
                </a14:m>
                <a:r>
                  <a:rPr lang="en-US" sz="2100" b="1" i="1" dirty="0" smtClean="0">
                    <a:latin typeface="Cambria Math" panose="02040503050406030204" pitchFamily="18" charset="0"/>
                  </a:rPr>
                  <a:t/>
                </a:r>
                <a:br>
                  <a:rPr lang="en-US" sz="2100" b="1" i="1" dirty="0" smtClean="0">
                    <a:latin typeface="Cambria Math" panose="02040503050406030204" pitchFamily="18" charset="0"/>
                  </a:rPr>
                </a:br>
                <a:r>
                  <a:rPr lang="en-US" sz="2100" b="1" i="1" dirty="0" smtClean="0">
                    <a:latin typeface="Cambria Math" panose="02040503050406030204" pitchFamily="18" charset="0"/>
                  </a:rPr>
                  <a:t>					 </a:t>
                </a:r>
                <a14:m>
                  <m:oMath xmlns:m="http://schemas.openxmlformats.org/officeDocument/2006/math">
                    <m:r>
                      <a:rPr lang="en-US" sz="2100" b="1" i="1" smtClean="0">
                        <a:latin typeface="Cambria Math" panose="02040503050406030204" pitchFamily="18" charset="0"/>
                      </a:rPr>
                      <m:t>=</m:t>
                    </m:r>
                    <m:d>
                      <m:dPr>
                        <m:begChr m:val="〈"/>
                        <m:endChr m:val="〉"/>
                        <m:ctrlPr>
                          <a:rPr lang="en-US" sz="2100" b="1" i="1">
                            <a:latin typeface="Cambria Math" panose="02040503050406030204" pitchFamily="18" charset="0"/>
                          </a:rPr>
                        </m:ctrlPr>
                      </m:dPr>
                      <m:e>
                        <m:r>
                          <a:rPr lang="en-US" sz="2100" b="0" i="1" smtClean="0">
                            <a:latin typeface="Cambria Math" panose="02040503050406030204" pitchFamily="18" charset="0"/>
                          </a:rPr>
                          <m:t>1</m:t>
                        </m:r>
                        <m:r>
                          <a:rPr lang="en-US" sz="2100" i="1">
                            <a:latin typeface="Cambria Math" panose="02040503050406030204" pitchFamily="18" charset="0"/>
                          </a:rPr>
                          <m:t>,</m:t>
                        </m:r>
                        <m:r>
                          <a:rPr lang="en-US" sz="2100" b="0" i="1" smtClean="0">
                            <a:latin typeface="Cambria Math" panose="02040503050406030204" pitchFamily="18" charset="0"/>
                          </a:rPr>
                          <m:t>1</m:t>
                        </m:r>
                      </m:e>
                    </m:d>
                    <m:r>
                      <a:rPr lang="en-US" sz="2100" b="1" i="1">
                        <a:latin typeface="Cambria Math" panose="02040503050406030204" pitchFamily="18" charset="0"/>
                      </a:rPr>
                      <m:t>+</m:t>
                    </m:r>
                    <m:r>
                      <a:rPr lang="en-US" sz="2100" i="1">
                        <a:latin typeface="Cambria Math" panose="02040503050406030204" pitchFamily="18" charset="0"/>
                      </a:rPr>
                      <m:t>0.5</m:t>
                    </m:r>
                    <m:d>
                      <m:dPr>
                        <m:begChr m:val="〈"/>
                        <m:endChr m:val="〉"/>
                        <m:ctrlPr>
                          <a:rPr lang="en-US" sz="2100" b="1" i="1">
                            <a:latin typeface="Cambria Math" panose="02040503050406030204" pitchFamily="18" charset="0"/>
                          </a:rPr>
                        </m:ctrlPr>
                      </m:dPr>
                      <m:e>
                        <m:r>
                          <a:rPr lang="en-US" sz="2100" b="0" i="1" smtClean="0">
                            <a:latin typeface="Cambria Math" panose="02040503050406030204" pitchFamily="18" charset="0"/>
                          </a:rPr>
                          <m:t>1</m:t>
                        </m:r>
                        <m:r>
                          <a:rPr lang="en-US" sz="2100" i="1">
                            <a:latin typeface="Cambria Math" panose="02040503050406030204" pitchFamily="18" charset="0"/>
                          </a:rPr>
                          <m:t>,</m:t>
                        </m:r>
                        <m:r>
                          <a:rPr lang="en-US" sz="2100" b="0" i="1" smtClean="0">
                            <a:latin typeface="Cambria Math" panose="02040503050406030204" pitchFamily="18" charset="0"/>
                          </a:rPr>
                          <m:t> 2</m:t>
                        </m:r>
                      </m:e>
                    </m:d>
                    <m:r>
                      <a:rPr lang="en-US" sz="2100" b="1" i="1" smtClean="0">
                        <a:latin typeface="Cambria Math" panose="02040503050406030204" pitchFamily="18" charset="0"/>
                      </a:rPr>
                      <m:t>=</m:t>
                    </m:r>
                    <m:d>
                      <m:dPr>
                        <m:begChr m:val="〈"/>
                        <m:endChr m:val="〉"/>
                        <m:ctrlPr>
                          <a:rPr lang="en-US" sz="2100" b="1" i="1" smtClean="0">
                            <a:latin typeface="Cambria Math" panose="02040503050406030204" pitchFamily="18" charset="0"/>
                          </a:rPr>
                        </m:ctrlPr>
                      </m:dPr>
                      <m:e>
                        <m:r>
                          <a:rPr lang="en-US" sz="2100" b="0" i="1" smtClean="0">
                            <a:latin typeface="Cambria Math" panose="02040503050406030204" pitchFamily="18" charset="0"/>
                          </a:rPr>
                          <m:t>1.5,2</m:t>
                        </m:r>
                      </m:e>
                    </m:d>
                  </m:oMath>
                </a14:m>
                <a:r>
                  <a:rPr lang="en-US" sz="2100" dirty="0" smtClean="0"/>
                  <a:t> </a:t>
                </a:r>
                <a:endParaRPr lang="en-US" sz="2100" dirty="0"/>
              </a:p>
              <a:p>
                <a:pPr marL="342900" indent="-342900">
                  <a:buFont typeface="Arial" panose="020B0604020202020204" pitchFamily="34" charset="0"/>
                  <a:buChar char="•"/>
                </a:pPr>
                <a14:m>
                  <m:oMath xmlns:m="http://schemas.openxmlformats.org/officeDocument/2006/math">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0" i="1" smtClean="0">
                            <a:latin typeface="Cambria Math" panose="02040503050406030204" pitchFamily="18" charset="0"/>
                          </a:rPr>
                          <m:t>2</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0" i="1" smtClean="0">
                            <a:latin typeface="Cambria Math" panose="02040503050406030204" pitchFamily="18" charset="0"/>
                          </a:rPr>
                          <m:t>1</m:t>
                        </m:r>
                      </m:sub>
                    </m:sSub>
                    <m:r>
                      <a:rPr lang="en-US" sz="2100" i="1">
                        <a:latin typeface="Cambria Math" panose="02040503050406030204" pitchFamily="18" charset="0"/>
                      </a:rPr>
                      <m:t>+</m:t>
                    </m:r>
                    <m:r>
                      <a:rPr lang="en-US" sz="2100" i="1">
                        <a:latin typeface="Cambria Math" panose="02040503050406030204" pitchFamily="18" charset="0"/>
                      </a:rPr>
                      <m:t>h</m:t>
                    </m:r>
                    <m:r>
                      <a:rPr lang="en-US" sz="2100" b="1">
                        <a:latin typeface="Cambria Math" panose="02040503050406030204" pitchFamily="18" charset="0"/>
                      </a:rPr>
                      <m:t>𝐅</m:t>
                    </m:r>
                    <m:d>
                      <m:dPr>
                        <m:ctrlPr>
                          <a:rPr lang="en-US" sz="2100" b="1" i="1">
                            <a:latin typeface="Cambria Math" panose="02040503050406030204" pitchFamily="18" charset="0"/>
                          </a:rPr>
                        </m:ctrlPr>
                      </m:dPr>
                      <m:e>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0" i="1" smtClean="0">
                                <a:latin typeface="Cambria Math" panose="02040503050406030204" pitchFamily="18" charset="0"/>
                              </a:rPr>
                              <m:t>1</m:t>
                            </m:r>
                          </m:sub>
                        </m:sSub>
                      </m:e>
                    </m:d>
                    <m:r>
                      <a:rPr lang="en-US" sz="2100" i="1">
                        <a:latin typeface="Cambria Math" panose="02040503050406030204" pitchFamily="18" charset="0"/>
                      </a:rPr>
                      <m:t>=</m:t>
                    </m:r>
                    <m:d>
                      <m:dPr>
                        <m:begChr m:val="〈"/>
                        <m:endChr m:val="〉"/>
                        <m:ctrlPr>
                          <a:rPr lang="en-US" sz="2100" b="1" i="1">
                            <a:latin typeface="Cambria Math" panose="02040503050406030204" pitchFamily="18" charset="0"/>
                          </a:rPr>
                        </m:ctrlPr>
                      </m:dPr>
                      <m:e>
                        <m:r>
                          <a:rPr lang="en-US" sz="2100" i="1">
                            <a:latin typeface="Cambria Math" panose="02040503050406030204" pitchFamily="18" charset="0"/>
                          </a:rPr>
                          <m:t>1.5,2</m:t>
                        </m:r>
                      </m:e>
                    </m:d>
                    <m:r>
                      <a:rPr lang="en-US" sz="2100" b="1" i="1">
                        <a:latin typeface="Cambria Math" panose="02040503050406030204" pitchFamily="18" charset="0"/>
                      </a:rPr>
                      <m:t>+</m:t>
                    </m:r>
                    <m:r>
                      <a:rPr lang="en-US" sz="2100" i="1">
                        <a:latin typeface="Cambria Math" panose="02040503050406030204" pitchFamily="18" charset="0"/>
                      </a:rPr>
                      <m:t>0.5</m:t>
                    </m:r>
                    <m:r>
                      <a:rPr lang="en-US" sz="2100" b="1">
                        <a:latin typeface="Cambria Math" panose="02040503050406030204" pitchFamily="18" charset="0"/>
                      </a:rPr>
                      <m:t>𝐅</m:t>
                    </m:r>
                    <m:d>
                      <m:dPr>
                        <m:ctrlPr>
                          <a:rPr lang="en-US" sz="2100" b="1" i="1">
                            <a:latin typeface="Cambria Math" panose="02040503050406030204" pitchFamily="18" charset="0"/>
                          </a:rPr>
                        </m:ctrlPr>
                      </m:dPr>
                      <m:e>
                        <m:d>
                          <m:dPr>
                            <m:begChr m:val="〈"/>
                            <m:endChr m:val="〉"/>
                            <m:ctrlPr>
                              <a:rPr lang="en-US" sz="2100" b="1" i="1">
                                <a:latin typeface="Cambria Math" panose="02040503050406030204" pitchFamily="18" charset="0"/>
                              </a:rPr>
                            </m:ctrlPr>
                          </m:dPr>
                          <m:e>
                            <m:r>
                              <a:rPr lang="en-US" sz="2100" i="1">
                                <a:latin typeface="Cambria Math" panose="02040503050406030204" pitchFamily="18" charset="0"/>
                              </a:rPr>
                              <m:t>1.5,2</m:t>
                            </m:r>
                          </m:e>
                        </m:d>
                      </m:e>
                    </m:d>
                  </m:oMath>
                </a14:m>
                <a:r>
                  <a:rPr lang="en-US" sz="2100" b="1" i="1" dirty="0" smtClean="0">
                    <a:latin typeface="Cambria Math" panose="02040503050406030204" pitchFamily="18" charset="0"/>
                  </a:rPr>
                  <a:t/>
                </a:r>
                <a:br>
                  <a:rPr lang="en-US" sz="2100" b="1" i="1" dirty="0" smtClean="0">
                    <a:latin typeface="Cambria Math" panose="02040503050406030204" pitchFamily="18" charset="0"/>
                  </a:rPr>
                </a:br>
                <a:r>
                  <a:rPr lang="en-US" sz="2100" b="1" i="1" dirty="0" smtClean="0">
                    <a:latin typeface="Cambria Math" panose="02040503050406030204" pitchFamily="18" charset="0"/>
                  </a:rPr>
                  <a:t> 					 </a:t>
                </a:r>
                <a14:m>
                  <m:oMath xmlns:m="http://schemas.openxmlformats.org/officeDocument/2006/math">
                    <m:r>
                      <a:rPr lang="en-US" sz="2100" b="1" i="1">
                        <a:latin typeface="Cambria Math" panose="02040503050406030204" pitchFamily="18" charset="0"/>
                      </a:rPr>
                      <m:t>=</m:t>
                    </m:r>
                    <m:d>
                      <m:dPr>
                        <m:begChr m:val="〈"/>
                        <m:endChr m:val="〉"/>
                        <m:ctrlPr>
                          <a:rPr lang="en-US" sz="2100" b="1" i="1">
                            <a:latin typeface="Cambria Math" panose="02040503050406030204" pitchFamily="18" charset="0"/>
                          </a:rPr>
                        </m:ctrlPr>
                      </m:dPr>
                      <m:e>
                        <m:r>
                          <a:rPr lang="en-US" sz="2100" i="1">
                            <a:latin typeface="Cambria Math" panose="02040503050406030204" pitchFamily="18" charset="0"/>
                          </a:rPr>
                          <m:t>1.5,2</m:t>
                        </m:r>
                      </m:e>
                    </m:d>
                    <m:r>
                      <a:rPr lang="en-US" sz="2100" b="1" i="1">
                        <a:latin typeface="Cambria Math" panose="02040503050406030204" pitchFamily="18" charset="0"/>
                      </a:rPr>
                      <m:t>+</m:t>
                    </m:r>
                    <m:r>
                      <a:rPr lang="en-US" sz="2100" i="1">
                        <a:latin typeface="Cambria Math" panose="02040503050406030204" pitchFamily="18" charset="0"/>
                      </a:rPr>
                      <m:t>0.5</m:t>
                    </m:r>
                    <m:d>
                      <m:dPr>
                        <m:begChr m:val="〈"/>
                        <m:endChr m:val="〉"/>
                        <m:ctrlPr>
                          <a:rPr lang="en-US" sz="2100" b="1" i="1">
                            <a:latin typeface="Cambria Math" panose="02040503050406030204" pitchFamily="18" charset="0"/>
                          </a:rPr>
                        </m:ctrlPr>
                      </m:dPr>
                      <m:e>
                        <m:r>
                          <a:rPr lang="en-US" sz="2100" b="0" i="1" smtClean="0">
                            <a:latin typeface="Cambria Math" panose="02040503050406030204" pitchFamily="18" charset="0"/>
                          </a:rPr>
                          <m:t>0</m:t>
                        </m:r>
                        <m:r>
                          <a:rPr lang="en-US" sz="2100" i="1">
                            <a:latin typeface="Cambria Math" panose="02040503050406030204" pitchFamily="18" charset="0"/>
                          </a:rPr>
                          <m:t>,</m:t>
                        </m:r>
                        <m:r>
                          <a:rPr lang="en-US" sz="2100" b="0" i="1" smtClean="0">
                            <a:latin typeface="Cambria Math" panose="02040503050406030204" pitchFamily="18" charset="0"/>
                          </a:rPr>
                          <m:t>2</m:t>
                        </m:r>
                      </m:e>
                    </m:d>
                    <m:r>
                      <a:rPr lang="en-US" sz="2100" b="1" i="1">
                        <a:latin typeface="Cambria Math" panose="02040503050406030204" pitchFamily="18" charset="0"/>
                      </a:rPr>
                      <m:t>=</m:t>
                    </m:r>
                    <m:d>
                      <m:dPr>
                        <m:begChr m:val="〈"/>
                        <m:endChr m:val="〉"/>
                        <m:ctrlPr>
                          <a:rPr lang="en-US" sz="2100" b="1" i="1" smtClean="0">
                            <a:latin typeface="Cambria Math" panose="02040503050406030204" pitchFamily="18" charset="0"/>
                          </a:rPr>
                        </m:ctrlPr>
                      </m:dPr>
                      <m:e>
                        <m:r>
                          <a:rPr lang="en-US" sz="2100" b="0" i="1" smtClean="0">
                            <a:latin typeface="Cambria Math" panose="02040503050406030204" pitchFamily="18" charset="0"/>
                          </a:rPr>
                          <m:t>1.5</m:t>
                        </m:r>
                        <m:r>
                          <a:rPr lang="en-US" sz="2100" i="1">
                            <a:latin typeface="Cambria Math" panose="02040503050406030204" pitchFamily="18" charset="0"/>
                          </a:rPr>
                          <m:t>,</m:t>
                        </m:r>
                        <m:r>
                          <a:rPr lang="en-US" sz="2100" b="0" i="1" smtClean="0">
                            <a:latin typeface="Cambria Math" panose="02040503050406030204" pitchFamily="18" charset="0"/>
                          </a:rPr>
                          <m:t>3</m:t>
                        </m:r>
                      </m:e>
                    </m:d>
                  </m:oMath>
                </a14:m>
                <a:endParaRPr lang="en-US" sz="2100" b="1" dirty="0" smtClean="0"/>
              </a:p>
              <a:p>
                <a:pPr marL="342900" indent="-342900">
                  <a:buFont typeface="Arial" panose="020B0604020202020204" pitchFamily="34" charset="0"/>
                  <a:buChar char="•"/>
                </a:pPr>
                <a14:m>
                  <m:oMath xmlns:m="http://schemas.openxmlformats.org/officeDocument/2006/math">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0" i="1" smtClean="0">
                            <a:latin typeface="Cambria Math" panose="02040503050406030204" pitchFamily="18" charset="0"/>
                          </a:rPr>
                          <m:t>3</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1" i="1" smtClean="0">
                            <a:latin typeface="Cambria Math" panose="02040503050406030204" pitchFamily="18" charset="0"/>
                          </a:rPr>
                          <m:t>𝟐</m:t>
                        </m:r>
                      </m:sub>
                    </m:sSub>
                    <m:r>
                      <a:rPr lang="en-US" sz="2100" i="1">
                        <a:latin typeface="Cambria Math" panose="02040503050406030204" pitchFamily="18" charset="0"/>
                      </a:rPr>
                      <m:t>+</m:t>
                    </m:r>
                    <m:r>
                      <a:rPr lang="en-US" sz="2100" i="1">
                        <a:latin typeface="Cambria Math" panose="02040503050406030204" pitchFamily="18" charset="0"/>
                      </a:rPr>
                      <m:t>h</m:t>
                    </m:r>
                    <m:r>
                      <a:rPr lang="en-US" sz="2100" b="1">
                        <a:latin typeface="Cambria Math" panose="02040503050406030204" pitchFamily="18" charset="0"/>
                      </a:rPr>
                      <m:t>𝐅</m:t>
                    </m:r>
                    <m:d>
                      <m:dPr>
                        <m:ctrlPr>
                          <a:rPr lang="en-US" sz="2100" b="1" i="1">
                            <a:latin typeface="Cambria Math" panose="02040503050406030204" pitchFamily="18" charset="0"/>
                          </a:rPr>
                        </m:ctrlPr>
                      </m:dPr>
                      <m:e>
                        <m:sSub>
                          <m:sSubPr>
                            <m:ctrlPr>
                              <a:rPr lang="en-US" sz="2100" i="1">
                                <a:latin typeface="Cambria Math" panose="02040503050406030204" pitchFamily="18" charset="0"/>
                              </a:rPr>
                            </m:ctrlPr>
                          </m:sSubPr>
                          <m:e>
                            <m:r>
                              <a:rPr lang="en-US" sz="2100" b="1">
                                <a:latin typeface="Cambria Math" panose="02040503050406030204" pitchFamily="18" charset="0"/>
                              </a:rPr>
                              <m:t>𝐱</m:t>
                            </m:r>
                          </m:e>
                          <m:sub>
                            <m:r>
                              <a:rPr lang="en-US" sz="2100" b="0" i="1" smtClean="0">
                                <a:latin typeface="Cambria Math" panose="02040503050406030204" pitchFamily="18" charset="0"/>
                              </a:rPr>
                              <m:t>2</m:t>
                            </m:r>
                          </m:sub>
                        </m:sSub>
                      </m:e>
                    </m:d>
                    <m:r>
                      <a:rPr lang="en-US" sz="2100" i="1">
                        <a:latin typeface="Cambria Math" panose="02040503050406030204" pitchFamily="18" charset="0"/>
                      </a:rPr>
                      <m:t>=</m:t>
                    </m:r>
                    <m:d>
                      <m:dPr>
                        <m:begChr m:val="〈"/>
                        <m:endChr m:val="〉"/>
                        <m:ctrlPr>
                          <a:rPr lang="en-US" sz="2100" b="1" i="1">
                            <a:latin typeface="Cambria Math" panose="02040503050406030204" pitchFamily="18" charset="0"/>
                          </a:rPr>
                        </m:ctrlPr>
                      </m:dPr>
                      <m:e>
                        <m:r>
                          <a:rPr lang="en-US" sz="2100" i="1">
                            <a:latin typeface="Cambria Math" panose="02040503050406030204" pitchFamily="18" charset="0"/>
                          </a:rPr>
                          <m:t>1.5,3</m:t>
                        </m:r>
                      </m:e>
                    </m:d>
                    <m:r>
                      <a:rPr lang="en-US" sz="2100" b="1" i="1">
                        <a:latin typeface="Cambria Math" panose="02040503050406030204" pitchFamily="18" charset="0"/>
                      </a:rPr>
                      <m:t>+</m:t>
                    </m:r>
                    <m:r>
                      <a:rPr lang="en-US" sz="2100" i="1">
                        <a:latin typeface="Cambria Math" panose="02040503050406030204" pitchFamily="18" charset="0"/>
                      </a:rPr>
                      <m:t>0.5</m:t>
                    </m:r>
                    <m:r>
                      <a:rPr lang="en-US" sz="2100" b="1">
                        <a:latin typeface="Cambria Math" panose="02040503050406030204" pitchFamily="18" charset="0"/>
                      </a:rPr>
                      <m:t>𝐅</m:t>
                    </m:r>
                    <m:d>
                      <m:dPr>
                        <m:ctrlPr>
                          <a:rPr lang="en-US" sz="2100" b="1" i="1">
                            <a:latin typeface="Cambria Math" panose="02040503050406030204" pitchFamily="18" charset="0"/>
                          </a:rPr>
                        </m:ctrlPr>
                      </m:dPr>
                      <m:e>
                        <m:d>
                          <m:dPr>
                            <m:begChr m:val="〈"/>
                            <m:endChr m:val="〉"/>
                            <m:ctrlPr>
                              <a:rPr lang="en-US" sz="2100" b="1" i="1">
                                <a:latin typeface="Cambria Math" panose="02040503050406030204" pitchFamily="18" charset="0"/>
                              </a:rPr>
                            </m:ctrlPr>
                          </m:dPr>
                          <m:e>
                            <m:r>
                              <a:rPr lang="en-US" sz="2100" i="1">
                                <a:latin typeface="Cambria Math" panose="02040503050406030204" pitchFamily="18" charset="0"/>
                              </a:rPr>
                              <m:t>1.5,3</m:t>
                            </m:r>
                          </m:e>
                        </m:d>
                      </m:e>
                    </m:d>
                  </m:oMath>
                </a14:m>
                <a:r>
                  <a:rPr lang="en-US" sz="2100" b="1" i="1" dirty="0" smtClean="0">
                    <a:latin typeface="Cambria Math" panose="02040503050406030204" pitchFamily="18" charset="0"/>
                  </a:rPr>
                  <a:t/>
                </a:r>
                <a:br>
                  <a:rPr lang="en-US" sz="2100" b="1" i="1" dirty="0" smtClean="0">
                    <a:latin typeface="Cambria Math" panose="02040503050406030204" pitchFamily="18" charset="0"/>
                  </a:rPr>
                </a:br>
                <a:r>
                  <a:rPr lang="en-US" sz="2100" b="1" i="1" dirty="0" smtClean="0">
                    <a:latin typeface="Cambria Math" panose="02040503050406030204" pitchFamily="18" charset="0"/>
                  </a:rPr>
                  <a:t> 					  </a:t>
                </a:r>
                <a14:m>
                  <m:oMath xmlns:m="http://schemas.openxmlformats.org/officeDocument/2006/math">
                    <m:r>
                      <a:rPr lang="en-US" sz="2100" b="1" i="1">
                        <a:latin typeface="Cambria Math" panose="02040503050406030204" pitchFamily="18" charset="0"/>
                      </a:rPr>
                      <m:t>=</m:t>
                    </m:r>
                    <m:d>
                      <m:dPr>
                        <m:begChr m:val="〈"/>
                        <m:endChr m:val="〉"/>
                        <m:ctrlPr>
                          <a:rPr lang="en-US" sz="2100" b="1" i="1">
                            <a:latin typeface="Cambria Math" panose="02040503050406030204" pitchFamily="18" charset="0"/>
                          </a:rPr>
                        </m:ctrlPr>
                      </m:dPr>
                      <m:e>
                        <m:r>
                          <a:rPr lang="en-US" sz="2100" i="1">
                            <a:latin typeface="Cambria Math" panose="02040503050406030204" pitchFamily="18" charset="0"/>
                          </a:rPr>
                          <m:t>1.5,3</m:t>
                        </m:r>
                      </m:e>
                    </m:d>
                    <m:r>
                      <a:rPr lang="en-US" sz="2100" b="1" i="1">
                        <a:latin typeface="Cambria Math" panose="02040503050406030204" pitchFamily="18" charset="0"/>
                      </a:rPr>
                      <m:t>+</m:t>
                    </m:r>
                    <m:r>
                      <a:rPr lang="en-US" sz="2100" i="1">
                        <a:latin typeface="Cambria Math" panose="02040503050406030204" pitchFamily="18" charset="0"/>
                      </a:rPr>
                      <m:t>0.5</m:t>
                    </m:r>
                    <m:d>
                      <m:dPr>
                        <m:begChr m:val="〈"/>
                        <m:endChr m:val="〉"/>
                        <m:ctrlPr>
                          <a:rPr lang="en-US" sz="2100" b="1" i="1">
                            <a:latin typeface="Cambria Math" panose="02040503050406030204" pitchFamily="18" charset="0"/>
                          </a:rPr>
                        </m:ctrlPr>
                      </m:dPr>
                      <m:e>
                        <m:r>
                          <a:rPr lang="en-US" sz="2100" b="1" i="1" smtClean="0">
                            <a:latin typeface="Cambria Math" panose="02040503050406030204" pitchFamily="18" charset="0"/>
                          </a:rPr>
                          <m:t>−</m:t>
                        </m:r>
                        <m:r>
                          <a:rPr lang="en-US" sz="2100" b="0" i="1" smtClean="0">
                            <a:latin typeface="Cambria Math" panose="02040503050406030204" pitchFamily="18" charset="0"/>
                          </a:rPr>
                          <m:t>1.5</m:t>
                        </m:r>
                        <m:r>
                          <a:rPr lang="en-US" sz="2100" i="1">
                            <a:latin typeface="Cambria Math" panose="02040503050406030204" pitchFamily="18" charset="0"/>
                          </a:rPr>
                          <m:t>,</m:t>
                        </m:r>
                        <m:r>
                          <a:rPr lang="en-US" sz="2100" b="0" i="1" smtClean="0">
                            <a:latin typeface="Cambria Math" panose="02040503050406030204" pitchFamily="18" charset="0"/>
                          </a:rPr>
                          <m:t>3</m:t>
                        </m:r>
                      </m:e>
                    </m:d>
                    <m:r>
                      <a:rPr lang="en-US" sz="2100" b="1" i="1">
                        <a:latin typeface="Cambria Math" panose="02040503050406030204" pitchFamily="18" charset="0"/>
                      </a:rPr>
                      <m:t>=〈</m:t>
                    </m:r>
                    <m:r>
                      <a:rPr lang="en-US" sz="2100" b="0" i="1" smtClean="0">
                        <a:latin typeface="Cambria Math" panose="02040503050406030204" pitchFamily="18" charset="0"/>
                      </a:rPr>
                      <m:t>0.75</m:t>
                    </m:r>
                    <m:r>
                      <a:rPr lang="en-US" sz="2100" i="1">
                        <a:latin typeface="Cambria Math" panose="02040503050406030204" pitchFamily="18" charset="0"/>
                      </a:rPr>
                      <m:t>,</m:t>
                    </m:r>
                    <m:r>
                      <a:rPr lang="en-US" sz="2100" b="0" i="1" smtClean="0">
                        <a:latin typeface="Cambria Math" panose="02040503050406030204" pitchFamily="18" charset="0"/>
                      </a:rPr>
                      <m:t>4.5</m:t>
                    </m:r>
                    <m:r>
                      <a:rPr lang="en-US" sz="2100" b="1" i="1">
                        <a:latin typeface="Cambria Math" panose="02040503050406030204" pitchFamily="18" charset="0"/>
                      </a:rPr>
                      <m:t>〉</m:t>
                    </m:r>
                  </m:oMath>
                </a14:m>
                <a:endParaRPr lang="en-US" sz="2100" dirty="0"/>
              </a:p>
              <a:p>
                <a:pPr marL="342900" indent="-342900">
                  <a:buFont typeface="Arial" panose="020B0604020202020204" pitchFamily="34" charset="0"/>
                  <a:buChar char="•"/>
                </a:pPr>
                <a:endParaRPr lang="en-US" sz="2100" dirty="0" smtClean="0"/>
              </a:p>
            </p:txBody>
          </p:sp>
        </mc:Choice>
        <mc:Fallback>
          <p:sp>
            <p:nvSpPr>
              <p:cNvPr id="8" name="TextBox 7"/>
              <p:cNvSpPr txBox="1">
                <a:spLocks noRot="1" noChangeAspect="1" noMove="1" noResize="1" noEditPoints="1" noAdjustHandles="1" noChangeArrowheads="1" noChangeShapeType="1" noTextEdit="1"/>
              </p:cNvSpPr>
              <p:nvPr/>
            </p:nvSpPr>
            <p:spPr>
              <a:xfrm>
                <a:off x="41577" y="1424362"/>
                <a:ext cx="6834240" cy="5082097"/>
              </a:xfrm>
              <a:prstGeom prst="rect">
                <a:avLst/>
              </a:prstGeom>
              <a:blipFill>
                <a:blip r:embed="rId4"/>
                <a:stretch>
                  <a:fillRect l="-1070" t="-8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073389509"/>
                  </p:ext>
                </p:extLst>
              </p:nvPr>
            </p:nvGraphicFramePr>
            <p:xfrm>
              <a:off x="6887688" y="2228292"/>
              <a:ext cx="1943596" cy="2655696"/>
            </p:xfrm>
            <a:graphic>
              <a:graphicData uri="http://schemas.openxmlformats.org/drawingml/2006/table">
                <a:tbl>
                  <a:tblPr firstRow="1" bandRow="1">
                    <a:tableStyleId>{1E171933-4619-4E11-9A3F-F7608DF75F80}</a:tableStyleId>
                  </a:tblPr>
                  <a:tblGrid>
                    <a:gridCol w="611254">
                      <a:extLst>
                        <a:ext uri="{9D8B030D-6E8A-4147-A177-3AD203B41FA5}">
                          <a16:colId xmlns:a16="http://schemas.microsoft.com/office/drawing/2014/main" val="2782024554"/>
                        </a:ext>
                      </a:extLst>
                    </a:gridCol>
                    <a:gridCol w="1332342">
                      <a:extLst>
                        <a:ext uri="{9D8B030D-6E8A-4147-A177-3AD203B41FA5}">
                          <a16:colId xmlns:a16="http://schemas.microsoft.com/office/drawing/2014/main" val="2276308868"/>
                        </a:ext>
                      </a:extLst>
                    </a:gridCol>
                  </a:tblGrid>
                  <a:tr h="442616">
                    <a:tc>
                      <a:txBody>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𝒕</m:t>
                                </m:r>
                              </m:oMath>
                            </m:oMathPara>
                          </a14:m>
                          <a:endParaRPr lang="en-US" sz="21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100" b="1" i="1" smtClean="0">
                                        <a:latin typeface="Cambria Math" panose="02040503050406030204" pitchFamily="18" charset="0"/>
                                      </a:rPr>
                                    </m:ctrlPr>
                                  </m:sSubPr>
                                  <m:e>
                                    <m:r>
                                      <a:rPr lang="en-US" sz="2100" b="1" i="0" smtClean="0">
                                        <a:latin typeface="Cambria Math" panose="02040503050406030204" pitchFamily="18" charset="0"/>
                                      </a:rPr>
                                      <m:t>𝐱</m:t>
                                    </m:r>
                                  </m:e>
                                  <m:sub>
                                    <m:r>
                                      <a:rPr lang="en-US" sz="2100" b="1" i="1" smtClean="0">
                                        <a:latin typeface="Cambria Math" panose="02040503050406030204" pitchFamily="18" charset="0"/>
                                      </a:rPr>
                                      <m:t>𝒌</m:t>
                                    </m:r>
                                  </m:sub>
                                </m:sSub>
                              </m:oMath>
                            </m:oMathPara>
                          </a14:m>
                          <a:endParaRPr lang="en-US" sz="2100" b="1" dirty="0"/>
                        </a:p>
                      </a:txBody>
                      <a:tcPr/>
                    </a:tc>
                    <a:extLst>
                      <a:ext uri="{0D108BD9-81ED-4DB2-BD59-A6C34878D82A}">
                        <a16:rowId xmlns:a16="http://schemas.microsoft.com/office/drawing/2014/main" val="1937870264"/>
                      </a:ext>
                    </a:extLst>
                  </a:tr>
                  <a:tr h="442616">
                    <a:tc>
                      <a:txBody>
                        <a:bodyPr/>
                        <a:lstStyle/>
                        <a:p>
                          <a:r>
                            <a:rPr lang="en-US" sz="2100" dirty="0" smtClean="0"/>
                            <a:t>0</a:t>
                          </a:r>
                          <a:endParaRPr lang="en-US" sz="2100" dirty="0"/>
                        </a:p>
                      </a:txBody>
                      <a:tcPr/>
                    </a:tc>
                    <a:tc>
                      <a:txBody>
                        <a:bodyPr/>
                        <a:lstStyle/>
                        <a:p>
                          <a:r>
                            <a:rPr lang="en-US" sz="2100" dirty="0" smtClean="0"/>
                            <a:t>(1,1)</a:t>
                          </a:r>
                          <a:endParaRPr lang="en-US" sz="2100" dirty="0"/>
                        </a:p>
                      </a:txBody>
                      <a:tcPr/>
                    </a:tc>
                    <a:extLst>
                      <a:ext uri="{0D108BD9-81ED-4DB2-BD59-A6C34878D82A}">
                        <a16:rowId xmlns:a16="http://schemas.microsoft.com/office/drawing/2014/main" val="1028494837"/>
                      </a:ext>
                    </a:extLst>
                  </a:tr>
                  <a:tr h="442616">
                    <a:tc>
                      <a:txBody>
                        <a:bodyPr/>
                        <a:lstStyle/>
                        <a:p>
                          <a:r>
                            <a:rPr lang="en-US" sz="2100" dirty="0" smtClean="0"/>
                            <a:t>0.5</a:t>
                          </a:r>
                          <a:endParaRPr lang="en-US" sz="2100" dirty="0"/>
                        </a:p>
                      </a:txBody>
                      <a:tcPr/>
                    </a:tc>
                    <a:tc>
                      <a:txBody>
                        <a:bodyPr/>
                        <a:lstStyle/>
                        <a:p>
                          <a:r>
                            <a:rPr lang="en-US" sz="2100" dirty="0" smtClean="0"/>
                            <a:t>(1.5,2)</a:t>
                          </a:r>
                          <a:endParaRPr lang="en-US" sz="2100" dirty="0"/>
                        </a:p>
                      </a:txBody>
                      <a:tcPr/>
                    </a:tc>
                    <a:extLst>
                      <a:ext uri="{0D108BD9-81ED-4DB2-BD59-A6C34878D82A}">
                        <a16:rowId xmlns:a16="http://schemas.microsoft.com/office/drawing/2014/main" val="2437130731"/>
                      </a:ext>
                    </a:extLst>
                  </a:tr>
                  <a:tr h="442616">
                    <a:tc>
                      <a:txBody>
                        <a:bodyPr/>
                        <a:lstStyle/>
                        <a:p>
                          <a:r>
                            <a:rPr lang="en-US" sz="2100" dirty="0" smtClean="0"/>
                            <a:t>1.0</a:t>
                          </a:r>
                          <a:endParaRPr lang="en-US" sz="2100" dirty="0"/>
                        </a:p>
                      </a:txBody>
                      <a:tcPr/>
                    </a:tc>
                    <a:tc>
                      <a:txBody>
                        <a:bodyPr/>
                        <a:lstStyle/>
                        <a:p>
                          <a:r>
                            <a:rPr lang="en-US" sz="2100" dirty="0" smtClean="0"/>
                            <a:t>(1.5,3)</a:t>
                          </a:r>
                          <a:endParaRPr lang="en-US" sz="2100" dirty="0"/>
                        </a:p>
                      </a:txBody>
                      <a:tcPr/>
                    </a:tc>
                    <a:extLst>
                      <a:ext uri="{0D108BD9-81ED-4DB2-BD59-A6C34878D82A}">
                        <a16:rowId xmlns:a16="http://schemas.microsoft.com/office/drawing/2014/main" val="119869686"/>
                      </a:ext>
                    </a:extLst>
                  </a:tr>
                  <a:tr h="442616">
                    <a:tc>
                      <a:txBody>
                        <a:bodyPr/>
                        <a:lstStyle/>
                        <a:p>
                          <a:r>
                            <a:rPr lang="en-US" sz="2100" dirty="0" smtClean="0"/>
                            <a:t>1.5</a:t>
                          </a:r>
                          <a:endParaRPr lang="en-US" sz="2100" dirty="0"/>
                        </a:p>
                      </a:txBody>
                      <a:tcPr/>
                    </a:tc>
                    <a:tc>
                      <a:txBody>
                        <a:bodyPr/>
                        <a:lstStyle/>
                        <a:p>
                          <a:r>
                            <a:rPr lang="en-US" sz="2100" dirty="0" smtClean="0"/>
                            <a:t>(0.75,4.5)</a:t>
                          </a:r>
                          <a:endParaRPr lang="en-US" sz="2100" dirty="0"/>
                        </a:p>
                      </a:txBody>
                      <a:tcPr/>
                    </a:tc>
                    <a:extLst>
                      <a:ext uri="{0D108BD9-81ED-4DB2-BD59-A6C34878D82A}">
                        <a16:rowId xmlns:a16="http://schemas.microsoft.com/office/drawing/2014/main" val="1892922872"/>
                      </a:ext>
                    </a:extLst>
                  </a:tr>
                  <a:tr h="442616">
                    <a:tc>
                      <a:txBody>
                        <a:bodyPr/>
                        <a:lstStyle/>
                        <a:p>
                          <a:r>
                            <a:rPr lang="en-US" sz="2100" dirty="0" smtClean="0"/>
                            <a:t>2.0</a:t>
                          </a:r>
                          <a:endParaRPr lang="en-US" sz="2100" dirty="0"/>
                        </a:p>
                      </a:txBody>
                      <a:tcPr/>
                    </a:tc>
                    <a:tc>
                      <a:txBody>
                        <a:bodyPr/>
                        <a:lstStyle/>
                        <a:p>
                          <a:r>
                            <a:rPr lang="en-US" sz="2100" dirty="0" smtClean="0"/>
                            <a:t>(-0.2,10.1)</a:t>
                          </a:r>
                          <a:endParaRPr lang="en-US" sz="2100" dirty="0"/>
                        </a:p>
                      </a:txBody>
                      <a:tcPr/>
                    </a:tc>
                    <a:extLst>
                      <a:ext uri="{0D108BD9-81ED-4DB2-BD59-A6C34878D82A}">
                        <a16:rowId xmlns:a16="http://schemas.microsoft.com/office/drawing/2014/main" val="296588567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073389509"/>
                  </p:ext>
                </p:extLst>
              </p:nvPr>
            </p:nvGraphicFramePr>
            <p:xfrm>
              <a:off x="6887688" y="2228292"/>
              <a:ext cx="1943596" cy="2655696"/>
            </p:xfrm>
            <a:graphic>
              <a:graphicData uri="http://schemas.openxmlformats.org/drawingml/2006/table">
                <a:tbl>
                  <a:tblPr firstRow="1" bandRow="1">
                    <a:tableStyleId>{1E171933-4619-4E11-9A3F-F7608DF75F80}</a:tableStyleId>
                  </a:tblPr>
                  <a:tblGrid>
                    <a:gridCol w="611254">
                      <a:extLst>
                        <a:ext uri="{9D8B030D-6E8A-4147-A177-3AD203B41FA5}">
                          <a16:colId xmlns:a16="http://schemas.microsoft.com/office/drawing/2014/main" val="2782024554"/>
                        </a:ext>
                      </a:extLst>
                    </a:gridCol>
                    <a:gridCol w="1332342">
                      <a:extLst>
                        <a:ext uri="{9D8B030D-6E8A-4147-A177-3AD203B41FA5}">
                          <a16:colId xmlns:a16="http://schemas.microsoft.com/office/drawing/2014/main" val="2276308868"/>
                        </a:ext>
                      </a:extLst>
                    </a:gridCol>
                  </a:tblGrid>
                  <a:tr h="442616">
                    <a:tc>
                      <a:txBody>
                        <a:bodyPr/>
                        <a:lstStyle/>
                        <a:p>
                          <a:endParaRPr lang="en-US"/>
                        </a:p>
                      </a:txBody>
                      <a:tcPr>
                        <a:blipFill>
                          <a:blip r:embed="rId5"/>
                          <a:stretch>
                            <a:fillRect l="-990" t="-1370" r="-218812" b="-517808"/>
                          </a:stretch>
                        </a:blipFill>
                      </a:tcPr>
                    </a:tc>
                    <a:tc>
                      <a:txBody>
                        <a:bodyPr/>
                        <a:lstStyle/>
                        <a:p>
                          <a:endParaRPr lang="en-US"/>
                        </a:p>
                      </a:txBody>
                      <a:tcPr>
                        <a:blipFill>
                          <a:blip r:embed="rId5"/>
                          <a:stretch>
                            <a:fillRect l="-46575" t="-1370" r="-913" b="-517808"/>
                          </a:stretch>
                        </a:blipFill>
                      </a:tcPr>
                    </a:tc>
                    <a:extLst>
                      <a:ext uri="{0D108BD9-81ED-4DB2-BD59-A6C34878D82A}">
                        <a16:rowId xmlns:a16="http://schemas.microsoft.com/office/drawing/2014/main" val="1937870264"/>
                      </a:ext>
                    </a:extLst>
                  </a:tr>
                  <a:tr h="442616">
                    <a:tc>
                      <a:txBody>
                        <a:bodyPr/>
                        <a:lstStyle/>
                        <a:p>
                          <a:r>
                            <a:rPr lang="en-US" sz="2100" dirty="0" smtClean="0"/>
                            <a:t>0</a:t>
                          </a:r>
                          <a:endParaRPr lang="en-US" sz="2100" dirty="0"/>
                        </a:p>
                      </a:txBody>
                      <a:tcPr/>
                    </a:tc>
                    <a:tc>
                      <a:txBody>
                        <a:bodyPr/>
                        <a:lstStyle/>
                        <a:p>
                          <a:r>
                            <a:rPr lang="en-US" sz="2100" dirty="0" smtClean="0"/>
                            <a:t>(1,1)</a:t>
                          </a:r>
                          <a:endParaRPr lang="en-US" sz="2100" dirty="0"/>
                        </a:p>
                      </a:txBody>
                      <a:tcPr/>
                    </a:tc>
                    <a:extLst>
                      <a:ext uri="{0D108BD9-81ED-4DB2-BD59-A6C34878D82A}">
                        <a16:rowId xmlns:a16="http://schemas.microsoft.com/office/drawing/2014/main" val="1028494837"/>
                      </a:ext>
                    </a:extLst>
                  </a:tr>
                  <a:tr h="442616">
                    <a:tc>
                      <a:txBody>
                        <a:bodyPr/>
                        <a:lstStyle/>
                        <a:p>
                          <a:r>
                            <a:rPr lang="en-US" sz="2100" dirty="0" smtClean="0"/>
                            <a:t>0.5</a:t>
                          </a:r>
                          <a:endParaRPr lang="en-US" sz="2100" dirty="0"/>
                        </a:p>
                      </a:txBody>
                      <a:tcPr/>
                    </a:tc>
                    <a:tc>
                      <a:txBody>
                        <a:bodyPr/>
                        <a:lstStyle/>
                        <a:p>
                          <a:r>
                            <a:rPr lang="en-US" sz="2100" dirty="0" smtClean="0"/>
                            <a:t>(1.5,2)</a:t>
                          </a:r>
                          <a:endParaRPr lang="en-US" sz="2100" dirty="0"/>
                        </a:p>
                      </a:txBody>
                      <a:tcPr/>
                    </a:tc>
                    <a:extLst>
                      <a:ext uri="{0D108BD9-81ED-4DB2-BD59-A6C34878D82A}">
                        <a16:rowId xmlns:a16="http://schemas.microsoft.com/office/drawing/2014/main" val="2437130731"/>
                      </a:ext>
                    </a:extLst>
                  </a:tr>
                  <a:tr h="442616">
                    <a:tc>
                      <a:txBody>
                        <a:bodyPr/>
                        <a:lstStyle/>
                        <a:p>
                          <a:r>
                            <a:rPr lang="en-US" sz="2100" dirty="0" smtClean="0"/>
                            <a:t>1.0</a:t>
                          </a:r>
                          <a:endParaRPr lang="en-US" sz="2100" dirty="0"/>
                        </a:p>
                      </a:txBody>
                      <a:tcPr/>
                    </a:tc>
                    <a:tc>
                      <a:txBody>
                        <a:bodyPr/>
                        <a:lstStyle/>
                        <a:p>
                          <a:r>
                            <a:rPr lang="en-US" sz="2100" dirty="0" smtClean="0"/>
                            <a:t>(1.5,3</a:t>
                          </a:r>
                          <a:r>
                            <a:rPr lang="en-US" sz="2100" dirty="0" smtClean="0"/>
                            <a:t>)</a:t>
                          </a:r>
                          <a:endParaRPr lang="en-US" sz="2100" dirty="0"/>
                        </a:p>
                      </a:txBody>
                      <a:tcPr/>
                    </a:tc>
                    <a:extLst>
                      <a:ext uri="{0D108BD9-81ED-4DB2-BD59-A6C34878D82A}">
                        <a16:rowId xmlns:a16="http://schemas.microsoft.com/office/drawing/2014/main" val="119869686"/>
                      </a:ext>
                    </a:extLst>
                  </a:tr>
                  <a:tr h="442616">
                    <a:tc>
                      <a:txBody>
                        <a:bodyPr/>
                        <a:lstStyle/>
                        <a:p>
                          <a:r>
                            <a:rPr lang="en-US" sz="2100" dirty="0" smtClean="0"/>
                            <a:t>1.5</a:t>
                          </a:r>
                          <a:endParaRPr lang="en-US" sz="2100" dirty="0"/>
                        </a:p>
                      </a:txBody>
                      <a:tcPr/>
                    </a:tc>
                    <a:tc>
                      <a:txBody>
                        <a:bodyPr/>
                        <a:lstStyle/>
                        <a:p>
                          <a:r>
                            <a:rPr lang="en-US" sz="2100" dirty="0" smtClean="0"/>
                            <a:t>(0.75,4.5)</a:t>
                          </a:r>
                          <a:endParaRPr lang="en-US" sz="2100" dirty="0"/>
                        </a:p>
                      </a:txBody>
                      <a:tcPr/>
                    </a:tc>
                    <a:extLst>
                      <a:ext uri="{0D108BD9-81ED-4DB2-BD59-A6C34878D82A}">
                        <a16:rowId xmlns:a16="http://schemas.microsoft.com/office/drawing/2014/main" val="1892922872"/>
                      </a:ext>
                    </a:extLst>
                  </a:tr>
                  <a:tr h="442616">
                    <a:tc>
                      <a:txBody>
                        <a:bodyPr/>
                        <a:lstStyle/>
                        <a:p>
                          <a:r>
                            <a:rPr lang="en-US" sz="2100" dirty="0" smtClean="0"/>
                            <a:t>2.0</a:t>
                          </a:r>
                          <a:endParaRPr lang="en-US" sz="2100" dirty="0"/>
                        </a:p>
                      </a:txBody>
                      <a:tcPr/>
                    </a:tc>
                    <a:tc>
                      <a:txBody>
                        <a:bodyPr/>
                        <a:lstStyle/>
                        <a:p>
                          <a:r>
                            <a:rPr lang="en-US" sz="2100" dirty="0" smtClean="0"/>
                            <a:t>(-0.2,10.1)</a:t>
                          </a:r>
                          <a:endParaRPr lang="en-US" sz="2100" dirty="0"/>
                        </a:p>
                      </a:txBody>
                      <a:tcPr/>
                    </a:tc>
                    <a:extLst>
                      <a:ext uri="{0D108BD9-81ED-4DB2-BD59-A6C34878D82A}">
                        <a16:rowId xmlns:a16="http://schemas.microsoft.com/office/drawing/2014/main" val="2965885677"/>
                      </a:ext>
                    </a:extLst>
                  </a:tr>
                </a:tbl>
              </a:graphicData>
            </a:graphic>
          </p:graphicFrame>
        </mc:Fallback>
      </mc:AlternateContent>
      <p:sp>
        <p:nvSpPr>
          <p:cNvPr id="4" name="TextBox 3"/>
          <p:cNvSpPr txBox="1"/>
          <p:nvPr/>
        </p:nvSpPr>
        <p:spPr>
          <a:xfrm>
            <a:off x="6875817" y="1555687"/>
            <a:ext cx="2066302" cy="415498"/>
          </a:xfrm>
          <a:prstGeom prst="rect">
            <a:avLst/>
          </a:prstGeom>
          <a:noFill/>
        </p:spPr>
        <p:txBody>
          <a:bodyPr wrap="square" rtlCol="0">
            <a:spAutoFit/>
          </a:bodyPr>
          <a:lstStyle/>
          <a:p>
            <a:r>
              <a:rPr lang="en-US" sz="2100" b="1" u="sng" dirty="0" smtClean="0">
                <a:solidFill>
                  <a:srgbClr val="00B050"/>
                </a:solidFill>
              </a:rPr>
              <a:t>Python: euler.py</a:t>
            </a:r>
            <a:endParaRPr lang="en-US" sz="2100" b="1" u="sng" dirty="0">
              <a:solidFill>
                <a:srgbClr val="00B050"/>
              </a:solidFill>
            </a:endParaRPr>
          </a:p>
        </p:txBody>
      </p:sp>
    </p:spTree>
    <p:extLst>
      <p:ext uri="{BB962C8B-B14F-4D97-AF65-F5344CB8AC3E}">
        <p14:creationId xmlns:p14="http://schemas.microsoft.com/office/powerpoint/2010/main" val="296924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Circuits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417638"/>
                <a:ext cx="8229600" cy="4468146"/>
              </a:xfrm>
              <a:prstGeom prst="rect">
                <a:avLst/>
              </a:prstGeom>
              <a:noFill/>
            </p:spPr>
            <p:txBody>
              <a:bodyPr wrap="square" rtlCol="0">
                <a:spAutoFit/>
              </a:bodyPr>
              <a:lstStyle/>
              <a:p>
                <a:r>
                  <a:rPr lang="en-US" dirty="0" smtClean="0"/>
                  <a:t>Consider the electrical circuit diagrammed below. The circuit consist of a capacitor, a resistor, and an inductor in a simple closed loop. The effect of each component of the circuit is measured in terms of the relationship between current and voltage on that branch of the loop. An idealized physical model gives the relations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𝑐</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capacitor</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𝑅</m:t>
                              </m:r>
                            </m:sub>
                          </m:sSub>
                        </m:e>
                      </m:d>
                      <m:r>
                        <a:rPr lang="en-US" b="0" i="1" smtClean="0">
                          <a:latin typeface="Cambria Math" panose="02040503050406030204" pitchFamily="18" charset="0"/>
                        </a:rPr>
                        <m:t>  (</m:t>
                      </m:r>
                      <m:r>
                        <m:rPr>
                          <m:sty m:val="p"/>
                        </m:rPr>
                        <a:rPr lang="en-US" b="0" i="0" smtClean="0">
                          <a:latin typeface="Cambria Math" panose="02040503050406030204" pitchFamily="18" charset="0"/>
                        </a:rPr>
                        <m:t>resistor</m:t>
                      </m:r>
                      <m:r>
                        <a:rPr lang="en-US" b="0" i="1" smtClean="0">
                          <a:latin typeface="Cambria Math" panose="02040503050406030204" pitchFamily="18" charset="0"/>
                        </a:rPr>
                        <m:t>)</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𝐿</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inductor</m:t>
                      </m:r>
                      <m:r>
                        <a:rPr lang="en-US" b="0" i="1" smtClean="0">
                          <a:latin typeface="Cambria Math" panose="02040503050406030204" pitchFamily="18" charset="0"/>
                        </a:rPr>
                        <m:t>)</m:t>
                      </m:r>
                    </m:oMath>
                  </m:oMathPara>
                </a14:m>
                <a:endParaRPr lang="en-US" dirty="0" smtClean="0"/>
              </a:p>
              <a:p>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𝐶</m:t>
                        </m:r>
                      </m:sub>
                    </m:sSub>
                  </m:oMath>
                </a14:m>
                <a:r>
                  <a:rPr lang="en-US" dirty="0" smtClean="0"/>
                  <a:t> represents the voltage across the capacitor,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𝑅</m:t>
                        </m:r>
                      </m:sub>
                    </m:sSub>
                  </m:oMath>
                </a14:m>
                <a:r>
                  <a:rPr lang="en-US" dirty="0" smtClean="0"/>
                  <a:t> 						represents the current through the resistor, and so on.</a:t>
                </a:r>
              </a:p>
              <a:p>
                <a:endParaRPr lang="en-US" dirty="0"/>
              </a:p>
              <a:p>
                <a:r>
                  <a:rPr lang="en-US" dirty="0" smtClean="0"/>
                  <a:t>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oMath>
                </a14:m>
                <a:r>
                  <a:rPr lang="en-US" dirty="0" smtClean="0"/>
                  <a:t> is called the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𝑐h𝑎𝑟𝑎𝑐𝑡𝑒𝑟𝑖𝑠𝑡𝑖𝑐</m:t>
                    </m:r>
                  </m:oMath>
                </a14:m>
                <a:r>
                  <a:rPr lang="en-US" dirty="0" smtClean="0"/>
                  <a:t> of the resistor. In a passive resistor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have the same sign. For an active resistor they have opposite signs. </a:t>
                </a:r>
                <a:r>
                  <a:rPr lang="en-US" dirty="0"/>
                  <a:t>The classical linear model assumes that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𝑅𝑥</m:t>
                    </m:r>
                  </m:oMath>
                </a14:m>
                <a:r>
                  <a:rPr lang="en-US" dirty="0"/>
                  <a:t> where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&gt;0</m:t>
                    </m:r>
                  </m:oMath>
                </a14:m>
                <a:r>
                  <a:rPr lang="en-US" dirty="0"/>
                  <a:t> is the resistance.</a:t>
                </a:r>
              </a:p>
            </p:txBody>
          </p:sp>
        </mc:Choice>
        <mc:Fallback xmlns="">
          <p:sp>
            <p:nvSpPr>
              <p:cNvPr id="4" name="TextBox 3"/>
              <p:cNvSpPr txBox="1">
                <a:spLocks noRot="1" noChangeAspect="1" noMove="1" noResize="1" noEditPoints="1" noAdjustHandles="1" noChangeArrowheads="1" noChangeShapeType="1" noTextEdit="1"/>
              </p:cNvSpPr>
              <p:nvPr/>
            </p:nvSpPr>
            <p:spPr>
              <a:xfrm>
                <a:off x="457200" y="1417638"/>
                <a:ext cx="8229600" cy="4468146"/>
              </a:xfrm>
              <a:prstGeom prst="rect">
                <a:avLst/>
              </a:prstGeom>
              <a:blipFill>
                <a:blip r:embed="rId3"/>
                <a:stretch>
                  <a:fillRect l="-593" t="-819" b="-122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457200" y="2740314"/>
            <a:ext cx="2738005" cy="1983824"/>
          </a:xfrm>
          <a:prstGeom prst="rect">
            <a:avLst/>
          </a:prstGeom>
        </p:spPr>
      </p:pic>
    </p:spTree>
    <p:extLst>
      <p:ext uri="{BB962C8B-B14F-4D97-AF65-F5344CB8AC3E}">
        <p14:creationId xmlns:p14="http://schemas.microsoft.com/office/powerpoint/2010/main" val="1665195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Circuits: </a:t>
            </a:r>
            <a:r>
              <a:rPr lang="en-US" sz="3900" dirty="0" err="1" smtClean="0">
                <a:solidFill>
                  <a:schemeClr val="bg1"/>
                </a:solidFill>
              </a:rPr>
              <a:t>Kirchoff’s</a:t>
            </a:r>
            <a:r>
              <a:rPr lang="en-US" sz="3900" dirty="0" smtClean="0">
                <a:solidFill>
                  <a:schemeClr val="bg1"/>
                </a:solidFill>
              </a:rPr>
              <a:t> Current Law</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417638"/>
                <a:ext cx="8229600" cy="4306692"/>
              </a:xfrm>
              <a:prstGeom prst="rect">
                <a:avLst/>
              </a:prstGeom>
              <a:noFill/>
            </p:spPr>
            <p:txBody>
              <a:bodyPr wrap="square" rtlCol="0">
                <a:spAutoFit/>
              </a:bodyPr>
              <a:lstStyle/>
              <a:p>
                <a:r>
                  <a:rPr lang="en-US" b="1" u="sng" dirty="0" smtClean="0"/>
                  <a:t>Kirchoff’s Current Law</a:t>
                </a:r>
              </a:p>
              <a:p>
                <a:r>
                  <a:rPr lang="en-US" dirty="0" smtClean="0"/>
                  <a:t>The sum of the currents flowing into a node equals the sum of the currents flowing out. </a:t>
                </a:r>
              </a:p>
              <a:p>
                <a:endParaRPr lang="en-US" dirty="0" smtClean="0"/>
              </a:p>
              <a:p>
                <a:r>
                  <a:rPr lang="en-US" b="1" u="sng" dirty="0" err="1"/>
                  <a:t>Kirchoff’s</a:t>
                </a:r>
                <a:r>
                  <a:rPr lang="en-US" b="1" u="sng" dirty="0"/>
                  <a:t> </a:t>
                </a:r>
                <a:r>
                  <a:rPr lang="en-US" b="1" u="sng" dirty="0" smtClean="0"/>
                  <a:t>Voltage </a:t>
                </a:r>
                <a:r>
                  <a:rPr lang="en-US" b="1" u="sng" dirty="0"/>
                  <a:t>Law</a:t>
                </a:r>
              </a:p>
              <a:p>
                <a:r>
                  <a:rPr lang="en-US" dirty="0"/>
                  <a:t>The sum of the </a:t>
                </a:r>
                <a:r>
                  <a:rPr lang="en-US" dirty="0" smtClean="0"/>
                  <a:t>voltage drops along a closed loop must add to 0.</a:t>
                </a:r>
                <a:endParaRPr lang="en-US" dirty="0"/>
              </a:p>
              <a:p>
                <a:endParaRPr lang="en-US" dirty="0" smtClean="0"/>
              </a:p>
              <a:p>
                <a:r>
                  <a:rPr lang="en-US" b="1" u="sng" dirty="0" smtClean="0"/>
                  <a:t>Our Problem:</a:t>
                </a:r>
              </a:p>
              <a:p>
                <a:r>
                  <a:rPr lang="en-US" dirty="0" smtClean="0"/>
                  <a:t>Determine the behavior of the circuit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𝑐</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capacitor</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𝑅</m:t>
                              </m:r>
                            </m:sub>
                          </m:sSub>
                        </m:e>
                      </m:d>
                      <m:r>
                        <a:rPr lang="en-US" b="0" i="1" smtClean="0">
                          <a:latin typeface="Cambria Math" panose="02040503050406030204" pitchFamily="18" charset="0"/>
                        </a:rPr>
                        <m:t>  (</m:t>
                      </m:r>
                      <m:r>
                        <m:rPr>
                          <m:sty m:val="p"/>
                        </m:rPr>
                        <a:rPr lang="en-US" b="0" i="0" smtClean="0">
                          <a:latin typeface="Cambria Math" panose="02040503050406030204" pitchFamily="18" charset="0"/>
                        </a:rPr>
                        <m:t>resistor</m:t>
                      </m:r>
                      <m:r>
                        <a:rPr lang="en-US" b="0" i="1" smtClean="0">
                          <a:latin typeface="Cambria Math" panose="02040503050406030204" pitchFamily="18" charset="0"/>
                        </a:rPr>
                        <m:t>)</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𝐿</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inductor</m:t>
                      </m:r>
                      <m:r>
                        <a:rPr lang="en-US" b="0" i="1" smtClean="0">
                          <a:latin typeface="Cambria Math" panose="02040503050406030204" pitchFamily="18" charset="0"/>
                        </a:rPr>
                        <m:t>)</m:t>
                      </m:r>
                    </m:oMath>
                  </m:oMathPara>
                </a14:m>
                <a:endParaRPr lang="en-US" dirty="0" smtClean="0"/>
              </a:p>
              <a:p>
                <a:r>
                  <a:rPr lang="en-US" dirty="0" smtClean="0"/>
                  <a:t>In the case where </a:t>
                </a:r>
                <a14:m>
                  <m:oMath xmlns:m="http://schemas.openxmlformats.org/officeDocument/2006/math">
                    <m:r>
                      <a:rPr lang="en-US" i="1">
                        <a:latin typeface="Cambria Math" panose="02040503050406030204" pitchFamily="18" charset="0"/>
                      </a:rPr>
                      <m:t>𝐿</m:t>
                    </m:r>
                    <m:r>
                      <a:rPr lang="en-US" b="0" i="1" smtClean="0">
                        <a:latin typeface="Cambria Math" panose="02040503050406030204" pitchFamily="18" charset="0"/>
                      </a:rPr>
                      <m:t>=1</m:t>
                    </m:r>
                  </m:oMath>
                </a14:m>
                <a:r>
                  <a:rPr lang="en-US" dirty="0" smtClean="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=1</m:t>
                    </m:r>
                  </m:oMath>
                </a14:m>
                <a:r>
                  <a:rPr lang="en-US" dirty="0" smtClean="0"/>
                  <a:t>, and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1417638"/>
                <a:ext cx="8229600" cy="4306692"/>
              </a:xfrm>
              <a:prstGeom prst="rect">
                <a:avLst/>
              </a:prstGeom>
              <a:blipFill>
                <a:blip r:embed="rId3"/>
                <a:stretch>
                  <a:fillRect l="-593" t="-850"/>
                </a:stretch>
              </a:blipFill>
            </p:spPr>
            <p:txBody>
              <a:bodyPr/>
              <a:lstStyle/>
              <a:p>
                <a:r>
                  <a:rPr lang="en-US">
                    <a:noFill/>
                  </a:rPr>
                  <a:t> </a:t>
                </a:r>
              </a:p>
            </p:txBody>
          </p:sp>
        </mc:Fallback>
      </mc:AlternateContent>
    </p:spTree>
    <p:extLst>
      <p:ext uri="{BB962C8B-B14F-4D97-AF65-F5344CB8AC3E}">
        <p14:creationId xmlns:p14="http://schemas.microsoft.com/office/powerpoint/2010/main" val="4293939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question</a:t>
            </a:r>
            <a:endParaRPr lang="en-US" sz="3900" i="1"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250152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𝑣</m:t>
                        </m:r>
                      </m:e>
                      <m:sub>
                        <m:r>
                          <a:rPr lang="en-US" sz="1800" b="0" i="1" dirty="0" smtClean="0">
                            <a:latin typeface="Cambria Math" panose="02040503050406030204" pitchFamily="18" charset="0"/>
                          </a:rPr>
                          <m:t>𝐶</m:t>
                        </m:r>
                      </m:sub>
                    </m:sSub>
                  </m:oMath>
                </a14:m>
                <a:r>
                  <a:rPr lang="en-US" sz="1800" i="1" dirty="0" smtClean="0">
                    <a:latin typeface="+mj-lt"/>
                  </a:rPr>
                  <a:t> – </a:t>
                </a:r>
                <a:r>
                  <a:rPr lang="en-US" sz="1800" dirty="0" smtClean="0">
                    <a:latin typeface="+mj-lt"/>
                  </a:rPr>
                  <a:t>voltage across capacitor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𝑖</m:t>
                        </m:r>
                      </m:e>
                      <m:sub>
                        <m:r>
                          <a:rPr lang="en-US" sz="1800" i="1" dirty="0">
                            <a:latin typeface="Cambria Math" panose="02040503050406030204" pitchFamily="18" charset="0"/>
                          </a:rPr>
                          <m:t>𝐶</m:t>
                        </m:r>
                      </m:sub>
                    </m:sSub>
                  </m:oMath>
                </a14:m>
                <a:r>
                  <a:rPr lang="en-US" sz="1800" i="1" dirty="0" smtClean="0">
                    <a:latin typeface="+mj-lt"/>
                  </a:rPr>
                  <a:t> – </a:t>
                </a:r>
                <a:r>
                  <a:rPr lang="en-US" sz="1800" dirty="0" smtClean="0"/>
                  <a:t>current through capacitor</a:t>
                </a:r>
                <a:endParaRPr lang="en-US" sz="1800" dirty="0" smtClean="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𝑅</m:t>
                        </m:r>
                      </m:sub>
                    </m:sSub>
                  </m:oMath>
                </a14:m>
                <a:r>
                  <a:rPr lang="en-US" sz="1800" i="1" dirty="0"/>
                  <a:t> – </a:t>
                </a:r>
                <a:r>
                  <a:rPr lang="en-US" sz="1800" dirty="0"/>
                  <a:t>voltage across </a:t>
                </a:r>
                <a:r>
                  <a:rPr lang="en-US" sz="1800" dirty="0" smtClean="0"/>
                  <a:t>resistor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𝑅</m:t>
                        </m:r>
                      </m:sub>
                    </m:sSub>
                  </m:oMath>
                </a14:m>
                <a:r>
                  <a:rPr lang="en-US" sz="1800" i="1" dirty="0"/>
                  <a:t> – </a:t>
                </a:r>
                <a:r>
                  <a:rPr lang="en-US" sz="1800" dirty="0"/>
                  <a:t>current through </a:t>
                </a:r>
                <a:r>
                  <a:rPr lang="en-US" sz="1800" dirty="0" smtClean="0"/>
                  <a:t>resistor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𝐿</m:t>
                        </m:r>
                      </m:sub>
                    </m:sSub>
                  </m:oMath>
                </a14:m>
                <a:r>
                  <a:rPr lang="en-US" sz="1800" i="1" dirty="0"/>
                  <a:t> – </a:t>
                </a:r>
                <a:r>
                  <a:rPr lang="en-US" sz="1800" dirty="0"/>
                  <a:t>voltage across </a:t>
                </a:r>
                <a:r>
                  <a:rPr lang="en-US" sz="1800" dirty="0" smtClean="0"/>
                  <a:t>inductor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𝐿</m:t>
                        </m:r>
                      </m:sub>
                    </m:sSub>
                  </m:oMath>
                </a14:m>
                <a:r>
                  <a:rPr lang="en-US" sz="1800" i="1" dirty="0"/>
                  <a:t> – </a:t>
                </a:r>
                <a:r>
                  <a:rPr lang="en-US" sz="1800" dirty="0"/>
                  <a:t>current through </a:t>
                </a:r>
                <a:r>
                  <a:rPr lang="en-US" sz="1800" dirty="0" smtClean="0"/>
                  <a:t>inductor</a:t>
                </a:r>
              </a:p>
              <a:p>
                <a:pPr marL="0" indent="0">
                  <a:buNone/>
                </a:pPr>
                <a:endParaRPr lang="en-US" sz="1800" dirty="0"/>
              </a:p>
              <a:p>
                <a:pPr marL="0" indent="0">
                  <a:buNone/>
                </a:pPr>
                <a:endParaRPr lang="en-US" sz="1800" dirty="0" smtClean="0"/>
              </a:p>
              <a:p>
                <a:pPr marL="0" indent="0">
                  <a:buNone/>
                </a:pPr>
                <a:r>
                  <a:rPr lang="en-US" sz="1800" b="1" u="sng" dirty="0"/>
                  <a:t>Objective</a:t>
                </a:r>
              </a:p>
              <a:p>
                <a:pPr marL="0" indent="0">
                  <a:buNone/>
                </a:pPr>
                <a:r>
                  <a:rPr lang="en-US" sz="1800" dirty="0"/>
                  <a:t>Determine the behavior </a:t>
                </a:r>
                <a:r>
                  <a:rPr lang="en-US" sz="1800" dirty="0" smtClean="0"/>
                  <a:t>the circuit.</a:t>
                </a:r>
                <a:endParaRPr lang="en-US" sz="1800" dirty="0"/>
              </a:p>
              <a:p>
                <a:pPr marL="0" indent="0">
                  <a:buNone/>
                </a:pPr>
                <a:endParaRPr lang="en-US" sz="18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2501523"/>
              </a:xfrm>
              <a:prstGeom prst="rect">
                <a:avLst/>
              </a:prstGeom>
              <a:blipFill>
                <a:blip r:embed="rId3"/>
                <a:stretch>
                  <a:fillRect b="-4013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70"/>
                <a:ext cx="3553990" cy="2922075"/>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solidFill>
                      <a:schemeClr val="tx1"/>
                    </a:solidFill>
                    <a:latin typeface="+mj-lt"/>
                  </a:rPr>
                  <a:t>Assumptions:</a:t>
                </a:r>
                <a:endParaRPr lang="en-US" sz="1800" i="1" dirty="0" smtClean="0">
                  <a:solidFill>
                    <a:schemeClr val="tx1"/>
                  </a:solidFill>
                  <a:latin typeface="Cambria Math" panose="02040503050406030204" pitchFamily="18" charset="0"/>
                </a:endParaRPr>
              </a:p>
              <a:p>
                <a:pPr marL="0" indent="0">
                  <a:buFont typeface="Arial"/>
                  <a:buNone/>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rPr>
                        <m:t>𝐶</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𝑑</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𝑣</m:t>
                              </m:r>
                            </m:e>
                            <m:sub>
                              <m:r>
                                <a:rPr lang="en-US" sz="1800" i="1">
                                  <a:solidFill>
                                    <a:schemeClr val="tx1"/>
                                  </a:solidFill>
                                  <a:latin typeface="Cambria Math" panose="02040503050406030204" pitchFamily="18" charset="0"/>
                                </a:rPr>
                                <m:t>𝐶</m:t>
                              </m:r>
                            </m:sub>
                          </m:sSub>
                        </m:num>
                        <m:den>
                          <m:r>
                            <a:rPr lang="en-US" sz="1800" i="1">
                              <a:solidFill>
                                <a:schemeClr val="tx1"/>
                              </a:solidFill>
                              <a:latin typeface="Cambria Math" panose="02040503050406030204" pitchFamily="18" charset="0"/>
                            </a:rPr>
                            <m:t>𝑑𝑡</m:t>
                          </m:r>
                        </m:den>
                      </m:f>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𝑐</m:t>
                          </m:r>
                        </m:sub>
                      </m:sSub>
                      <m:r>
                        <a:rPr lang="en-US" sz="1800" i="1">
                          <a:solidFill>
                            <a:schemeClr val="tx1"/>
                          </a:solidFill>
                          <a:latin typeface="Cambria Math" panose="02040503050406030204" pitchFamily="18" charset="0"/>
                        </a:rPr>
                        <m:t> (</m:t>
                      </m:r>
                      <m:r>
                        <m:rPr>
                          <m:sty m:val="p"/>
                        </m:rPr>
                        <a:rPr lang="en-US" sz="1800">
                          <a:solidFill>
                            <a:schemeClr val="tx1"/>
                          </a:solidFill>
                          <a:latin typeface="Cambria Math" panose="02040503050406030204" pitchFamily="18" charset="0"/>
                        </a:rPr>
                        <m:t>capacitor</m:t>
                      </m:r>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𝑣</m:t>
                          </m:r>
                        </m:e>
                        <m:sub>
                          <m:r>
                            <a:rPr lang="en-US" sz="1800" i="1">
                              <a:solidFill>
                                <a:schemeClr val="tx1"/>
                              </a:solidFill>
                              <a:latin typeface="Cambria Math" panose="02040503050406030204" pitchFamily="18" charset="0"/>
                            </a:rPr>
                            <m:t>𝑅</m:t>
                          </m:r>
                        </m:sub>
                      </m:sSub>
                      <m:r>
                        <a:rPr lang="en-US" sz="1800" i="1">
                          <a:solidFill>
                            <a:schemeClr val="tx1"/>
                          </a:solidFill>
                          <a:latin typeface="Cambria Math" panose="02040503050406030204" pitchFamily="18" charset="0"/>
                        </a:rPr>
                        <m:t>=</m:t>
                      </m:r>
                      <m:sSubSup>
                        <m:sSubSupPr>
                          <m:ctrlPr>
                            <a:rPr lang="en-US" sz="1800" i="1" smtClean="0">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𝑅</m:t>
                          </m:r>
                        </m:sub>
                        <m:sup>
                          <m:r>
                            <a:rPr lang="en-US" sz="1800" i="1">
                              <a:solidFill>
                                <a:schemeClr val="tx1"/>
                              </a:solidFill>
                              <a:latin typeface="Cambria Math" panose="02040503050406030204" pitchFamily="18" charset="0"/>
                            </a:rPr>
                            <m:t>3</m:t>
                          </m:r>
                        </m:sup>
                      </m:sSubSup>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𝑅</m:t>
                          </m:r>
                        </m:sub>
                      </m:sSub>
                      <m:r>
                        <a:rPr lang="en-US" sz="1800" b="0" i="1" smtClean="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m:t>
                      </m:r>
                      <m:r>
                        <m:rPr>
                          <m:sty m:val="p"/>
                        </m:rPr>
                        <a:rPr lang="en-US" sz="1800">
                          <a:solidFill>
                            <a:schemeClr val="tx1"/>
                          </a:solidFill>
                          <a:latin typeface="Cambria Math" panose="02040503050406030204" pitchFamily="18" charset="0"/>
                        </a:rPr>
                        <m:t>resistor</m:t>
                      </m:r>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𝐿</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𝑑</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𝑖</m:t>
                              </m:r>
                            </m:e>
                            <m:sub>
                              <m:r>
                                <a:rPr lang="en-US" sz="1800" i="1">
                                  <a:solidFill>
                                    <a:schemeClr val="tx1"/>
                                  </a:solidFill>
                                  <a:latin typeface="Cambria Math" panose="02040503050406030204" pitchFamily="18" charset="0"/>
                                </a:rPr>
                                <m:t>𝐿</m:t>
                              </m:r>
                            </m:sub>
                          </m:sSub>
                        </m:num>
                        <m:den>
                          <m:r>
                            <a:rPr lang="en-US" sz="1800" i="1">
                              <a:solidFill>
                                <a:schemeClr val="tx1"/>
                              </a:solidFill>
                              <a:latin typeface="Cambria Math" panose="02040503050406030204" pitchFamily="18" charset="0"/>
                            </a:rPr>
                            <m:t>𝑑𝑡</m:t>
                          </m:r>
                        </m:den>
                      </m:f>
                      <m:r>
                        <a:rPr lang="en-US"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𝑣</m:t>
                          </m:r>
                        </m:e>
                        <m:sub>
                          <m:r>
                            <a:rPr lang="en-US" sz="1800" i="1">
                              <a:solidFill>
                                <a:schemeClr val="tx1"/>
                              </a:solidFill>
                              <a:latin typeface="Cambria Math" panose="02040503050406030204" pitchFamily="18" charset="0"/>
                            </a:rPr>
                            <m:t>𝐿</m:t>
                          </m:r>
                        </m:sub>
                      </m:sSub>
                      <m:r>
                        <a:rPr lang="en-US" sz="1800" i="1">
                          <a:solidFill>
                            <a:schemeClr val="tx1"/>
                          </a:solidFill>
                          <a:latin typeface="Cambria Math" panose="02040503050406030204" pitchFamily="18" charset="0"/>
                        </a:rPr>
                        <m:t>  (</m:t>
                      </m:r>
                      <m:r>
                        <m:rPr>
                          <m:sty m:val="p"/>
                        </m:rPr>
                        <a:rPr lang="en-US" sz="1800">
                          <a:solidFill>
                            <a:schemeClr val="tx1"/>
                          </a:solidFill>
                          <a:latin typeface="Cambria Math" panose="02040503050406030204" pitchFamily="18" charset="0"/>
                        </a:rPr>
                        <m:t>inductor</m:t>
                      </m:r>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𝐿</m:t>
                      </m:r>
                      <m:r>
                        <a:rPr lang="en-US" sz="1800" i="1">
                          <a:solidFill>
                            <a:schemeClr val="tx1"/>
                          </a:solidFill>
                          <a:latin typeface="Cambria Math" panose="02040503050406030204" pitchFamily="18" charset="0"/>
                        </a:rPr>
                        <m:t>=1</m:t>
                      </m:r>
                    </m:oMath>
                  </m:oMathPara>
                </a14:m>
                <a:endParaRPr lang="en-US" sz="1800"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𝐶</m:t>
                      </m:r>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1</m:t>
                      </m:r>
                    </m:oMath>
                  </m:oMathPara>
                </a14:m>
                <a:endParaRPr lang="en-US" sz="1800"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𝑖</m:t>
                          </m:r>
                        </m:e>
                        <m:sub>
                          <m:r>
                            <a:rPr lang="en-US" sz="1800" b="0" i="1" smtClean="0">
                              <a:solidFill>
                                <a:schemeClr val="tx1"/>
                              </a:solidFill>
                              <a:latin typeface="Cambria Math" panose="02040503050406030204" pitchFamily="18" charset="0"/>
                            </a:rPr>
                            <m:t>𝐶</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𝑖</m:t>
                          </m:r>
                        </m:e>
                        <m:sub>
                          <m:r>
                            <a:rPr lang="en-US" sz="1800" b="0" i="1" smtClean="0">
                              <a:solidFill>
                                <a:schemeClr val="tx1"/>
                              </a:solidFill>
                              <a:latin typeface="Cambria Math" panose="02040503050406030204" pitchFamily="18" charset="0"/>
                            </a:rPr>
                            <m:t>𝑅</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𝑖</m:t>
                          </m:r>
                        </m:e>
                        <m:sub>
                          <m:r>
                            <a:rPr lang="en-US" sz="1800" b="0" i="1" smtClean="0">
                              <a:solidFill>
                                <a:schemeClr val="tx1"/>
                              </a:solidFill>
                              <a:latin typeface="Cambria Math" panose="02040503050406030204" pitchFamily="18" charset="0"/>
                            </a:rPr>
                            <m:t>𝐿</m:t>
                          </m:r>
                        </m:sub>
                      </m:sSub>
                    </m:oMath>
                  </m:oMathPara>
                </a14:m>
                <a:endParaRPr lang="en-US" sz="1800"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𝐶</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𝑅</m:t>
                          </m:r>
                        </m:sub>
                      </m:sSub>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𝑣</m:t>
                          </m:r>
                        </m:e>
                        <m:sub>
                          <m:r>
                            <a:rPr lang="en-US" sz="1800" b="0" i="1" smtClean="0">
                              <a:solidFill>
                                <a:schemeClr val="tx1"/>
                              </a:solidFill>
                              <a:latin typeface="Cambria Math" panose="02040503050406030204" pitchFamily="18" charset="0"/>
                            </a:rPr>
                            <m:t>𝐿</m:t>
                          </m:r>
                        </m:sub>
                      </m:sSub>
                      <m:r>
                        <a:rPr lang="en-US" sz="1800" b="0" i="1" smtClean="0">
                          <a:solidFill>
                            <a:schemeClr val="tx1"/>
                          </a:solidFill>
                          <a:latin typeface="Cambria Math" panose="02040503050406030204" pitchFamily="18" charset="0"/>
                        </a:rPr>
                        <m:t>=0</m:t>
                      </m:r>
                    </m:oMath>
                  </m:oMathPara>
                </a14:m>
                <a:endParaRPr lang="en-US" sz="1800" dirty="0">
                  <a:solidFill>
                    <a:schemeClr val="tx1"/>
                  </a:solidFill>
                </a:endParaRPr>
              </a:p>
              <a:p>
                <a:pPr marL="0" indent="0">
                  <a:buNone/>
                </a:pPr>
                <a:endParaRPr lang="en-US" sz="1800" i="1" dirty="0">
                  <a:solidFill>
                    <a:schemeClr val="tx1"/>
                  </a:solidFill>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70"/>
                <a:ext cx="3553990" cy="2922075"/>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3019538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𝑣</m:t>
                        </m:r>
                      </m:e>
                      <m:sub>
                        <m:r>
                          <a:rPr lang="en-US" sz="1800" b="0" i="1" dirty="0" smtClean="0">
                            <a:latin typeface="Cambria Math" panose="02040503050406030204" pitchFamily="18" charset="0"/>
                          </a:rPr>
                          <m:t>𝐶</m:t>
                        </m:r>
                      </m:sub>
                    </m:sSub>
                  </m:oMath>
                </a14:m>
                <a:r>
                  <a:rPr lang="en-US" sz="1800" i="1" dirty="0" smtClean="0">
                    <a:latin typeface="+mj-lt"/>
                  </a:rPr>
                  <a:t> – </a:t>
                </a:r>
                <a:r>
                  <a:rPr lang="en-US" sz="1800" dirty="0" smtClean="0">
                    <a:latin typeface="+mj-lt"/>
                  </a:rPr>
                  <a:t>voltage across capacitor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𝑖</m:t>
                        </m:r>
                      </m:e>
                      <m:sub>
                        <m:r>
                          <a:rPr lang="en-US" sz="1800" i="1" dirty="0">
                            <a:latin typeface="Cambria Math" panose="02040503050406030204" pitchFamily="18" charset="0"/>
                          </a:rPr>
                          <m:t>𝐶</m:t>
                        </m:r>
                      </m:sub>
                    </m:sSub>
                  </m:oMath>
                </a14:m>
                <a:r>
                  <a:rPr lang="en-US" sz="1800" i="1" dirty="0" smtClean="0">
                    <a:latin typeface="+mj-lt"/>
                  </a:rPr>
                  <a:t> – </a:t>
                </a:r>
                <a:r>
                  <a:rPr lang="en-US" sz="1800" dirty="0" smtClean="0"/>
                  <a:t>current through capacitor</a:t>
                </a:r>
                <a:endParaRPr lang="en-US" sz="1800" dirty="0" smtClean="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𝑅</m:t>
                        </m:r>
                      </m:sub>
                    </m:sSub>
                  </m:oMath>
                </a14:m>
                <a:r>
                  <a:rPr lang="en-US" sz="1800" i="1" dirty="0"/>
                  <a:t> – </a:t>
                </a:r>
                <a:r>
                  <a:rPr lang="en-US" sz="1800" dirty="0"/>
                  <a:t>voltage across </a:t>
                </a:r>
                <a:r>
                  <a:rPr lang="en-US" sz="1800" dirty="0" smtClean="0"/>
                  <a:t>resistor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𝑅</m:t>
                        </m:r>
                      </m:sub>
                    </m:sSub>
                  </m:oMath>
                </a14:m>
                <a:r>
                  <a:rPr lang="en-US" sz="1800" i="1" dirty="0"/>
                  <a:t> – </a:t>
                </a:r>
                <a:r>
                  <a:rPr lang="en-US" sz="1800" dirty="0"/>
                  <a:t>current through </a:t>
                </a:r>
                <a:r>
                  <a:rPr lang="en-US" sz="1800" dirty="0" smtClean="0"/>
                  <a:t>resistor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𝐿</m:t>
                        </m:r>
                      </m:sub>
                    </m:sSub>
                  </m:oMath>
                </a14:m>
                <a:r>
                  <a:rPr lang="en-US" sz="1800" i="1" dirty="0"/>
                  <a:t> – </a:t>
                </a:r>
                <a:r>
                  <a:rPr lang="en-US" sz="1800" dirty="0"/>
                  <a:t>voltage across </a:t>
                </a:r>
                <a:r>
                  <a:rPr lang="en-US" sz="1800" dirty="0" smtClean="0"/>
                  <a:t>inductor</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𝐿</m:t>
                        </m:r>
                      </m:sub>
                    </m:sSub>
                  </m:oMath>
                </a14:m>
                <a:r>
                  <a:rPr lang="en-US" sz="1800" i="1" dirty="0"/>
                  <a:t> – </a:t>
                </a:r>
                <a:r>
                  <a:rPr lang="en-US" sz="1800" dirty="0"/>
                  <a:t>current through </a:t>
                </a:r>
                <a:r>
                  <a:rPr lang="en-US" sz="1800" dirty="0" smtClean="0"/>
                  <a:t>inductor</a:t>
                </a:r>
                <a:endParaRPr lang="en-US" sz="18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endParaRPr lang="en-US"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𝑐</m:t>
                          </m:r>
                        </m:sub>
                      </m:sSub>
                      <m:r>
                        <a:rPr lang="en-US" sz="1800" i="1">
                          <a:latin typeface="Cambria Math" panose="02040503050406030204" pitchFamily="18" charset="0"/>
                        </a:rPr>
                        <m:t> (</m:t>
                      </m:r>
                      <m:r>
                        <m:rPr>
                          <m:sty m:val="p"/>
                        </m:rPr>
                        <a:rPr lang="en-US" sz="1800">
                          <a:latin typeface="Cambria Math" panose="02040503050406030204" pitchFamily="18" charset="0"/>
                        </a:rPr>
                        <m:t>capacitor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𝑖</m:t>
                          </m:r>
                        </m:e>
                        <m:sub>
                          <m:r>
                            <a:rPr lang="en-US" sz="1800" i="1">
                              <a:latin typeface="Cambria Math" panose="02040503050406030204" pitchFamily="18" charset="0"/>
                            </a:rPr>
                            <m:t>𝑅</m:t>
                          </m:r>
                        </m:sub>
                        <m:sup>
                          <m:r>
                            <a:rPr lang="en-US" sz="1800" i="1">
                              <a:latin typeface="Cambria Math" panose="02040503050406030204" pitchFamily="18" charset="0"/>
                            </a:rPr>
                            <m:t>3</m:t>
                          </m:r>
                        </m:sup>
                      </m:sSub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r>
                        <a:rPr lang="en-US" sz="1800" i="1">
                          <a:latin typeface="Cambria Math" panose="02040503050406030204" pitchFamily="18" charset="0"/>
                        </a:rPr>
                        <m:t>  (</m:t>
                      </m:r>
                      <m:r>
                        <m:rPr>
                          <m:sty m:val="p"/>
                        </m:rPr>
                        <a:rPr lang="en-US" sz="1800">
                          <a:latin typeface="Cambria Math" panose="02040503050406030204" pitchFamily="18" charset="0"/>
                        </a:rPr>
                        <m:t>resistor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  (</m:t>
                      </m:r>
                      <m:r>
                        <m:rPr>
                          <m:sty m:val="p"/>
                        </m:rPr>
                        <a:rPr lang="en-US" sz="1800">
                          <a:latin typeface="Cambria Math" panose="02040503050406030204" pitchFamily="18" charset="0"/>
                        </a:rPr>
                        <m:t>inductor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𝐶</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=0</m:t>
                      </m:r>
                    </m:oMath>
                  </m:oMathPara>
                </a14:m>
                <a:endParaRPr lang="en-US" sz="1800" dirty="0"/>
              </a:p>
              <a:p>
                <a:pPr marL="0" indent="0">
                  <a:buNone/>
                </a:pPr>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5" y="4516751"/>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Objective</a:t>
            </a:r>
          </a:p>
          <a:p>
            <a:pPr marL="0" indent="0">
              <a:buNone/>
            </a:pPr>
            <a:r>
              <a:rPr lang="en-US" sz="1800" dirty="0"/>
              <a:t>Determine the behavior the circuit</a:t>
            </a:r>
            <a:endParaRPr lang="en-US" sz="1800" dirty="0" smtClean="0">
              <a:latin typeface="+mj-lt"/>
            </a:endParaRPr>
          </a:p>
        </p:txBody>
      </p:sp>
      <p:sp>
        <p:nvSpPr>
          <p:cNvPr id="11" name="Content Placeholder 2"/>
          <p:cNvSpPr txBox="1">
            <a:spLocks/>
          </p:cNvSpPr>
          <p:nvPr/>
        </p:nvSpPr>
        <p:spPr>
          <a:xfrm>
            <a:off x="4798141" y="4874955"/>
            <a:ext cx="4186430" cy="123385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Approach</a:t>
            </a:r>
          </a:p>
          <a:p>
            <a:pPr marL="0" indent="0">
              <a:buFont typeface="Arial"/>
              <a:buNone/>
            </a:pPr>
            <a:r>
              <a:rPr lang="en-US" sz="1800" b="0" dirty="0" smtClean="0"/>
              <a:t>We model this as a continuous time dynamical system and analyze the system by sketching a complete phase portrait.</a:t>
            </a:r>
            <a:endParaRPr lang="en-US" sz="1800" dirty="0" smtClean="0">
              <a:latin typeface="+mj-lt"/>
            </a:endParaRPr>
          </a:p>
        </p:txBody>
      </p:sp>
    </p:spTree>
    <p:extLst>
      <p:ext uri="{BB962C8B-B14F-4D97-AF65-F5344CB8AC3E}">
        <p14:creationId xmlns:p14="http://schemas.microsoft.com/office/powerpoint/2010/main" val="326592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4002</TotalTime>
  <Words>623</Words>
  <Application>Microsoft Office PowerPoint</Application>
  <PresentationFormat>On-screen Show (4:3)</PresentationFormat>
  <Paragraphs>343</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Consolas</vt:lpstr>
      <vt:lpstr>Office Theme</vt:lpstr>
      <vt:lpstr>Simulation: Continuous Time Dynamical System</vt:lpstr>
      <vt:lpstr>Simulation: Continuous Time Dynamical System</vt:lpstr>
      <vt:lpstr>Euler’s Method</vt:lpstr>
      <vt:lpstr>Euler’s Method: Pseudo Code</vt:lpstr>
      <vt:lpstr>Euler’s Method: Example</vt:lpstr>
      <vt:lpstr>Circuits</vt:lpstr>
      <vt:lpstr>Circuits: Kirchoff’s Current Law</vt:lpstr>
      <vt:lpstr>Step 1: Frame the question</vt:lpstr>
      <vt:lpstr>Step 2: Select the modeling approach</vt:lpstr>
      <vt:lpstr>Step 3: Formulate the model</vt:lpstr>
      <vt:lpstr>Step 3: Formulation of Model</vt:lpstr>
      <vt:lpstr>Recall Example 5.4</vt:lpstr>
      <vt:lpstr>Step 4: Solve the Problem</vt:lpstr>
      <vt:lpstr>Step 4: Solve the Problem</vt:lpstr>
      <vt:lpstr>Step 4: Solve the Problem</vt:lpstr>
      <vt:lpstr>Step 5: Answer the question</vt:lpstr>
      <vt:lpstr>Sensitivity Analysis on C</vt:lpstr>
      <vt:lpstr>Changes to Model</vt:lpstr>
      <vt:lpstr>Changes to Formulation of Model</vt:lpstr>
      <vt:lpstr>Solutions</vt:lpstr>
      <vt:lpstr>Jacobian</vt:lpstr>
      <vt:lpstr>Eigenvalues and Eigenvectors</vt:lpstr>
      <vt:lpstr>Sensitivity Analysis: Conclusion</vt:lpstr>
      <vt:lpstr>Sensitivity Analysis: C = 1 (Original)</vt:lpstr>
      <vt:lpstr>Sensitivity Analysis: C = 0.5</vt:lpstr>
      <vt:lpstr>Sensitivity Analysis: C = 2.0</vt:lpstr>
      <vt:lpstr>Sensitivity Analysis: Conclusion (Again)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289</cp:revision>
  <dcterms:created xsi:type="dcterms:W3CDTF">2014-07-15T14:47:24Z</dcterms:created>
  <dcterms:modified xsi:type="dcterms:W3CDTF">2019-04-05T14:53:03Z</dcterms:modified>
</cp:coreProperties>
</file>