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88" r:id="rId3"/>
    <p:sldId id="321" r:id="rId4"/>
    <p:sldId id="343" r:id="rId5"/>
    <p:sldId id="342" r:id="rId6"/>
    <p:sldId id="303" r:id="rId7"/>
    <p:sldId id="344" r:id="rId8"/>
    <p:sldId id="345" r:id="rId9"/>
    <p:sldId id="304" r:id="rId10"/>
    <p:sldId id="347" r:id="rId11"/>
    <p:sldId id="328" r:id="rId12"/>
    <p:sldId id="348" r:id="rId13"/>
    <p:sldId id="349" r:id="rId14"/>
    <p:sldId id="350" r:id="rId15"/>
    <p:sldId id="351" r:id="rId16"/>
    <p:sldId id="34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88"/>
            <p14:sldId id="321"/>
            <p14:sldId id="343"/>
            <p14:sldId id="342"/>
            <p14:sldId id="303"/>
            <p14:sldId id="344"/>
            <p14:sldId id="345"/>
            <p14:sldId id="304"/>
            <p14:sldId id="347"/>
            <p14:sldId id="328"/>
            <p14:sldId id="348"/>
            <p14:sldId id="349"/>
            <p14:sldId id="350"/>
            <p14:sldId id="351"/>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2EF37-AF8A-448A-B9D5-83784AAAB787}" v="15" dt="2019-05-09T13:43:51.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660"/>
  </p:normalViewPr>
  <p:slideViewPr>
    <p:cSldViewPr snapToGrid="0" snapToObjects="1">
      <p:cViewPr varScale="1">
        <p:scale>
          <a:sx n="123" d="100"/>
          <a:sy n="123" d="100"/>
        </p:scale>
        <p:origin x="234" y="19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0B12EF37-AF8A-448A-B9D5-83784AAAB787}"/>
    <pc:docChg chg="custSel modSld">
      <pc:chgData name="Jeremy Becnel" userId="83c67da8-0358-45df-a8cb-c23f6394336a" providerId="ADAL" clId="{0B12EF37-AF8A-448A-B9D5-83784AAAB787}" dt="2019-05-09T13:43:51.298" v="21" actId="33524"/>
      <pc:docMkLst>
        <pc:docMk/>
      </pc:docMkLst>
      <pc:sldChg chg="modSp">
        <pc:chgData name="Jeremy Becnel" userId="83c67da8-0358-45df-a8cb-c23f6394336a" providerId="ADAL" clId="{0B12EF37-AF8A-448A-B9D5-83784AAAB787}" dt="2019-04-09T17:21:29.061" v="4" actId="33524"/>
        <pc:sldMkLst>
          <pc:docMk/>
          <pc:sldMk cId="3784073406" sldId="288"/>
        </pc:sldMkLst>
        <pc:spChg chg="mod">
          <ac:chgData name="Jeremy Becnel" userId="83c67da8-0358-45df-a8cb-c23f6394336a" providerId="ADAL" clId="{0B12EF37-AF8A-448A-B9D5-83784AAAB787}" dt="2019-04-09T17:21:29.061" v="4" actId="33524"/>
          <ac:spMkLst>
            <pc:docMk/>
            <pc:sldMk cId="3784073406" sldId="288"/>
            <ac:spMk id="3" creationId="{00000000-0000-0000-0000-000000000000}"/>
          </ac:spMkLst>
        </pc:spChg>
      </pc:sldChg>
      <pc:sldChg chg="modSp">
        <pc:chgData name="Jeremy Becnel" userId="83c67da8-0358-45df-a8cb-c23f6394336a" providerId="ADAL" clId="{0B12EF37-AF8A-448A-B9D5-83784AAAB787}" dt="2019-03-12T13:49:52.404" v="3" actId="20577"/>
        <pc:sldMkLst>
          <pc:docMk/>
          <pc:sldMk cId="1755570078" sldId="328"/>
        </pc:sldMkLst>
        <pc:spChg chg="mod">
          <ac:chgData name="Jeremy Becnel" userId="83c67da8-0358-45df-a8cb-c23f6394336a" providerId="ADAL" clId="{0B12EF37-AF8A-448A-B9D5-83784AAAB787}" dt="2019-03-12T13:49:52.404" v="3" actId="20577"/>
          <ac:spMkLst>
            <pc:docMk/>
            <pc:sldMk cId="1755570078" sldId="328"/>
            <ac:spMk id="4" creationId="{00000000-0000-0000-0000-000000000000}"/>
          </ac:spMkLst>
        </pc:spChg>
      </pc:sldChg>
      <pc:sldChg chg="modSp">
        <pc:chgData name="Jeremy Becnel" userId="83c67da8-0358-45df-a8cb-c23f6394336a" providerId="ADAL" clId="{0B12EF37-AF8A-448A-B9D5-83784AAAB787}" dt="2019-05-09T13:43:51.298" v="21" actId="33524"/>
        <pc:sldMkLst>
          <pc:docMk/>
          <pc:sldMk cId="3223107516" sldId="342"/>
        </pc:sldMkLst>
        <pc:spChg chg="mod">
          <ac:chgData name="Jeremy Becnel" userId="83c67da8-0358-45df-a8cb-c23f6394336a" providerId="ADAL" clId="{0B12EF37-AF8A-448A-B9D5-83784AAAB787}" dt="2019-05-09T13:43:51.298" v="21" actId="33524"/>
          <ac:spMkLst>
            <pc:docMk/>
            <pc:sldMk cId="3223107516" sldId="342"/>
            <ac:spMk id="3" creationId="{00000000-0000-0000-0000-000000000000}"/>
          </ac:spMkLst>
        </pc:spChg>
      </pc:sldChg>
      <pc:sldChg chg="modSp">
        <pc:chgData name="Jeremy Becnel" userId="83c67da8-0358-45df-a8cb-c23f6394336a" providerId="ADAL" clId="{0B12EF37-AF8A-448A-B9D5-83784AAAB787}" dt="2019-04-09T17:22:01.956" v="10" actId="1035"/>
        <pc:sldMkLst>
          <pc:docMk/>
          <pc:sldMk cId="803727015" sldId="343"/>
        </pc:sldMkLst>
        <pc:spChg chg="mod">
          <ac:chgData name="Jeremy Becnel" userId="83c67da8-0358-45df-a8cb-c23f6394336a" providerId="ADAL" clId="{0B12EF37-AF8A-448A-B9D5-83784AAAB787}" dt="2019-04-09T17:22:01.956" v="10" actId="1035"/>
          <ac:spMkLst>
            <pc:docMk/>
            <pc:sldMk cId="803727015" sldId="343"/>
            <ac:spMk id="7" creationId="{00000000-0000-0000-0000-000000000000}"/>
          </ac:spMkLst>
        </pc:spChg>
      </pc:sldChg>
      <pc:sldChg chg="modSp">
        <pc:chgData name="Jeremy Becnel" userId="83c67da8-0358-45df-a8cb-c23f6394336a" providerId="ADAL" clId="{0B12EF37-AF8A-448A-B9D5-83784AAAB787}" dt="2019-04-09T18:45:24.975" v="20" actId="20577"/>
        <pc:sldMkLst>
          <pc:docMk/>
          <pc:sldMk cId="1867444736" sldId="345"/>
        </pc:sldMkLst>
        <pc:spChg chg="mod">
          <ac:chgData name="Jeremy Becnel" userId="83c67da8-0358-45df-a8cb-c23f6394336a" providerId="ADAL" clId="{0B12EF37-AF8A-448A-B9D5-83784AAAB787}" dt="2019-04-09T18:45:24.975" v="20" actId="20577"/>
          <ac:spMkLst>
            <pc:docMk/>
            <pc:sldMk cId="1867444736" sldId="345"/>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5/9/2019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950212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58829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2779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42680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89536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36591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967671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91658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5/9/2019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Discrete Probability Models</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1" y="2879497"/>
                <a:ext cx="3426542"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We use the </a:t>
                </a:r>
                <a:r>
                  <a:rPr lang="en-US" sz="2100" dirty="0" err="1">
                    <a:solidFill>
                      <a:schemeClr val="accent1"/>
                    </a:solidFill>
                    <a:latin typeface="Consolas" panose="020B0609020204030204" pitchFamily="49" charset="0"/>
                  </a:rPr>
                  <a:t>minimize_scalar</a:t>
                </a:r>
                <a:r>
                  <a:rPr lang="en-US" sz="2100" dirty="0"/>
                  <a:t> function in </a:t>
                </a:r>
                <a:r>
                  <a:rPr lang="en-US" sz="2100" dirty="0" err="1">
                    <a:solidFill>
                      <a:schemeClr val="accent1"/>
                    </a:solidFill>
                    <a:latin typeface="Consolas" panose="020B0609020204030204" pitchFamily="49" charset="0"/>
                  </a:rPr>
                  <a:t>scipy.optimize</a:t>
                </a:r>
                <a:r>
                  <a:rPr lang="en-US" sz="2100" dirty="0"/>
                  <a:t> tells us that the minimum occurs at </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𝑛</m:t>
                      </m:r>
                      <m:r>
                        <a:rPr lang="en-US" sz="2100" b="0" i="1" smtClean="0">
                          <a:latin typeface="Cambria Math" panose="02040503050406030204" pitchFamily="18" charset="0"/>
                        </a:rPr>
                        <m:t>≈16.7</m:t>
                      </m:r>
                    </m:oMath>
                  </m:oMathPara>
                </a14:m>
                <a:endParaRPr lang="en-US" sz="2100" dirty="0"/>
              </a:p>
              <a:p>
                <a:r>
                  <a:rPr lang="en-US" sz="2100" dirty="0"/>
                  <a:t>with a minimum average cost of</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𝐴</m:t>
                      </m:r>
                      <m:r>
                        <a:rPr lang="en-US" sz="2100" b="0" i="1" smtClean="0">
                          <a:latin typeface="Cambria Math" panose="02040503050406030204" pitchFamily="18" charset="0"/>
                        </a:rPr>
                        <m:t>≈1.48</m:t>
                      </m:r>
                    </m:oMath>
                  </m:oMathPara>
                </a14:m>
                <a:endParaRPr lang="en-US" sz="2100" dirty="0"/>
              </a:p>
              <a:p>
                <a:endParaRPr lang="en-US" sz="2100" dirty="0"/>
              </a:p>
              <a:p>
                <a:r>
                  <a:rPr lang="en-US" sz="2100" dirty="0"/>
                  <a:t>The graph confirms this result</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1" y="2879497"/>
                <a:ext cx="3426542" cy="3323987"/>
              </a:xfrm>
              <a:prstGeom prst="rect">
                <a:avLst/>
              </a:prstGeom>
              <a:blipFill>
                <a:blip r:embed="rId4"/>
                <a:stretch>
                  <a:fillRect l="-1767" t="-727" r="-1590" b="-2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344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We seek to minimize </a:t>
                </a:r>
              </a:p>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𝐴</m:t>
                      </m:r>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4</m:t>
                          </m:r>
                        </m:num>
                        <m:den>
                          <m:r>
                            <a:rPr lang="en-US" sz="2100" i="1">
                              <a:latin typeface="Cambria Math" panose="02040503050406030204" pitchFamily="18" charset="0"/>
                            </a:rPr>
                            <m:t>𝑛</m:t>
                          </m:r>
                        </m:den>
                      </m:f>
                      <m:r>
                        <a:rPr lang="en-US" sz="2100" i="1">
                          <a:latin typeface="Cambria Math" panose="02040503050406030204" pitchFamily="18" charset="0"/>
                        </a:rPr>
                        <m:t>−5</m:t>
                      </m:r>
                      <m:sSup>
                        <m:sSupPr>
                          <m:ctrlPr>
                            <a:rPr lang="en-US" sz="2100" i="1">
                              <a:latin typeface="Cambria Math" panose="02040503050406030204" pitchFamily="18" charset="0"/>
                            </a:rPr>
                          </m:ctrlPr>
                        </m:sSupPr>
                        <m:e>
                          <m:d>
                            <m:dPr>
                              <m:ctrlPr>
                                <a:rPr lang="en-US" sz="2100" i="1">
                                  <a:latin typeface="Cambria Math" panose="02040503050406030204" pitchFamily="18" charset="0"/>
                                </a:rPr>
                              </m:ctrlPr>
                            </m:dPr>
                            <m:e>
                              <m:r>
                                <a:rPr lang="en-US" sz="2100" i="1">
                                  <a:latin typeface="Cambria Math" panose="02040503050406030204" pitchFamily="18" charset="0"/>
                                </a:rPr>
                                <m:t>0.997</m:t>
                              </m:r>
                            </m:e>
                          </m:d>
                        </m:e>
                        <m:sup>
                          <m:r>
                            <a:rPr lang="en-US" sz="2100" i="1">
                              <a:latin typeface="Cambria Math" panose="02040503050406030204" pitchFamily="18" charset="0"/>
                            </a:rPr>
                            <m:t>𝑛</m:t>
                          </m:r>
                        </m:sup>
                      </m:sSup>
                      <m:r>
                        <a:rPr lang="en-US" sz="2100" i="1">
                          <a:latin typeface="Cambria Math" panose="02040503050406030204" pitchFamily="18" charset="0"/>
                        </a:rPr>
                        <m:t>+6</m:t>
                      </m:r>
                    </m:oMath>
                  </m:oMathPara>
                </a14:m>
                <a:endParaRPr lang="en-US" sz="2100" i="1" dirty="0"/>
              </a:p>
              <a:p>
                <a:r>
                  <a:rPr lang="en-US" sz="2100" dirty="0"/>
                  <a:t>With respect to </a:t>
                </a:r>
                <a14:m>
                  <m:oMath xmlns:m="http://schemas.openxmlformats.org/officeDocument/2006/math">
                    <m:r>
                      <a:rPr lang="en-US" sz="2100" b="0" i="1" smtClean="0">
                        <a:latin typeface="Cambria Math" panose="02040503050406030204" pitchFamily="18" charset="0"/>
                      </a:rPr>
                      <m:t>𝑛</m:t>
                    </m:r>
                  </m:oMath>
                </a14:m>
                <a:r>
                  <a:rPr lang="en-US" sz="21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344663"/>
              </a:xfrm>
              <a:prstGeom prst="rect">
                <a:avLst/>
              </a:prstGeom>
              <a:blipFill>
                <a:blip r:embed="rId5"/>
                <a:stretch>
                  <a:fillRect l="-745" t="-1778" b="-7111"/>
                </a:stretch>
              </a:blipFill>
            </p:spPr>
            <p:txBody>
              <a:bodyPr/>
              <a:lstStyle/>
              <a:p>
                <a:r>
                  <a:rPr lang="en-US">
                    <a:noFill/>
                  </a:rPr>
                  <a:t> </a:t>
                </a:r>
              </a:p>
            </p:txBody>
          </p:sp>
        </mc:Fallback>
      </mc:AlternateContent>
      <p:pic>
        <p:nvPicPr>
          <p:cNvPr id="3" name="Picture 2"/>
          <p:cNvPicPr>
            <a:picLocks noChangeAspect="1"/>
          </p:cNvPicPr>
          <p:nvPr/>
        </p:nvPicPr>
        <p:blipFill>
          <a:blip r:embed="rId6"/>
          <a:stretch>
            <a:fillRect/>
          </a:stretch>
        </p:blipFill>
        <p:spPr>
          <a:xfrm>
            <a:off x="3947109" y="2950038"/>
            <a:ext cx="5106018" cy="3136134"/>
          </a:xfrm>
          <a:prstGeom prst="rect">
            <a:avLst/>
          </a:prstGeom>
        </p:spPr>
      </p:pic>
    </p:spTree>
    <p:extLst>
      <p:ext uri="{BB962C8B-B14F-4D97-AF65-F5344CB8AC3E}">
        <p14:creationId xmlns:p14="http://schemas.microsoft.com/office/powerpoint/2010/main" val="96270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433717"/>
                <a:ext cx="8229600" cy="5078313"/>
              </a:xfrm>
              <a:prstGeom prst="rect">
                <a:avLst/>
              </a:prstGeom>
              <a:noFill/>
            </p:spPr>
            <p:txBody>
              <a:bodyPr wrap="square" rtlCol="0">
                <a:spAutoFit/>
              </a:bodyPr>
              <a:lstStyle/>
              <a:p>
                <a:r>
                  <a:rPr lang="en-US" dirty="0"/>
                  <a:t>From Step 4 we found the minimum occurs at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≈16.7</m:t>
                      </m:r>
                    </m:oMath>
                  </m:oMathPara>
                </a14:m>
                <a:endParaRPr lang="en-US" dirty="0"/>
              </a:p>
              <a:p>
                <a:r>
                  <a:rPr lang="en-US" dirty="0"/>
                  <a:t>with a minimum </a:t>
                </a:r>
                <a:r>
                  <a:rPr lang="en-US" i="1" dirty="0"/>
                  <a:t>A</a:t>
                </a:r>
                <a:r>
                  <a:rPr lang="en-US" dirty="0"/>
                  <a:t> value of</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≈1.48</m:t>
                      </m:r>
                    </m:oMath>
                  </m:oMathPara>
                </a14:m>
                <a:endParaRPr lang="en-US" dirty="0"/>
              </a:p>
              <a:p>
                <a:endParaRPr lang="en-US" dirty="0"/>
              </a:p>
              <a:p>
                <a:r>
                  <a:rPr lang="en-US"/>
                  <a:t>From Step </a:t>
                </a:r>
                <a:r>
                  <a:rPr lang="en-US" dirty="0"/>
                  <a:t>1 we know that </a:t>
                </a:r>
              </a:p>
              <a:p>
                <a:pPr marL="285750" indent="-285750">
                  <a:buFont typeface="Arial" panose="020B0604020202020204" pitchFamily="34" charset="0"/>
                  <a:buChar char="•"/>
                </a:pPr>
                <a14:m>
                  <m:oMath xmlns:m="http://schemas.openxmlformats.org/officeDocument/2006/math">
                    <m:r>
                      <a:rPr lang="en-US" i="1" dirty="0">
                        <a:latin typeface="Cambria Math" panose="02040503050406030204" pitchFamily="18" charset="0"/>
                      </a:rPr>
                      <m:t>𝑛</m:t>
                    </m:r>
                  </m:oMath>
                </a14:m>
                <a:r>
                  <a:rPr lang="en-US" i="1" dirty="0"/>
                  <a:t> – </a:t>
                </a:r>
                <a:r>
                  <a:rPr lang="en-US" dirty="0"/>
                  <a:t>number of diodes per test group</a:t>
                </a:r>
              </a:p>
              <a:p>
                <a:pPr marL="285750" indent="-285750">
                  <a:buFont typeface="Arial" panose="020B0604020202020204" pitchFamily="34" charset="0"/>
                  <a:buChar char="•"/>
                </a:pPr>
                <a14:m>
                  <m:oMath xmlns:m="http://schemas.openxmlformats.org/officeDocument/2006/math">
                    <m:r>
                      <a:rPr lang="en-US" i="1" dirty="0">
                        <a:latin typeface="Cambria Math" panose="02040503050406030204" pitchFamily="18" charset="0"/>
                      </a:rPr>
                      <m:t>𝐴</m:t>
                    </m:r>
                  </m:oMath>
                </a14:m>
                <a:r>
                  <a:rPr lang="en-US" i="1" dirty="0"/>
                  <a:t> – </a:t>
                </a:r>
                <a:r>
                  <a:rPr lang="en-US" dirty="0"/>
                  <a:t>average testing costs (cents/diode)</a:t>
                </a:r>
              </a:p>
              <a:p>
                <a:pPr marL="285750" indent="-285750">
                  <a:buFont typeface="Arial" panose="020B0604020202020204" pitchFamily="34" charset="0"/>
                  <a:buChar char="•"/>
                </a:pPr>
                <a:endParaRPr lang="en-US" dirty="0"/>
              </a:p>
              <a:p>
                <a:r>
                  <a:rPr lang="en-US" dirty="0"/>
                  <a:t>Quality control methods for testing diodes can be made significantly cheaper by placing the diodes in groups of 17. Individual testing cost 5 cents/diodes. </a:t>
                </a:r>
              </a:p>
              <a:p>
                <a:endParaRPr lang="en-US" dirty="0"/>
              </a:p>
              <a:p>
                <a:r>
                  <a:rPr lang="en-US" dirty="0"/>
                  <a:t>By testing groups of 17, in series, we can reduce testing cost to roughly 1.5 cents per diode.</a:t>
                </a:r>
              </a:p>
              <a:p>
                <a:endParaRPr lang="en-US" dirty="0"/>
              </a:p>
              <a:p>
                <a:r>
                  <a:rPr lang="en-US" dirty="0"/>
                  <a:t>We now perform sensitivity analysis on the failure rate parameter of 0.003.</a:t>
                </a: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1433717"/>
                <a:ext cx="8229600" cy="5078313"/>
              </a:xfrm>
              <a:prstGeom prst="rect">
                <a:avLst/>
              </a:prstGeom>
              <a:blipFill>
                <a:blip r:embed="rId4"/>
                <a:stretch>
                  <a:fillRect l="-667" t="-600"/>
                </a:stretch>
              </a:blipFill>
            </p:spPr>
            <p:txBody>
              <a:bodyPr/>
              <a:lstStyle/>
              <a:p>
                <a:r>
                  <a:rPr lang="en-US">
                    <a:noFill/>
                  </a:rPr>
                  <a:t> </a:t>
                </a:r>
              </a:p>
            </p:txBody>
          </p:sp>
        </mc:Fallback>
      </mc:AlternateContent>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1" end="11"/>
                                            </p:txEl>
                                          </p:spTgt>
                                        </p:tgtEl>
                                        <p:attrNameLst>
                                          <p:attrName>style.visibility</p:attrName>
                                        </p:attrNameLst>
                                      </p:cBhvr>
                                      <p:to>
                                        <p:strVal val="visible"/>
                                      </p:to>
                                    </p:set>
                                    <p:animEffect transition="in" filter="fade">
                                      <p:cBhvr>
                                        <p:cTn id="10" dur="500"/>
                                        <p:tgtEl>
                                          <p:spTgt spid="4">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animEffect transition="in" filter="fade">
                                      <p:cBhvr>
                                        <p:cTn id="1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4075472" cy="237874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i="1" dirty="0" smtClean="0">
                        <a:latin typeface="Cambria Math" panose="02040503050406030204" pitchFamily="18" charset="0"/>
                      </a:rPr>
                      <m:t>𝑛</m:t>
                    </m:r>
                  </m:oMath>
                </a14:m>
                <a:r>
                  <a:rPr lang="en-US" sz="1800" i="1" dirty="0">
                    <a:latin typeface="+mj-lt"/>
                  </a:rPr>
                  <a:t> – </a:t>
                </a:r>
                <a:r>
                  <a:rPr lang="en-US" sz="1800" dirty="0">
                    <a:latin typeface="+mj-lt"/>
                  </a:rPr>
                  <a:t>number of diodes per test group</a:t>
                </a:r>
              </a:p>
              <a:p>
                <a:pPr marL="0" indent="0">
                  <a:buNone/>
                </a:pPr>
                <a14:m>
                  <m:oMath xmlns:m="http://schemas.openxmlformats.org/officeDocument/2006/math">
                    <m:r>
                      <a:rPr lang="en-US" sz="1800" i="1" dirty="0" smtClean="0">
                        <a:latin typeface="Cambria Math" panose="02040503050406030204" pitchFamily="18" charset="0"/>
                      </a:rPr>
                      <m:t>𝐶</m:t>
                    </m:r>
                  </m:oMath>
                </a14:m>
                <a:r>
                  <a:rPr lang="en-US" sz="1800" i="1" dirty="0">
                    <a:latin typeface="+mj-lt"/>
                  </a:rPr>
                  <a:t> – </a:t>
                </a:r>
                <a:r>
                  <a:rPr lang="en-US" sz="1800" dirty="0"/>
                  <a:t>testing costs for one group (cents)*</a:t>
                </a:r>
                <a:endParaRPr lang="en-US" sz="1800" dirty="0">
                  <a:latin typeface="+mj-lt"/>
                </a:endParaRPr>
              </a:p>
              <a:p>
                <a:pPr marL="0" indent="0">
                  <a:buFont typeface="Arial"/>
                  <a:buNone/>
                </a:pPr>
                <a14:m>
                  <m:oMath xmlns:m="http://schemas.openxmlformats.org/officeDocument/2006/math">
                    <m:r>
                      <a:rPr lang="en-US" sz="1800" b="0" i="1" dirty="0" smtClean="0">
                        <a:latin typeface="Cambria Math" panose="02040503050406030204" pitchFamily="18" charset="0"/>
                      </a:rPr>
                      <m:t>𝐴</m:t>
                    </m:r>
                  </m:oMath>
                </a14:m>
                <a:r>
                  <a:rPr lang="en-US" sz="1800" i="1" dirty="0">
                    <a:latin typeface="+mj-lt"/>
                  </a:rPr>
                  <a:t> – </a:t>
                </a:r>
                <a:r>
                  <a:rPr lang="en-US" sz="1800" dirty="0">
                    <a:latin typeface="+mj-lt"/>
                  </a:rPr>
                  <a:t>average testing costs (cents/diode)</a:t>
                </a:r>
              </a:p>
              <a:p>
                <a:pPr marL="0" indent="0">
                  <a:buFont typeface="Arial"/>
                  <a:buNone/>
                </a:pPr>
                <a:endParaRPr lang="en-US" sz="1800" dirty="0">
                  <a:latin typeface="+mj-lt"/>
                </a:endParaRPr>
              </a:p>
              <a:p>
                <a:pPr marL="0" indent="0">
                  <a:buNone/>
                </a:pPr>
                <a:r>
                  <a:rPr lang="en-US" sz="1800" b="1" u="sng" dirty="0">
                    <a:solidFill>
                      <a:srgbClr val="FF0000"/>
                    </a:solidFill>
                  </a:rPr>
                  <a:t>Parameter:</a:t>
                </a:r>
              </a:p>
              <a:p>
                <a:pPr marL="0" indent="0">
                  <a:buNone/>
                </a:pPr>
                <a14:m>
                  <m:oMath xmlns:m="http://schemas.openxmlformats.org/officeDocument/2006/math">
                    <m:r>
                      <a:rPr lang="en-US" sz="1800" b="0" i="1" smtClean="0">
                        <a:solidFill>
                          <a:srgbClr val="FF0000"/>
                        </a:solidFill>
                        <a:latin typeface="Cambria Math" panose="02040503050406030204" pitchFamily="18" charset="0"/>
                      </a:rPr>
                      <m:t>𝑞</m:t>
                    </m:r>
                    <m:r>
                      <a:rPr lang="en-US" sz="1800" b="0" i="1" smtClean="0">
                        <a:solidFill>
                          <a:srgbClr val="FF0000"/>
                        </a:solidFill>
                        <a:latin typeface="Cambria Math" panose="02040503050406030204" pitchFamily="18" charset="0"/>
                      </a:rPr>
                      <m:t>−</m:t>
                    </m:r>
                  </m:oMath>
                </a14:m>
                <a:r>
                  <a:rPr lang="en-US" sz="1800" i="1" dirty="0">
                    <a:solidFill>
                      <a:srgbClr val="FF0000"/>
                    </a:solidFill>
                    <a:latin typeface="Cambria Math" panose="02040503050406030204" pitchFamily="18" charset="0"/>
                  </a:rPr>
                  <a:t> </a:t>
                </a:r>
                <a:r>
                  <a:rPr lang="en-US" sz="1800" dirty="0">
                    <a:solidFill>
                      <a:srgbClr val="FF0000"/>
                    </a:solidFill>
                    <a:latin typeface="+mj-lt"/>
                  </a:rPr>
                  <a:t>chance a diode is faulty</a:t>
                </a:r>
                <a:endParaRPr lang="en-US" sz="1800" i="1" dirty="0">
                  <a:solidFill>
                    <a:srgbClr val="FF0000"/>
                  </a:solidFill>
                  <a:latin typeface="+mj-lt"/>
                </a:endParaRPr>
              </a:p>
              <a:p>
                <a:pPr marL="0" indent="0">
                  <a:buNone/>
                </a:pPr>
                <a:endParaRPr lang="en-US" sz="18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4075472" cy="2378741"/>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r>
                  <a:rPr lang="en-US" sz="1800" b="0" dirty="0"/>
                  <a:t>If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=1</m:t>
                    </m:r>
                  </m:oMath>
                </a14:m>
                <a:r>
                  <a:rPr lang="en-US" sz="1800" i="1" dirty="0"/>
                  <a:t>, </a:t>
                </a:r>
                <a:r>
                  <a:rPr lang="en-US" sz="1800" dirty="0"/>
                  <a:t>then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=5</m:t>
                    </m:r>
                  </m:oMath>
                </a14:m>
                <a:r>
                  <a:rPr lang="en-US" sz="1800" i="1" dirty="0"/>
                  <a:t> </a:t>
                </a:r>
                <a:r>
                  <a:rPr lang="en-US" sz="1800" dirty="0"/>
                  <a:t>cents</a:t>
                </a:r>
                <a:br>
                  <a:rPr lang="en-US" sz="1800" dirty="0"/>
                </a:br>
                <a:endParaRPr lang="en-US" sz="1800" dirty="0"/>
              </a:p>
              <a:p>
                <a:pPr marL="0" indent="0">
                  <a:buNone/>
                </a:pPr>
                <a:r>
                  <a:rPr lang="en-US" sz="1800" dirty="0"/>
                  <a:t>For </a:t>
                </a:r>
                <a14:m>
                  <m:oMath xmlns:m="http://schemas.openxmlformats.org/officeDocument/2006/math">
                    <m:r>
                      <a:rPr lang="en-US" sz="1800" i="1">
                        <a:latin typeface="Cambria Math" panose="02040503050406030204" pitchFamily="18" charset="0"/>
                      </a:rPr>
                      <m:t>𝑛</m:t>
                    </m:r>
                    <m:r>
                      <a:rPr lang="en-US" sz="1800" b="0" i="1" smtClean="0">
                        <a:latin typeface="Cambria Math" panose="02040503050406030204" pitchFamily="18" charset="0"/>
                      </a:rPr>
                      <m:t>&gt;</m:t>
                    </m:r>
                    <m:r>
                      <a:rPr lang="en-US" sz="1800" i="1">
                        <a:latin typeface="Cambria Math" panose="02040503050406030204" pitchFamily="18" charset="0"/>
                      </a:rPr>
                      <m:t>1</m:t>
                    </m:r>
                  </m:oMath>
                </a14:m>
                <a:r>
                  <a:rPr lang="en-US" sz="1800" i="1" dirty="0"/>
                  <a:t>, </a:t>
                </a:r>
                <a:r>
                  <a:rPr lang="en-US" sz="1800" dirty="0"/>
                  <a:t>if the group tests indicates that all diodes are good then </a:t>
                </a:r>
                <a14:m>
                  <m:oMath xmlns:m="http://schemas.openxmlformats.org/officeDocument/2006/math">
                    <m:r>
                      <a:rPr lang="en-US" sz="1800" b="0" i="1" smtClean="0">
                        <a:latin typeface="Cambria Math" panose="02040503050406030204" pitchFamily="18" charset="0"/>
                      </a:rPr>
                      <m:t>𝐶</m:t>
                    </m:r>
                    <m:r>
                      <a:rPr lang="en-US" sz="1800" i="1">
                        <a:latin typeface="Cambria Math" panose="02040503050406030204" pitchFamily="18" charset="0"/>
                      </a:rPr>
                      <m:t>=</m:t>
                    </m:r>
                    <m:r>
                      <a:rPr lang="en-US" sz="1800" b="0" i="1" smtClean="0">
                        <a:latin typeface="Cambria Math" panose="02040503050406030204" pitchFamily="18" charset="0"/>
                      </a:rPr>
                      <m:t>4+</m:t>
                    </m:r>
                    <m:r>
                      <a:rPr lang="en-US" sz="1800" b="0" i="1" smtClean="0">
                        <a:latin typeface="Cambria Math" panose="02040503050406030204" pitchFamily="18" charset="0"/>
                      </a:rPr>
                      <m:t>𝑛</m:t>
                    </m:r>
                    <m:r>
                      <a:rPr lang="en-US" sz="1800" b="0" i="1" smtClean="0">
                        <a:latin typeface="Cambria Math" panose="02040503050406030204" pitchFamily="18" charset="0"/>
                      </a:rPr>
                      <m:t>,</m:t>
                    </m:r>
                  </m:oMath>
                </a14:m>
                <a:endParaRPr lang="en-US" sz="1800" dirty="0"/>
              </a:p>
              <a:p>
                <a:pPr marL="0" indent="0">
                  <a:buNone/>
                </a:pPr>
                <a:br>
                  <a:rPr lang="en-US" sz="1800" dirty="0"/>
                </a:br>
                <a:r>
                  <a:rPr lang="en-US" sz="1800" dirty="0"/>
                  <a:t>For </a:t>
                </a:r>
                <a14:m>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&gt;1</m:t>
                    </m:r>
                  </m:oMath>
                </a14:m>
                <a:r>
                  <a:rPr lang="en-US" sz="1800" i="1" dirty="0"/>
                  <a:t>, </a:t>
                </a:r>
                <a:r>
                  <a:rPr lang="en-US" sz="1800" dirty="0"/>
                  <a:t>if the group test indicates a failure, then </a:t>
                </a:r>
                <a:br>
                  <a:rPr lang="en-US" sz="1800" dirty="0"/>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𝑛</m:t>
                          </m:r>
                        </m:e>
                      </m:d>
                      <m:r>
                        <a:rPr lang="en-US" sz="1800" b="0" i="1" smtClean="0">
                          <a:latin typeface="Cambria Math" panose="02040503050406030204" pitchFamily="18" charset="0"/>
                        </a:rPr>
                        <m:t>+5</m:t>
                      </m:r>
                      <m:r>
                        <a:rPr lang="en-US" sz="1800" b="0" i="1" smtClean="0">
                          <a:latin typeface="Cambria Math" panose="02040503050406030204" pitchFamily="18" charset="0"/>
                        </a:rPr>
                        <m:t>𝑛</m:t>
                      </m:r>
                    </m:oMath>
                  </m:oMathPara>
                </a14:m>
                <a:endParaRPr lang="en-US" sz="1800" dirty="0"/>
              </a:p>
              <a:p>
                <a:pPr marL="0" indent="0">
                  <a:buNone/>
                </a:pPr>
                <a:endParaRPr lang="en-US" sz="1800" dirty="0"/>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Average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value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a:rPr lang="en-US" sz="1800" b="0" i="1" smtClean="0">
                          <a:latin typeface="Cambria Math" panose="02040503050406030204" pitchFamily="18" charset="0"/>
                        </a:rPr>
                        <m:t>𝐶</m:t>
                      </m:r>
                      <m:r>
                        <a:rPr lang="en-US" sz="1800" b="0" i="0" smtClean="0">
                          <a:latin typeface="Cambria Math" panose="02040503050406030204" pitchFamily="18" charset="0"/>
                        </a:rPr>
                        <m:t>)/</m:t>
                      </m:r>
                      <m:r>
                        <a:rPr lang="en-US" sz="1800" b="0" i="1" smtClean="0">
                          <a:latin typeface="Cambria Math" panose="02040503050406030204" pitchFamily="18" charset="0"/>
                        </a:rPr>
                        <m:t>𝑛</m:t>
                      </m:r>
                    </m:oMath>
                  </m:oMathPara>
                </a14:m>
                <a:endParaRPr lang="en-US" sz="1800" dirty="0"/>
              </a:p>
              <a:p>
                <a:pPr marL="0" indent="0">
                  <a:buNone/>
                </a:pPr>
                <a:endParaRPr lang="en-US" sz="1800" i="1" dirty="0">
                  <a:latin typeface="Cambria Math" panose="02040503050406030204" pitchFamily="18" charset="0"/>
                </a:endParaRPr>
              </a:p>
              <a:p>
                <a:pPr marL="0" indent="0">
                  <a:buNone/>
                </a:pPr>
                <a:r>
                  <a:rPr lang="en-US" sz="1800" dirty="0"/>
                  <a:t>*note that </a:t>
                </a:r>
                <a14:m>
                  <m:oMath xmlns:m="http://schemas.openxmlformats.org/officeDocument/2006/math">
                    <m:r>
                      <a:rPr lang="en-US" sz="1800" i="1">
                        <a:latin typeface="Cambria Math" panose="02040503050406030204" pitchFamily="18" charset="0"/>
                      </a:rPr>
                      <m:t>𝐶</m:t>
                    </m:r>
                  </m:oMath>
                </a14:m>
                <a:r>
                  <a:rPr lang="en-US" sz="1800" dirty="0"/>
                  <a:t> is a random variable</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70207" y="3933262"/>
                <a:ext cx="3905148"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Find the value of </a:t>
                </a:r>
                <a14:m>
                  <m:oMath xmlns:m="http://schemas.openxmlformats.org/officeDocument/2006/math">
                    <m:r>
                      <a:rPr lang="en-US" sz="1800" b="0" i="1" smtClean="0">
                        <a:latin typeface="Cambria Math" panose="02040503050406030204" pitchFamily="18" charset="0"/>
                      </a:rPr>
                      <m:t>𝑛</m:t>
                    </m:r>
                  </m:oMath>
                </a14:m>
                <a:r>
                  <a:rPr lang="en-US" sz="1800" dirty="0">
                    <a:latin typeface="+mj-lt"/>
                  </a:rPr>
                  <a:t> that minimizes </a:t>
                </a:r>
                <a14:m>
                  <m:oMath xmlns:m="http://schemas.openxmlformats.org/officeDocument/2006/math">
                    <m:r>
                      <a:rPr lang="en-US" sz="1800" b="0" i="1" smtClean="0">
                        <a:latin typeface="Cambria Math" panose="02040503050406030204" pitchFamily="18" charset="0"/>
                      </a:rPr>
                      <m:t>𝐴</m:t>
                    </m:r>
                  </m:oMath>
                </a14:m>
                <a:r>
                  <a:rPr lang="en-US" sz="1800" dirty="0">
                    <a:latin typeface="+mj-lt"/>
                  </a:rPr>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70207" y="3933262"/>
                <a:ext cx="3905148" cy="916294"/>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94787" y="4754257"/>
                <a:ext cx="3905148" cy="12925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Approach</a:t>
                </a:r>
              </a:p>
              <a:p>
                <a:pPr marL="0" indent="0">
                  <a:buFont typeface="Arial"/>
                  <a:buNone/>
                </a:pPr>
                <a:r>
                  <a:rPr lang="en-US" sz="1800" b="0" dirty="0"/>
                  <a:t>Since </a:t>
                </a:r>
                <a14:m>
                  <m:oMath xmlns:m="http://schemas.openxmlformats.org/officeDocument/2006/math">
                    <m:r>
                      <a:rPr lang="en-US" sz="1800" b="0" i="1" dirty="0" smtClean="0">
                        <a:latin typeface="Cambria Math" panose="02040503050406030204" pitchFamily="18" charset="0"/>
                      </a:rPr>
                      <m:t>𝐶</m:t>
                    </m:r>
                  </m:oMath>
                </a14:m>
                <a:r>
                  <a:rPr lang="en-US" sz="1800" b="0" dirty="0"/>
                  <a:t> is a random variable taking on two values (success or failure), we use a discrete probability model.</a:t>
                </a:r>
                <a:endParaRPr lang="en-US" sz="1800" dirty="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94787" y="4754257"/>
                <a:ext cx="3905148" cy="1292582"/>
              </a:xfrm>
              <a:prstGeom prst="rect">
                <a:avLst/>
              </a:prstGeom>
              <a:blipFill>
                <a:blip r:embed="rId7"/>
                <a:stretch>
                  <a:fillRect l="-930" t="-1852" r="-1860" b="-2778"/>
                </a:stretch>
              </a:blipFill>
            </p:spPr>
            <p:txBody>
              <a:bodyPr/>
              <a:lstStyle/>
              <a:p>
                <a:r>
                  <a:rPr lang="en-US">
                    <a:noFill/>
                  </a:rPr>
                  <a:t> </a:t>
                </a:r>
              </a:p>
            </p:txBody>
          </p:sp>
        </mc:Fallback>
      </mc:AlternateContent>
    </p:spTree>
    <p:extLst>
      <p:ext uri="{BB962C8B-B14F-4D97-AF65-F5344CB8AC3E}">
        <p14:creationId xmlns:p14="http://schemas.microsoft.com/office/powerpoint/2010/main" val="141294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Failure Rate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1" y="2879497"/>
                <a:ext cx="3426542"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This cannot be solved for </a:t>
                </a:r>
                <a14:m>
                  <m:oMath xmlns:m="http://schemas.openxmlformats.org/officeDocument/2006/math">
                    <m:r>
                      <a:rPr lang="en-US" sz="2100" i="1" dirty="0" smtClean="0">
                        <a:latin typeface="Cambria Math" panose="02040503050406030204" pitchFamily="18" charset="0"/>
                      </a:rPr>
                      <m:t>𝑛</m:t>
                    </m:r>
                  </m:oMath>
                </a14:m>
                <a:r>
                  <a:rPr lang="en-US" sz="2100" dirty="0"/>
                  <a:t> in terms of </a:t>
                </a:r>
                <a14:m>
                  <m:oMath xmlns:m="http://schemas.openxmlformats.org/officeDocument/2006/math">
                    <m:r>
                      <a:rPr lang="en-US" sz="2100" i="1" dirty="0" smtClean="0">
                        <a:latin typeface="Cambria Math" panose="02040503050406030204" pitchFamily="18" charset="0"/>
                      </a:rPr>
                      <m:t>𝑞</m:t>
                    </m:r>
                  </m:oMath>
                </a14:m>
                <a:r>
                  <a:rPr lang="en-US" sz="2100" dirty="0"/>
                  <a:t>, so we proceed numerically using the values for </a:t>
                </a:r>
                <a14:m>
                  <m:oMath xmlns:m="http://schemas.openxmlformats.org/officeDocument/2006/math">
                    <m:r>
                      <a:rPr lang="en-US" sz="2100" i="1" dirty="0" smtClean="0">
                        <a:latin typeface="Cambria Math" panose="02040503050406030204" pitchFamily="18" charset="0"/>
                      </a:rPr>
                      <m:t>𝑞</m:t>
                    </m:r>
                  </m:oMath>
                </a14:m>
                <a:r>
                  <a:rPr lang="en-US" sz="2100" dirty="0"/>
                  <a:t> of</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0.001, 0.002, …, 0.008</m:t>
                      </m:r>
                    </m:oMath>
                  </m:oMathPara>
                </a14:m>
                <a:endParaRPr lang="en-US" sz="2100" dirty="0"/>
              </a:p>
              <a:p>
                <a:endParaRPr lang="en-US" sz="2100" dirty="0"/>
              </a:p>
              <a:p>
                <a:r>
                  <a:rPr lang="en-US" sz="2100" dirty="0"/>
                  <a:t>This gives us the following results.</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1" y="2879497"/>
                <a:ext cx="3426542" cy="2677656"/>
              </a:xfrm>
              <a:prstGeom prst="rect">
                <a:avLst/>
              </a:prstGeom>
              <a:blipFill>
                <a:blip r:embed="rId4"/>
                <a:stretch>
                  <a:fillRect l="-1767" t="-901" r="-1943" b="-2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344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We seek to minimize </a:t>
                </a:r>
              </a:p>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𝐴</m:t>
                      </m:r>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4</m:t>
                          </m:r>
                        </m:num>
                        <m:den>
                          <m:r>
                            <a:rPr lang="en-US" sz="2100" i="1">
                              <a:latin typeface="Cambria Math" panose="02040503050406030204" pitchFamily="18" charset="0"/>
                            </a:rPr>
                            <m:t>𝑛</m:t>
                          </m:r>
                        </m:den>
                      </m:f>
                      <m:r>
                        <a:rPr lang="en-US" sz="2100" i="1">
                          <a:latin typeface="Cambria Math" panose="02040503050406030204" pitchFamily="18" charset="0"/>
                        </a:rPr>
                        <m:t>−5</m:t>
                      </m:r>
                      <m:sSup>
                        <m:sSupPr>
                          <m:ctrlPr>
                            <a:rPr lang="en-US" sz="2100" i="1">
                              <a:latin typeface="Cambria Math" panose="02040503050406030204" pitchFamily="18" charset="0"/>
                            </a:rPr>
                          </m:ctrlPr>
                        </m:sSupPr>
                        <m:e>
                          <m:d>
                            <m:dPr>
                              <m:ctrlPr>
                                <a:rPr lang="en-US" sz="2100" i="1">
                                  <a:latin typeface="Cambria Math" panose="02040503050406030204" pitchFamily="18" charset="0"/>
                                </a:rPr>
                              </m:ctrlPr>
                            </m:dPr>
                            <m:e>
                              <m:r>
                                <a:rPr lang="en-US" sz="2100" b="0" i="1" smtClean="0">
                                  <a:solidFill>
                                    <a:srgbClr val="FF0000"/>
                                  </a:solidFill>
                                  <a:latin typeface="Cambria Math" panose="02040503050406030204" pitchFamily="18" charset="0"/>
                                </a:rPr>
                                <m:t>1−</m:t>
                              </m:r>
                              <m:r>
                                <a:rPr lang="en-US" sz="2100" b="0" i="1" smtClean="0">
                                  <a:solidFill>
                                    <a:srgbClr val="FF0000"/>
                                  </a:solidFill>
                                  <a:latin typeface="Cambria Math" panose="02040503050406030204" pitchFamily="18" charset="0"/>
                                </a:rPr>
                                <m:t>𝑞</m:t>
                              </m:r>
                            </m:e>
                          </m:d>
                        </m:e>
                        <m:sup>
                          <m:r>
                            <a:rPr lang="en-US" sz="2100" i="1">
                              <a:latin typeface="Cambria Math" panose="02040503050406030204" pitchFamily="18" charset="0"/>
                            </a:rPr>
                            <m:t>𝑛</m:t>
                          </m:r>
                        </m:sup>
                      </m:sSup>
                      <m:r>
                        <a:rPr lang="en-US" sz="2100" i="1">
                          <a:latin typeface="Cambria Math" panose="02040503050406030204" pitchFamily="18" charset="0"/>
                        </a:rPr>
                        <m:t>+6</m:t>
                      </m:r>
                    </m:oMath>
                  </m:oMathPara>
                </a14:m>
                <a:endParaRPr lang="en-US" sz="2100" i="1" dirty="0"/>
              </a:p>
              <a:p>
                <a:r>
                  <a:rPr lang="en-US" sz="2100" dirty="0"/>
                  <a:t>with respect to </a:t>
                </a:r>
                <a14:m>
                  <m:oMath xmlns:m="http://schemas.openxmlformats.org/officeDocument/2006/math">
                    <m:r>
                      <a:rPr lang="en-US" sz="2100" b="0" i="1" smtClean="0">
                        <a:latin typeface="Cambria Math" panose="02040503050406030204" pitchFamily="18" charset="0"/>
                      </a:rPr>
                      <m:t>𝑛</m:t>
                    </m:r>
                  </m:oMath>
                </a14:m>
                <a:r>
                  <a:rPr lang="en-US" sz="21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344663"/>
              </a:xfrm>
              <a:prstGeom prst="rect">
                <a:avLst/>
              </a:prstGeom>
              <a:blipFill>
                <a:blip r:embed="rId5"/>
                <a:stretch>
                  <a:fillRect l="-745" t="-1778" b="-7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707027946"/>
                  </p:ext>
                </p:extLst>
              </p:nvPr>
            </p:nvGraphicFramePr>
            <p:xfrm>
              <a:off x="4866968" y="2847256"/>
              <a:ext cx="3677265" cy="3897675"/>
            </p:xfrm>
            <a:graphic>
              <a:graphicData uri="http://schemas.openxmlformats.org/drawingml/2006/table">
                <a:tbl>
                  <a:tblPr firstRow="1" bandRow="1">
                    <a:tableStyleId>{00A15C55-8517-42AA-B614-E9B94910E393}</a:tableStyleId>
                  </a:tblPr>
                  <a:tblGrid>
                    <a:gridCol w="1225755">
                      <a:extLst>
                        <a:ext uri="{9D8B030D-6E8A-4147-A177-3AD203B41FA5}">
                          <a16:colId xmlns:a16="http://schemas.microsoft.com/office/drawing/2014/main" val="3266885756"/>
                        </a:ext>
                      </a:extLst>
                    </a:gridCol>
                    <a:gridCol w="1225755">
                      <a:extLst>
                        <a:ext uri="{9D8B030D-6E8A-4147-A177-3AD203B41FA5}">
                          <a16:colId xmlns:a16="http://schemas.microsoft.com/office/drawing/2014/main" val="2943384423"/>
                        </a:ext>
                      </a:extLst>
                    </a:gridCol>
                    <a:gridCol w="1225755">
                      <a:extLst>
                        <a:ext uri="{9D8B030D-6E8A-4147-A177-3AD203B41FA5}">
                          <a16:colId xmlns:a16="http://schemas.microsoft.com/office/drawing/2014/main" val="1645994962"/>
                        </a:ext>
                      </a:extLst>
                    </a:gridCol>
                  </a:tblGrid>
                  <a:tr h="433075">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𝑞</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𝑛</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𝐴</m:t>
                                </m:r>
                              </m:oMath>
                            </m:oMathPara>
                          </a14:m>
                          <a:endParaRPr lang="en-US" sz="2000" dirty="0"/>
                        </a:p>
                      </a:txBody>
                      <a:tcPr/>
                    </a:tc>
                    <a:extLst>
                      <a:ext uri="{0D108BD9-81ED-4DB2-BD59-A6C34878D82A}">
                        <a16:rowId xmlns:a16="http://schemas.microsoft.com/office/drawing/2014/main" val="2710951176"/>
                      </a:ext>
                    </a:extLst>
                  </a:tr>
                  <a:tr h="433075">
                    <a:tc>
                      <a:txBody>
                        <a:bodyPr/>
                        <a:lstStyle/>
                        <a:p>
                          <a:pPr algn="ctr"/>
                          <a:r>
                            <a:rPr lang="en-US" sz="2000" dirty="0"/>
                            <a:t>0.001</a:t>
                          </a:r>
                        </a:p>
                      </a:txBody>
                      <a:tcPr/>
                    </a:tc>
                    <a:tc>
                      <a:txBody>
                        <a:bodyPr/>
                        <a:lstStyle/>
                        <a:p>
                          <a:pPr algn="ctr"/>
                          <a:r>
                            <a:rPr lang="en-US" sz="2000" dirty="0"/>
                            <a:t>28.7</a:t>
                          </a:r>
                        </a:p>
                      </a:txBody>
                      <a:tcPr/>
                    </a:tc>
                    <a:tc>
                      <a:txBody>
                        <a:bodyPr/>
                        <a:lstStyle/>
                        <a:p>
                          <a:pPr algn="ctr"/>
                          <a:r>
                            <a:rPr lang="en-US" sz="2000" dirty="0"/>
                            <a:t>1.28</a:t>
                          </a:r>
                        </a:p>
                      </a:txBody>
                      <a:tcPr/>
                    </a:tc>
                    <a:extLst>
                      <a:ext uri="{0D108BD9-81ED-4DB2-BD59-A6C34878D82A}">
                        <a16:rowId xmlns:a16="http://schemas.microsoft.com/office/drawing/2014/main" val="1367189953"/>
                      </a:ext>
                    </a:extLst>
                  </a:tr>
                  <a:tr h="433075">
                    <a:tc>
                      <a:txBody>
                        <a:bodyPr/>
                        <a:lstStyle/>
                        <a:p>
                          <a:pPr algn="ctr"/>
                          <a:r>
                            <a:rPr lang="en-US" sz="2000" dirty="0"/>
                            <a:t>0.002</a:t>
                          </a:r>
                        </a:p>
                      </a:txBody>
                      <a:tcPr/>
                    </a:tc>
                    <a:tc>
                      <a:txBody>
                        <a:bodyPr/>
                        <a:lstStyle/>
                        <a:p>
                          <a:pPr algn="ctr"/>
                          <a:r>
                            <a:rPr lang="en-US" sz="2000" dirty="0"/>
                            <a:t>20.4</a:t>
                          </a:r>
                        </a:p>
                      </a:txBody>
                      <a:tcPr/>
                    </a:tc>
                    <a:tc>
                      <a:txBody>
                        <a:bodyPr/>
                        <a:lstStyle/>
                        <a:p>
                          <a:pPr algn="ctr"/>
                          <a:r>
                            <a:rPr lang="en-US" sz="2000" dirty="0"/>
                            <a:t>1.40</a:t>
                          </a:r>
                        </a:p>
                      </a:txBody>
                      <a:tcPr/>
                    </a:tc>
                    <a:extLst>
                      <a:ext uri="{0D108BD9-81ED-4DB2-BD59-A6C34878D82A}">
                        <a16:rowId xmlns:a16="http://schemas.microsoft.com/office/drawing/2014/main" val="1456715466"/>
                      </a:ext>
                    </a:extLst>
                  </a:tr>
                  <a:tr h="433075">
                    <a:tc>
                      <a:txBody>
                        <a:bodyPr/>
                        <a:lstStyle/>
                        <a:p>
                          <a:pPr algn="ctr"/>
                          <a:r>
                            <a:rPr lang="en-US" sz="2000" dirty="0"/>
                            <a:t>0.003</a:t>
                          </a:r>
                        </a:p>
                      </a:txBody>
                      <a:tcPr/>
                    </a:tc>
                    <a:tc>
                      <a:txBody>
                        <a:bodyPr/>
                        <a:lstStyle/>
                        <a:p>
                          <a:pPr algn="ctr"/>
                          <a:r>
                            <a:rPr lang="en-US" sz="2000" dirty="0"/>
                            <a:t>16.7</a:t>
                          </a:r>
                        </a:p>
                      </a:txBody>
                      <a:tcPr/>
                    </a:tc>
                    <a:tc>
                      <a:txBody>
                        <a:bodyPr/>
                        <a:lstStyle/>
                        <a:p>
                          <a:pPr algn="ctr"/>
                          <a:r>
                            <a:rPr lang="en-US" sz="2000" dirty="0"/>
                            <a:t>1.48</a:t>
                          </a:r>
                        </a:p>
                      </a:txBody>
                      <a:tcPr/>
                    </a:tc>
                    <a:extLst>
                      <a:ext uri="{0D108BD9-81ED-4DB2-BD59-A6C34878D82A}">
                        <a16:rowId xmlns:a16="http://schemas.microsoft.com/office/drawing/2014/main" val="590734640"/>
                      </a:ext>
                    </a:extLst>
                  </a:tr>
                  <a:tr h="433075">
                    <a:tc>
                      <a:txBody>
                        <a:bodyPr/>
                        <a:lstStyle/>
                        <a:p>
                          <a:pPr algn="ctr"/>
                          <a:r>
                            <a:rPr lang="en-US" sz="2000" dirty="0"/>
                            <a:t>0.004</a:t>
                          </a:r>
                        </a:p>
                      </a:txBody>
                      <a:tcPr/>
                    </a:tc>
                    <a:tc>
                      <a:txBody>
                        <a:bodyPr/>
                        <a:lstStyle/>
                        <a:p>
                          <a:pPr algn="ctr"/>
                          <a:r>
                            <a:rPr lang="en-US" sz="2000" dirty="0"/>
                            <a:t>14.5</a:t>
                          </a:r>
                        </a:p>
                      </a:txBody>
                      <a:tcPr/>
                    </a:tc>
                    <a:tc>
                      <a:txBody>
                        <a:bodyPr/>
                        <a:lstStyle/>
                        <a:p>
                          <a:pPr algn="ctr"/>
                          <a:r>
                            <a:rPr lang="en-US" sz="2000" dirty="0"/>
                            <a:t>1.56</a:t>
                          </a:r>
                        </a:p>
                      </a:txBody>
                      <a:tcPr/>
                    </a:tc>
                    <a:extLst>
                      <a:ext uri="{0D108BD9-81ED-4DB2-BD59-A6C34878D82A}">
                        <a16:rowId xmlns:a16="http://schemas.microsoft.com/office/drawing/2014/main" val="2462085844"/>
                      </a:ext>
                    </a:extLst>
                  </a:tr>
                  <a:tr h="433075">
                    <a:tc>
                      <a:txBody>
                        <a:bodyPr/>
                        <a:lstStyle/>
                        <a:p>
                          <a:pPr algn="ctr"/>
                          <a:r>
                            <a:rPr lang="en-US" sz="2000" dirty="0"/>
                            <a:t>0.005</a:t>
                          </a:r>
                        </a:p>
                      </a:txBody>
                      <a:tcPr/>
                    </a:tc>
                    <a:tc>
                      <a:txBody>
                        <a:bodyPr/>
                        <a:lstStyle/>
                        <a:p>
                          <a:pPr algn="ctr"/>
                          <a:r>
                            <a:rPr lang="en-US" sz="2000" dirty="0"/>
                            <a:t>13.1</a:t>
                          </a:r>
                        </a:p>
                      </a:txBody>
                      <a:tcPr/>
                    </a:tc>
                    <a:tc>
                      <a:txBody>
                        <a:bodyPr/>
                        <a:lstStyle/>
                        <a:p>
                          <a:pPr algn="ctr"/>
                          <a:r>
                            <a:rPr lang="en-US" sz="2000" dirty="0"/>
                            <a:t>1.62</a:t>
                          </a:r>
                        </a:p>
                      </a:txBody>
                      <a:tcPr/>
                    </a:tc>
                    <a:extLst>
                      <a:ext uri="{0D108BD9-81ED-4DB2-BD59-A6C34878D82A}">
                        <a16:rowId xmlns:a16="http://schemas.microsoft.com/office/drawing/2014/main" val="2945668491"/>
                      </a:ext>
                    </a:extLst>
                  </a:tr>
                  <a:tr h="433075">
                    <a:tc>
                      <a:txBody>
                        <a:bodyPr/>
                        <a:lstStyle/>
                        <a:p>
                          <a:pPr algn="ctr"/>
                          <a:r>
                            <a:rPr lang="en-US" sz="2000" dirty="0"/>
                            <a:t>0.006</a:t>
                          </a:r>
                        </a:p>
                      </a:txBody>
                      <a:tcPr/>
                    </a:tc>
                    <a:tc>
                      <a:txBody>
                        <a:bodyPr/>
                        <a:lstStyle/>
                        <a:p>
                          <a:pPr algn="ctr"/>
                          <a:r>
                            <a:rPr lang="en-US" sz="2000" dirty="0"/>
                            <a:t>12.0</a:t>
                          </a:r>
                        </a:p>
                      </a:txBody>
                      <a:tcPr/>
                    </a:tc>
                    <a:tc>
                      <a:txBody>
                        <a:bodyPr/>
                        <a:lstStyle/>
                        <a:p>
                          <a:pPr algn="ctr"/>
                          <a:r>
                            <a:rPr lang="en-US" sz="2000" dirty="0"/>
                            <a:t>1.68</a:t>
                          </a:r>
                        </a:p>
                      </a:txBody>
                      <a:tcPr/>
                    </a:tc>
                    <a:extLst>
                      <a:ext uri="{0D108BD9-81ED-4DB2-BD59-A6C34878D82A}">
                        <a16:rowId xmlns:a16="http://schemas.microsoft.com/office/drawing/2014/main" val="2768581158"/>
                      </a:ext>
                    </a:extLst>
                  </a:tr>
                  <a:tr h="433075">
                    <a:tc>
                      <a:txBody>
                        <a:bodyPr/>
                        <a:lstStyle/>
                        <a:p>
                          <a:pPr algn="ctr"/>
                          <a:r>
                            <a:rPr lang="en-US" sz="2000" dirty="0"/>
                            <a:t>0.007</a:t>
                          </a:r>
                        </a:p>
                      </a:txBody>
                      <a:tcPr/>
                    </a:tc>
                    <a:tc>
                      <a:txBody>
                        <a:bodyPr/>
                        <a:lstStyle/>
                        <a:p>
                          <a:pPr algn="ctr"/>
                          <a:r>
                            <a:rPr lang="en-US" sz="2000" dirty="0"/>
                            <a:t>11.1</a:t>
                          </a:r>
                        </a:p>
                      </a:txBody>
                      <a:tcPr/>
                    </a:tc>
                    <a:tc>
                      <a:txBody>
                        <a:bodyPr/>
                        <a:lstStyle/>
                        <a:p>
                          <a:pPr algn="ctr"/>
                          <a:r>
                            <a:rPr lang="en-US" sz="2000" dirty="0"/>
                            <a:t>1.74</a:t>
                          </a:r>
                        </a:p>
                      </a:txBody>
                      <a:tcPr/>
                    </a:tc>
                    <a:extLst>
                      <a:ext uri="{0D108BD9-81ED-4DB2-BD59-A6C34878D82A}">
                        <a16:rowId xmlns:a16="http://schemas.microsoft.com/office/drawing/2014/main" val="3552109493"/>
                      </a:ext>
                    </a:extLst>
                  </a:tr>
                  <a:tr h="433075">
                    <a:tc>
                      <a:txBody>
                        <a:bodyPr/>
                        <a:lstStyle/>
                        <a:p>
                          <a:pPr algn="ctr"/>
                          <a:r>
                            <a:rPr lang="en-US" sz="2000" dirty="0"/>
                            <a:t>0.008</a:t>
                          </a:r>
                        </a:p>
                      </a:txBody>
                      <a:tcPr/>
                    </a:tc>
                    <a:tc>
                      <a:txBody>
                        <a:bodyPr/>
                        <a:lstStyle/>
                        <a:p>
                          <a:pPr algn="ctr"/>
                          <a:r>
                            <a:rPr lang="en-US" sz="2000" dirty="0"/>
                            <a:t>10.4</a:t>
                          </a:r>
                        </a:p>
                      </a:txBody>
                      <a:tcPr/>
                    </a:tc>
                    <a:tc>
                      <a:txBody>
                        <a:bodyPr/>
                        <a:lstStyle/>
                        <a:p>
                          <a:pPr algn="ctr"/>
                          <a:r>
                            <a:rPr lang="en-US" sz="2000" dirty="0"/>
                            <a:t>1.79</a:t>
                          </a:r>
                        </a:p>
                      </a:txBody>
                      <a:tcPr/>
                    </a:tc>
                    <a:extLst>
                      <a:ext uri="{0D108BD9-81ED-4DB2-BD59-A6C34878D82A}">
                        <a16:rowId xmlns:a16="http://schemas.microsoft.com/office/drawing/2014/main" val="167838546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707027946"/>
                  </p:ext>
                </p:extLst>
              </p:nvPr>
            </p:nvGraphicFramePr>
            <p:xfrm>
              <a:off x="4866968" y="2847256"/>
              <a:ext cx="3677265" cy="3897675"/>
            </p:xfrm>
            <a:graphic>
              <a:graphicData uri="http://schemas.openxmlformats.org/drawingml/2006/table">
                <a:tbl>
                  <a:tblPr firstRow="1" bandRow="1">
                    <a:tableStyleId>{00A15C55-8517-42AA-B614-E9B94910E393}</a:tableStyleId>
                  </a:tblPr>
                  <a:tblGrid>
                    <a:gridCol w="1225755">
                      <a:extLst>
                        <a:ext uri="{9D8B030D-6E8A-4147-A177-3AD203B41FA5}">
                          <a16:colId xmlns:a16="http://schemas.microsoft.com/office/drawing/2014/main" val="3266885756"/>
                        </a:ext>
                      </a:extLst>
                    </a:gridCol>
                    <a:gridCol w="1225755">
                      <a:extLst>
                        <a:ext uri="{9D8B030D-6E8A-4147-A177-3AD203B41FA5}">
                          <a16:colId xmlns:a16="http://schemas.microsoft.com/office/drawing/2014/main" val="2943384423"/>
                        </a:ext>
                      </a:extLst>
                    </a:gridCol>
                    <a:gridCol w="1225755">
                      <a:extLst>
                        <a:ext uri="{9D8B030D-6E8A-4147-A177-3AD203B41FA5}">
                          <a16:colId xmlns:a16="http://schemas.microsoft.com/office/drawing/2014/main" val="1645994962"/>
                        </a:ext>
                      </a:extLst>
                    </a:gridCol>
                  </a:tblGrid>
                  <a:tr h="433075">
                    <a:tc>
                      <a:txBody>
                        <a:bodyPr/>
                        <a:lstStyle/>
                        <a:p>
                          <a:endParaRPr lang="en-US"/>
                        </a:p>
                      </a:txBody>
                      <a:tcPr>
                        <a:blipFill>
                          <a:blip r:embed="rId6"/>
                          <a:stretch>
                            <a:fillRect l="-498" t="-1408" r="-202488" b="-816901"/>
                          </a:stretch>
                        </a:blipFill>
                      </a:tcPr>
                    </a:tc>
                    <a:tc>
                      <a:txBody>
                        <a:bodyPr/>
                        <a:lstStyle/>
                        <a:p>
                          <a:endParaRPr lang="en-US"/>
                        </a:p>
                      </a:txBody>
                      <a:tcPr>
                        <a:blipFill>
                          <a:blip r:embed="rId6"/>
                          <a:stretch>
                            <a:fillRect l="-100000" t="-1408" r="-101485" b="-816901"/>
                          </a:stretch>
                        </a:blipFill>
                      </a:tcPr>
                    </a:tc>
                    <a:tc>
                      <a:txBody>
                        <a:bodyPr/>
                        <a:lstStyle/>
                        <a:p>
                          <a:endParaRPr lang="en-US"/>
                        </a:p>
                      </a:txBody>
                      <a:tcPr>
                        <a:blipFill>
                          <a:blip r:embed="rId6"/>
                          <a:stretch>
                            <a:fillRect l="-200995" t="-1408" r="-1990" b="-816901"/>
                          </a:stretch>
                        </a:blipFill>
                      </a:tcPr>
                    </a:tc>
                    <a:extLst>
                      <a:ext uri="{0D108BD9-81ED-4DB2-BD59-A6C34878D82A}">
                        <a16:rowId xmlns:a16="http://schemas.microsoft.com/office/drawing/2014/main" val="2710951176"/>
                      </a:ext>
                    </a:extLst>
                  </a:tr>
                  <a:tr h="433075">
                    <a:tc>
                      <a:txBody>
                        <a:bodyPr/>
                        <a:lstStyle/>
                        <a:p>
                          <a:pPr algn="ctr"/>
                          <a:r>
                            <a:rPr lang="en-US" sz="2000" dirty="0" smtClean="0"/>
                            <a:t>0.001</a:t>
                          </a:r>
                          <a:endParaRPr lang="en-US" sz="2000" dirty="0"/>
                        </a:p>
                      </a:txBody>
                      <a:tcPr/>
                    </a:tc>
                    <a:tc>
                      <a:txBody>
                        <a:bodyPr/>
                        <a:lstStyle/>
                        <a:p>
                          <a:pPr algn="ctr"/>
                          <a:r>
                            <a:rPr lang="en-US" sz="2000" dirty="0" smtClean="0"/>
                            <a:t>28.7</a:t>
                          </a:r>
                          <a:endParaRPr lang="en-US" sz="2000" dirty="0"/>
                        </a:p>
                      </a:txBody>
                      <a:tcPr/>
                    </a:tc>
                    <a:tc>
                      <a:txBody>
                        <a:bodyPr/>
                        <a:lstStyle/>
                        <a:p>
                          <a:pPr algn="ctr"/>
                          <a:r>
                            <a:rPr lang="en-US" sz="2000" dirty="0" smtClean="0"/>
                            <a:t>1.28</a:t>
                          </a:r>
                          <a:endParaRPr lang="en-US" sz="2000" dirty="0"/>
                        </a:p>
                      </a:txBody>
                      <a:tcPr/>
                    </a:tc>
                    <a:extLst>
                      <a:ext uri="{0D108BD9-81ED-4DB2-BD59-A6C34878D82A}">
                        <a16:rowId xmlns:a16="http://schemas.microsoft.com/office/drawing/2014/main" val="1367189953"/>
                      </a:ext>
                    </a:extLst>
                  </a:tr>
                  <a:tr h="433075">
                    <a:tc>
                      <a:txBody>
                        <a:bodyPr/>
                        <a:lstStyle/>
                        <a:p>
                          <a:pPr algn="ctr"/>
                          <a:r>
                            <a:rPr lang="en-US" sz="2000" dirty="0" smtClean="0"/>
                            <a:t>0.002</a:t>
                          </a:r>
                          <a:endParaRPr lang="en-US" sz="2000" dirty="0"/>
                        </a:p>
                      </a:txBody>
                      <a:tcPr/>
                    </a:tc>
                    <a:tc>
                      <a:txBody>
                        <a:bodyPr/>
                        <a:lstStyle/>
                        <a:p>
                          <a:pPr algn="ctr"/>
                          <a:r>
                            <a:rPr lang="en-US" sz="2000" dirty="0" smtClean="0"/>
                            <a:t>20.4</a:t>
                          </a:r>
                          <a:endParaRPr lang="en-US" sz="2000" dirty="0"/>
                        </a:p>
                      </a:txBody>
                      <a:tcPr/>
                    </a:tc>
                    <a:tc>
                      <a:txBody>
                        <a:bodyPr/>
                        <a:lstStyle/>
                        <a:p>
                          <a:pPr algn="ctr"/>
                          <a:r>
                            <a:rPr lang="en-US" sz="2000" dirty="0" smtClean="0"/>
                            <a:t>1.40</a:t>
                          </a:r>
                          <a:endParaRPr lang="en-US" sz="2000" dirty="0"/>
                        </a:p>
                      </a:txBody>
                      <a:tcPr/>
                    </a:tc>
                    <a:extLst>
                      <a:ext uri="{0D108BD9-81ED-4DB2-BD59-A6C34878D82A}">
                        <a16:rowId xmlns:a16="http://schemas.microsoft.com/office/drawing/2014/main" val="1456715466"/>
                      </a:ext>
                    </a:extLst>
                  </a:tr>
                  <a:tr h="433075">
                    <a:tc>
                      <a:txBody>
                        <a:bodyPr/>
                        <a:lstStyle/>
                        <a:p>
                          <a:pPr algn="ctr"/>
                          <a:r>
                            <a:rPr lang="en-US" sz="2000" dirty="0" smtClean="0"/>
                            <a:t>0.003</a:t>
                          </a:r>
                          <a:endParaRPr lang="en-US" sz="2000" dirty="0"/>
                        </a:p>
                      </a:txBody>
                      <a:tcPr/>
                    </a:tc>
                    <a:tc>
                      <a:txBody>
                        <a:bodyPr/>
                        <a:lstStyle/>
                        <a:p>
                          <a:pPr algn="ctr"/>
                          <a:r>
                            <a:rPr lang="en-US" sz="2000" dirty="0" smtClean="0"/>
                            <a:t>16.7</a:t>
                          </a:r>
                          <a:endParaRPr lang="en-US" sz="2000" dirty="0"/>
                        </a:p>
                      </a:txBody>
                      <a:tcPr/>
                    </a:tc>
                    <a:tc>
                      <a:txBody>
                        <a:bodyPr/>
                        <a:lstStyle/>
                        <a:p>
                          <a:pPr algn="ctr"/>
                          <a:r>
                            <a:rPr lang="en-US" sz="2000" dirty="0" smtClean="0"/>
                            <a:t>1.48</a:t>
                          </a:r>
                          <a:endParaRPr lang="en-US" sz="2000" dirty="0"/>
                        </a:p>
                      </a:txBody>
                      <a:tcPr/>
                    </a:tc>
                    <a:extLst>
                      <a:ext uri="{0D108BD9-81ED-4DB2-BD59-A6C34878D82A}">
                        <a16:rowId xmlns:a16="http://schemas.microsoft.com/office/drawing/2014/main" val="590734640"/>
                      </a:ext>
                    </a:extLst>
                  </a:tr>
                  <a:tr h="433075">
                    <a:tc>
                      <a:txBody>
                        <a:bodyPr/>
                        <a:lstStyle/>
                        <a:p>
                          <a:pPr algn="ctr"/>
                          <a:r>
                            <a:rPr lang="en-US" sz="2000" dirty="0" smtClean="0"/>
                            <a:t>0.004</a:t>
                          </a:r>
                          <a:endParaRPr lang="en-US" sz="2000" dirty="0"/>
                        </a:p>
                      </a:txBody>
                      <a:tcPr/>
                    </a:tc>
                    <a:tc>
                      <a:txBody>
                        <a:bodyPr/>
                        <a:lstStyle/>
                        <a:p>
                          <a:pPr algn="ctr"/>
                          <a:r>
                            <a:rPr lang="en-US" sz="2000" dirty="0" smtClean="0"/>
                            <a:t>14.5</a:t>
                          </a:r>
                          <a:endParaRPr lang="en-US" sz="2000" dirty="0"/>
                        </a:p>
                      </a:txBody>
                      <a:tcPr/>
                    </a:tc>
                    <a:tc>
                      <a:txBody>
                        <a:bodyPr/>
                        <a:lstStyle/>
                        <a:p>
                          <a:pPr algn="ctr"/>
                          <a:r>
                            <a:rPr lang="en-US" sz="2000" dirty="0" smtClean="0"/>
                            <a:t>1.56</a:t>
                          </a:r>
                          <a:endParaRPr lang="en-US" sz="2000" dirty="0"/>
                        </a:p>
                      </a:txBody>
                      <a:tcPr/>
                    </a:tc>
                    <a:extLst>
                      <a:ext uri="{0D108BD9-81ED-4DB2-BD59-A6C34878D82A}">
                        <a16:rowId xmlns:a16="http://schemas.microsoft.com/office/drawing/2014/main" val="2462085844"/>
                      </a:ext>
                    </a:extLst>
                  </a:tr>
                  <a:tr h="433075">
                    <a:tc>
                      <a:txBody>
                        <a:bodyPr/>
                        <a:lstStyle/>
                        <a:p>
                          <a:pPr algn="ctr"/>
                          <a:r>
                            <a:rPr lang="en-US" sz="2000" dirty="0" smtClean="0"/>
                            <a:t>0.005</a:t>
                          </a:r>
                          <a:endParaRPr lang="en-US" sz="2000" dirty="0"/>
                        </a:p>
                      </a:txBody>
                      <a:tcPr/>
                    </a:tc>
                    <a:tc>
                      <a:txBody>
                        <a:bodyPr/>
                        <a:lstStyle/>
                        <a:p>
                          <a:pPr algn="ctr"/>
                          <a:r>
                            <a:rPr lang="en-US" sz="2000" dirty="0" smtClean="0"/>
                            <a:t>13.1</a:t>
                          </a:r>
                          <a:endParaRPr lang="en-US" sz="2000" dirty="0"/>
                        </a:p>
                      </a:txBody>
                      <a:tcPr/>
                    </a:tc>
                    <a:tc>
                      <a:txBody>
                        <a:bodyPr/>
                        <a:lstStyle/>
                        <a:p>
                          <a:pPr algn="ctr"/>
                          <a:r>
                            <a:rPr lang="en-US" sz="2000" dirty="0" smtClean="0"/>
                            <a:t>1.62</a:t>
                          </a:r>
                          <a:endParaRPr lang="en-US" sz="2000" dirty="0"/>
                        </a:p>
                      </a:txBody>
                      <a:tcPr/>
                    </a:tc>
                    <a:extLst>
                      <a:ext uri="{0D108BD9-81ED-4DB2-BD59-A6C34878D82A}">
                        <a16:rowId xmlns:a16="http://schemas.microsoft.com/office/drawing/2014/main" val="2945668491"/>
                      </a:ext>
                    </a:extLst>
                  </a:tr>
                  <a:tr h="433075">
                    <a:tc>
                      <a:txBody>
                        <a:bodyPr/>
                        <a:lstStyle/>
                        <a:p>
                          <a:pPr algn="ctr"/>
                          <a:r>
                            <a:rPr lang="en-US" sz="2000" dirty="0" smtClean="0"/>
                            <a:t>0.006</a:t>
                          </a:r>
                          <a:endParaRPr lang="en-US" sz="2000" dirty="0"/>
                        </a:p>
                      </a:txBody>
                      <a:tcPr/>
                    </a:tc>
                    <a:tc>
                      <a:txBody>
                        <a:bodyPr/>
                        <a:lstStyle/>
                        <a:p>
                          <a:pPr algn="ctr"/>
                          <a:r>
                            <a:rPr lang="en-US" sz="2000" dirty="0" smtClean="0"/>
                            <a:t>12.0</a:t>
                          </a:r>
                          <a:endParaRPr lang="en-US" sz="2000" dirty="0"/>
                        </a:p>
                      </a:txBody>
                      <a:tcPr/>
                    </a:tc>
                    <a:tc>
                      <a:txBody>
                        <a:bodyPr/>
                        <a:lstStyle/>
                        <a:p>
                          <a:pPr algn="ctr"/>
                          <a:r>
                            <a:rPr lang="en-US" sz="2000" dirty="0" smtClean="0"/>
                            <a:t>1.68</a:t>
                          </a:r>
                          <a:endParaRPr lang="en-US" sz="2000" dirty="0"/>
                        </a:p>
                      </a:txBody>
                      <a:tcPr/>
                    </a:tc>
                    <a:extLst>
                      <a:ext uri="{0D108BD9-81ED-4DB2-BD59-A6C34878D82A}">
                        <a16:rowId xmlns:a16="http://schemas.microsoft.com/office/drawing/2014/main" val="2768581158"/>
                      </a:ext>
                    </a:extLst>
                  </a:tr>
                  <a:tr h="433075">
                    <a:tc>
                      <a:txBody>
                        <a:bodyPr/>
                        <a:lstStyle/>
                        <a:p>
                          <a:pPr algn="ctr"/>
                          <a:r>
                            <a:rPr lang="en-US" sz="2000" dirty="0" smtClean="0"/>
                            <a:t>0.007</a:t>
                          </a:r>
                          <a:endParaRPr lang="en-US" sz="2000" dirty="0"/>
                        </a:p>
                      </a:txBody>
                      <a:tcPr/>
                    </a:tc>
                    <a:tc>
                      <a:txBody>
                        <a:bodyPr/>
                        <a:lstStyle/>
                        <a:p>
                          <a:pPr algn="ctr"/>
                          <a:r>
                            <a:rPr lang="en-US" sz="2000" dirty="0" smtClean="0"/>
                            <a:t>11.1</a:t>
                          </a:r>
                          <a:endParaRPr lang="en-US" sz="2000" dirty="0"/>
                        </a:p>
                      </a:txBody>
                      <a:tcPr/>
                    </a:tc>
                    <a:tc>
                      <a:txBody>
                        <a:bodyPr/>
                        <a:lstStyle/>
                        <a:p>
                          <a:pPr algn="ctr"/>
                          <a:r>
                            <a:rPr lang="en-US" sz="2000" dirty="0" smtClean="0"/>
                            <a:t>1.74</a:t>
                          </a:r>
                          <a:endParaRPr lang="en-US" sz="2000" dirty="0"/>
                        </a:p>
                      </a:txBody>
                      <a:tcPr/>
                    </a:tc>
                    <a:extLst>
                      <a:ext uri="{0D108BD9-81ED-4DB2-BD59-A6C34878D82A}">
                        <a16:rowId xmlns:a16="http://schemas.microsoft.com/office/drawing/2014/main" val="3552109493"/>
                      </a:ext>
                    </a:extLst>
                  </a:tr>
                  <a:tr h="433075">
                    <a:tc>
                      <a:txBody>
                        <a:bodyPr/>
                        <a:lstStyle/>
                        <a:p>
                          <a:pPr algn="ctr"/>
                          <a:r>
                            <a:rPr lang="en-US" sz="2000" dirty="0" smtClean="0"/>
                            <a:t>0.008</a:t>
                          </a:r>
                          <a:endParaRPr lang="en-US" sz="2000" dirty="0"/>
                        </a:p>
                      </a:txBody>
                      <a:tcPr/>
                    </a:tc>
                    <a:tc>
                      <a:txBody>
                        <a:bodyPr/>
                        <a:lstStyle/>
                        <a:p>
                          <a:pPr algn="ctr"/>
                          <a:r>
                            <a:rPr lang="en-US" sz="2000" dirty="0" smtClean="0"/>
                            <a:t>10.4</a:t>
                          </a:r>
                          <a:endParaRPr lang="en-US" sz="2000" dirty="0"/>
                        </a:p>
                      </a:txBody>
                      <a:tcPr/>
                    </a:tc>
                    <a:tc>
                      <a:txBody>
                        <a:bodyPr/>
                        <a:lstStyle/>
                        <a:p>
                          <a:pPr algn="ctr"/>
                          <a:r>
                            <a:rPr lang="en-US" sz="2000" dirty="0" smtClean="0"/>
                            <a:t>1.79</a:t>
                          </a:r>
                          <a:endParaRPr lang="en-US" sz="2000" dirty="0"/>
                        </a:p>
                      </a:txBody>
                      <a:tcPr/>
                    </a:tc>
                    <a:extLst>
                      <a:ext uri="{0D108BD9-81ED-4DB2-BD59-A6C34878D82A}">
                        <a16:rowId xmlns:a16="http://schemas.microsoft.com/office/drawing/2014/main" val="1678385462"/>
                      </a:ext>
                    </a:extLst>
                  </a:tr>
                </a:tbl>
              </a:graphicData>
            </a:graphic>
          </p:graphicFrame>
        </mc:Fallback>
      </mc:AlternateContent>
    </p:spTree>
    <p:extLst>
      <p:ext uri="{BB962C8B-B14F-4D97-AF65-F5344CB8AC3E}">
        <p14:creationId xmlns:p14="http://schemas.microsoft.com/office/powerpoint/2010/main" val="15092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Failure Rate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2879497"/>
                <a:ext cx="3574025" cy="26584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To compute approximation for the sensitivity of </a:t>
                </a:r>
                <a14:m>
                  <m:oMath xmlns:m="http://schemas.openxmlformats.org/officeDocument/2006/math">
                    <m:r>
                      <a:rPr lang="en-US" sz="2100" i="1" dirty="0" smtClean="0">
                        <a:latin typeface="Cambria Math" panose="02040503050406030204" pitchFamily="18" charset="0"/>
                      </a:rPr>
                      <m:t>𝐴</m:t>
                    </m:r>
                  </m:oMath>
                </a14:m>
                <a:r>
                  <a:rPr lang="en-US" sz="2100" dirty="0"/>
                  <a:t> and </a:t>
                </a:r>
                <a14:m>
                  <m:oMath xmlns:m="http://schemas.openxmlformats.org/officeDocument/2006/math">
                    <m:r>
                      <a:rPr lang="en-US" sz="2100" i="1" dirty="0" smtClean="0">
                        <a:latin typeface="Cambria Math" panose="02040503050406030204" pitchFamily="18" charset="0"/>
                      </a:rPr>
                      <m:t>𝑛</m:t>
                    </m:r>
                  </m:oMath>
                </a14:m>
                <a:r>
                  <a:rPr lang="en-US" sz="2100" dirty="0"/>
                  <a:t> with respect to </a:t>
                </a:r>
                <a14:m>
                  <m:oMath xmlns:m="http://schemas.openxmlformats.org/officeDocument/2006/math">
                    <m:r>
                      <a:rPr lang="en-US" sz="2100" i="1" dirty="0" smtClean="0">
                        <a:latin typeface="Cambria Math" panose="02040503050406030204" pitchFamily="18" charset="0"/>
                      </a:rPr>
                      <m:t>𝑞</m:t>
                    </m:r>
                  </m:oMath>
                </a14:m>
                <a:r>
                  <a:rPr lang="en-US" sz="2100" dirty="0"/>
                  <a:t> we use the derivative approximation formula</a:t>
                </a:r>
              </a:p>
              <a:p>
                <a:pPr/>
                <a14:m>
                  <m:oMathPara xmlns:m="http://schemas.openxmlformats.org/officeDocument/2006/math">
                    <m:oMathParaPr>
                      <m:jc m:val="centerGroup"/>
                    </m:oMathParaPr>
                    <m:oMath xmlns:m="http://schemas.openxmlformats.org/officeDocument/2006/math">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𝑓</m:t>
                          </m:r>
                        </m:e>
                        <m:sup>
                          <m:r>
                            <a:rPr lang="en-US" sz="2100" b="0" i="1" smtClean="0">
                              <a:latin typeface="Cambria Math" panose="02040503050406030204" pitchFamily="18" charset="0"/>
                            </a:rPr>
                            <m:t>′</m:t>
                          </m:r>
                        </m:sup>
                      </m:sSup>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𝑥</m:t>
                          </m:r>
                        </m:e>
                      </m:d>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i="1">
                              <a:latin typeface="Cambria Math" panose="02040503050406030204" pitchFamily="18" charset="0"/>
                            </a:rPr>
                            <m:t>𝑓</m:t>
                          </m:r>
                          <m:d>
                            <m:dPr>
                              <m:ctrlPr>
                                <a:rPr lang="en-US" sz="2100" i="1">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h</m:t>
                              </m:r>
                            </m:e>
                          </m:d>
                          <m:r>
                            <a:rPr lang="en-US" sz="2100" i="1">
                              <a:latin typeface="Cambria Math" panose="02040503050406030204" pitchFamily="18" charset="0"/>
                            </a:rPr>
                            <m:t>−</m:t>
                          </m:r>
                          <m:r>
                            <a:rPr lang="en-US" sz="2100" b="0" i="1" smtClean="0">
                              <a:latin typeface="Cambria Math" panose="02040503050406030204" pitchFamily="18" charset="0"/>
                            </a:rPr>
                            <m:t>𝑓</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𝑥</m:t>
                              </m:r>
                              <m:r>
                                <a:rPr lang="en-US" sz="2100" b="0" i="1" smtClean="0">
                                  <a:latin typeface="Cambria Math" panose="02040503050406030204" pitchFamily="18" charset="0"/>
                                </a:rPr>
                                <m:t>−</m:t>
                              </m:r>
                              <m:r>
                                <a:rPr lang="en-US" sz="2100" b="0" i="1" smtClean="0">
                                  <a:latin typeface="Cambria Math" panose="02040503050406030204" pitchFamily="18" charset="0"/>
                                </a:rPr>
                                <m:t>h</m:t>
                              </m:r>
                            </m:e>
                          </m:d>
                        </m:num>
                        <m:den>
                          <m:r>
                            <a:rPr lang="en-US" sz="2100" b="0" i="1" smtClean="0">
                              <a:latin typeface="Cambria Math" panose="02040503050406030204" pitchFamily="18" charset="0"/>
                            </a:rPr>
                            <m:t>2</m:t>
                          </m:r>
                          <m:r>
                            <a:rPr lang="en-US" sz="2100" b="0" i="1" smtClean="0">
                              <a:latin typeface="Cambria Math" panose="02040503050406030204" pitchFamily="18" charset="0"/>
                            </a:rPr>
                            <m:t>h</m:t>
                          </m:r>
                        </m:den>
                      </m:f>
                    </m:oMath>
                  </m:oMathPara>
                </a14:m>
                <a:endParaRPr lang="en-US" sz="2100" dirty="0"/>
              </a:p>
              <a:p>
                <a:r>
                  <a:rPr lang="en-US" sz="2100" dirty="0"/>
                  <a:t>With </a:t>
                </a:r>
                <a14:m>
                  <m:oMath xmlns:m="http://schemas.openxmlformats.org/officeDocument/2006/math">
                    <m:r>
                      <a:rPr lang="en-US" sz="2100" b="0" i="1" smtClean="0">
                        <a:latin typeface="Cambria Math" panose="02040503050406030204" pitchFamily="18" charset="0"/>
                      </a:rPr>
                      <m:t>h</m:t>
                    </m:r>
                    <m:r>
                      <a:rPr lang="en-US" sz="2100" b="0" i="1" smtClean="0">
                        <a:latin typeface="Cambria Math" panose="02040503050406030204" pitchFamily="18" charset="0"/>
                      </a:rPr>
                      <m:t>=0.00001</m:t>
                    </m:r>
                  </m:oMath>
                </a14:m>
                <a:endParaRPr lang="en-US" sz="21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200" y="2879497"/>
                <a:ext cx="3574025" cy="2658485"/>
              </a:xfrm>
              <a:prstGeom prst="rect">
                <a:avLst/>
              </a:prstGeom>
              <a:blipFill>
                <a:blip r:embed="rId4"/>
                <a:stretch>
                  <a:fillRect l="-1695" t="-909" r="-339" b="-3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344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We seek to minimize </a:t>
                </a:r>
              </a:p>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𝐴</m:t>
                      </m:r>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4</m:t>
                          </m:r>
                        </m:num>
                        <m:den>
                          <m:r>
                            <a:rPr lang="en-US" sz="2100" i="1">
                              <a:latin typeface="Cambria Math" panose="02040503050406030204" pitchFamily="18" charset="0"/>
                            </a:rPr>
                            <m:t>𝑛</m:t>
                          </m:r>
                        </m:den>
                      </m:f>
                      <m:r>
                        <a:rPr lang="en-US" sz="2100" i="1">
                          <a:latin typeface="Cambria Math" panose="02040503050406030204" pitchFamily="18" charset="0"/>
                        </a:rPr>
                        <m:t>−5</m:t>
                      </m:r>
                      <m:sSup>
                        <m:sSupPr>
                          <m:ctrlPr>
                            <a:rPr lang="en-US" sz="2100" i="1">
                              <a:latin typeface="Cambria Math" panose="02040503050406030204" pitchFamily="18" charset="0"/>
                            </a:rPr>
                          </m:ctrlPr>
                        </m:sSupPr>
                        <m:e>
                          <m:d>
                            <m:dPr>
                              <m:ctrlPr>
                                <a:rPr lang="en-US" sz="2100" i="1">
                                  <a:latin typeface="Cambria Math" panose="02040503050406030204" pitchFamily="18" charset="0"/>
                                </a:rPr>
                              </m:ctrlPr>
                            </m:dPr>
                            <m:e>
                              <m:r>
                                <a:rPr lang="en-US" sz="2100" i="1">
                                  <a:solidFill>
                                    <a:srgbClr val="FF0000"/>
                                  </a:solidFill>
                                  <a:latin typeface="Cambria Math" panose="02040503050406030204" pitchFamily="18" charset="0"/>
                                </a:rPr>
                                <m:t>1−</m:t>
                              </m:r>
                              <m:r>
                                <a:rPr lang="en-US" sz="2100" i="1">
                                  <a:solidFill>
                                    <a:srgbClr val="FF0000"/>
                                  </a:solidFill>
                                  <a:latin typeface="Cambria Math" panose="02040503050406030204" pitchFamily="18" charset="0"/>
                                </a:rPr>
                                <m:t>𝑞</m:t>
                              </m:r>
                            </m:e>
                          </m:d>
                        </m:e>
                        <m:sup>
                          <m:r>
                            <a:rPr lang="en-US" sz="2100" i="1">
                              <a:latin typeface="Cambria Math" panose="02040503050406030204" pitchFamily="18" charset="0"/>
                            </a:rPr>
                            <m:t>𝑛</m:t>
                          </m:r>
                        </m:sup>
                      </m:sSup>
                      <m:r>
                        <a:rPr lang="en-US" sz="2100" i="1">
                          <a:latin typeface="Cambria Math" panose="02040503050406030204" pitchFamily="18" charset="0"/>
                        </a:rPr>
                        <m:t>+6</m:t>
                      </m:r>
                    </m:oMath>
                  </m:oMathPara>
                </a14:m>
                <a:endParaRPr lang="en-US" sz="2100" i="1" dirty="0"/>
              </a:p>
              <a:p>
                <a:r>
                  <a:rPr lang="en-US" sz="2100" dirty="0"/>
                  <a:t>with respect to </a:t>
                </a:r>
                <a14:m>
                  <m:oMath xmlns:m="http://schemas.openxmlformats.org/officeDocument/2006/math">
                    <m:r>
                      <a:rPr lang="en-US" sz="2100" i="1">
                        <a:latin typeface="Cambria Math" panose="02040503050406030204" pitchFamily="18" charset="0"/>
                      </a:rPr>
                      <m:t>𝑛</m:t>
                    </m:r>
                  </m:oMath>
                </a14:m>
                <a:r>
                  <a:rPr lang="en-US" sz="21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344663"/>
              </a:xfrm>
              <a:prstGeom prst="rect">
                <a:avLst/>
              </a:prstGeom>
              <a:blipFill>
                <a:blip r:embed="rId5"/>
                <a:stretch>
                  <a:fillRect l="-745" t="-1778" b="-7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04863" y="2884416"/>
                <a:ext cx="3574025" cy="1708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Here we get the following values</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𝑆</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𝑛</m:t>
                          </m:r>
                          <m:r>
                            <a:rPr lang="en-US" sz="2100" b="0" i="1" smtClean="0">
                              <a:latin typeface="Cambria Math" panose="02040503050406030204" pitchFamily="18" charset="0"/>
                            </a:rPr>
                            <m:t>,</m:t>
                          </m:r>
                          <m:r>
                            <a:rPr lang="en-US" sz="2100" b="0" i="1" smtClean="0">
                              <a:latin typeface="Cambria Math" panose="02040503050406030204" pitchFamily="18" charset="0"/>
                            </a:rPr>
                            <m:t>𝑞</m:t>
                          </m:r>
                        </m:e>
                      </m:d>
                      <m:r>
                        <a:rPr lang="en-US" sz="2100" b="0" i="1" smtClean="0">
                          <a:latin typeface="Cambria Math" panose="02040503050406030204" pitchFamily="18" charset="0"/>
                        </a:rPr>
                        <m:t>=−0.48</m:t>
                      </m:r>
                    </m:oMath>
                  </m:oMathPara>
                </a14:m>
                <a:endParaRPr lang="en-US" sz="2100" dirty="0"/>
              </a:p>
              <a:p>
                <a:r>
                  <a:rPr lang="en-US" sz="2100" dirty="0"/>
                  <a:t>and</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𝑆</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𝐴</m:t>
                          </m:r>
                          <m:r>
                            <a:rPr lang="en-US" sz="2100" b="0" i="1" smtClean="0">
                              <a:latin typeface="Cambria Math" panose="02040503050406030204" pitchFamily="18" charset="0"/>
                            </a:rPr>
                            <m:t>,</m:t>
                          </m:r>
                          <m:r>
                            <a:rPr lang="en-US" sz="2100" b="0" i="1" smtClean="0">
                              <a:latin typeface="Cambria Math" panose="02040503050406030204" pitchFamily="18" charset="0"/>
                            </a:rPr>
                            <m:t>𝑞</m:t>
                          </m:r>
                        </m:e>
                      </m:d>
                      <m:r>
                        <a:rPr lang="en-US" sz="2100" b="0" i="1" smtClean="0">
                          <a:latin typeface="Cambria Math" panose="02040503050406030204" pitchFamily="18" charset="0"/>
                        </a:rPr>
                        <m:t>=0.16</m:t>
                      </m:r>
                    </m:oMath>
                  </m:oMathPara>
                </a14:m>
                <a:endParaRPr lang="en-US" sz="2100" dirty="0"/>
              </a:p>
            </p:txBody>
          </p:sp>
        </mc:Choice>
        <mc:Fallback xmlns="">
          <p:sp>
            <p:nvSpPr>
              <p:cNvPr id="7" name="TextBox 6"/>
              <p:cNvSpPr txBox="1">
                <a:spLocks noRot="1" noChangeAspect="1" noMove="1" noResize="1" noEditPoints="1" noAdjustHandles="1" noChangeArrowheads="1" noChangeShapeType="1" noTextEdit="1"/>
              </p:cNvSpPr>
              <p:nvPr/>
            </p:nvSpPr>
            <p:spPr>
              <a:xfrm>
                <a:off x="4404863" y="2884416"/>
                <a:ext cx="3574025" cy="1708160"/>
              </a:xfrm>
              <a:prstGeom prst="rect">
                <a:avLst/>
              </a:prstGeom>
              <a:blipFill>
                <a:blip r:embed="rId6"/>
                <a:stretch>
                  <a:fillRect l="-1695" t="-1408" b="-352"/>
                </a:stretch>
              </a:blipFill>
            </p:spPr>
            <p:txBody>
              <a:bodyPr/>
              <a:lstStyle/>
              <a:p>
                <a:r>
                  <a:rPr lang="en-US">
                    <a:noFill/>
                  </a:rPr>
                  <a:t> </a:t>
                </a:r>
              </a:p>
            </p:txBody>
          </p:sp>
        </mc:Fallback>
      </mc:AlternateContent>
    </p:spTree>
    <p:extLst>
      <p:ext uri="{BB962C8B-B14F-4D97-AF65-F5344CB8AC3E}">
        <p14:creationId xmlns:p14="http://schemas.microsoft.com/office/powerpoint/2010/main" val="357035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Failure Rate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We have the following values</a:t>
                </a:r>
              </a:p>
              <a:p>
                <a14:m>
                  <m:oMath xmlns:m="http://schemas.openxmlformats.org/officeDocument/2006/math">
                    <m:r>
                      <a:rPr lang="en-US" sz="2100" i="1">
                        <a:latin typeface="Cambria Math" panose="02040503050406030204" pitchFamily="18" charset="0"/>
                      </a:rPr>
                      <m:t>𝑆</m:t>
                    </m:r>
                    <m:d>
                      <m:dPr>
                        <m:ctrlPr>
                          <a:rPr lang="en-US" sz="2100" i="1">
                            <a:latin typeface="Cambria Math" panose="02040503050406030204" pitchFamily="18" charset="0"/>
                          </a:rPr>
                        </m:ctrlPr>
                      </m:dPr>
                      <m:e>
                        <m:r>
                          <a:rPr lang="en-US" sz="2100" i="1">
                            <a:latin typeface="Cambria Math" panose="02040503050406030204" pitchFamily="18" charset="0"/>
                          </a:rPr>
                          <m:t>𝑛</m:t>
                        </m:r>
                        <m:r>
                          <a:rPr lang="en-US" sz="2100" i="1">
                            <a:latin typeface="Cambria Math" panose="02040503050406030204" pitchFamily="18" charset="0"/>
                          </a:rPr>
                          <m:t>,</m:t>
                        </m:r>
                        <m:r>
                          <a:rPr lang="en-US" sz="2100" i="1">
                            <a:latin typeface="Cambria Math" panose="02040503050406030204" pitchFamily="18" charset="0"/>
                          </a:rPr>
                          <m:t>𝑞</m:t>
                        </m:r>
                      </m:e>
                    </m:d>
                    <m:r>
                      <a:rPr lang="en-US" sz="2100" i="1">
                        <a:latin typeface="Cambria Math" panose="02040503050406030204" pitchFamily="18" charset="0"/>
                      </a:rPr>
                      <m:t>=−0.48</m:t>
                    </m:r>
                    <m:r>
                      <a:rPr lang="en-US" sz="2100">
                        <a:latin typeface="Cambria Math" panose="02040503050406030204" pitchFamily="18" charset="0"/>
                      </a:rPr>
                      <m:t> </m:t>
                    </m:r>
                  </m:oMath>
                </a14:m>
                <a:r>
                  <a:rPr lang="en-US" sz="2100" dirty="0"/>
                  <a:t> and  </a:t>
                </a:r>
                <a14:m>
                  <m:oMath xmlns:m="http://schemas.openxmlformats.org/officeDocument/2006/math">
                    <m:r>
                      <a:rPr lang="en-US" sz="2100" i="1">
                        <a:latin typeface="Cambria Math" panose="02040503050406030204" pitchFamily="18" charset="0"/>
                      </a:rPr>
                      <m:t>𝑆</m:t>
                    </m:r>
                    <m:d>
                      <m:dPr>
                        <m:ctrlPr>
                          <a:rPr lang="en-US" sz="2100" i="1">
                            <a:latin typeface="Cambria Math" panose="02040503050406030204" pitchFamily="18" charset="0"/>
                          </a:rPr>
                        </m:ctrlPr>
                      </m:dPr>
                      <m:e>
                        <m:r>
                          <a:rPr lang="en-US" sz="2100" i="1">
                            <a:latin typeface="Cambria Math" panose="02040503050406030204" pitchFamily="18" charset="0"/>
                          </a:rPr>
                          <m:t>𝐴</m:t>
                        </m:r>
                        <m:r>
                          <a:rPr lang="en-US" sz="2100" i="1">
                            <a:latin typeface="Cambria Math" panose="02040503050406030204" pitchFamily="18" charset="0"/>
                          </a:rPr>
                          <m:t>,</m:t>
                        </m:r>
                        <m:r>
                          <a:rPr lang="en-US" sz="2100" i="1">
                            <a:latin typeface="Cambria Math" panose="02040503050406030204" pitchFamily="18" charset="0"/>
                          </a:rPr>
                          <m:t>𝑞</m:t>
                        </m:r>
                      </m:e>
                    </m:d>
                    <m:r>
                      <a:rPr lang="en-US" sz="2100" i="1">
                        <a:latin typeface="Cambria Math" panose="02040503050406030204" pitchFamily="18" charset="0"/>
                      </a:rPr>
                      <m:t>=0.16</m:t>
                    </m:r>
                  </m:oMath>
                </a14:m>
                <a:endParaRPr lang="en-US" sz="21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738664"/>
              </a:xfrm>
              <a:prstGeom prst="rect">
                <a:avLst/>
              </a:prstGeom>
              <a:blipFill>
                <a:blip r:embed="rId4"/>
                <a:stretch>
                  <a:fillRect l="-745" t="-3175" b="-13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72447018"/>
                  </p:ext>
                </p:extLst>
              </p:nvPr>
            </p:nvGraphicFramePr>
            <p:xfrm>
              <a:off x="4866968" y="2453966"/>
              <a:ext cx="3677265" cy="3897675"/>
            </p:xfrm>
            <a:graphic>
              <a:graphicData uri="http://schemas.openxmlformats.org/drawingml/2006/table">
                <a:tbl>
                  <a:tblPr firstRow="1" bandRow="1">
                    <a:tableStyleId>{00A15C55-8517-42AA-B614-E9B94910E393}</a:tableStyleId>
                  </a:tblPr>
                  <a:tblGrid>
                    <a:gridCol w="1225755">
                      <a:extLst>
                        <a:ext uri="{9D8B030D-6E8A-4147-A177-3AD203B41FA5}">
                          <a16:colId xmlns:a16="http://schemas.microsoft.com/office/drawing/2014/main" val="3266885756"/>
                        </a:ext>
                      </a:extLst>
                    </a:gridCol>
                    <a:gridCol w="1225755">
                      <a:extLst>
                        <a:ext uri="{9D8B030D-6E8A-4147-A177-3AD203B41FA5}">
                          <a16:colId xmlns:a16="http://schemas.microsoft.com/office/drawing/2014/main" val="2943384423"/>
                        </a:ext>
                      </a:extLst>
                    </a:gridCol>
                    <a:gridCol w="1225755">
                      <a:extLst>
                        <a:ext uri="{9D8B030D-6E8A-4147-A177-3AD203B41FA5}">
                          <a16:colId xmlns:a16="http://schemas.microsoft.com/office/drawing/2014/main" val="1645994962"/>
                        </a:ext>
                      </a:extLst>
                    </a:gridCol>
                  </a:tblGrid>
                  <a:tr h="433075">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𝑞</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𝑛</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𝐴</m:t>
                                </m:r>
                              </m:oMath>
                            </m:oMathPara>
                          </a14:m>
                          <a:endParaRPr lang="en-US" sz="2000" dirty="0"/>
                        </a:p>
                      </a:txBody>
                      <a:tcPr/>
                    </a:tc>
                    <a:extLst>
                      <a:ext uri="{0D108BD9-81ED-4DB2-BD59-A6C34878D82A}">
                        <a16:rowId xmlns:a16="http://schemas.microsoft.com/office/drawing/2014/main" val="2710951176"/>
                      </a:ext>
                    </a:extLst>
                  </a:tr>
                  <a:tr h="433075">
                    <a:tc>
                      <a:txBody>
                        <a:bodyPr/>
                        <a:lstStyle/>
                        <a:p>
                          <a:pPr algn="ctr"/>
                          <a:r>
                            <a:rPr lang="en-US" sz="2000" dirty="0"/>
                            <a:t>0.001</a:t>
                          </a:r>
                        </a:p>
                      </a:txBody>
                      <a:tcPr/>
                    </a:tc>
                    <a:tc>
                      <a:txBody>
                        <a:bodyPr/>
                        <a:lstStyle/>
                        <a:p>
                          <a:pPr algn="ctr"/>
                          <a:r>
                            <a:rPr lang="en-US" sz="2000" dirty="0"/>
                            <a:t>28.7</a:t>
                          </a:r>
                        </a:p>
                      </a:txBody>
                      <a:tcPr/>
                    </a:tc>
                    <a:tc>
                      <a:txBody>
                        <a:bodyPr/>
                        <a:lstStyle/>
                        <a:p>
                          <a:pPr algn="ctr"/>
                          <a:r>
                            <a:rPr lang="en-US" sz="2000" dirty="0"/>
                            <a:t>1.28</a:t>
                          </a:r>
                        </a:p>
                      </a:txBody>
                      <a:tcPr/>
                    </a:tc>
                    <a:extLst>
                      <a:ext uri="{0D108BD9-81ED-4DB2-BD59-A6C34878D82A}">
                        <a16:rowId xmlns:a16="http://schemas.microsoft.com/office/drawing/2014/main" val="1367189953"/>
                      </a:ext>
                    </a:extLst>
                  </a:tr>
                  <a:tr h="433075">
                    <a:tc>
                      <a:txBody>
                        <a:bodyPr/>
                        <a:lstStyle/>
                        <a:p>
                          <a:pPr algn="ctr"/>
                          <a:r>
                            <a:rPr lang="en-US" sz="2000" dirty="0"/>
                            <a:t>0.002</a:t>
                          </a:r>
                        </a:p>
                      </a:txBody>
                      <a:tcPr/>
                    </a:tc>
                    <a:tc>
                      <a:txBody>
                        <a:bodyPr/>
                        <a:lstStyle/>
                        <a:p>
                          <a:pPr algn="ctr"/>
                          <a:r>
                            <a:rPr lang="en-US" sz="2000" dirty="0"/>
                            <a:t>20.4</a:t>
                          </a:r>
                        </a:p>
                      </a:txBody>
                      <a:tcPr/>
                    </a:tc>
                    <a:tc>
                      <a:txBody>
                        <a:bodyPr/>
                        <a:lstStyle/>
                        <a:p>
                          <a:pPr algn="ctr"/>
                          <a:r>
                            <a:rPr lang="en-US" sz="2000" dirty="0"/>
                            <a:t>1.40</a:t>
                          </a:r>
                        </a:p>
                      </a:txBody>
                      <a:tcPr/>
                    </a:tc>
                    <a:extLst>
                      <a:ext uri="{0D108BD9-81ED-4DB2-BD59-A6C34878D82A}">
                        <a16:rowId xmlns:a16="http://schemas.microsoft.com/office/drawing/2014/main" val="1456715466"/>
                      </a:ext>
                    </a:extLst>
                  </a:tr>
                  <a:tr h="433075">
                    <a:tc>
                      <a:txBody>
                        <a:bodyPr/>
                        <a:lstStyle/>
                        <a:p>
                          <a:pPr algn="ctr"/>
                          <a:r>
                            <a:rPr lang="en-US" sz="2000" dirty="0"/>
                            <a:t>0.003</a:t>
                          </a:r>
                        </a:p>
                      </a:txBody>
                      <a:tcPr/>
                    </a:tc>
                    <a:tc>
                      <a:txBody>
                        <a:bodyPr/>
                        <a:lstStyle/>
                        <a:p>
                          <a:pPr algn="ctr"/>
                          <a:r>
                            <a:rPr lang="en-US" sz="2000" dirty="0"/>
                            <a:t>16.7</a:t>
                          </a:r>
                        </a:p>
                      </a:txBody>
                      <a:tcPr/>
                    </a:tc>
                    <a:tc>
                      <a:txBody>
                        <a:bodyPr/>
                        <a:lstStyle/>
                        <a:p>
                          <a:pPr algn="ctr"/>
                          <a:r>
                            <a:rPr lang="en-US" sz="2000" dirty="0"/>
                            <a:t>1.48</a:t>
                          </a:r>
                        </a:p>
                      </a:txBody>
                      <a:tcPr/>
                    </a:tc>
                    <a:extLst>
                      <a:ext uri="{0D108BD9-81ED-4DB2-BD59-A6C34878D82A}">
                        <a16:rowId xmlns:a16="http://schemas.microsoft.com/office/drawing/2014/main" val="590734640"/>
                      </a:ext>
                    </a:extLst>
                  </a:tr>
                  <a:tr h="433075">
                    <a:tc>
                      <a:txBody>
                        <a:bodyPr/>
                        <a:lstStyle/>
                        <a:p>
                          <a:pPr algn="ctr"/>
                          <a:r>
                            <a:rPr lang="en-US" sz="2000" dirty="0"/>
                            <a:t>0.004</a:t>
                          </a:r>
                        </a:p>
                      </a:txBody>
                      <a:tcPr/>
                    </a:tc>
                    <a:tc>
                      <a:txBody>
                        <a:bodyPr/>
                        <a:lstStyle/>
                        <a:p>
                          <a:pPr algn="ctr"/>
                          <a:r>
                            <a:rPr lang="en-US" sz="2000" dirty="0"/>
                            <a:t>14.5</a:t>
                          </a:r>
                        </a:p>
                      </a:txBody>
                      <a:tcPr/>
                    </a:tc>
                    <a:tc>
                      <a:txBody>
                        <a:bodyPr/>
                        <a:lstStyle/>
                        <a:p>
                          <a:pPr algn="ctr"/>
                          <a:r>
                            <a:rPr lang="en-US" sz="2000" dirty="0"/>
                            <a:t>1.56</a:t>
                          </a:r>
                        </a:p>
                      </a:txBody>
                      <a:tcPr/>
                    </a:tc>
                    <a:extLst>
                      <a:ext uri="{0D108BD9-81ED-4DB2-BD59-A6C34878D82A}">
                        <a16:rowId xmlns:a16="http://schemas.microsoft.com/office/drawing/2014/main" val="2462085844"/>
                      </a:ext>
                    </a:extLst>
                  </a:tr>
                  <a:tr h="433075">
                    <a:tc>
                      <a:txBody>
                        <a:bodyPr/>
                        <a:lstStyle/>
                        <a:p>
                          <a:pPr algn="ctr"/>
                          <a:r>
                            <a:rPr lang="en-US" sz="2000" dirty="0"/>
                            <a:t>0.005</a:t>
                          </a:r>
                        </a:p>
                      </a:txBody>
                      <a:tcPr/>
                    </a:tc>
                    <a:tc>
                      <a:txBody>
                        <a:bodyPr/>
                        <a:lstStyle/>
                        <a:p>
                          <a:pPr algn="ctr"/>
                          <a:r>
                            <a:rPr lang="en-US" sz="2000" dirty="0"/>
                            <a:t>13.1</a:t>
                          </a:r>
                        </a:p>
                      </a:txBody>
                      <a:tcPr/>
                    </a:tc>
                    <a:tc>
                      <a:txBody>
                        <a:bodyPr/>
                        <a:lstStyle/>
                        <a:p>
                          <a:pPr algn="ctr"/>
                          <a:r>
                            <a:rPr lang="en-US" sz="2000" dirty="0"/>
                            <a:t>1.62</a:t>
                          </a:r>
                        </a:p>
                      </a:txBody>
                      <a:tcPr/>
                    </a:tc>
                    <a:extLst>
                      <a:ext uri="{0D108BD9-81ED-4DB2-BD59-A6C34878D82A}">
                        <a16:rowId xmlns:a16="http://schemas.microsoft.com/office/drawing/2014/main" val="2945668491"/>
                      </a:ext>
                    </a:extLst>
                  </a:tr>
                  <a:tr h="433075">
                    <a:tc>
                      <a:txBody>
                        <a:bodyPr/>
                        <a:lstStyle/>
                        <a:p>
                          <a:pPr algn="ctr"/>
                          <a:r>
                            <a:rPr lang="en-US" sz="2000" dirty="0"/>
                            <a:t>0.006</a:t>
                          </a:r>
                        </a:p>
                      </a:txBody>
                      <a:tcPr/>
                    </a:tc>
                    <a:tc>
                      <a:txBody>
                        <a:bodyPr/>
                        <a:lstStyle/>
                        <a:p>
                          <a:pPr algn="ctr"/>
                          <a:r>
                            <a:rPr lang="en-US" sz="2000" dirty="0"/>
                            <a:t>12.0</a:t>
                          </a:r>
                        </a:p>
                      </a:txBody>
                      <a:tcPr/>
                    </a:tc>
                    <a:tc>
                      <a:txBody>
                        <a:bodyPr/>
                        <a:lstStyle/>
                        <a:p>
                          <a:pPr algn="ctr"/>
                          <a:r>
                            <a:rPr lang="en-US" sz="2000" dirty="0"/>
                            <a:t>1.68</a:t>
                          </a:r>
                        </a:p>
                      </a:txBody>
                      <a:tcPr/>
                    </a:tc>
                    <a:extLst>
                      <a:ext uri="{0D108BD9-81ED-4DB2-BD59-A6C34878D82A}">
                        <a16:rowId xmlns:a16="http://schemas.microsoft.com/office/drawing/2014/main" val="2768581158"/>
                      </a:ext>
                    </a:extLst>
                  </a:tr>
                  <a:tr h="433075">
                    <a:tc>
                      <a:txBody>
                        <a:bodyPr/>
                        <a:lstStyle/>
                        <a:p>
                          <a:pPr algn="ctr"/>
                          <a:r>
                            <a:rPr lang="en-US" sz="2000" dirty="0"/>
                            <a:t>0.007</a:t>
                          </a:r>
                        </a:p>
                      </a:txBody>
                      <a:tcPr/>
                    </a:tc>
                    <a:tc>
                      <a:txBody>
                        <a:bodyPr/>
                        <a:lstStyle/>
                        <a:p>
                          <a:pPr algn="ctr"/>
                          <a:r>
                            <a:rPr lang="en-US" sz="2000" dirty="0"/>
                            <a:t>11.1</a:t>
                          </a:r>
                        </a:p>
                      </a:txBody>
                      <a:tcPr/>
                    </a:tc>
                    <a:tc>
                      <a:txBody>
                        <a:bodyPr/>
                        <a:lstStyle/>
                        <a:p>
                          <a:pPr algn="ctr"/>
                          <a:r>
                            <a:rPr lang="en-US" sz="2000" dirty="0"/>
                            <a:t>1.74</a:t>
                          </a:r>
                        </a:p>
                      </a:txBody>
                      <a:tcPr/>
                    </a:tc>
                    <a:extLst>
                      <a:ext uri="{0D108BD9-81ED-4DB2-BD59-A6C34878D82A}">
                        <a16:rowId xmlns:a16="http://schemas.microsoft.com/office/drawing/2014/main" val="3552109493"/>
                      </a:ext>
                    </a:extLst>
                  </a:tr>
                  <a:tr h="433075">
                    <a:tc>
                      <a:txBody>
                        <a:bodyPr/>
                        <a:lstStyle/>
                        <a:p>
                          <a:pPr algn="ctr"/>
                          <a:r>
                            <a:rPr lang="en-US" sz="2000" dirty="0"/>
                            <a:t>0.008</a:t>
                          </a:r>
                        </a:p>
                      </a:txBody>
                      <a:tcPr/>
                    </a:tc>
                    <a:tc>
                      <a:txBody>
                        <a:bodyPr/>
                        <a:lstStyle/>
                        <a:p>
                          <a:pPr algn="ctr"/>
                          <a:r>
                            <a:rPr lang="en-US" sz="2000" dirty="0"/>
                            <a:t>10.4</a:t>
                          </a:r>
                        </a:p>
                      </a:txBody>
                      <a:tcPr/>
                    </a:tc>
                    <a:tc>
                      <a:txBody>
                        <a:bodyPr/>
                        <a:lstStyle/>
                        <a:p>
                          <a:pPr algn="ctr"/>
                          <a:r>
                            <a:rPr lang="en-US" sz="2000" dirty="0"/>
                            <a:t>1.79</a:t>
                          </a:r>
                        </a:p>
                      </a:txBody>
                      <a:tcPr/>
                    </a:tc>
                    <a:extLst>
                      <a:ext uri="{0D108BD9-81ED-4DB2-BD59-A6C34878D82A}">
                        <a16:rowId xmlns:a16="http://schemas.microsoft.com/office/drawing/2014/main" val="167838546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72447018"/>
                  </p:ext>
                </p:extLst>
              </p:nvPr>
            </p:nvGraphicFramePr>
            <p:xfrm>
              <a:off x="4866968" y="2453966"/>
              <a:ext cx="3677265" cy="3897675"/>
            </p:xfrm>
            <a:graphic>
              <a:graphicData uri="http://schemas.openxmlformats.org/drawingml/2006/table">
                <a:tbl>
                  <a:tblPr firstRow="1" bandRow="1">
                    <a:tableStyleId>{00A15C55-8517-42AA-B614-E9B94910E393}</a:tableStyleId>
                  </a:tblPr>
                  <a:tblGrid>
                    <a:gridCol w="1225755">
                      <a:extLst>
                        <a:ext uri="{9D8B030D-6E8A-4147-A177-3AD203B41FA5}">
                          <a16:colId xmlns:a16="http://schemas.microsoft.com/office/drawing/2014/main" val="3266885756"/>
                        </a:ext>
                      </a:extLst>
                    </a:gridCol>
                    <a:gridCol w="1225755">
                      <a:extLst>
                        <a:ext uri="{9D8B030D-6E8A-4147-A177-3AD203B41FA5}">
                          <a16:colId xmlns:a16="http://schemas.microsoft.com/office/drawing/2014/main" val="2943384423"/>
                        </a:ext>
                      </a:extLst>
                    </a:gridCol>
                    <a:gridCol w="1225755">
                      <a:extLst>
                        <a:ext uri="{9D8B030D-6E8A-4147-A177-3AD203B41FA5}">
                          <a16:colId xmlns:a16="http://schemas.microsoft.com/office/drawing/2014/main" val="1645994962"/>
                        </a:ext>
                      </a:extLst>
                    </a:gridCol>
                  </a:tblGrid>
                  <a:tr h="433075">
                    <a:tc>
                      <a:txBody>
                        <a:bodyPr/>
                        <a:lstStyle/>
                        <a:p>
                          <a:endParaRPr lang="en-US"/>
                        </a:p>
                      </a:txBody>
                      <a:tcPr>
                        <a:blipFill>
                          <a:blip r:embed="rId5"/>
                          <a:stretch>
                            <a:fillRect l="-498" t="-1408" r="-202488" b="-818310"/>
                          </a:stretch>
                        </a:blipFill>
                      </a:tcPr>
                    </a:tc>
                    <a:tc>
                      <a:txBody>
                        <a:bodyPr/>
                        <a:lstStyle/>
                        <a:p>
                          <a:endParaRPr lang="en-US"/>
                        </a:p>
                      </a:txBody>
                      <a:tcPr>
                        <a:blipFill>
                          <a:blip r:embed="rId5"/>
                          <a:stretch>
                            <a:fillRect l="-100000" t="-1408" r="-101485" b="-818310"/>
                          </a:stretch>
                        </a:blipFill>
                      </a:tcPr>
                    </a:tc>
                    <a:tc>
                      <a:txBody>
                        <a:bodyPr/>
                        <a:lstStyle/>
                        <a:p>
                          <a:endParaRPr lang="en-US"/>
                        </a:p>
                      </a:txBody>
                      <a:tcPr>
                        <a:blipFill>
                          <a:blip r:embed="rId5"/>
                          <a:stretch>
                            <a:fillRect l="-200995" t="-1408" r="-1990" b="-818310"/>
                          </a:stretch>
                        </a:blipFill>
                      </a:tcPr>
                    </a:tc>
                    <a:extLst>
                      <a:ext uri="{0D108BD9-81ED-4DB2-BD59-A6C34878D82A}">
                        <a16:rowId xmlns:a16="http://schemas.microsoft.com/office/drawing/2014/main" val="2710951176"/>
                      </a:ext>
                    </a:extLst>
                  </a:tr>
                  <a:tr h="433075">
                    <a:tc>
                      <a:txBody>
                        <a:bodyPr/>
                        <a:lstStyle/>
                        <a:p>
                          <a:pPr algn="ctr"/>
                          <a:r>
                            <a:rPr lang="en-US" sz="2000" dirty="0" smtClean="0"/>
                            <a:t>0.001</a:t>
                          </a:r>
                          <a:endParaRPr lang="en-US" sz="2000" dirty="0"/>
                        </a:p>
                      </a:txBody>
                      <a:tcPr/>
                    </a:tc>
                    <a:tc>
                      <a:txBody>
                        <a:bodyPr/>
                        <a:lstStyle/>
                        <a:p>
                          <a:pPr algn="ctr"/>
                          <a:r>
                            <a:rPr lang="en-US" sz="2000" dirty="0" smtClean="0"/>
                            <a:t>28.7</a:t>
                          </a:r>
                          <a:endParaRPr lang="en-US" sz="2000" dirty="0"/>
                        </a:p>
                      </a:txBody>
                      <a:tcPr/>
                    </a:tc>
                    <a:tc>
                      <a:txBody>
                        <a:bodyPr/>
                        <a:lstStyle/>
                        <a:p>
                          <a:pPr algn="ctr"/>
                          <a:r>
                            <a:rPr lang="en-US" sz="2000" dirty="0" smtClean="0"/>
                            <a:t>1.28</a:t>
                          </a:r>
                          <a:endParaRPr lang="en-US" sz="2000" dirty="0"/>
                        </a:p>
                      </a:txBody>
                      <a:tcPr/>
                    </a:tc>
                    <a:extLst>
                      <a:ext uri="{0D108BD9-81ED-4DB2-BD59-A6C34878D82A}">
                        <a16:rowId xmlns:a16="http://schemas.microsoft.com/office/drawing/2014/main" val="1367189953"/>
                      </a:ext>
                    </a:extLst>
                  </a:tr>
                  <a:tr h="433075">
                    <a:tc>
                      <a:txBody>
                        <a:bodyPr/>
                        <a:lstStyle/>
                        <a:p>
                          <a:pPr algn="ctr"/>
                          <a:r>
                            <a:rPr lang="en-US" sz="2000" dirty="0" smtClean="0"/>
                            <a:t>0.002</a:t>
                          </a:r>
                          <a:endParaRPr lang="en-US" sz="2000" dirty="0"/>
                        </a:p>
                      </a:txBody>
                      <a:tcPr/>
                    </a:tc>
                    <a:tc>
                      <a:txBody>
                        <a:bodyPr/>
                        <a:lstStyle/>
                        <a:p>
                          <a:pPr algn="ctr"/>
                          <a:r>
                            <a:rPr lang="en-US" sz="2000" dirty="0" smtClean="0"/>
                            <a:t>20.4</a:t>
                          </a:r>
                          <a:endParaRPr lang="en-US" sz="2000" dirty="0"/>
                        </a:p>
                      </a:txBody>
                      <a:tcPr/>
                    </a:tc>
                    <a:tc>
                      <a:txBody>
                        <a:bodyPr/>
                        <a:lstStyle/>
                        <a:p>
                          <a:pPr algn="ctr"/>
                          <a:r>
                            <a:rPr lang="en-US" sz="2000" dirty="0" smtClean="0"/>
                            <a:t>1.40</a:t>
                          </a:r>
                          <a:endParaRPr lang="en-US" sz="2000" dirty="0"/>
                        </a:p>
                      </a:txBody>
                      <a:tcPr/>
                    </a:tc>
                    <a:extLst>
                      <a:ext uri="{0D108BD9-81ED-4DB2-BD59-A6C34878D82A}">
                        <a16:rowId xmlns:a16="http://schemas.microsoft.com/office/drawing/2014/main" val="1456715466"/>
                      </a:ext>
                    </a:extLst>
                  </a:tr>
                  <a:tr h="433075">
                    <a:tc>
                      <a:txBody>
                        <a:bodyPr/>
                        <a:lstStyle/>
                        <a:p>
                          <a:pPr algn="ctr"/>
                          <a:r>
                            <a:rPr lang="en-US" sz="2000" dirty="0" smtClean="0"/>
                            <a:t>0.003</a:t>
                          </a:r>
                          <a:endParaRPr lang="en-US" sz="2000" dirty="0"/>
                        </a:p>
                      </a:txBody>
                      <a:tcPr/>
                    </a:tc>
                    <a:tc>
                      <a:txBody>
                        <a:bodyPr/>
                        <a:lstStyle/>
                        <a:p>
                          <a:pPr algn="ctr"/>
                          <a:r>
                            <a:rPr lang="en-US" sz="2000" dirty="0" smtClean="0"/>
                            <a:t>16.7</a:t>
                          </a:r>
                          <a:endParaRPr lang="en-US" sz="2000" dirty="0"/>
                        </a:p>
                      </a:txBody>
                      <a:tcPr/>
                    </a:tc>
                    <a:tc>
                      <a:txBody>
                        <a:bodyPr/>
                        <a:lstStyle/>
                        <a:p>
                          <a:pPr algn="ctr"/>
                          <a:r>
                            <a:rPr lang="en-US" sz="2000" dirty="0" smtClean="0"/>
                            <a:t>1.48</a:t>
                          </a:r>
                          <a:endParaRPr lang="en-US" sz="2000" dirty="0"/>
                        </a:p>
                      </a:txBody>
                      <a:tcPr/>
                    </a:tc>
                    <a:extLst>
                      <a:ext uri="{0D108BD9-81ED-4DB2-BD59-A6C34878D82A}">
                        <a16:rowId xmlns:a16="http://schemas.microsoft.com/office/drawing/2014/main" val="590734640"/>
                      </a:ext>
                    </a:extLst>
                  </a:tr>
                  <a:tr h="433075">
                    <a:tc>
                      <a:txBody>
                        <a:bodyPr/>
                        <a:lstStyle/>
                        <a:p>
                          <a:pPr algn="ctr"/>
                          <a:r>
                            <a:rPr lang="en-US" sz="2000" dirty="0" smtClean="0"/>
                            <a:t>0.004</a:t>
                          </a:r>
                          <a:endParaRPr lang="en-US" sz="2000" dirty="0"/>
                        </a:p>
                      </a:txBody>
                      <a:tcPr/>
                    </a:tc>
                    <a:tc>
                      <a:txBody>
                        <a:bodyPr/>
                        <a:lstStyle/>
                        <a:p>
                          <a:pPr algn="ctr"/>
                          <a:r>
                            <a:rPr lang="en-US" sz="2000" dirty="0" smtClean="0"/>
                            <a:t>14.5</a:t>
                          </a:r>
                          <a:endParaRPr lang="en-US" sz="2000" dirty="0"/>
                        </a:p>
                      </a:txBody>
                      <a:tcPr/>
                    </a:tc>
                    <a:tc>
                      <a:txBody>
                        <a:bodyPr/>
                        <a:lstStyle/>
                        <a:p>
                          <a:pPr algn="ctr"/>
                          <a:r>
                            <a:rPr lang="en-US" sz="2000" dirty="0" smtClean="0"/>
                            <a:t>1.56</a:t>
                          </a:r>
                          <a:endParaRPr lang="en-US" sz="2000" dirty="0"/>
                        </a:p>
                      </a:txBody>
                      <a:tcPr/>
                    </a:tc>
                    <a:extLst>
                      <a:ext uri="{0D108BD9-81ED-4DB2-BD59-A6C34878D82A}">
                        <a16:rowId xmlns:a16="http://schemas.microsoft.com/office/drawing/2014/main" val="2462085844"/>
                      </a:ext>
                    </a:extLst>
                  </a:tr>
                  <a:tr h="433075">
                    <a:tc>
                      <a:txBody>
                        <a:bodyPr/>
                        <a:lstStyle/>
                        <a:p>
                          <a:pPr algn="ctr"/>
                          <a:r>
                            <a:rPr lang="en-US" sz="2000" dirty="0" smtClean="0"/>
                            <a:t>0.005</a:t>
                          </a:r>
                          <a:endParaRPr lang="en-US" sz="2000" dirty="0"/>
                        </a:p>
                      </a:txBody>
                      <a:tcPr/>
                    </a:tc>
                    <a:tc>
                      <a:txBody>
                        <a:bodyPr/>
                        <a:lstStyle/>
                        <a:p>
                          <a:pPr algn="ctr"/>
                          <a:r>
                            <a:rPr lang="en-US" sz="2000" dirty="0" smtClean="0"/>
                            <a:t>13.1</a:t>
                          </a:r>
                          <a:endParaRPr lang="en-US" sz="2000" dirty="0"/>
                        </a:p>
                      </a:txBody>
                      <a:tcPr/>
                    </a:tc>
                    <a:tc>
                      <a:txBody>
                        <a:bodyPr/>
                        <a:lstStyle/>
                        <a:p>
                          <a:pPr algn="ctr"/>
                          <a:r>
                            <a:rPr lang="en-US" sz="2000" dirty="0" smtClean="0"/>
                            <a:t>1.62</a:t>
                          </a:r>
                          <a:endParaRPr lang="en-US" sz="2000" dirty="0"/>
                        </a:p>
                      </a:txBody>
                      <a:tcPr/>
                    </a:tc>
                    <a:extLst>
                      <a:ext uri="{0D108BD9-81ED-4DB2-BD59-A6C34878D82A}">
                        <a16:rowId xmlns:a16="http://schemas.microsoft.com/office/drawing/2014/main" val="2945668491"/>
                      </a:ext>
                    </a:extLst>
                  </a:tr>
                  <a:tr h="433075">
                    <a:tc>
                      <a:txBody>
                        <a:bodyPr/>
                        <a:lstStyle/>
                        <a:p>
                          <a:pPr algn="ctr"/>
                          <a:r>
                            <a:rPr lang="en-US" sz="2000" dirty="0" smtClean="0"/>
                            <a:t>0.006</a:t>
                          </a:r>
                          <a:endParaRPr lang="en-US" sz="2000" dirty="0"/>
                        </a:p>
                      </a:txBody>
                      <a:tcPr/>
                    </a:tc>
                    <a:tc>
                      <a:txBody>
                        <a:bodyPr/>
                        <a:lstStyle/>
                        <a:p>
                          <a:pPr algn="ctr"/>
                          <a:r>
                            <a:rPr lang="en-US" sz="2000" dirty="0" smtClean="0"/>
                            <a:t>12.0</a:t>
                          </a:r>
                          <a:endParaRPr lang="en-US" sz="2000" dirty="0"/>
                        </a:p>
                      </a:txBody>
                      <a:tcPr/>
                    </a:tc>
                    <a:tc>
                      <a:txBody>
                        <a:bodyPr/>
                        <a:lstStyle/>
                        <a:p>
                          <a:pPr algn="ctr"/>
                          <a:r>
                            <a:rPr lang="en-US" sz="2000" dirty="0" smtClean="0"/>
                            <a:t>1.68</a:t>
                          </a:r>
                          <a:endParaRPr lang="en-US" sz="2000" dirty="0"/>
                        </a:p>
                      </a:txBody>
                      <a:tcPr/>
                    </a:tc>
                    <a:extLst>
                      <a:ext uri="{0D108BD9-81ED-4DB2-BD59-A6C34878D82A}">
                        <a16:rowId xmlns:a16="http://schemas.microsoft.com/office/drawing/2014/main" val="2768581158"/>
                      </a:ext>
                    </a:extLst>
                  </a:tr>
                  <a:tr h="433075">
                    <a:tc>
                      <a:txBody>
                        <a:bodyPr/>
                        <a:lstStyle/>
                        <a:p>
                          <a:pPr algn="ctr"/>
                          <a:r>
                            <a:rPr lang="en-US" sz="2000" dirty="0" smtClean="0"/>
                            <a:t>0.007</a:t>
                          </a:r>
                          <a:endParaRPr lang="en-US" sz="2000" dirty="0"/>
                        </a:p>
                      </a:txBody>
                      <a:tcPr/>
                    </a:tc>
                    <a:tc>
                      <a:txBody>
                        <a:bodyPr/>
                        <a:lstStyle/>
                        <a:p>
                          <a:pPr algn="ctr"/>
                          <a:r>
                            <a:rPr lang="en-US" sz="2000" dirty="0" smtClean="0"/>
                            <a:t>11.1</a:t>
                          </a:r>
                          <a:endParaRPr lang="en-US" sz="2000" dirty="0"/>
                        </a:p>
                      </a:txBody>
                      <a:tcPr/>
                    </a:tc>
                    <a:tc>
                      <a:txBody>
                        <a:bodyPr/>
                        <a:lstStyle/>
                        <a:p>
                          <a:pPr algn="ctr"/>
                          <a:r>
                            <a:rPr lang="en-US" sz="2000" dirty="0" smtClean="0"/>
                            <a:t>1.74</a:t>
                          </a:r>
                          <a:endParaRPr lang="en-US" sz="2000" dirty="0"/>
                        </a:p>
                      </a:txBody>
                      <a:tcPr/>
                    </a:tc>
                    <a:extLst>
                      <a:ext uri="{0D108BD9-81ED-4DB2-BD59-A6C34878D82A}">
                        <a16:rowId xmlns:a16="http://schemas.microsoft.com/office/drawing/2014/main" val="3552109493"/>
                      </a:ext>
                    </a:extLst>
                  </a:tr>
                  <a:tr h="433075">
                    <a:tc>
                      <a:txBody>
                        <a:bodyPr/>
                        <a:lstStyle/>
                        <a:p>
                          <a:pPr algn="ctr"/>
                          <a:r>
                            <a:rPr lang="en-US" sz="2000" dirty="0" smtClean="0"/>
                            <a:t>0.008</a:t>
                          </a:r>
                          <a:endParaRPr lang="en-US" sz="2000" dirty="0"/>
                        </a:p>
                      </a:txBody>
                      <a:tcPr/>
                    </a:tc>
                    <a:tc>
                      <a:txBody>
                        <a:bodyPr/>
                        <a:lstStyle/>
                        <a:p>
                          <a:pPr algn="ctr"/>
                          <a:r>
                            <a:rPr lang="en-US" sz="2000" dirty="0" smtClean="0"/>
                            <a:t>10.4</a:t>
                          </a:r>
                          <a:endParaRPr lang="en-US" sz="2000" dirty="0"/>
                        </a:p>
                      </a:txBody>
                      <a:tcPr/>
                    </a:tc>
                    <a:tc>
                      <a:txBody>
                        <a:bodyPr/>
                        <a:lstStyle/>
                        <a:p>
                          <a:pPr algn="ctr"/>
                          <a:r>
                            <a:rPr lang="en-US" sz="2000" dirty="0" smtClean="0"/>
                            <a:t>1.79</a:t>
                          </a:r>
                          <a:endParaRPr lang="en-US" sz="2000" dirty="0"/>
                        </a:p>
                      </a:txBody>
                      <a:tcPr/>
                    </a:tc>
                    <a:extLst>
                      <a:ext uri="{0D108BD9-81ED-4DB2-BD59-A6C34878D82A}">
                        <a16:rowId xmlns:a16="http://schemas.microsoft.com/office/drawing/2014/main" val="1678385462"/>
                      </a:ext>
                    </a:extLst>
                  </a:tr>
                </a:tbl>
              </a:graphicData>
            </a:graphic>
          </p:graphicFrame>
        </mc:Fallback>
      </mc:AlternateContent>
      <p:pic>
        <p:nvPicPr>
          <p:cNvPr id="3" name="Picture 2"/>
          <p:cNvPicPr>
            <a:picLocks noChangeAspect="1"/>
          </p:cNvPicPr>
          <p:nvPr/>
        </p:nvPicPr>
        <p:blipFill>
          <a:blip r:embed="rId6"/>
          <a:stretch>
            <a:fillRect/>
          </a:stretch>
        </p:blipFill>
        <p:spPr>
          <a:xfrm>
            <a:off x="307975" y="2191802"/>
            <a:ext cx="3470268" cy="2331039"/>
          </a:xfrm>
          <a:prstGeom prst="rect">
            <a:avLst/>
          </a:prstGeom>
        </p:spPr>
      </p:pic>
      <p:pic>
        <p:nvPicPr>
          <p:cNvPr id="5" name="Picture 4"/>
          <p:cNvPicPr>
            <a:picLocks noChangeAspect="1"/>
          </p:cNvPicPr>
          <p:nvPr/>
        </p:nvPicPr>
        <p:blipFill>
          <a:blip r:embed="rId7"/>
          <a:stretch>
            <a:fillRect/>
          </a:stretch>
        </p:blipFill>
        <p:spPr>
          <a:xfrm>
            <a:off x="494783" y="4526962"/>
            <a:ext cx="3293897" cy="2252382"/>
          </a:xfrm>
          <a:prstGeom prst="rect">
            <a:avLst/>
          </a:prstGeom>
        </p:spPr>
      </p:pic>
    </p:spTree>
    <p:extLst>
      <p:ext uri="{BB962C8B-B14F-4D97-AF65-F5344CB8AC3E}">
        <p14:creationId xmlns:p14="http://schemas.microsoft.com/office/powerpoint/2010/main" val="44832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Conclusion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7959" y="1452806"/>
            <a:ext cx="8162592"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Based on our analysis a 10% increase in the failure rate will result in the group size decreasing by about 5% and the average cost increasing by roughly 1.6%. Thus the average cost is not very sensitive to the failure rate.</a:t>
            </a:r>
          </a:p>
          <a:p>
            <a:endParaRPr lang="en-US" sz="2400" dirty="0"/>
          </a:p>
          <a:p>
            <a:r>
              <a:rPr lang="en-US" sz="2400" dirty="0"/>
              <a:t>A discussion of robustness would have to include the assumption of independence. It could be the case that bad diodes are made in “bunches” and thus there would be a dependence among the random variables. Modeling (and generally dealing with) dependent random variables can be very difficult. We with explore this some when we study Stochastic Processes in future lessons.</a:t>
            </a:r>
          </a:p>
        </p:txBody>
      </p:sp>
    </p:spTree>
    <p:extLst>
      <p:ext uri="{BB962C8B-B14F-4D97-AF65-F5344CB8AC3E}">
        <p14:creationId xmlns:p14="http://schemas.microsoft.com/office/powerpoint/2010/main" val="31618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Overview</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r>
              <a:rPr lang="en-US" altLang="en-US" sz="2400" dirty="0">
                <a:latin typeface=" arial"/>
              </a:rPr>
              <a:t>Many real-life problems have a degree of uncertainty.</a:t>
            </a:r>
          </a:p>
          <a:p>
            <a:r>
              <a:rPr lang="en-US" altLang="en-US" sz="2400" dirty="0">
                <a:latin typeface=" arial"/>
              </a:rPr>
              <a:t>Human (and animal) behavior can appear to have a random element.</a:t>
            </a:r>
          </a:p>
          <a:p>
            <a:r>
              <a:rPr lang="en-US" altLang="en-US" sz="2400" dirty="0">
                <a:latin typeface=" arial"/>
              </a:rPr>
              <a:t>Even some physical systems, such as quantum mechanical systems, have random elements</a:t>
            </a:r>
          </a:p>
          <a:p>
            <a:r>
              <a:rPr lang="en-US" altLang="en-US" sz="2400" dirty="0">
                <a:latin typeface=" arial"/>
              </a:rPr>
              <a:t>To model randomness and uncertainty we use discrete and/or continuous models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407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Discrete Probability Models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417638"/>
                <a:ext cx="8229600" cy="4293483"/>
              </a:xfrm>
              <a:prstGeom prst="rect">
                <a:avLst/>
              </a:prstGeom>
              <a:noFill/>
            </p:spPr>
            <p:txBody>
              <a:bodyPr wrap="square" rtlCol="0">
                <a:spAutoFit/>
              </a:bodyPr>
              <a:lstStyle/>
              <a:p>
                <a:r>
                  <a:rPr lang="en-US" sz="2100" dirty="0"/>
                  <a:t>A </a:t>
                </a:r>
                <a:r>
                  <a:rPr lang="en-US" sz="2100" i="1" u="sng" dirty="0"/>
                  <a:t>discrete random variable</a:t>
                </a:r>
                <a:r>
                  <a:rPr lang="en-US" sz="2100" dirty="0"/>
                  <a:t> is function on a probability space that has a range which is finite or countably infinite.  i.e.</a:t>
                </a:r>
              </a:p>
              <a:p>
                <a:r>
                  <a:rPr lang="en-US" sz="2100" dirty="0"/>
                  <a:t>			</a:t>
                </a:r>
                <a14:m>
                  <m:oMath xmlns:m="http://schemas.openxmlformats.org/officeDocument/2006/math">
                    <m:r>
                      <a:rPr lang="en-US" sz="2100" i="1">
                        <a:latin typeface="Cambria Math" panose="02040503050406030204" pitchFamily="18" charset="0"/>
                      </a:rPr>
                      <m:t>𝑋</m:t>
                    </m:r>
                    <m:r>
                      <a:rPr lang="en-US" sz="2100" i="1">
                        <a:latin typeface="Cambria Math" panose="02040503050406030204" pitchFamily="18" charset="0"/>
                      </a:rPr>
                      <m:t> </m:t>
                    </m:r>
                  </m:oMath>
                </a14:m>
                <a:r>
                  <a:rPr lang="en-US" sz="2100" b="0" dirty="0"/>
                  <a:t>can take values from a set such as </a:t>
                </a:r>
                <a14:m>
                  <m:oMath xmlns:m="http://schemas.openxmlformats.org/officeDocument/2006/math">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3</m:t>
                        </m:r>
                      </m:sub>
                    </m:sSub>
                    <m:r>
                      <a:rPr lang="en-US" sz="2100" b="0" i="1" smtClean="0">
                        <a:latin typeface="Cambria Math" panose="02040503050406030204" pitchFamily="18" charset="0"/>
                      </a:rPr>
                      <m:t>,…}</m:t>
                    </m:r>
                  </m:oMath>
                </a14:m>
                <a:endParaRPr lang="en-US" sz="2100" dirty="0"/>
              </a:p>
              <a:p>
                <a:endParaRPr lang="en-US" sz="2100" dirty="0"/>
              </a:p>
              <a:p>
                <a:r>
                  <a:rPr lang="en-US" sz="2100" dirty="0"/>
                  <a:t>Each value that a discrete random variable can take on has an associated chance or probability of occurring, i.e.</a:t>
                </a:r>
              </a:p>
              <a:p>
                <a14:m>
                  <m:oMath xmlns:m="http://schemas.openxmlformats.org/officeDocument/2006/math">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i="1">
                            <a:latin typeface="Cambria Math" panose="02040503050406030204" pitchFamily="18" charset="0"/>
                          </a:rPr>
                          <m:t>𝑋</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𝑖</m:t>
                            </m:r>
                          </m:sub>
                        </m:sSub>
                      </m:e>
                    </m:d>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𝑝</m:t>
                        </m:r>
                      </m:e>
                      <m:sub>
                        <m:r>
                          <a:rPr lang="en-US" sz="2100" b="0" i="1" smtClean="0">
                            <a:latin typeface="Cambria Math" panose="02040503050406030204" pitchFamily="18" charset="0"/>
                          </a:rPr>
                          <m:t>𝑖</m:t>
                        </m:r>
                      </m:sub>
                    </m:sSub>
                  </m:oMath>
                </a14:m>
                <a:r>
                  <a:rPr lang="en-US" sz="2100" dirty="0"/>
                  <a:t> means that the chance </a:t>
                </a:r>
                <a14:m>
                  <m:oMath xmlns:m="http://schemas.openxmlformats.org/officeDocument/2006/math">
                    <m:r>
                      <a:rPr lang="en-US" sz="2100" i="1">
                        <a:latin typeface="Cambria Math" panose="02040503050406030204" pitchFamily="18" charset="0"/>
                      </a:rPr>
                      <m:t>𝑋</m:t>
                    </m:r>
                  </m:oMath>
                </a14:m>
                <a:r>
                  <a:rPr lang="en-US" sz="2100" dirty="0"/>
                  <a:t> takes on the value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𝑖</m:t>
                        </m:r>
                      </m:sub>
                    </m:sSub>
                  </m:oMath>
                </a14:m>
                <a:r>
                  <a:rPr lang="en-US" sz="2100" dirty="0"/>
                  <a:t> is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𝑝</m:t>
                        </m:r>
                      </m:e>
                      <m:sub>
                        <m:r>
                          <a:rPr lang="en-US" sz="2100" b="0" i="1" smtClean="0">
                            <a:latin typeface="Cambria Math" panose="02040503050406030204" pitchFamily="18" charset="0"/>
                          </a:rPr>
                          <m:t>𝑖</m:t>
                        </m:r>
                      </m:sub>
                    </m:sSub>
                  </m:oMath>
                </a14:m>
                <a:r>
                  <a:rPr lang="en-US" sz="2100" dirty="0"/>
                  <a:t> where </a:t>
                </a:r>
                <a:br>
                  <a:rPr lang="en-US" sz="2100" dirty="0"/>
                </a:br>
                <a:r>
                  <a:rPr lang="en-US" sz="2100" dirty="0"/>
                  <a:t>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𝑝</m:t>
                        </m:r>
                      </m:e>
                      <m:sub>
                        <m:r>
                          <a:rPr lang="en-US" sz="2100" b="0" i="1" smtClean="0">
                            <a:latin typeface="Cambria Math" panose="02040503050406030204" pitchFamily="18" charset="0"/>
                          </a:rPr>
                          <m:t>𝑖</m:t>
                        </m:r>
                      </m:sub>
                    </m:sSub>
                    <m:r>
                      <a:rPr lang="en-US" sz="2100" b="0" i="1" smtClean="0">
                        <a:latin typeface="Cambria Math" panose="02040503050406030204" pitchFamily="18" charset="0"/>
                      </a:rPr>
                      <m:t>≥0</m:t>
                    </m:r>
                  </m:oMath>
                </a14:m>
                <a:r>
                  <a:rPr lang="en-US" sz="2100" dirty="0"/>
                  <a:t> and </a:t>
                </a:r>
                <a14:m>
                  <m:oMath xmlns:m="http://schemas.openxmlformats.org/officeDocument/2006/math">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𝑝</m:t>
                        </m:r>
                      </m:e>
                      <m:sub>
                        <m:r>
                          <a:rPr lang="en-US" sz="2100" b="0" i="1" smtClean="0">
                            <a:latin typeface="Cambria Math" panose="02040503050406030204" pitchFamily="18" charset="0"/>
                          </a:rPr>
                          <m:t>𝑖</m:t>
                        </m:r>
                      </m:sub>
                    </m:sSub>
                    <m:r>
                      <a:rPr lang="en-US" sz="2100" b="0" i="1" smtClean="0">
                        <a:latin typeface="Cambria Math" panose="02040503050406030204" pitchFamily="18" charset="0"/>
                      </a:rPr>
                      <m:t>=1</m:t>
                    </m:r>
                  </m:oMath>
                </a14:m>
                <a:endParaRPr lang="en-US" sz="2100" dirty="0"/>
              </a:p>
              <a:p>
                <a:endParaRPr lang="en-US" sz="2100" dirty="0"/>
              </a:p>
              <a:p>
                <a:r>
                  <a:rPr lang="en-US" sz="2100" dirty="0"/>
                  <a:t>The </a:t>
                </a:r>
                <a:r>
                  <a:rPr lang="en-US" sz="2100" i="1" u="sng" dirty="0"/>
                  <a:t>average or expected value</a:t>
                </a:r>
                <a:r>
                  <a:rPr lang="en-US" sz="2100" dirty="0"/>
                  <a:t> of a discrete random variable </a:t>
                </a:r>
                <a14:m>
                  <m:oMath xmlns:m="http://schemas.openxmlformats.org/officeDocument/2006/math">
                    <m:r>
                      <a:rPr lang="en-US" sz="2100" i="1">
                        <a:latin typeface="Cambria Math" panose="02040503050406030204" pitchFamily="18" charset="0"/>
                      </a:rPr>
                      <m:t>𝑋</m:t>
                    </m:r>
                  </m:oMath>
                </a14:m>
                <a:r>
                  <a:rPr lang="en-US" sz="2100" dirty="0"/>
                  <a:t> is a weighted average of given by</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𝐸</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e>
                      </m:d>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𝑝</m:t>
                          </m:r>
                        </m:e>
                        <m:sub>
                          <m:r>
                            <a:rPr lang="en-US" sz="2100" b="0" i="1" smtClean="0">
                              <a:latin typeface="Cambria Math" panose="02040503050406030204" pitchFamily="18" charset="0"/>
                            </a:rPr>
                            <m:t>𝑖</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𝑖</m:t>
                          </m:r>
                        </m:sub>
                      </m:sSub>
                    </m:oMath>
                  </m:oMathPara>
                </a14:m>
                <a:endParaRPr lang="en-US" sz="2100"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1417638"/>
                <a:ext cx="8229600" cy="4293483"/>
              </a:xfrm>
              <a:prstGeom prst="rect">
                <a:avLst/>
              </a:prstGeom>
              <a:blipFill>
                <a:blip r:embed="rId4"/>
                <a:stretch>
                  <a:fillRect l="-889" t="-994" b="-568"/>
                </a:stretch>
              </a:blipFill>
            </p:spPr>
            <p:txBody>
              <a:bodyPr/>
              <a:lstStyle/>
              <a:p>
                <a:r>
                  <a:rPr lang="en-US">
                    <a:noFill/>
                  </a:rPr>
                  <a:t> </a:t>
                </a:r>
              </a:p>
            </p:txBody>
          </p:sp>
        </mc:Fallback>
      </mc:AlternateContent>
    </p:spTree>
    <p:extLst>
      <p:ext uri="{BB962C8B-B14F-4D97-AF65-F5344CB8AC3E}">
        <p14:creationId xmlns:p14="http://schemas.microsoft.com/office/powerpoint/2010/main" val="250094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Discrete Probability Models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456966"/>
                <a:ext cx="8229600" cy="23544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dirty="0"/>
                  <a:t>Two random variables </a:t>
                </a:r>
                <a14:m>
                  <m:oMath xmlns:m="http://schemas.openxmlformats.org/officeDocument/2006/math">
                    <m:r>
                      <a:rPr lang="en-US" sz="2100" b="0" i="1" smtClean="0">
                        <a:latin typeface="Cambria Math" panose="02040503050406030204" pitchFamily="18" charset="0"/>
                      </a:rPr>
                      <m:t>𝑋</m:t>
                    </m:r>
                    <m:r>
                      <a:rPr lang="en-US" sz="2100" b="0" i="1" smtClean="0">
                        <a:latin typeface="Cambria Math" panose="02040503050406030204" pitchFamily="18" charset="0"/>
                      </a:rPr>
                      <m:t>, </m:t>
                    </m:r>
                    <m:r>
                      <a:rPr lang="en-US" sz="2100" b="0" i="1" smtClean="0">
                        <a:latin typeface="Cambria Math" panose="02040503050406030204" pitchFamily="18" charset="0"/>
                      </a:rPr>
                      <m:t>𝑌</m:t>
                    </m:r>
                  </m:oMath>
                </a14:m>
                <a:r>
                  <a:rPr lang="en-US" sz="2100" dirty="0"/>
                  <a:t> are said to be </a:t>
                </a:r>
                <a:r>
                  <a:rPr lang="en-US" sz="2100" i="1" u="sng" dirty="0"/>
                  <a:t>independent</a:t>
                </a:r>
                <a:r>
                  <a:rPr lang="en-US" sz="2100" dirty="0"/>
                  <a:t> means that</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𝑥</m:t>
                          </m:r>
                          <m:r>
                            <a:rPr lang="en-US" sz="2100" b="0" i="1" smtClean="0">
                              <a:latin typeface="Cambria Math" panose="02040503050406030204" pitchFamily="18" charset="0"/>
                            </a:rPr>
                            <m:t> </m:t>
                          </m:r>
                          <m:r>
                            <m:rPr>
                              <m:sty m:val="p"/>
                            </m:rPr>
                            <a:rPr lang="en-US" sz="2100" b="0" i="0" smtClean="0">
                              <a:latin typeface="Cambria Math" panose="02040503050406030204" pitchFamily="18" charset="0"/>
                            </a:rPr>
                            <m:t>and</m:t>
                          </m:r>
                          <m:r>
                            <a:rPr lang="en-US" sz="2100" b="0" i="1" smtClean="0">
                              <a:latin typeface="Cambria Math" panose="02040503050406030204" pitchFamily="18" charset="0"/>
                            </a:rPr>
                            <m:t> </m:t>
                          </m:r>
                          <m:r>
                            <a:rPr lang="en-US" sz="2100" b="0" i="1" smtClean="0">
                              <a:latin typeface="Cambria Math" panose="02040503050406030204" pitchFamily="18" charset="0"/>
                            </a:rPr>
                            <m:t>𝑌</m:t>
                          </m:r>
                          <m:r>
                            <a:rPr lang="en-US" sz="2100" b="0" i="1" smtClean="0">
                              <a:latin typeface="Cambria Math" panose="02040503050406030204" pitchFamily="18" charset="0"/>
                            </a:rPr>
                            <m:t>=</m:t>
                          </m:r>
                          <m:r>
                            <a:rPr lang="en-US" sz="2100" b="0" i="1" smtClean="0">
                              <a:latin typeface="Cambria Math" panose="02040503050406030204" pitchFamily="18" charset="0"/>
                            </a:rPr>
                            <m:t>𝑦</m:t>
                          </m:r>
                        </m:e>
                      </m:d>
                      <m:r>
                        <a:rPr lang="en-US" sz="2100" b="0" i="1" smtClean="0">
                          <a:latin typeface="Cambria Math" panose="02040503050406030204" pitchFamily="18" charset="0"/>
                        </a:rPr>
                        <m:t>=</m:t>
                      </m:r>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𝑥</m:t>
                          </m:r>
                        </m:e>
                      </m:d>
                      <m:r>
                        <a:rPr lang="en-US" sz="2100" b="0" i="1" smtClean="0">
                          <a:latin typeface="Cambria Math" panose="02040503050406030204" pitchFamily="18" charset="0"/>
                        </a:rPr>
                        <m:t>𝑃</m:t>
                      </m:r>
                      <m:r>
                        <a:rPr lang="en-US" sz="2100" b="0" i="1" smtClean="0">
                          <a:latin typeface="Cambria Math" panose="02040503050406030204" pitchFamily="18" charset="0"/>
                        </a:rPr>
                        <m:t>(</m:t>
                      </m:r>
                      <m:r>
                        <a:rPr lang="en-US" sz="2100" b="0" i="1" smtClean="0">
                          <a:latin typeface="Cambria Math" panose="02040503050406030204" pitchFamily="18" charset="0"/>
                        </a:rPr>
                        <m:t>𝑌</m:t>
                      </m:r>
                      <m:r>
                        <a:rPr lang="en-US" sz="2100" b="0" i="1" smtClean="0">
                          <a:latin typeface="Cambria Math" panose="02040503050406030204" pitchFamily="18" charset="0"/>
                        </a:rPr>
                        <m:t>=</m:t>
                      </m:r>
                      <m:r>
                        <a:rPr lang="en-US" sz="2100" b="0" i="1" smtClean="0">
                          <a:latin typeface="Cambria Math" panose="02040503050406030204" pitchFamily="18" charset="0"/>
                        </a:rPr>
                        <m:t>𝑦</m:t>
                      </m:r>
                      <m:r>
                        <a:rPr lang="en-US" sz="2100" b="0" i="1" smtClean="0">
                          <a:latin typeface="Cambria Math" panose="02040503050406030204" pitchFamily="18" charset="0"/>
                        </a:rPr>
                        <m:t>)</m:t>
                      </m:r>
                    </m:oMath>
                  </m:oMathPara>
                </a14:m>
                <a:endParaRPr lang="en-US" sz="2100" i="1" dirty="0"/>
              </a:p>
              <a:p>
                <a:r>
                  <a:rPr lang="en-US" sz="2100" dirty="0"/>
                  <a:t>or, equivalently,</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𝑃</m:t>
                      </m:r>
                      <m:d>
                        <m:dPr>
                          <m:endChr m:val="|"/>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𝑥</m:t>
                          </m:r>
                          <m:r>
                            <a:rPr lang="en-US" sz="2100" b="0" i="1" smtClean="0">
                              <a:latin typeface="Cambria Math" panose="02040503050406030204" pitchFamily="18" charset="0"/>
                            </a:rPr>
                            <m:t> </m:t>
                          </m:r>
                        </m:e>
                      </m:d>
                      <m:r>
                        <a:rPr lang="en-US" sz="2100" b="0" i="1" smtClean="0">
                          <a:latin typeface="Cambria Math" panose="02040503050406030204" pitchFamily="18" charset="0"/>
                        </a:rPr>
                        <m:t> </m:t>
                      </m:r>
                      <m:r>
                        <a:rPr lang="en-US" sz="2100" b="0" i="1" smtClean="0">
                          <a:latin typeface="Cambria Math" panose="02040503050406030204" pitchFamily="18" charset="0"/>
                        </a:rPr>
                        <m:t>𝑌</m:t>
                      </m:r>
                      <m:r>
                        <a:rPr lang="en-US" sz="2100" b="0" i="1" smtClean="0">
                          <a:latin typeface="Cambria Math" panose="02040503050406030204" pitchFamily="18" charset="0"/>
                        </a:rPr>
                        <m:t>=</m:t>
                      </m:r>
                      <m:r>
                        <a:rPr lang="en-US" sz="2100" b="0" i="1" smtClean="0">
                          <a:latin typeface="Cambria Math" panose="02040503050406030204" pitchFamily="18" charset="0"/>
                        </a:rPr>
                        <m:t>𝑦</m:t>
                      </m:r>
                      <m:r>
                        <a:rPr lang="en-US" sz="2100" b="0" i="1" smtClean="0">
                          <a:latin typeface="Cambria Math" panose="02040503050406030204" pitchFamily="18" charset="0"/>
                        </a:rPr>
                        <m:t>)=</m:t>
                      </m:r>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𝑥</m:t>
                          </m:r>
                        </m:e>
                      </m:d>
                      <m:r>
                        <a:rPr lang="en-US" sz="2100" b="0" i="1" smtClean="0">
                          <a:latin typeface="Cambria Math" panose="02040503050406030204" pitchFamily="18" charset="0"/>
                        </a:rPr>
                        <m:t>.</m:t>
                      </m:r>
                    </m:oMath>
                  </m:oMathPara>
                </a14:m>
                <a:endParaRPr lang="en-US" sz="2100" dirty="0"/>
              </a:p>
              <a:p>
                <a:endParaRPr lang="en-US" sz="2100" dirty="0"/>
              </a:p>
              <a:p>
                <a:r>
                  <a:rPr lang="en-US" sz="2100" dirty="0"/>
                  <a:t>In simple terms, the information about the value of one random variable does not give you can new information about the other random variable.</a:t>
                </a:r>
              </a:p>
            </p:txBody>
          </p:sp>
        </mc:Choice>
        <mc:Fallback xmlns="">
          <p:sp>
            <p:nvSpPr>
              <p:cNvPr id="4" name="TextBox 3"/>
              <p:cNvSpPr txBox="1">
                <a:spLocks noRot="1" noChangeAspect="1" noMove="1" noResize="1" noEditPoints="1" noAdjustHandles="1" noChangeArrowheads="1" noChangeShapeType="1" noTextEdit="1"/>
              </p:cNvSpPr>
              <p:nvPr/>
            </p:nvSpPr>
            <p:spPr>
              <a:xfrm>
                <a:off x="457200" y="1456966"/>
                <a:ext cx="8229600" cy="2354491"/>
              </a:xfrm>
              <a:prstGeom prst="rect">
                <a:avLst/>
              </a:prstGeom>
              <a:blipFill>
                <a:blip r:embed="rId4"/>
                <a:stretch>
                  <a:fillRect l="-739" t="-1026"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2112" y="3873455"/>
                <a:ext cx="8229600" cy="2959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b="1" dirty="0"/>
                  <a:t>Law of Large Numbers</a:t>
                </a:r>
              </a:p>
              <a:p>
                <a:r>
                  <a:rPr lang="en-US" sz="2100" dirty="0"/>
                  <a:t>If </a:t>
                </a:r>
                <a14:m>
                  <m:oMath xmlns:m="http://schemas.openxmlformats.org/officeDocument/2006/math">
                    <m:r>
                      <a:rPr lang="en-US" sz="2100" b="0" i="1" smtClean="0">
                        <a:latin typeface="Cambria Math" panose="02040503050406030204" pitchFamily="18" charset="0"/>
                      </a:rPr>
                      <m:t>𝑋</m:t>
                    </m:r>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𝑋</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𝑋</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m:t>
                    </m:r>
                  </m:oMath>
                </a14:m>
                <a:r>
                  <a:rPr lang="en-US" sz="2100" dirty="0"/>
                  <a:t> are independent, identically distributed (</a:t>
                </a:r>
                <a:r>
                  <a:rPr lang="en-US" sz="2100" dirty="0" err="1"/>
                  <a:t>i.i.d</a:t>
                </a:r>
                <a:r>
                  <a:rPr lang="en-US" sz="2100" dirty="0"/>
                  <a:t>.) random variables, then</a:t>
                </a:r>
              </a:p>
              <a:p>
                <a:pPr/>
                <a14:m>
                  <m:oMathPara xmlns:m="http://schemas.openxmlformats.org/officeDocument/2006/math">
                    <m:oMathParaPr>
                      <m:jc m:val="centerGroup"/>
                    </m:oMathParaPr>
                    <m:oMath xmlns:m="http://schemas.openxmlformats.org/officeDocument/2006/math">
                      <m:limLow>
                        <m:limLowPr>
                          <m:ctrlPr>
                            <a:rPr lang="en-US" sz="2100" b="0" i="1" smtClean="0">
                              <a:latin typeface="Cambria Math" panose="02040503050406030204" pitchFamily="18" charset="0"/>
                            </a:rPr>
                          </m:ctrlPr>
                        </m:limLowPr>
                        <m:e>
                          <m:r>
                            <m:rPr>
                              <m:sty m:val="p"/>
                            </m:rPr>
                            <a:rPr lang="en-US" sz="2100" b="0" i="0" smtClean="0">
                              <a:latin typeface="Cambria Math" panose="02040503050406030204" pitchFamily="18" charset="0"/>
                            </a:rPr>
                            <m:t>lim</m:t>
                          </m:r>
                        </m:e>
                        <m:lim>
                          <m:r>
                            <a:rPr lang="en-US" sz="2100" b="0" i="1" smtClean="0">
                              <a:latin typeface="Cambria Math" panose="02040503050406030204" pitchFamily="18" charset="0"/>
                            </a:rPr>
                            <m:t>𝑛</m:t>
                          </m:r>
                          <m:r>
                            <a:rPr lang="en-US" sz="2100" b="0" i="1" smtClean="0">
                              <a:latin typeface="Cambria Math" panose="02040503050406030204" pitchFamily="18" charset="0"/>
                            </a:rPr>
                            <m:t>→∞</m:t>
                          </m:r>
                        </m:lim>
                      </m:limLow>
                      <m:f>
                        <m:fPr>
                          <m:ctrlPr>
                            <a:rPr lang="en-US" sz="2100" b="0" i="1" smtClean="0">
                              <a:latin typeface="Cambria Math" panose="02040503050406030204" pitchFamily="18" charset="0"/>
                            </a:rPr>
                          </m:ctrlPr>
                        </m:fPr>
                        <m:num>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𝑋</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𝑋</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𝑋</m:t>
                              </m:r>
                            </m:e>
                            <m:sub>
                              <m:r>
                                <a:rPr lang="en-US" sz="2100" b="0" i="1" smtClean="0">
                                  <a:latin typeface="Cambria Math" panose="02040503050406030204" pitchFamily="18" charset="0"/>
                                </a:rPr>
                                <m:t>𝑛</m:t>
                              </m:r>
                            </m:sub>
                          </m:sSub>
                        </m:num>
                        <m:den>
                          <m:r>
                            <a:rPr lang="en-US" sz="2100" b="0" i="1" smtClean="0">
                              <a:latin typeface="Cambria Math" panose="02040503050406030204" pitchFamily="18" charset="0"/>
                            </a:rPr>
                            <m:t>𝑛</m:t>
                          </m:r>
                        </m:den>
                      </m:f>
                      <m:r>
                        <a:rPr lang="en-US" sz="2100" b="0" i="1" smtClean="0">
                          <a:latin typeface="Cambria Math" panose="02040503050406030204" pitchFamily="18" charset="0"/>
                        </a:rPr>
                        <m:t>=</m:t>
                      </m:r>
                      <m:r>
                        <a:rPr lang="en-US" sz="2100" b="0" i="1" smtClean="0">
                          <a:latin typeface="Cambria Math" panose="02040503050406030204" pitchFamily="18" charset="0"/>
                        </a:rPr>
                        <m:t>𝐸</m:t>
                      </m:r>
                      <m:r>
                        <a:rPr lang="en-US" sz="2100" b="0" i="1" smtClean="0">
                          <a:latin typeface="Cambria Math" panose="02040503050406030204" pitchFamily="18" charset="0"/>
                        </a:rPr>
                        <m:t>(</m:t>
                      </m:r>
                      <m:r>
                        <a:rPr lang="en-US" sz="2100" b="0" i="1" smtClean="0">
                          <a:latin typeface="Cambria Math" panose="02040503050406030204" pitchFamily="18" charset="0"/>
                        </a:rPr>
                        <m:t>𝑋</m:t>
                      </m:r>
                      <m:r>
                        <a:rPr lang="en-US" sz="2100" b="0" i="1" smtClean="0">
                          <a:latin typeface="Cambria Math" panose="02040503050406030204" pitchFamily="18" charset="0"/>
                        </a:rPr>
                        <m:t>)</m:t>
                      </m:r>
                    </m:oMath>
                  </m:oMathPara>
                </a14:m>
                <a:endParaRPr lang="en-US" sz="2100" dirty="0"/>
              </a:p>
              <a:p>
                <a:r>
                  <a:rPr lang="en-US" sz="2100" dirty="0"/>
                  <a:t>with probability one.</a:t>
                </a:r>
              </a:p>
              <a:p>
                <a:endParaRPr lang="en-US" sz="2100" dirty="0"/>
              </a:p>
              <a:p>
                <a:r>
                  <a:rPr lang="en-US" sz="2100" dirty="0"/>
                  <a:t>In simple terms, if you repeat an experiment a large number of times, the average of the results, approaches the expected value.</a:t>
                </a:r>
              </a:p>
            </p:txBody>
          </p:sp>
        </mc:Choice>
        <mc:Fallback xmlns="">
          <p:sp>
            <p:nvSpPr>
              <p:cNvPr id="7" name="TextBox 6"/>
              <p:cNvSpPr txBox="1">
                <a:spLocks noRot="1" noChangeAspect="1" noMove="1" noResize="1" noEditPoints="1" noAdjustHandles="1" noChangeArrowheads="1" noChangeShapeType="1" noTextEdit="1"/>
              </p:cNvSpPr>
              <p:nvPr/>
            </p:nvSpPr>
            <p:spPr>
              <a:xfrm>
                <a:off x="462112" y="3873455"/>
                <a:ext cx="8229600" cy="2959528"/>
              </a:xfrm>
              <a:prstGeom prst="rect">
                <a:avLst/>
              </a:prstGeom>
              <a:blipFill>
                <a:blip r:embed="rId5"/>
                <a:stretch>
                  <a:fillRect l="-739" t="-816" r="-148" b="-2653"/>
                </a:stretch>
              </a:blipFill>
            </p:spPr>
            <p:txBody>
              <a:bodyPr/>
              <a:lstStyle/>
              <a:p>
                <a:r>
                  <a:rPr lang="en-US">
                    <a:noFill/>
                  </a:rPr>
                  <a:t> </a:t>
                </a:r>
              </a:p>
            </p:txBody>
          </p:sp>
        </mc:Fallback>
      </mc:AlternateContent>
    </p:spTree>
    <p:extLst>
      <p:ext uri="{BB962C8B-B14F-4D97-AF65-F5344CB8AC3E}">
        <p14:creationId xmlns:p14="http://schemas.microsoft.com/office/powerpoint/2010/main" val="80372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200" dirty="0">
                    <a:latin typeface=" arial"/>
                  </a:rPr>
                  <a:t>An electronic manufacturer produces a variety of diodes. Quality control engineers attempt </a:t>
                </a:r>
                <a:r>
                  <a:rPr lang="en-US" altLang="en-US" sz="2200">
                    <a:latin typeface=" arial"/>
                  </a:rPr>
                  <a:t>to ensure </a:t>
                </a:r>
                <a:r>
                  <a:rPr lang="en-US" altLang="en-US" sz="2200" dirty="0">
                    <a:latin typeface=" arial"/>
                  </a:rPr>
                  <a:t>that faculty diodes will be detected in the factory before they are shipped. It is estimated that 0.3% of the diodes produced will be faulty. It is possible to test each diode individually. It is also possible to place a number of diodes in series and test the entire group. If this test fails, it means that one or more of the diodes in the group are faulty. The estimated testing costs is 5 cents for a single diode, and </a:t>
                </a:r>
                <a14:m>
                  <m:oMath xmlns:m="http://schemas.openxmlformats.org/officeDocument/2006/math">
                    <m:r>
                      <a:rPr lang="en-US" altLang="en-US" sz="2200" i="1" dirty="0" smtClean="0">
                        <a:latin typeface="Cambria Math" panose="02040503050406030204" pitchFamily="18" charset="0"/>
                      </a:rPr>
                      <m:t>4+</m:t>
                    </m:r>
                    <m:r>
                      <a:rPr lang="en-US" altLang="en-US" sz="2200" i="1" dirty="0" smtClean="0">
                        <a:latin typeface="Cambria Math" panose="02040503050406030204" pitchFamily="18" charset="0"/>
                      </a:rPr>
                      <m:t>𝑛</m:t>
                    </m:r>
                  </m:oMath>
                </a14:m>
                <a:r>
                  <a:rPr lang="en-US" altLang="en-US" sz="2200" dirty="0">
                    <a:latin typeface=" arial"/>
                  </a:rPr>
                  <a:t> cents for a group of </a:t>
                </a:r>
                <a14:m>
                  <m:oMath xmlns:m="http://schemas.openxmlformats.org/officeDocument/2006/math">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 &gt; 1</m:t>
                    </m:r>
                  </m:oMath>
                </a14:m>
                <a:r>
                  <a:rPr lang="en-US" altLang="en-US" sz="2200" dirty="0">
                    <a:latin typeface=" arial"/>
                  </a:rPr>
                  <a:t> diodes. If a group test fails, then each diode in the group much be retested individually to find the bad one(s). Find the most cost-effective quality control procedure for detecting bad diodes.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31938"/>
                <a:ext cx="8146026" cy="4269094"/>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4075472" cy="284910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i="1" dirty="0" smtClean="0">
                        <a:latin typeface="Cambria Math" panose="02040503050406030204" pitchFamily="18" charset="0"/>
                      </a:rPr>
                      <m:t>𝑛</m:t>
                    </m:r>
                  </m:oMath>
                </a14:m>
                <a:r>
                  <a:rPr lang="en-US" sz="1800" i="1" dirty="0">
                    <a:latin typeface="+mj-lt"/>
                  </a:rPr>
                  <a:t> – </a:t>
                </a:r>
                <a:r>
                  <a:rPr lang="en-US" sz="1800" dirty="0">
                    <a:latin typeface="+mj-lt"/>
                  </a:rPr>
                  <a:t>number of diodes per test group</a:t>
                </a:r>
              </a:p>
              <a:p>
                <a:pPr marL="0" indent="0">
                  <a:buNone/>
                </a:pPr>
                <a14:m>
                  <m:oMath xmlns:m="http://schemas.openxmlformats.org/officeDocument/2006/math">
                    <m:r>
                      <a:rPr lang="en-US" sz="1800" i="1" dirty="0" smtClean="0">
                        <a:latin typeface="Cambria Math" panose="02040503050406030204" pitchFamily="18" charset="0"/>
                      </a:rPr>
                      <m:t>𝐶</m:t>
                    </m:r>
                  </m:oMath>
                </a14:m>
                <a:r>
                  <a:rPr lang="en-US" sz="1800" i="1" dirty="0">
                    <a:latin typeface="+mj-lt"/>
                  </a:rPr>
                  <a:t> – </a:t>
                </a:r>
                <a:r>
                  <a:rPr lang="en-US" sz="1800" dirty="0"/>
                  <a:t>testing costs for one group (cents)*</a:t>
                </a:r>
                <a:endParaRPr lang="en-US" sz="1800" dirty="0">
                  <a:latin typeface="+mj-lt"/>
                </a:endParaRPr>
              </a:p>
              <a:p>
                <a:pPr marL="0" indent="0">
                  <a:buFont typeface="Arial"/>
                  <a:buNone/>
                </a:pPr>
                <a14:m>
                  <m:oMath xmlns:m="http://schemas.openxmlformats.org/officeDocument/2006/math">
                    <m:r>
                      <a:rPr lang="en-US" sz="1800" b="0" i="1" dirty="0" smtClean="0">
                        <a:latin typeface="Cambria Math" panose="02040503050406030204" pitchFamily="18" charset="0"/>
                      </a:rPr>
                      <m:t>𝐴</m:t>
                    </m:r>
                  </m:oMath>
                </a14:m>
                <a:r>
                  <a:rPr lang="en-US" sz="1800" i="1" dirty="0">
                    <a:latin typeface="+mj-lt"/>
                  </a:rPr>
                  <a:t> – </a:t>
                </a:r>
                <a:r>
                  <a:rPr lang="en-US" sz="1800" dirty="0">
                    <a:latin typeface="+mj-lt"/>
                  </a:rPr>
                  <a:t>average testing costs (cents/diode)</a:t>
                </a:r>
              </a:p>
              <a:p>
                <a:pPr marL="0" indent="0">
                  <a:buFont typeface="Arial"/>
                  <a:buNone/>
                </a:pPr>
                <a:endParaRPr lang="en-US" sz="1800" dirty="0">
                  <a:latin typeface="+mj-lt"/>
                </a:endParaRPr>
              </a:p>
              <a:p>
                <a:pPr marL="0" indent="0">
                  <a:buFont typeface="Arial"/>
                  <a:buNone/>
                </a:pPr>
                <a:endParaRPr lang="en-US" sz="1800" dirty="0">
                  <a:latin typeface="+mj-lt"/>
                </a:endParaRPr>
              </a:p>
              <a:p>
                <a:pPr marL="0" indent="0">
                  <a:buFont typeface="Arial"/>
                  <a:buNone/>
                </a:pPr>
                <a:endParaRPr lang="en-US" sz="1800" dirty="0">
                  <a:latin typeface="+mj-lt"/>
                </a:endParaRPr>
              </a:p>
              <a:p>
                <a:pPr marL="0" indent="0">
                  <a:buNone/>
                </a:pPr>
                <a:r>
                  <a:rPr lang="en-US" sz="1800" b="1" u="sng" dirty="0"/>
                  <a:t>Constant:</a:t>
                </a:r>
              </a:p>
              <a:p>
                <a:pPr marL="0" indent="0">
                  <a:buNone/>
                </a:pPr>
                <a14:m>
                  <m:oMath xmlns:m="http://schemas.openxmlformats.org/officeDocument/2006/math">
                    <m:r>
                      <a:rPr lang="en-US" sz="1800" b="0" i="1" smtClean="0">
                        <a:latin typeface="Cambria Math" panose="02040503050406030204" pitchFamily="18" charset="0"/>
                      </a:rPr>
                      <m:t>0.003−</m:t>
                    </m:r>
                  </m:oMath>
                </a14:m>
                <a:r>
                  <a:rPr lang="en-US" sz="1800" i="1" dirty="0">
                    <a:latin typeface="Cambria Math" panose="02040503050406030204" pitchFamily="18" charset="0"/>
                  </a:rPr>
                  <a:t> </a:t>
                </a:r>
                <a:r>
                  <a:rPr lang="en-US" sz="1800" dirty="0">
                    <a:latin typeface="+mj-lt"/>
                  </a:rPr>
                  <a:t>chance a diode is faulty</a:t>
                </a:r>
                <a:endParaRPr lang="en-US" sz="1800" i="1" dirty="0">
                  <a:latin typeface="+mj-lt"/>
                </a:endParaRPr>
              </a:p>
              <a:p>
                <a:pPr marL="0" indent="0">
                  <a:buNone/>
                </a:pPr>
                <a:endParaRPr lang="en-US" sz="18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4075472" cy="2849100"/>
              </a:xfrm>
              <a:prstGeom prst="rect">
                <a:avLst/>
              </a:prstGeom>
              <a:blipFill>
                <a:blip r:embed="rId4"/>
                <a:stretch>
                  <a:fillRect b="-3509"/>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r>
                  <a:rPr lang="en-US" sz="1800" b="0" dirty="0"/>
                  <a:t>If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=1</m:t>
                    </m:r>
                  </m:oMath>
                </a14:m>
                <a:r>
                  <a:rPr lang="en-US" sz="1800" i="1" dirty="0"/>
                  <a:t>, </a:t>
                </a:r>
                <a:r>
                  <a:rPr lang="en-US" sz="1800" dirty="0"/>
                  <a:t>then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=5</m:t>
                    </m:r>
                  </m:oMath>
                </a14:m>
                <a:r>
                  <a:rPr lang="en-US" sz="1800" i="1" dirty="0"/>
                  <a:t> </a:t>
                </a:r>
                <a:r>
                  <a:rPr lang="en-US" sz="1800" dirty="0"/>
                  <a:t>cents</a:t>
                </a:r>
                <a:br>
                  <a:rPr lang="en-US" sz="1800" dirty="0"/>
                </a:br>
                <a:endParaRPr lang="en-US" sz="1800" dirty="0"/>
              </a:p>
              <a:p>
                <a:pPr marL="0" indent="0">
                  <a:buNone/>
                </a:pPr>
                <a:r>
                  <a:rPr lang="en-US" sz="1800" dirty="0"/>
                  <a:t>For </a:t>
                </a:r>
                <a14:m>
                  <m:oMath xmlns:m="http://schemas.openxmlformats.org/officeDocument/2006/math">
                    <m:r>
                      <a:rPr lang="en-US" sz="1800" i="1">
                        <a:latin typeface="Cambria Math" panose="02040503050406030204" pitchFamily="18" charset="0"/>
                      </a:rPr>
                      <m:t>𝑛</m:t>
                    </m:r>
                    <m:r>
                      <a:rPr lang="en-US" sz="1800" b="0" i="1" smtClean="0">
                        <a:latin typeface="Cambria Math" panose="02040503050406030204" pitchFamily="18" charset="0"/>
                      </a:rPr>
                      <m:t>&gt;</m:t>
                    </m:r>
                    <m:r>
                      <a:rPr lang="en-US" sz="1800" i="1">
                        <a:latin typeface="Cambria Math" panose="02040503050406030204" pitchFamily="18" charset="0"/>
                      </a:rPr>
                      <m:t>1</m:t>
                    </m:r>
                  </m:oMath>
                </a14:m>
                <a:r>
                  <a:rPr lang="en-US" sz="1800" i="1" dirty="0"/>
                  <a:t>, </a:t>
                </a:r>
                <a:r>
                  <a:rPr lang="en-US" sz="1800" dirty="0"/>
                  <a:t>if the group tests indicates that all diodes are good then </a:t>
                </a:r>
                <a14:m>
                  <m:oMath xmlns:m="http://schemas.openxmlformats.org/officeDocument/2006/math">
                    <m:r>
                      <a:rPr lang="en-US" sz="1800" b="0" i="1" smtClean="0">
                        <a:latin typeface="Cambria Math" panose="02040503050406030204" pitchFamily="18" charset="0"/>
                      </a:rPr>
                      <m:t>𝐶</m:t>
                    </m:r>
                    <m:r>
                      <a:rPr lang="en-US" sz="1800" i="1">
                        <a:latin typeface="Cambria Math" panose="02040503050406030204" pitchFamily="18" charset="0"/>
                      </a:rPr>
                      <m:t>=</m:t>
                    </m:r>
                    <m:r>
                      <a:rPr lang="en-US" sz="1800" b="0" i="1" smtClean="0">
                        <a:latin typeface="Cambria Math" panose="02040503050406030204" pitchFamily="18" charset="0"/>
                      </a:rPr>
                      <m:t>4+</m:t>
                    </m:r>
                    <m:r>
                      <a:rPr lang="en-US" sz="1800" b="0" i="1" smtClean="0">
                        <a:latin typeface="Cambria Math" panose="02040503050406030204" pitchFamily="18" charset="0"/>
                      </a:rPr>
                      <m:t>𝑛</m:t>
                    </m:r>
                    <m:r>
                      <a:rPr lang="en-US" sz="1800" b="0" i="1" smtClean="0">
                        <a:latin typeface="Cambria Math" panose="02040503050406030204" pitchFamily="18" charset="0"/>
                      </a:rPr>
                      <m:t>,</m:t>
                    </m:r>
                  </m:oMath>
                </a14:m>
                <a:endParaRPr lang="en-US" sz="1800" dirty="0"/>
              </a:p>
              <a:p>
                <a:pPr marL="0" indent="0">
                  <a:buNone/>
                </a:pPr>
                <a:br>
                  <a:rPr lang="en-US" sz="1800" dirty="0"/>
                </a:br>
                <a:r>
                  <a:rPr lang="en-US" sz="1800" dirty="0"/>
                  <a:t>For </a:t>
                </a:r>
                <a14:m>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&gt;1</m:t>
                    </m:r>
                  </m:oMath>
                </a14:m>
                <a:r>
                  <a:rPr lang="en-US" sz="1800" i="1" dirty="0"/>
                  <a:t>, </a:t>
                </a:r>
                <a:r>
                  <a:rPr lang="en-US" sz="1800" dirty="0"/>
                  <a:t>if the group test indicates a failure, then </a:t>
                </a:r>
                <a:br>
                  <a:rPr lang="en-US" sz="1800" dirty="0"/>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𝑛</m:t>
                          </m:r>
                        </m:e>
                      </m:d>
                      <m:r>
                        <a:rPr lang="en-US" sz="1800" b="0" i="1" smtClean="0">
                          <a:latin typeface="Cambria Math" panose="02040503050406030204" pitchFamily="18" charset="0"/>
                        </a:rPr>
                        <m:t>+5</m:t>
                      </m:r>
                      <m:r>
                        <a:rPr lang="en-US" sz="1800" b="0" i="1" smtClean="0">
                          <a:latin typeface="Cambria Math" panose="02040503050406030204" pitchFamily="18" charset="0"/>
                        </a:rPr>
                        <m:t>𝑛</m:t>
                      </m:r>
                    </m:oMath>
                  </m:oMathPara>
                </a14:m>
                <a:endParaRPr lang="en-US" sz="1800" dirty="0"/>
              </a:p>
              <a:p>
                <a:pPr marL="0" indent="0">
                  <a:buNone/>
                </a:pPr>
                <a:endParaRPr lang="en-US" sz="1800" dirty="0"/>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Average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value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a:rPr lang="en-US" sz="1800" b="0" i="1" smtClean="0">
                          <a:latin typeface="Cambria Math" panose="02040503050406030204" pitchFamily="18" charset="0"/>
                        </a:rPr>
                        <m:t>𝐶</m:t>
                      </m:r>
                      <m:r>
                        <a:rPr lang="en-US" sz="1800" b="0" i="0" smtClean="0">
                          <a:latin typeface="Cambria Math" panose="02040503050406030204" pitchFamily="18" charset="0"/>
                        </a:rPr>
                        <m:t>)/</m:t>
                      </m:r>
                      <m:r>
                        <a:rPr lang="en-US" sz="1800" b="0" i="1" smtClean="0">
                          <a:latin typeface="Cambria Math" panose="02040503050406030204" pitchFamily="18" charset="0"/>
                        </a:rPr>
                        <m:t>𝑛</m:t>
                      </m:r>
                    </m:oMath>
                  </m:oMathPara>
                </a14:m>
                <a:endParaRPr lang="en-US" sz="1800" dirty="0"/>
              </a:p>
              <a:p>
                <a:pPr marL="0" indent="0">
                  <a:buNone/>
                </a:pPr>
                <a:endParaRPr lang="en-US" sz="1800" i="1" dirty="0">
                  <a:latin typeface="Cambria Math" panose="02040503050406030204" pitchFamily="18" charset="0"/>
                </a:endParaRPr>
              </a:p>
              <a:p>
                <a:pPr marL="0" indent="0">
                  <a:buNone/>
                </a:pPr>
                <a:r>
                  <a:rPr lang="en-US" sz="1800" dirty="0"/>
                  <a:t>*note that </a:t>
                </a:r>
                <a14:m>
                  <m:oMath xmlns:m="http://schemas.openxmlformats.org/officeDocument/2006/math">
                    <m:r>
                      <a:rPr lang="en-US" sz="1800" i="1">
                        <a:latin typeface="Cambria Math" panose="02040503050406030204" pitchFamily="18" charset="0"/>
                      </a:rPr>
                      <m:t>𝐶</m:t>
                    </m:r>
                  </m:oMath>
                </a14:m>
                <a:r>
                  <a:rPr lang="en-US" sz="1800" dirty="0"/>
                  <a:t> is a random variable</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5172129"/>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Find the value of </a:t>
                </a:r>
                <a14:m>
                  <m:oMath xmlns:m="http://schemas.openxmlformats.org/officeDocument/2006/math">
                    <m:r>
                      <a:rPr lang="en-US" sz="1800" b="0" i="1" smtClean="0">
                        <a:latin typeface="Cambria Math" panose="02040503050406030204" pitchFamily="18" charset="0"/>
                      </a:rPr>
                      <m:t>𝑛</m:t>
                    </m:r>
                  </m:oMath>
                </a14:m>
                <a:r>
                  <a:rPr lang="en-US" sz="1800" dirty="0">
                    <a:latin typeface="+mj-lt"/>
                  </a:rPr>
                  <a:t> that minimizes </a:t>
                </a:r>
                <a14:m>
                  <m:oMath xmlns:m="http://schemas.openxmlformats.org/officeDocument/2006/math">
                    <m:r>
                      <a:rPr lang="en-US" sz="1800" b="0" i="1" smtClean="0">
                        <a:latin typeface="Cambria Math" panose="02040503050406030204" pitchFamily="18" charset="0"/>
                      </a:rPr>
                      <m:t>𝐴</m:t>
                    </m:r>
                  </m:oMath>
                </a14:m>
                <a:r>
                  <a:rPr lang="en-US" sz="1800" dirty="0">
                    <a:latin typeface="+mj-lt"/>
                  </a:rPr>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5172129"/>
                <a:ext cx="3219693" cy="916294"/>
              </a:xfrm>
              <a:prstGeom prst="rect">
                <a:avLst/>
              </a:prstGeom>
              <a:blipFill>
                <a:blip r:embed="rId6"/>
                <a:stretch>
                  <a:fillRect b="-508"/>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4075472" cy="237874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i="1" dirty="0" smtClean="0">
                        <a:latin typeface="Cambria Math" panose="02040503050406030204" pitchFamily="18" charset="0"/>
                      </a:rPr>
                      <m:t>𝑛</m:t>
                    </m:r>
                  </m:oMath>
                </a14:m>
                <a:r>
                  <a:rPr lang="en-US" sz="1800" i="1" dirty="0">
                    <a:latin typeface="+mj-lt"/>
                  </a:rPr>
                  <a:t> – </a:t>
                </a:r>
                <a:r>
                  <a:rPr lang="en-US" sz="1800" dirty="0">
                    <a:latin typeface="+mj-lt"/>
                  </a:rPr>
                  <a:t>number of diodes per test group</a:t>
                </a:r>
              </a:p>
              <a:p>
                <a:pPr marL="0" indent="0">
                  <a:buNone/>
                </a:pPr>
                <a14:m>
                  <m:oMath xmlns:m="http://schemas.openxmlformats.org/officeDocument/2006/math">
                    <m:r>
                      <a:rPr lang="en-US" sz="1800" i="1" dirty="0" smtClean="0">
                        <a:latin typeface="Cambria Math" panose="02040503050406030204" pitchFamily="18" charset="0"/>
                      </a:rPr>
                      <m:t>𝐶</m:t>
                    </m:r>
                  </m:oMath>
                </a14:m>
                <a:r>
                  <a:rPr lang="en-US" sz="1800" i="1" dirty="0">
                    <a:latin typeface="+mj-lt"/>
                  </a:rPr>
                  <a:t> – </a:t>
                </a:r>
                <a:r>
                  <a:rPr lang="en-US" sz="1800" dirty="0"/>
                  <a:t>testing costs for one group (cents)*</a:t>
                </a:r>
                <a:endParaRPr lang="en-US" sz="1800" dirty="0">
                  <a:latin typeface="+mj-lt"/>
                </a:endParaRPr>
              </a:p>
              <a:p>
                <a:pPr marL="0" indent="0">
                  <a:buFont typeface="Arial"/>
                  <a:buNone/>
                </a:pPr>
                <a14:m>
                  <m:oMath xmlns:m="http://schemas.openxmlformats.org/officeDocument/2006/math">
                    <m:r>
                      <a:rPr lang="en-US" sz="1800" b="0" i="1" dirty="0" smtClean="0">
                        <a:latin typeface="Cambria Math" panose="02040503050406030204" pitchFamily="18" charset="0"/>
                      </a:rPr>
                      <m:t>𝐴</m:t>
                    </m:r>
                  </m:oMath>
                </a14:m>
                <a:r>
                  <a:rPr lang="en-US" sz="1800" i="1" dirty="0">
                    <a:latin typeface="+mj-lt"/>
                  </a:rPr>
                  <a:t> – </a:t>
                </a:r>
                <a:r>
                  <a:rPr lang="en-US" sz="1800" dirty="0">
                    <a:latin typeface="+mj-lt"/>
                  </a:rPr>
                  <a:t>average testing costs (cents/diode)</a:t>
                </a:r>
              </a:p>
              <a:p>
                <a:pPr marL="0" indent="0">
                  <a:buFont typeface="Arial"/>
                  <a:buNone/>
                </a:pPr>
                <a:endParaRPr lang="en-US" sz="1800" dirty="0">
                  <a:latin typeface="+mj-lt"/>
                </a:endParaRPr>
              </a:p>
              <a:p>
                <a:pPr marL="0" indent="0">
                  <a:buNone/>
                </a:pPr>
                <a:r>
                  <a:rPr lang="en-US" sz="1800" b="1" u="sng" dirty="0"/>
                  <a:t>Constant:</a:t>
                </a:r>
              </a:p>
              <a:p>
                <a:pPr marL="0" indent="0">
                  <a:buNone/>
                </a:pPr>
                <a14:m>
                  <m:oMath xmlns:m="http://schemas.openxmlformats.org/officeDocument/2006/math">
                    <m:r>
                      <a:rPr lang="en-US" sz="1800" b="0" i="1" smtClean="0">
                        <a:latin typeface="Cambria Math" panose="02040503050406030204" pitchFamily="18" charset="0"/>
                      </a:rPr>
                      <m:t>0.003−</m:t>
                    </m:r>
                  </m:oMath>
                </a14:m>
                <a:r>
                  <a:rPr lang="en-US" sz="1800" i="1" dirty="0">
                    <a:latin typeface="Cambria Math" panose="02040503050406030204" pitchFamily="18" charset="0"/>
                  </a:rPr>
                  <a:t> </a:t>
                </a:r>
                <a:r>
                  <a:rPr lang="en-US" sz="1800" dirty="0">
                    <a:latin typeface="+mj-lt"/>
                  </a:rPr>
                  <a:t>chance a diode is faulty</a:t>
                </a:r>
                <a:endParaRPr lang="en-US" sz="1800" i="1" dirty="0">
                  <a:latin typeface="+mj-lt"/>
                </a:endParaRPr>
              </a:p>
              <a:p>
                <a:pPr marL="0" indent="0">
                  <a:buNone/>
                </a:pPr>
                <a:endParaRPr lang="en-US" sz="18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4075472" cy="2378741"/>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r>
                  <a:rPr lang="en-US" sz="1800" b="0" dirty="0"/>
                  <a:t>If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=1</m:t>
                    </m:r>
                  </m:oMath>
                </a14:m>
                <a:r>
                  <a:rPr lang="en-US" sz="1800" i="1" dirty="0"/>
                  <a:t>, </a:t>
                </a:r>
                <a:r>
                  <a:rPr lang="en-US" sz="1800" dirty="0"/>
                  <a:t>then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=5</m:t>
                    </m:r>
                  </m:oMath>
                </a14:m>
                <a:r>
                  <a:rPr lang="en-US" sz="1800" i="1" dirty="0"/>
                  <a:t> </a:t>
                </a:r>
                <a:r>
                  <a:rPr lang="en-US" sz="1800" dirty="0"/>
                  <a:t>cents</a:t>
                </a:r>
                <a:br>
                  <a:rPr lang="en-US" sz="1800" dirty="0"/>
                </a:br>
                <a:endParaRPr lang="en-US" sz="1800" dirty="0"/>
              </a:p>
              <a:p>
                <a:pPr marL="0" indent="0">
                  <a:buNone/>
                </a:pPr>
                <a:r>
                  <a:rPr lang="en-US" sz="1800" dirty="0"/>
                  <a:t>For </a:t>
                </a:r>
                <a14:m>
                  <m:oMath xmlns:m="http://schemas.openxmlformats.org/officeDocument/2006/math">
                    <m:r>
                      <a:rPr lang="en-US" sz="1800" i="1">
                        <a:latin typeface="Cambria Math" panose="02040503050406030204" pitchFamily="18" charset="0"/>
                      </a:rPr>
                      <m:t>𝑛</m:t>
                    </m:r>
                    <m:r>
                      <a:rPr lang="en-US" sz="1800" b="0" i="1" smtClean="0">
                        <a:latin typeface="Cambria Math" panose="02040503050406030204" pitchFamily="18" charset="0"/>
                      </a:rPr>
                      <m:t>&gt;</m:t>
                    </m:r>
                    <m:r>
                      <a:rPr lang="en-US" sz="1800" i="1">
                        <a:latin typeface="Cambria Math" panose="02040503050406030204" pitchFamily="18" charset="0"/>
                      </a:rPr>
                      <m:t>1</m:t>
                    </m:r>
                  </m:oMath>
                </a14:m>
                <a:r>
                  <a:rPr lang="en-US" sz="1800" i="1" dirty="0"/>
                  <a:t>, </a:t>
                </a:r>
                <a:r>
                  <a:rPr lang="en-US" sz="1800" dirty="0"/>
                  <a:t>if the group tests indicates that all diodes are good then </a:t>
                </a:r>
                <a14:m>
                  <m:oMath xmlns:m="http://schemas.openxmlformats.org/officeDocument/2006/math">
                    <m:r>
                      <a:rPr lang="en-US" sz="1800" b="0" i="1" smtClean="0">
                        <a:latin typeface="Cambria Math" panose="02040503050406030204" pitchFamily="18" charset="0"/>
                      </a:rPr>
                      <m:t>𝐶</m:t>
                    </m:r>
                    <m:r>
                      <a:rPr lang="en-US" sz="1800" i="1">
                        <a:latin typeface="Cambria Math" panose="02040503050406030204" pitchFamily="18" charset="0"/>
                      </a:rPr>
                      <m:t>=</m:t>
                    </m:r>
                    <m:r>
                      <a:rPr lang="en-US" sz="1800" b="0" i="1" smtClean="0">
                        <a:latin typeface="Cambria Math" panose="02040503050406030204" pitchFamily="18" charset="0"/>
                      </a:rPr>
                      <m:t>4+</m:t>
                    </m:r>
                    <m:r>
                      <a:rPr lang="en-US" sz="1800" b="0" i="1" smtClean="0">
                        <a:latin typeface="Cambria Math" panose="02040503050406030204" pitchFamily="18" charset="0"/>
                      </a:rPr>
                      <m:t>𝑛</m:t>
                    </m:r>
                    <m:r>
                      <a:rPr lang="en-US" sz="1800" b="0" i="1" smtClean="0">
                        <a:latin typeface="Cambria Math" panose="02040503050406030204" pitchFamily="18" charset="0"/>
                      </a:rPr>
                      <m:t>,</m:t>
                    </m:r>
                  </m:oMath>
                </a14:m>
                <a:endParaRPr lang="en-US" sz="1800" dirty="0"/>
              </a:p>
              <a:p>
                <a:pPr marL="0" indent="0">
                  <a:buNone/>
                </a:pPr>
                <a:br>
                  <a:rPr lang="en-US" sz="1800" dirty="0"/>
                </a:br>
                <a:r>
                  <a:rPr lang="en-US" sz="1800" dirty="0"/>
                  <a:t>For </a:t>
                </a:r>
                <a14:m>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&gt;1</m:t>
                    </m:r>
                  </m:oMath>
                </a14:m>
                <a:r>
                  <a:rPr lang="en-US" sz="1800" i="1" dirty="0"/>
                  <a:t>, </a:t>
                </a:r>
                <a:r>
                  <a:rPr lang="en-US" sz="1800" dirty="0"/>
                  <a:t>if the group test indicates a failure, then </a:t>
                </a:r>
                <a:br>
                  <a:rPr lang="en-US" sz="1800" dirty="0"/>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𝑛</m:t>
                          </m:r>
                        </m:e>
                      </m:d>
                      <m:r>
                        <a:rPr lang="en-US" sz="1800" b="0" i="1" smtClean="0">
                          <a:latin typeface="Cambria Math" panose="02040503050406030204" pitchFamily="18" charset="0"/>
                        </a:rPr>
                        <m:t>+5</m:t>
                      </m:r>
                      <m:r>
                        <a:rPr lang="en-US" sz="1800" b="0" i="1" smtClean="0">
                          <a:latin typeface="Cambria Math" panose="02040503050406030204" pitchFamily="18" charset="0"/>
                        </a:rPr>
                        <m:t>𝑛</m:t>
                      </m:r>
                    </m:oMath>
                  </m:oMathPara>
                </a14:m>
                <a:endParaRPr lang="en-US" sz="1800" dirty="0"/>
              </a:p>
              <a:p>
                <a:pPr marL="0" indent="0">
                  <a:buNone/>
                </a:pPr>
                <a:endParaRPr lang="en-US" sz="1800" dirty="0"/>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Average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value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a:rPr lang="en-US" sz="1800" b="0" i="1" smtClean="0">
                          <a:latin typeface="Cambria Math" panose="02040503050406030204" pitchFamily="18" charset="0"/>
                        </a:rPr>
                        <m:t>𝐶</m:t>
                      </m:r>
                      <m:r>
                        <a:rPr lang="en-US" sz="1800" b="0" i="0" smtClean="0">
                          <a:latin typeface="Cambria Math" panose="02040503050406030204" pitchFamily="18" charset="0"/>
                        </a:rPr>
                        <m:t>)/</m:t>
                      </m:r>
                      <m:r>
                        <a:rPr lang="en-US" sz="1800" b="0" i="1" smtClean="0">
                          <a:latin typeface="Cambria Math" panose="02040503050406030204" pitchFamily="18" charset="0"/>
                        </a:rPr>
                        <m:t>𝑛</m:t>
                      </m:r>
                    </m:oMath>
                  </m:oMathPara>
                </a14:m>
                <a:endParaRPr lang="en-US" sz="1800" dirty="0"/>
              </a:p>
              <a:p>
                <a:pPr marL="0" indent="0">
                  <a:buNone/>
                </a:pPr>
                <a:endParaRPr lang="en-US" sz="1800" i="1" dirty="0">
                  <a:latin typeface="Cambria Math" panose="02040503050406030204" pitchFamily="18" charset="0"/>
                </a:endParaRPr>
              </a:p>
              <a:p>
                <a:pPr marL="0" indent="0">
                  <a:buNone/>
                </a:pPr>
                <a:r>
                  <a:rPr lang="en-US" sz="1800" dirty="0"/>
                  <a:t>*note that </a:t>
                </a:r>
                <a14:m>
                  <m:oMath xmlns:m="http://schemas.openxmlformats.org/officeDocument/2006/math">
                    <m:r>
                      <a:rPr lang="en-US" sz="1800" i="1">
                        <a:latin typeface="Cambria Math" panose="02040503050406030204" pitchFamily="18" charset="0"/>
                      </a:rPr>
                      <m:t>𝐶</m:t>
                    </m:r>
                  </m:oMath>
                </a14:m>
                <a:r>
                  <a:rPr lang="en-US" sz="1800" dirty="0"/>
                  <a:t> is a random variable</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70207" y="3933262"/>
                <a:ext cx="3905148"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Find the value of </a:t>
                </a:r>
                <a14:m>
                  <m:oMath xmlns:m="http://schemas.openxmlformats.org/officeDocument/2006/math">
                    <m:r>
                      <a:rPr lang="en-US" sz="1800" b="0" i="1" smtClean="0">
                        <a:latin typeface="Cambria Math" panose="02040503050406030204" pitchFamily="18" charset="0"/>
                      </a:rPr>
                      <m:t>𝑛</m:t>
                    </m:r>
                  </m:oMath>
                </a14:m>
                <a:r>
                  <a:rPr lang="en-US" sz="1800" dirty="0">
                    <a:latin typeface="+mj-lt"/>
                  </a:rPr>
                  <a:t> that minimizes </a:t>
                </a:r>
                <a14:m>
                  <m:oMath xmlns:m="http://schemas.openxmlformats.org/officeDocument/2006/math">
                    <m:r>
                      <a:rPr lang="en-US" sz="1800" b="0" i="1" smtClean="0">
                        <a:latin typeface="Cambria Math" panose="02040503050406030204" pitchFamily="18" charset="0"/>
                      </a:rPr>
                      <m:t>𝐴</m:t>
                    </m:r>
                  </m:oMath>
                </a14:m>
                <a:r>
                  <a:rPr lang="en-US" sz="1800" dirty="0">
                    <a:latin typeface="+mj-lt"/>
                  </a:rPr>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70207" y="3933262"/>
                <a:ext cx="3905148" cy="916294"/>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94787" y="4754257"/>
                <a:ext cx="3905148" cy="12925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Approach</a:t>
                </a:r>
              </a:p>
              <a:p>
                <a:pPr marL="0" indent="0">
                  <a:buFont typeface="Arial"/>
                  <a:buNone/>
                </a:pPr>
                <a:r>
                  <a:rPr lang="en-US" sz="1800" b="0" dirty="0"/>
                  <a:t>Since </a:t>
                </a:r>
                <a14:m>
                  <m:oMath xmlns:m="http://schemas.openxmlformats.org/officeDocument/2006/math">
                    <m:r>
                      <a:rPr lang="en-US" sz="1800" b="0" i="1" dirty="0" smtClean="0">
                        <a:latin typeface="Cambria Math" panose="02040503050406030204" pitchFamily="18" charset="0"/>
                      </a:rPr>
                      <m:t>𝐶</m:t>
                    </m:r>
                  </m:oMath>
                </a14:m>
                <a:r>
                  <a:rPr lang="en-US" sz="1800" b="0" dirty="0"/>
                  <a:t> is a random variable taking on two values (success or failure), we use a discrete probability model.</a:t>
                </a:r>
                <a:endParaRPr lang="en-US" sz="1800" dirty="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94787" y="4754257"/>
                <a:ext cx="3905148" cy="1292582"/>
              </a:xfrm>
              <a:prstGeom prst="rect">
                <a:avLst/>
              </a:prstGeom>
              <a:blipFill>
                <a:blip r:embed="rId7"/>
                <a:stretch>
                  <a:fillRect l="-930" t="-1852" r="-1860" b="-2778"/>
                </a:stretch>
              </a:blipFill>
            </p:spPr>
            <p:txBody>
              <a:bodyPr/>
              <a:lstStyle/>
              <a:p>
                <a:r>
                  <a:rPr lang="en-US">
                    <a:noFill/>
                  </a:rPr>
                  <a:t> </a:t>
                </a:r>
              </a:p>
            </p:txBody>
          </p:sp>
        </mc:Fallback>
      </mc:AlternateContent>
    </p:spTree>
    <p:extLst>
      <p:ext uri="{BB962C8B-B14F-4D97-AF65-F5344CB8AC3E}">
        <p14:creationId xmlns:p14="http://schemas.microsoft.com/office/powerpoint/2010/main" val="76873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6088"/>
                <a:ext cx="4409769" cy="46287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a:latin typeface="+mj-lt"/>
                  </a:rPr>
                  <a:t>Let </a:t>
                </a:r>
                <a14:m>
                  <m:oMath xmlns:m="http://schemas.openxmlformats.org/officeDocument/2006/math">
                    <m:r>
                      <a:rPr lang="en-US" sz="1800" b="0" i="1" smtClean="0">
                        <a:latin typeface="Cambria Math" panose="02040503050406030204" pitchFamily="18" charset="0"/>
                      </a:rPr>
                      <m:t>𝑝</m:t>
                    </m:r>
                  </m:oMath>
                </a14:m>
                <a:r>
                  <a:rPr lang="en-US" sz="1800" dirty="0">
                    <a:latin typeface="+mj-lt"/>
                  </a:rPr>
                  <a:t> denote the probability that all diodes are good. Consequently, </a:t>
                </a:r>
                <a14:m>
                  <m:oMath xmlns:m="http://schemas.openxmlformats.org/officeDocument/2006/math">
                    <m:r>
                      <a:rPr lang="en-US" sz="1800" b="0" i="1" smtClean="0">
                        <a:latin typeface="Cambria Math" panose="02040503050406030204" pitchFamily="18" charset="0"/>
                      </a:rPr>
                      <m:t>1−</m:t>
                    </m:r>
                    <m:r>
                      <a:rPr lang="en-US" sz="1800" b="0" i="1" smtClean="0">
                        <a:latin typeface="Cambria Math" panose="02040503050406030204" pitchFamily="18" charset="0"/>
                      </a:rPr>
                      <m:t>𝑝</m:t>
                    </m:r>
                  </m:oMath>
                </a14:m>
                <a:r>
                  <a:rPr lang="en-US" sz="1800" dirty="0">
                    <a:latin typeface="+mj-lt"/>
                  </a:rPr>
                  <a:t> is the probability that at least one of the diodes if faulty.</a:t>
                </a:r>
              </a:p>
              <a:p>
                <a:pPr marL="0" indent="0">
                  <a:buFont typeface="Arial"/>
                  <a:buNone/>
                </a:pPr>
                <a:endParaRPr lang="en-US" sz="1800" dirty="0">
                  <a:latin typeface="+mj-lt"/>
                </a:endParaRPr>
              </a:p>
              <a:p>
                <a:pPr marL="0" indent="0">
                  <a:buFont typeface="Arial"/>
                  <a:buNone/>
                </a:pPr>
                <a:r>
                  <a:rPr lang="en-US" sz="1800" dirty="0">
                    <a:latin typeface="+mj-lt"/>
                  </a:rPr>
                  <a:t>Then the average value of </a:t>
                </a:r>
                <a14:m>
                  <m:oMath xmlns:m="http://schemas.openxmlformats.org/officeDocument/2006/math">
                    <m:r>
                      <a:rPr lang="en-US" sz="1800" b="0" i="1" smtClean="0">
                        <a:latin typeface="Cambria Math" panose="02040503050406030204" pitchFamily="18" charset="0"/>
                      </a:rPr>
                      <m:t>𝐶</m:t>
                    </m:r>
                  </m:oMath>
                </a14:m>
                <a:r>
                  <a:rPr lang="en-US" sz="1800" dirty="0">
                    <a:latin typeface="+mj-lt"/>
                  </a:rPr>
                  <a:t> is given by</a:t>
                </a:r>
              </a:p>
              <a:p>
                <a:pPr marL="0" indent="0">
                  <a:buFont typeface="Arial"/>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𝐶</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𝑛</m:t>
                          </m:r>
                        </m:e>
                      </m:d>
                      <m:r>
                        <a:rPr lang="en-US" sz="1800" b="0" i="1" smtClean="0">
                          <a:latin typeface="Cambria Math" panose="02040503050406030204" pitchFamily="18" charset="0"/>
                        </a:rPr>
                        <m:t>𝑝</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𝑛</m:t>
                          </m:r>
                        </m:e>
                      </m:d>
                      <m:r>
                        <a:rPr lang="en-US" sz="1800" b="0" i="1" smtClean="0">
                          <a:latin typeface="Cambria Math" panose="02040503050406030204" pitchFamily="18" charset="0"/>
                        </a:rPr>
                        <m:t>+5</m:t>
                      </m:r>
                      <m:r>
                        <a:rPr lang="en-US" sz="1800" b="0" i="1" smtClean="0">
                          <a:latin typeface="Cambria Math" panose="02040503050406030204" pitchFamily="18" charset="0"/>
                        </a:rPr>
                        <m:t>𝑛</m:t>
                      </m:r>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oMath>
                  </m:oMathPara>
                </a14:m>
                <a:endParaRPr lang="en-US" sz="1800" dirty="0">
                  <a:latin typeface="+mj-lt"/>
                </a:endParaRPr>
              </a:p>
              <a:p>
                <a:pPr marL="0" indent="0">
                  <a:buFont typeface="Arial"/>
                  <a:buNone/>
                </a:pPr>
                <a:r>
                  <a:rPr lang="en-US" sz="1800" b="0" dirty="0"/>
                  <a:t>	    </a:t>
                </a:r>
                <a14:m>
                  <m:oMath xmlns:m="http://schemas.openxmlformats.org/officeDocument/2006/math">
                    <m:r>
                      <a:rPr lang="en-US" sz="1800" b="0" i="1" smtClean="0">
                        <a:latin typeface="Cambria Math" panose="02040503050406030204" pitchFamily="18" charset="0"/>
                      </a:rPr>
                      <m:t>=4+</m:t>
                    </m:r>
                    <m:r>
                      <a:rPr lang="en-US" sz="1800" b="0" i="1" smtClean="0">
                        <a:latin typeface="Cambria Math" panose="02040503050406030204" pitchFamily="18" charset="0"/>
                      </a:rPr>
                      <m:t>𝑛</m:t>
                    </m:r>
                    <m:r>
                      <a:rPr lang="en-US" sz="1800" b="0" i="1" smtClean="0">
                        <a:latin typeface="Cambria Math" panose="02040503050406030204" pitchFamily="18" charset="0"/>
                      </a:rPr>
                      <m:t>+5</m:t>
                    </m:r>
                    <m:r>
                      <a:rPr lang="en-US" sz="1800" b="0" i="1" smtClean="0">
                        <a:latin typeface="Cambria Math" panose="02040503050406030204" pitchFamily="18" charset="0"/>
                      </a:rPr>
                      <m:t>𝑛</m:t>
                    </m:r>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oMath>
                </a14:m>
                <a:endParaRPr lang="en-US" sz="1800" dirty="0">
                  <a:latin typeface="+mj-lt"/>
                </a:endParaRPr>
              </a:p>
              <a:p>
                <a:pPr marL="0" indent="0">
                  <a:buFont typeface="Arial"/>
                  <a:buNone/>
                </a:pPr>
                <a:endParaRPr lang="en-US" sz="1800" dirty="0">
                  <a:latin typeface="+mj-lt"/>
                </a:endParaRPr>
              </a:p>
              <a:p>
                <a:pPr marL="0" indent="0">
                  <a:buNone/>
                </a:pPr>
                <a:r>
                  <a:rPr lang="en-US" sz="1800" dirty="0">
                    <a:latin typeface="+mj-lt"/>
                  </a:rPr>
                  <a:t>Thus,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𝐶</m:t>
                            </m:r>
                          </m:e>
                        </m:d>
                      </m:num>
                      <m:den>
                        <m:r>
                          <a:rPr lang="en-US" sz="1800" b="0" i="1" smtClean="0">
                            <a:latin typeface="Cambria Math" panose="02040503050406030204" pitchFamily="18" charset="0"/>
                          </a:rPr>
                          <m:t>𝑛</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4+</m:t>
                        </m:r>
                        <m:r>
                          <a:rPr lang="en-US" sz="1800" b="0" i="1" smtClean="0">
                            <a:latin typeface="Cambria Math" panose="02040503050406030204" pitchFamily="18" charset="0"/>
                          </a:rPr>
                          <m:t>𝑛</m:t>
                        </m:r>
                        <m:r>
                          <a:rPr lang="en-US" sz="1800" b="0" i="1" smtClean="0">
                            <a:latin typeface="Cambria Math" panose="02040503050406030204" pitchFamily="18" charset="0"/>
                          </a:rPr>
                          <m:t>+5</m:t>
                        </m:r>
                        <m:r>
                          <a:rPr lang="en-US" sz="1800" b="0" i="1" smtClean="0">
                            <a:latin typeface="Cambria Math" panose="02040503050406030204" pitchFamily="18" charset="0"/>
                          </a:rPr>
                          <m:t>𝑛</m:t>
                        </m:r>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num>
                      <m:den>
                        <m:r>
                          <a:rPr lang="en-US" sz="1800" i="1">
                            <a:latin typeface="Cambria Math" panose="02040503050406030204" pitchFamily="18" charset="0"/>
                          </a:rPr>
                          <m:t>𝑛</m:t>
                        </m:r>
                      </m:den>
                    </m:f>
                  </m:oMath>
                </a14:m>
                <a:endParaRPr lang="en-US" sz="1800" dirty="0">
                  <a:latin typeface="+mj-lt"/>
                </a:endParaRPr>
              </a:p>
              <a:p>
                <a:pPr marL="0" indent="0">
                  <a:buNone/>
                </a:pPr>
                <a:endParaRPr lang="en-US" sz="1800" i="1" dirty="0">
                  <a:latin typeface="Cambria Math" panose="02040503050406030204" pitchFamily="18" charset="0"/>
                </a:endParaRPr>
              </a:p>
              <a:p>
                <a:pPr marL="0" indent="0">
                  <a:buNone/>
                </a:pPr>
                <a:r>
                  <a:rPr lang="en-US" sz="1800" dirty="0">
                    <a:latin typeface="+mj-lt"/>
                  </a:rPr>
                  <a:t>Therefore we, want to find </a:t>
                </a:r>
                <a14:m>
                  <m:oMath xmlns:m="http://schemas.openxmlformats.org/officeDocument/2006/math">
                    <m:r>
                      <a:rPr lang="en-US" sz="1800" i="1" dirty="0" smtClean="0">
                        <a:latin typeface="Cambria Math" panose="02040503050406030204" pitchFamily="18" charset="0"/>
                      </a:rPr>
                      <m:t>𝑛</m:t>
                    </m:r>
                  </m:oMath>
                </a14:m>
                <a:r>
                  <a:rPr lang="en-US" sz="1800" dirty="0">
                    <a:latin typeface="+mj-lt"/>
                  </a:rPr>
                  <a:t> that minimizes</a:t>
                </a:r>
                <a:r>
                  <a:rPr lang="en-US" sz="1800" i="1" dirty="0">
                    <a:latin typeface="+mj-lt"/>
                  </a:rPr>
                  <a:t>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m:t>
                          </m:r>
                        </m:num>
                        <m:den>
                          <m:r>
                            <a:rPr lang="en-US" sz="1800" b="0" i="1" smtClean="0">
                              <a:latin typeface="Cambria Math" panose="02040503050406030204" pitchFamily="18" charset="0"/>
                            </a:rPr>
                            <m:t>𝑛</m:t>
                          </m:r>
                        </m:den>
                      </m:f>
                      <m:r>
                        <a:rPr lang="en-US" sz="1800" b="0" i="1" smtClean="0">
                          <a:latin typeface="Cambria Math" panose="02040503050406030204" pitchFamily="18" charset="0"/>
                        </a:rPr>
                        <m:t>+1+5</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m:t>
                          </m:r>
                        </m:num>
                        <m:den>
                          <m:r>
                            <a:rPr lang="en-US" sz="1800" b="0" i="1" smtClean="0">
                              <a:latin typeface="Cambria Math" panose="02040503050406030204" pitchFamily="18" charset="0"/>
                            </a:rPr>
                            <m:t>𝑛</m:t>
                          </m:r>
                        </m:den>
                      </m:f>
                      <m:r>
                        <a:rPr lang="en-US" sz="1800" b="0" i="1" smtClean="0">
                          <a:latin typeface="Cambria Math" panose="02040503050406030204" pitchFamily="18" charset="0"/>
                        </a:rPr>
                        <m:t>−5</m:t>
                      </m:r>
                      <m:r>
                        <a:rPr lang="en-US" sz="1800" b="0" i="1" smtClean="0">
                          <a:latin typeface="Cambria Math" panose="02040503050406030204" pitchFamily="18" charset="0"/>
                        </a:rPr>
                        <m:t>𝑝</m:t>
                      </m:r>
                      <m:r>
                        <a:rPr lang="en-US" sz="1800" b="0" i="1" smtClean="0">
                          <a:latin typeface="Cambria Math" panose="02040503050406030204" pitchFamily="18" charset="0"/>
                        </a:rPr>
                        <m:t>+6</m:t>
                      </m:r>
                    </m:oMath>
                  </m:oMathPara>
                </a14:m>
                <a:endParaRPr lang="en-US" sz="1800" i="1"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6088"/>
                <a:ext cx="4409769" cy="4628738"/>
              </a:xfrm>
              <a:prstGeom prst="rect">
                <a:avLst/>
              </a:prstGeom>
              <a:blipFill>
                <a:blip r:embed="rId4"/>
                <a:stretch>
                  <a:fillRect l="-825" t="-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5403198" y="1512273"/>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r>
                  <a:rPr lang="en-US" sz="1800" b="0" dirty="0"/>
                  <a:t>If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=1</m:t>
                    </m:r>
                  </m:oMath>
                </a14:m>
                <a:r>
                  <a:rPr lang="en-US" sz="1800" i="1" dirty="0"/>
                  <a:t>, </a:t>
                </a:r>
                <a:r>
                  <a:rPr lang="en-US" sz="1800" dirty="0"/>
                  <a:t>then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=5</m:t>
                    </m:r>
                  </m:oMath>
                </a14:m>
                <a:r>
                  <a:rPr lang="en-US" sz="1800" i="1" dirty="0"/>
                  <a:t> </a:t>
                </a:r>
                <a:r>
                  <a:rPr lang="en-US" sz="1800" dirty="0"/>
                  <a:t>cents</a:t>
                </a:r>
                <a:br>
                  <a:rPr lang="en-US" sz="1800" dirty="0"/>
                </a:br>
                <a:endParaRPr lang="en-US" sz="1800" dirty="0"/>
              </a:p>
              <a:p>
                <a:pPr marL="0" indent="0">
                  <a:buNone/>
                </a:pPr>
                <a:r>
                  <a:rPr lang="en-US" sz="1800" dirty="0"/>
                  <a:t>For </a:t>
                </a:r>
                <a14:m>
                  <m:oMath xmlns:m="http://schemas.openxmlformats.org/officeDocument/2006/math">
                    <m:r>
                      <a:rPr lang="en-US" sz="1800" i="1">
                        <a:latin typeface="Cambria Math" panose="02040503050406030204" pitchFamily="18" charset="0"/>
                      </a:rPr>
                      <m:t>𝑛</m:t>
                    </m:r>
                    <m:r>
                      <a:rPr lang="en-US" sz="1800" b="0" i="1" smtClean="0">
                        <a:latin typeface="Cambria Math" panose="02040503050406030204" pitchFamily="18" charset="0"/>
                      </a:rPr>
                      <m:t>&gt;</m:t>
                    </m:r>
                    <m:r>
                      <a:rPr lang="en-US" sz="1800" i="1">
                        <a:latin typeface="Cambria Math" panose="02040503050406030204" pitchFamily="18" charset="0"/>
                      </a:rPr>
                      <m:t>1</m:t>
                    </m:r>
                  </m:oMath>
                </a14:m>
                <a:r>
                  <a:rPr lang="en-US" sz="1800" i="1" dirty="0"/>
                  <a:t>, </a:t>
                </a:r>
                <a:r>
                  <a:rPr lang="en-US" sz="1800" dirty="0"/>
                  <a:t>if the group tests indicates that all diodes are good then </a:t>
                </a:r>
                <a14:m>
                  <m:oMath xmlns:m="http://schemas.openxmlformats.org/officeDocument/2006/math">
                    <m:r>
                      <a:rPr lang="en-US" sz="1800" b="0" i="1" smtClean="0">
                        <a:latin typeface="Cambria Math" panose="02040503050406030204" pitchFamily="18" charset="0"/>
                      </a:rPr>
                      <m:t>𝐶</m:t>
                    </m:r>
                    <m:r>
                      <a:rPr lang="en-US" sz="1800" i="1">
                        <a:latin typeface="Cambria Math" panose="02040503050406030204" pitchFamily="18" charset="0"/>
                      </a:rPr>
                      <m:t>=</m:t>
                    </m:r>
                    <m:r>
                      <a:rPr lang="en-US" sz="1800" b="0" i="1" smtClean="0">
                        <a:latin typeface="Cambria Math" panose="02040503050406030204" pitchFamily="18" charset="0"/>
                      </a:rPr>
                      <m:t>4+</m:t>
                    </m:r>
                    <m:r>
                      <a:rPr lang="en-US" sz="1800" b="0" i="1" smtClean="0">
                        <a:latin typeface="Cambria Math" panose="02040503050406030204" pitchFamily="18" charset="0"/>
                      </a:rPr>
                      <m:t>𝑛</m:t>
                    </m:r>
                    <m:r>
                      <a:rPr lang="en-US" sz="1800" b="0" i="1" smtClean="0">
                        <a:latin typeface="Cambria Math" panose="02040503050406030204" pitchFamily="18" charset="0"/>
                      </a:rPr>
                      <m:t>,</m:t>
                    </m:r>
                  </m:oMath>
                </a14:m>
                <a:endParaRPr lang="en-US" sz="1800" dirty="0"/>
              </a:p>
              <a:p>
                <a:pPr marL="0" indent="0">
                  <a:buNone/>
                </a:pPr>
                <a:br>
                  <a:rPr lang="en-US" sz="1800" dirty="0"/>
                </a:br>
                <a:r>
                  <a:rPr lang="en-US" sz="1800" dirty="0"/>
                  <a:t>For </a:t>
                </a:r>
                <a14:m>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&gt;1</m:t>
                    </m:r>
                  </m:oMath>
                </a14:m>
                <a:r>
                  <a:rPr lang="en-US" sz="1800" i="1" dirty="0"/>
                  <a:t>, </a:t>
                </a:r>
                <a:r>
                  <a:rPr lang="en-US" sz="1800" dirty="0"/>
                  <a:t>if the group test indicates a failure, then </a:t>
                </a:r>
                <a:br>
                  <a:rPr lang="en-US" sz="1800" dirty="0"/>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𝑛</m:t>
                          </m:r>
                        </m:e>
                      </m:d>
                      <m:r>
                        <a:rPr lang="en-US" sz="1800" b="0" i="1" smtClean="0">
                          <a:latin typeface="Cambria Math" panose="02040503050406030204" pitchFamily="18" charset="0"/>
                        </a:rPr>
                        <m:t>+5</m:t>
                      </m:r>
                      <m:r>
                        <a:rPr lang="en-US" sz="1800" b="0" i="1" smtClean="0">
                          <a:latin typeface="Cambria Math" panose="02040503050406030204" pitchFamily="18" charset="0"/>
                        </a:rPr>
                        <m:t>𝑛</m:t>
                      </m:r>
                    </m:oMath>
                  </m:oMathPara>
                </a14:m>
                <a:endParaRPr lang="en-US" sz="1800" dirty="0"/>
              </a:p>
              <a:p>
                <a:pPr marL="0" indent="0">
                  <a:buNone/>
                </a:pPr>
                <a:endParaRPr lang="en-US" sz="1800" dirty="0"/>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Average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value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a:rPr lang="en-US" sz="1800" b="0" i="1" smtClean="0">
                          <a:latin typeface="Cambria Math" panose="02040503050406030204" pitchFamily="18" charset="0"/>
                        </a:rPr>
                        <m:t>𝐶</m:t>
                      </m:r>
                      <m:r>
                        <a:rPr lang="en-US" sz="1800" b="0" i="0" smtClean="0">
                          <a:latin typeface="Cambria Math" panose="02040503050406030204" pitchFamily="18" charset="0"/>
                        </a:rPr>
                        <m:t>)/</m:t>
                      </m:r>
                      <m:r>
                        <a:rPr lang="en-US" sz="1800" b="0" i="1" smtClean="0">
                          <a:latin typeface="Cambria Math" panose="02040503050406030204" pitchFamily="18" charset="0"/>
                        </a:rPr>
                        <m:t>𝑛</m:t>
                      </m:r>
                    </m:oMath>
                  </m:oMathPara>
                </a14:m>
                <a:endParaRPr lang="en-US" sz="1800" dirty="0"/>
              </a:p>
              <a:p>
                <a:pPr marL="0" indent="0">
                  <a:buNone/>
                </a:pPr>
                <a:endParaRPr lang="en-US" sz="1800" i="1" dirty="0">
                  <a:latin typeface="Cambria Math" panose="02040503050406030204" pitchFamily="18" charset="0"/>
                </a:endParaRPr>
              </a:p>
              <a:p>
                <a:pPr marL="0" indent="0">
                  <a:buNone/>
                </a:pPr>
                <a:r>
                  <a:rPr lang="en-US" sz="1800" dirty="0"/>
                  <a:t>*note that </a:t>
                </a:r>
                <a14:m>
                  <m:oMath xmlns:m="http://schemas.openxmlformats.org/officeDocument/2006/math">
                    <m:r>
                      <a:rPr lang="en-US" sz="1800" i="1">
                        <a:latin typeface="Cambria Math" panose="02040503050406030204" pitchFamily="18" charset="0"/>
                      </a:rPr>
                      <m:t>𝐶</m:t>
                    </m:r>
                  </m:oMath>
                </a14:m>
                <a:r>
                  <a:rPr lang="en-US" sz="1800" dirty="0"/>
                  <a:t> is a random variable</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5403198" y="1512273"/>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fade">
                                      <p:cBhvr>
                                        <p:cTn id="23" dur="500"/>
                                        <p:tgtEl>
                                          <p:spTgt spid="7">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fade">
                                      <p:cBhvr>
                                        <p:cTn id="26"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2781175"/>
                <a:ext cx="3996813"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first order of business is to figure out what value to use for </a:t>
                </a:r>
                <a14:m>
                  <m:oMath xmlns:m="http://schemas.openxmlformats.org/officeDocument/2006/math">
                    <m:r>
                      <a:rPr lang="en-US" b="0" i="1" smtClean="0">
                        <a:latin typeface="Cambria Math" panose="02040503050406030204" pitchFamily="18" charset="0"/>
                      </a:rPr>
                      <m:t>𝑝</m:t>
                    </m:r>
                  </m:oMath>
                </a14:m>
                <a:r>
                  <a:rPr lang="en-US" dirty="0"/>
                  <a:t>.</a:t>
                </a:r>
              </a:p>
              <a:p>
                <a:endParaRPr lang="en-US" dirty="0"/>
              </a:p>
              <a:p>
                <a:r>
                  <a:rPr lang="en-US" dirty="0"/>
                  <a:t>The probability that one particular diode is bad is 0.003. Thus the probability that a particular diode is good is 0.997.</a:t>
                </a:r>
              </a:p>
              <a:p>
                <a:endParaRPr lang="en-US" dirty="0"/>
              </a:p>
              <a:p>
                <a:r>
                  <a:rPr lang="en-US" dirty="0"/>
                  <a:t>Assuming that the diodes’ faultiness are independent from each other, the probability that </a:t>
                </a:r>
                <a14:m>
                  <m:oMath xmlns:m="http://schemas.openxmlformats.org/officeDocument/2006/math">
                    <m:r>
                      <a:rPr lang="en-US" b="0" i="1" smtClean="0">
                        <a:latin typeface="Cambria Math" panose="02040503050406030204" pitchFamily="18" charset="0"/>
                      </a:rPr>
                      <m:t>𝑛</m:t>
                    </m:r>
                  </m:oMath>
                </a14:m>
                <a:r>
                  <a:rPr lang="en-US" dirty="0"/>
                  <a:t> diodes are good is</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0.997</m:t>
                              </m:r>
                            </m:e>
                          </m:d>
                        </m:e>
                        <m:sup>
                          <m:r>
                            <a:rPr lang="en-US" b="0" i="1" smtClean="0">
                              <a:latin typeface="Cambria Math" panose="02040503050406030204" pitchFamily="18" charset="0"/>
                            </a:rPr>
                            <m:t>𝑛</m:t>
                          </m:r>
                        </m:sup>
                      </m:sSup>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200" y="2781175"/>
                <a:ext cx="3996813" cy="3139321"/>
              </a:xfrm>
              <a:prstGeom prst="rect">
                <a:avLst/>
              </a:prstGeom>
              <a:blipFill>
                <a:blip r:embed="rId4"/>
                <a:stretch>
                  <a:fillRect l="-909" t="-578" r="-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1657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left off step 3 with the following</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𝑛</m:t>
                          </m:r>
                        </m:den>
                      </m:f>
                      <m:r>
                        <a:rPr lang="en-US" i="1">
                          <a:latin typeface="Cambria Math" panose="02040503050406030204" pitchFamily="18" charset="0"/>
                        </a:rPr>
                        <m:t>−5</m:t>
                      </m:r>
                      <m:r>
                        <a:rPr lang="en-US" i="1">
                          <a:latin typeface="Cambria Math" panose="02040503050406030204" pitchFamily="18" charset="0"/>
                        </a:rPr>
                        <m:t>𝑝</m:t>
                      </m:r>
                      <m:r>
                        <a:rPr lang="en-US" i="1">
                          <a:latin typeface="Cambria Math" panose="02040503050406030204" pitchFamily="18" charset="0"/>
                        </a:rPr>
                        <m:t>+6</m:t>
                      </m:r>
                    </m:oMath>
                  </m:oMathPara>
                </a14:m>
                <a:endParaRPr lang="en-US" i="1" dirty="0"/>
              </a:p>
              <a:p>
                <a:r>
                  <a:rPr lang="en-US" dirty="0"/>
                  <a:t>where </a:t>
                </a:r>
                <a14:m>
                  <m:oMath xmlns:m="http://schemas.openxmlformats.org/officeDocument/2006/math">
                    <m:r>
                      <a:rPr lang="en-US" b="0" i="1" smtClean="0">
                        <a:latin typeface="Cambria Math" panose="02040503050406030204" pitchFamily="18" charset="0"/>
                      </a:rPr>
                      <m:t>𝑝</m:t>
                    </m:r>
                  </m:oMath>
                </a14:m>
                <a:r>
                  <a:rPr lang="en-US" dirty="0"/>
                  <a:t> is the probability that all diodes are good (NOT faulty).</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165704"/>
              </a:xfrm>
              <a:prstGeom prst="rect">
                <a:avLst/>
              </a:prstGeom>
              <a:blipFill>
                <a:blip r:embed="rId5"/>
                <a:stretch>
                  <a:fillRect l="-521" t="-1531"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01508" y="2805757"/>
                <a:ext cx="4281949" cy="31046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average testing cost per diode is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𝑛</m:t>
                          </m:r>
                        </m:den>
                      </m:f>
                      <m:r>
                        <a:rPr lang="en-US" i="1">
                          <a:latin typeface="Cambria Math" panose="02040503050406030204" pitchFamily="18" charset="0"/>
                        </a:rPr>
                        <m:t>−5</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0.997</m:t>
                              </m:r>
                            </m:e>
                          </m:d>
                        </m:e>
                        <m:sup>
                          <m:r>
                            <a:rPr lang="en-US" i="1">
                              <a:latin typeface="Cambria Math" panose="02040503050406030204" pitchFamily="18" charset="0"/>
                            </a:rPr>
                            <m:t>𝑛</m:t>
                          </m:r>
                        </m:sup>
                      </m:sSup>
                      <m:r>
                        <a:rPr lang="en-US" i="1">
                          <a:latin typeface="Cambria Math" panose="02040503050406030204" pitchFamily="18" charset="0"/>
                        </a:rPr>
                        <m:t>+6</m:t>
                      </m:r>
                    </m:oMath>
                  </m:oMathPara>
                </a14:m>
                <a:endParaRPr lang="en-US" i="1" dirty="0"/>
              </a:p>
              <a:p>
                <a:endParaRPr lang="en-US" dirty="0"/>
              </a:p>
              <a:p>
                <a:r>
                  <a:rPr lang="en-US" dirty="0"/>
                  <a:t>The law of large numbers tells us that formula represents the long run average cost if we use diode groups of size </a:t>
                </a:r>
                <a14:m>
                  <m:oMath xmlns:m="http://schemas.openxmlformats.org/officeDocument/2006/math">
                    <m:r>
                      <a:rPr lang="en-US" b="0" i="1" smtClean="0">
                        <a:latin typeface="Cambria Math" panose="02040503050406030204" pitchFamily="18" charset="0"/>
                      </a:rPr>
                      <m:t>𝑛</m:t>
                    </m:r>
                  </m:oMath>
                </a14:m>
                <a:r>
                  <a:rPr lang="en-US" dirty="0"/>
                  <a:t>.</a:t>
                </a:r>
              </a:p>
              <a:p>
                <a:endParaRPr lang="en-US" dirty="0"/>
              </a:p>
              <a:p>
                <a:r>
                  <a:rPr lang="en-US" dirty="0"/>
                  <a:t>We need to minimize </a:t>
                </a:r>
                <a14:m>
                  <m:oMath xmlns:m="http://schemas.openxmlformats.org/officeDocument/2006/math">
                    <m:r>
                      <a:rPr lang="en-US" b="0" i="1" smtClean="0">
                        <a:latin typeface="Cambria Math" panose="02040503050406030204" pitchFamily="18" charset="0"/>
                      </a:rPr>
                      <m:t>𝐴</m:t>
                    </m:r>
                  </m:oMath>
                </a14:m>
                <a:r>
                  <a:rPr lang="en-US" dirty="0"/>
                  <a:t> as a function of </a:t>
                </a:r>
                <a14:m>
                  <m:oMath xmlns:m="http://schemas.openxmlformats.org/officeDocument/2006/math">
                    <m:r>
                      <a:rPr lang="en-US" b="0" i="1" smtClean="0">
                        <a:latin typeface="Cambria Math" panose="02040503050406030204" pitchFamily="18" charset="0"/>
                      </a:rPr>
                      <m:t>𝑛</m:t>
                    </m:r>
                  </m:oMath>
                </a14:m>
                <a:r>
                  <a:rPr lang="en-US" dirty="0"/>
                  <a:t>. Essentially, this has become a one-variable optimization problem.</a:t>
                </a:r>
              </a:p>
            </p:txBody>
          </p:sp>
        </mc:Choice>
        <mc:Fallback xmlns="">
          <p:sp>
            <p:nvSpPr>
              <p:cNvPr id="7" name="TextBox 6"/>
              <p:cNvSpPr txBox="1">
                <a:spLocks noRot="1" noChangeAspect="1" noMove="1" noResize="1" noEditPoints="1" noAdjustHandles="1" noChangeArrowheads="1" noChangeShapeType="1" noTextEdit="1"/>
              </p:cNvSpPr>
              <p:nvPr/>
            </p:nvSpPr>
            <p:spPr>
              <a:xfrm>
                <a:off x="4601508" y="2805757"/>
                <a:ext cx="4281949" cy="3104696"/>
              </a:xfrm>
              <a:prstGeom prst="rect">
                <a:avLst/>
              </a:prstGeom>
              <a:blipFill>
                <a:blip r:embed="rId6"/>
                <a:stretch>
                  <a:fillRect l="-992" t="-584" b="-1556"/>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3783</TotalTime>
  <Words>1368</Words>
  <Application>Microsoft Office PowerPoint</Application>
  <PresentationFormat>On-screen Show (4:3)</PresentationFormat>
  <Paragraphs>261</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 arial</vt:lpstr>
      <vt:lpstr>Arial</vt:lpstr>
      <vt:lpstr>Calibri</vt:lpstr>
      <vt:lpstr>Cambria Math</vt:lpstr>
      <vt:lpstr>Consolas</vt:lpstr>
      <vt:lpstr>Office Theme</vt:lpstr>
      <vt:lpstr>Discrete Probability Models</vt:lpstr>
      <vt:lpstr>Overview</vt:lpstr>
      <vt:lpstr>Discrete Probability Models</vt:lpstr>
      <vt:lpstr>Discrete Probability Models</vt:lpstr>
      <vt:lpstr>Problem</vt:lpstr>
      <vt:lpstr>Step 1: Frame the problem</vt:lpstr>
      <vt:lpstr>Step 2: Select the modeling approach</vt:lpstr>
      <vt:lpstr>Step 3: Formulate the model</vt:lpstr>
      <vt:lpstr>Step 4: Solve the Problem</vt:lpstr>
      <vt:lpstr>Step 4: Solve the Problem</vt:lpstr>
      <vt:lpstr>Step 5: Answer the question</vt:lpstr>
      <vt:lpstr>Sensitivity Analysis</vt:lpstr>
      <vt:lpstr>Sensitivity Analysis: Failure Rate</vt:lpstr>
      <vt:lpstr>Sensitivity Analysis: Failure Rate</vt:lpstr>
      <vt:lpstr>Sensitivity Analysis: Failure Rate</vt:lpstr>
      <vt:lpstr>Conclusion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269</cp:revision>
  <dcterms:created xsi:type="dcterms:W3CDTF">2014-07-15T14:47:24Z</dcterms:created>
  <dcterms:modified xsi:type="dcterms:W3CDTF">2019-05-09T13:44:04Z</dcterms:modified>
</cp:coreProperties>
</file>