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21" r:id="rId3"/>
    <p:sldId id="352" r:id="rId4"/>
    <p:sldId id="342" r:id="rId5"/>
    <p:sldId id="303" r:id="rId6"/>
    <p:sldId id="353" r:id="rId7"/>
    <p:sldId id="345" r:id="rId8"/>
    <p:sldId id="304" r:id="rId9"/>
    <p:sldId id="354" r:id="rId10"/>
    <p:sldId id="355" r:id="rId11"/>
    <p:sldId id="349" r:id="rId12"/>
    <p:sldId id="34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72417-95C0-453A-B2CB-8088EAC0616B}">
          <p14:sldIdLst>
            <p14:sldId id="256"/>
            <p14:sldId id="321"/>
            <p14:sldId id="352"/>
            <p14:sldId id="342"/>
            <p14:sldId id="303"/>
            <p14:sldId id="353"/>
            <p14:sldId id="345"/>
            <p14:sldId id="304"/>
            <p14:sldId id="354"/>
            <p14:sldId id="355"/>
            <p14:sldId id="349"/>
            <p14:sldId id="34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B96B2-FE89-468A-B8AC-257492A0D357}" v="117" dt="2019-04-11T15:45:00.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444"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14CB96B2-FE89-468A-B8AC-257492A0D357}"/>
    <pc:docChg chg="custSel modSld">
      <pc:chgData name="Jeremy Becnel" userId="83c67da8-0358-45df-a8cb-c23f6394336a" providerId="ADAL" clId="{14CB96B2-FE89-468A-B8AC-257492A0D357}" dt="2019-04-11T15:47:05.082" v="255" actId="12"/>
      <pc:docMkLst>
        <pc:docMk/>
      </pc:docMkLst>
      <pc:sldChg chg="modNotesTx">
        <pc:chgData name="Jeremy Becnel" userId="83c67da8-0358-45df-a8cb-c23f6394336a" providerId="ADAL" clId="{14CB96B2-FE89-468A-B8AC-257492A0D357}" dt="2019-04-11T15:45:13.692" v="251" actId="6549"/>
        <pc:sldMkLst>
          <pc:docMk/>
          <pc:sldMk cId="1874787584" sldId="304"/>
        </pc:sldMkLst>
      </pc:sldChg>
      <pc:sldChg chg="modSp">
        <pc:chgData name="Jeremy Becnel" userId="83c67da8-0358-45df-a8cb-c23f6394336a" providerId="ADAL" clId="{14CB96B2-FE89-468A-B8AC-257492A0D357}" dt="2019-04-09T18:46:08.824" v="8" actId="20577"/>
        <pc:sldMkLst>
          <pc:docMk/>
          <pc:sldMk cId="2500943261" sldId="321"/>
        </pc:sldMkLst>
        <pc:spChg chg="mod">
          <ac:chgData name="Jeremy Becnel" userId="83c67da8-0358-45df-a8cb-c23f6394336a" providerId="ADAL" clId="{14CB96B2-FE89-468A-B8AC-257492A0D357}" dt="2019-04-09T18:46:08.824" v="8" actId="20577"/>
          <ac:spMkLst>
            <pc:docMk/>
            <pc:sldMk cId="2500943261" sldId="321"/>
            <ac:spMk id="4" creationId="{00000000-0000-0000-0000-000000000000}"/>
          </ac:spMkLst>
        </pc:spChg>
      </pc:sldChg>
      <pc:sldChg chg="modSp">
        <pc:chgData name="Jeremy Becnel" userId="83c67da8-0358-45df-a8cb-c23f6394336a" providerId="ADAL" clId="{14CB96B2-FE89-468A-B8AC-257492A0D357}" dt="2019-04-11T15:47:05.082" v="255" actId="12"/>
        <pc:sldMkLst>
          <pc:docMk/>
          <pc:sldMk cId="3161842640" sldId="341"/>
        </pc:sldMkLst>
        <pc:spChg chg="mod">
          <ac:chgData name="Jeremy Becnel" userId="83c67da8-0358-45df-a8cb-c23f6394336a" providerId="ADAL" clId="{14CB96B2-FE89-468A-B8AC-257492A0D357}" dt="2019-04-11T15:47:05.082" v="255" actId="12"/>
          <ac:spMkLst>
            <pc:docMk/>
            <pc:sldMk cId="3161842640" sldId="341"/>
            <ac:spMk id="9" creationId="{00000000-0000-0000-0000-000000000000}"/>
          </ac:spMkLst>
        </pc:spChg>
      </pc:sldChg>
      <pc:sldChg chg="modSp modNotesTx">
        <pc:chgData name="Jeremy Becnel" userId="83c67da8-0358-45df-a8cb-c23f6394336a" providerId="ADAL" clId="{14CB96B2-FE89-468A-B8AC-257492A0D357}" dt="2019-04-11T15:45:26.800" v="252" actId="6549"/>
        <pc:sldMkLst>
          <pc:docMk/>
          <pc:sldMk cId="1509236771" sldId="349"/>
        </pc:sldMkLst>
        <pc:spChg chg="mod">
          <ac:chgData name="Jeremy Becnel" userId="83c67da8-0358-45df-a8cb-c23f6394336a" providerId="ADAL" clId="{14CB96B2-FE89-468A-B8AC-257492A0D357}" dt="2019-03-12T13:55:01.233" v="4" actId="313"/>
          <ac:spMkLst>
            <pc:docMk/>
            <pc:sldMk cId="1509236771" sldId="349"/>
            <ac:spMk id="13" creationId="{00000000-0000-0000-0000-000000000000}"/>
          </ac:spMkLst>
        </pc:spChg>
      </pc:sldChg>
      <pc:sldChg chg="modSp modNotesTx">
        <pc:chgData name="Jeremy Becnel" userId="83c67da8-0358-45df-a8cb-c23f6394336a" providerId="ADAL" clId="{14CB96B2-FE89-468A-B8AC-257492A0D357}" dt="2019-04-11T15:45:10.486" v="250" actId="6549"/>
        <pc:sldMkLst>
          <pc:docMk/>
          <pc:sldMk cId="1596546269" sldId="354"/>
        </pc:sldMkLst>
        <pc:spChg chg="mod">
          <ac:chgData name="Jeremy Becnel" userId="83c67da8-0358-45df-a8cb-c23f6394336a" providerId="ADAL" clId="{14CB96B2-FE89-468A-B8AC-257492A0D357}" dt="2019-03-12T13:54:39.914" v="1" actId="20577"/>
          <ac:spMkLst>
            <pc:docMk/>
            <pc:sldMk cId="1596546269" sldId="354"/>
            <ac:spMk id="13" creationId="{00000000-0000-0000-0000-000000000000}"/>
          </ac:spMkLst>
        </pc:spChg>
      </pc:sldChg>
      <pc:sldChg chg="modSp modAnim modNotesTx">
        <pc:chgData name="Jeremy Becnel" userId="83c67da8-0358-45df-a8cb-c23f6394336a" providerId="ADAL" clId="{14CB96B2-FE89-468A-B8AC-257492A0D357}" dt="2019-04-11T15:45:06.610" v="249" actId="6549"/>
        <pc:sldMkLst>
          <pc:docMk/>
          <pc:sldMk cId="4131356800" sldId="355"/>
        </pc:sldMkLst>
        <pc:spChg chg="mod">
          <ac:chgData name="Jeremy Becnel" userId="83c67da8-0358-45df-a8cb-c23f6394336a" providerId="ADAL" clId="{14CB96B2-FE89-468A-B8AC-257492A0D357}" dt="2019-04-11T15:43:50.799" v="247" actId="20577"/>
          <ac:spMkLst>
            <pc:docMk/>
            <pc:sldMk cId="4131356800" sldId="355"/>
            <ac:spMk id="12" creationId="{00000000-0000-0000-0000-000000000000}"/>
          </ac:spMkLst>
        </pc:spChg>
        <pc:spChg chg="mod">
          <ac:chgData name="Jeremy Becnel" userId="83c67da8-0358-45df-a8cb-c23f6394336a" providerId="ADAL" clId="{14CB96B2-FE89-468A-B8AC-257492A0D357}" dt="2019-03-12T13:54:47.845" v="3" actId="20577"/>
          <ac:spMkLst>
            <pc:docMk/>
            <pc:sldMk cId="4131356800" sldId="355"/>
            <ac:spMk id="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8C7BC-9B65-4949-880E-EDD62E713078}" type="datetimeFigureOut">
              <a:rPr lang="en-US" smtClean="0"/>
              <a:t>4/11/2019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72E-84CF-4A1E-A805-2F38D9E256E1}" type="slidenum">
              <a:rPr lang="en-US" smtClean="0"/>
              <a:t>‹#›</a:t>
            </a:fld>
            <a:endParaRPr lang="en-US"/>
          </a:p>
        </p:txBody>
      </p:sp>
    </p:spTree>
    <p:extLst>
      <p:ext uri="{BB962C8B-B14F-4D97-AF65-F5344CB8AC3E}">
        <p14:creationId xmlns:p14="http://schemas.microsoft.com/office/powerpoint/2010/main" val="31133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2</a:t>
            </a:fld>
            <a:endParaRPr lang="en-US"/>
          </a:p>
        </p:txBody>
      </p:sp>
    </p:spTree>
    <p:extLst>
      <p:ext uri="{BB962C8B-B14F-4D97-AF65-F5344CB8AC3E}">
        <p14:creationId xmlns:p14="http://schemas.microsoft.com/office/powerpoint/2010/main" val="389536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11</a:t>
            </a:fld>
            <a:endParaRPr lang="en-US"/>
          </a:p>
        </p:txBody>
      </p:sp>
    </p:spTree>
    <p:extLst>
      <p:ext uri="{BB962C8B-B14F-4D97-AF65-F5344CB8AC3E}">
        <p14:creationId xmlns:p14="http://schemas.microsoft.com/office/powerpoint/2010/main" val="306748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12</a:t>
            </a:fld>
            <a:endParaRPr lang="en-US"/>
          </a:p>
        </p:txBody>
      </p:sp>
    </p:spTree>
    <p:extLst>
      <p:ext uri="{BB962C8B-B14F-4D97-AF65-F5344CB8AC3E}">
        <p14:creationId xmlns:p14="http://schemas.microsoft.com/office/powerpoint/2010/main" val="389180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3</a:t>
            </a:fld>
            <a:endParaRPr lang="en-US"/>
          </a:p>
        </p:txBody>
      </p:sp>
    </p:spTree>
    <p:extLst>
      <p:ext uri="{BB962C8B-B14F-4D97-AF65-F5344CB8AC3E}">
        <p14:creationId xmlns:p14="http://schemas.microsoft.com/office/powerpoint/2010/main" val="337869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4</a:t>
            </a:fld>
            <a:endParaRPr lang="en-US"/>
          </a:p>
        </p:txBody>
      </p:sp>
    </p:spTree>
    <p:extLst>
      <p:ext uri="{BB962C8B-B14F-4D97-AF65-F5344CB8AC3E}">
        <p14:creationId xmlns:p14="http://schemas.microsoft.com/office/powerpoint/2010/main" val="1709361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5</a:t>
            </a:fld>
            <a:endParaRPr lang="en-US"/>
          </a:p>
        </p:txBody>
      </p:sp>
    </p:spTree>
    <p:extLst>
      <p:ext uri="{BB962C8B-B14F-4D97-AF65-F5344CB8AC3E}">
        <p14:creationId xmlns:p14="http://schemas.microsoft.com/office/powerpoint/2010/main" val="3216079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6</a:t>
            </a:fld>
            <a:endParaRPr lang="en-US"/>
          </a:p>
        </p:txBody>
      </p:sp>
    </p:spTree>
    <p:extLst>
      <p:ext uri="{BB962C8B-B14F-4D97-AF65-F5344CB8AC3E}">
        <p14:creationId xmlns:p14="http://schemas.microsoft.com/office/powerpoint/2010/main" val="261048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6572E-84CF-4A1E-A805-2F38D9E256E1}" type="slidenum">
              <a:rPr lang="en-US" smtClean="0"/>
              <a:t>7</a:t>
            </a:fld>
            <a:endParaRPr lang="en-US"/>
          </a:p>
        </p:txBody>
      </p:sp>
    </p:spTree>
    <p:extLst>
      <p:ext uri="{BB962C8B-B14F-4D97-AF65-F5344CB8AC3E}">
        <p14:creationId xmlns:p14="http://schemas.microsoft.com/office/powerpoint/2010/main" val="222695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8</a:t>
            </a:fld>
            <a:endParaRPr lang="en-US"/>
          </a:p>
        </p:txBody>
      </p:sp>
    </p:spTree>
    <p:extLst>
      <p:ext uri="{BB962C8B-B14F-4D97-AF65-F5344CB8AC3E}">
        <p14:creationId xmlns:p14="http://schemas.microsoft.com/office/powerpoint/2010/main" val="1922610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9</a:t>
            </a:fld>
            <a:endParaRPr lang="en-US"/>
          </a:p>
        </p:txBody>
      </p:sp>
    </p:spTree>
    <p:extLst>
      <p:ext uri="{BB962C8B-B14F-4D97-AF65-F5344CB8AC3E}">
        <p14:creationId xmlns:p14="http://schemas.microsoft.com/office/powerpoint/2010/main" val="3623747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A776572E-84CF-4A1E-A805-2F38D9E256E1}" type="slidenum">
              <a:rPr lang="en-US" smtClean="0"/>
              <a:t>10</a:t>
            </a:fld>
            <a:endParaRPr lang="en-US"/>
          </a:p>
        </p:txBody>
      </p:sp>
    </p:spTree>
    <p:extLst>
      <p:ext uri="{BB962C8B-B14F-4D97-AF65-F5344CB8AC3E}">
        <p14:creationId xmlns:p14="http://schemas.microsoft.com/office/powerpoint/2010/main" val="259001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72686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77195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72997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2651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176B10-CDEB-4344-80DB-0E6AEFF25657}"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42297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176B10-CDEB-4344-80DB-0E6AEFF2565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1076526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176B10-CDEB-4344-80DB-0E6AEFF25657}"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348797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76B10-CDEB-4344-80DB-0E6AEFF25657}"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10851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76B10-CDEB-4344-80DB-0E6AEFF25657}"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425356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52218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76B10-CDEB-4344-80DB-0E6AEFF25657}"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C2E7CF-BCE9-E548-9922-D852CE0DAF5A}" type="slidenum">
              <a:rPr lang="en-US" smtClean="0"/>
              <a:t>‹#›</a:t>
            </a:fld>
            <a:endParaRPr lang="en-US"/>
          </a:p>
        </p:txBody>
      </p:sp>
    </p:spTree>
    <p:extLst>
      <p:ext uri="{BB962C8B-B14F-4D97-AF65-F5344CB8AC3E}">
        <p14:creationId xmlns:p14="http://schemas.microsoft.com/office/powerpoint/2010/main" val="68354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76B10-CDEB-4344-80DB-0E6AEFF25657}" type="datetimeFigureOut">
              <a:rPr lang="en-US" smtClean="0"/>
              <a:t>4/11/2019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2E7CF-BCE9-E548-9922-D852CE0DAF5A}" type="slidenum">
              <a:rPr lang="en-US" smtClean="0"/>
              <a:t>‹#›</a:t>
            </a:fld>
            <a:endParaRPr lang="en-US"/>
          </a:p>
        </p:txBody>
      </p:sp>
    </p:spTree>
    <p:extLst>
      <p:ext uri="{BB962C8B-B14F-4D97-AF65-F5344CB8AC3E}">
        <p14:creationId xmlns:p14="http://schemas.microsoft.com/office/powerpoint/2010/main" val="10504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solidFill>
                  <a:schemeClr val="bg1"/>
                </a:solidFill>
              </a:rPr>
              <a:t>Continuous Probability Models</a:t>
            </a:r>
          </a:p>
        </p:txBody>
      </p:sp>
      <p:sp>
        <p:nvSpPr>
          <p:cNvPr id="3" name="Subtitle 2"/>
          <p:cNvSpPr>
            <a:spLocks noGrp="1"/>
          </p:cNvSpPr>
          <p:nvPr>
            <p:ph type="subTitle" idx="1"/>
          </p:nvPr>
        </p:nvSpPr>
        <p:spPr/>
        <p:txBody>
          <a:bodyPr/>
          <a:lstStyle/>
          <a:p>
            <a:r>
              <a:rPr lang="en-US"/>
              <a:t>MTH 564 – Mathematical Modeling</a:t>
            </a:r>
          </a:p>
        </p:txBody>
      </p:sp>
    </p:spTree>
    <p:extLst>
      <p:ext uri="{BB962C8B-B14F-4D97-AF65-F5344CB8AC3E}">
        <p14:creationId xmlns:p14="http://schemas.microsoft.com/office/powerpoint/2010/main" val="195348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5: Answer the question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TextBox 11"/>
              <p:cNvSpPr txBox="1"/>
              <p:nvPr/>
            </p:nvSpPr>
            <p:spPr>
              <a:xfrm>
                <a:off x="457200" y="3607089"/>
                <a:ext cx="816576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2400" dirty="0"/>
                  <a:t>We have a formula for the decay rate, </a:t>
                </a:r>
                <a14:m>
                  <m:oMath xmlns:m="http://schemas.openxmlformats.org/officeDocument/2006/math">
                    <m:r>
                      <a:rPr lang="en-US" sz="2400" b="0" i="1" smtClean="0">
                        <a:latin typeface="Cambria Math" panose="02040503050406030204" pitchFamily="18" charset="0"/>
                      </a:rPr>
                      <m:t>𝜆</m:t>
                    </m:r>
                  </m:oMath>
                </a14:m>
                <a:r>
                  <a:rPr lang="en-US" sz="2400" dirty="0"/>
                  <a:t>, that corrects for the decays missed while the counter is locked.</a:t>
                </a:r>
              </a:p>
              <a:p>
                <a:pPr marL="285750" indent="-285750">
                  <a:buFont typeface="Arial" panose="020B0604020202020204" pitchFamily="34" charset="0"/>
                  <a:buChar char="•"/>
                </a:pPr>
                <a:r>
                  <a:rPr lang="en-US" sz="2400" dirty="0"/>
                  <a:t>To use this formula we simply record the length observation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𝑛</m:t>
                        </m:r>
                      </m:sub>
                    </m:sSub>
                  </m:oMath>
                </a14:m>
                <a:r>
                  <a:rPr lang="en-US" sz="2400" dirty="0"/>
                  <a:t>) and the number observations (decays), </a:t>
                </a:r>
                <a14:m>
                  <m:oMath xmlns:m="http://schemas.openxmlformats.org/officeDocument/2006/math">
                    <m:r>
                      <a:rPr lang="en-US" sz="2400" b="0" i="1" smtClean="0">
                        <a:latin typeface="Cambria Math" panose="02040503050406030204" pitchFamily="18" charset="0"/>
                      </a:rPr>
                      <m:t>𝑛</m:t>
                    </m:r>
                  </m:oMath>
                </a14:m>
                <a:r>
                  <a:rPr lang="en-US" sz="2400" dirty="0"/>
                  <a:t>.</a:t>
                </a:r>
              </a:p>
              <a:p>
                <a:pPr marL="285750" indent="-285750">
                  <a:buFont typeface="Arial" panose="020B0604020202020204" pitchFamily="34" charset="0"/>
                  <a:buChar char="•"/>
                </a:pPr>
                <a:r>
                  <a:rPr lang="en-US" sz="2400" dirty="0"/>
                  <a:t>The actual distribution of those decays in the observation interval is not required to determine </a:t>
                </a:r>
                <a14:m>
                  <m:oMath xmlns:m="http://schemas.openxmlformats.org/officeDocument/2006/math">
                    <m:r>
                      <a:rPr lang="en-US" sz="2400" b="0" i="1" smtClean="0">
                        <a:latin typeface="Cambria Math" panose="02040503050406030204" pitchFamily="18" charset="0"/>
                      </a:rPr>
                      <m:t>𝜆</m:t>
                    </m:r>
                  </m:oMath>
                </a14:m>
                <a:r>
                  <a:rPr lang="en-US" sz="2400" dirty="0"/>
                  <a:t>.</a:t>
                </a:r>
              </a:p>
            </p:txBody>
          </p:sp>
        </mc:Choice>
        <mc:Fallback>
          <p:sp>
            <p:nvSpPr>
              <p:cNvPr id="12" name="TextBox 11"/>
              <p:cNvSpPr txBox="1">
                <a:spLocks noRot="1" noChangeAspect="1" noMove="1" noResize="1" noEditPoints="1" noAdjustHandles="1" noChangeArrowheads="1" noChangeShapeType="1" noTextEdit="1"/>
              </p:cNvSpPr>
              <p:nvPr/>
            </p:nvSpPr>
            <p:spPr>
              <a:xfrm>
                <a:off x="457200" y="3607089"/>
                <a:ext cx="8165767" cy="2308324"/>
              </a:xfrm>
              <a:prstGeom prst="rect">
                <a:avLst/>
              </a:prstGeom>
              <a:blipFill>
                <a:blip r:embed="rId4"/>
                <a:stretch>
                  <a:fillRect l="-818" t="-1571" b="-4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5259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a:t>We left off Step 4 with the following</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𝜆</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num>
                        <m:den>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𝑛𝑎</m:t>
                          </m:r>
                        </m:den>
                      </m:f>
                    </m:oMath>
                  </m:oMathPara>
                </a14:m>
                <a:endParaRPr lang="en-US" sz="2400"/>
              </a:p>
              <a:p>
                <a:r>
                  <a:rPr lang="en-US" sz="2400"/>
                  <a:t>where </a:t>
                </a:r>
                <a14:m>
                  <m:oMath xmlns:m="http://schemas.openxmlformats.org/officeDocument/2006/math">
                    <m:r>
                      <a:rPr lang="en-US" sz="2400" i="1" dirty="0">
                        <a:latin typeface="Cambria Math" panose="02040503050406030204" pitchFamily="18" charset="0"/>
                      </a:rPr>
                      <m:t>𝑎</m:t>
                    </m:r>
                    <m:r>
                      <a:rPr lang="en-US" sz="2400" i="1" dirty="0">
                        <a:latin typeface="Cambria Math" panose="02040503050406030204" pitchFamily="18" charset="0"/>
                      </a:rPr>
                      <m:t>=3×</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−9</m:t>
                        </m:r>
                      </m:sup>
                    </m:sSup>
                  </m:oMath>
                </a14:m>
                <a:r>
                  <a:rPr lang="en-US" sz="2400"/>
                  <a:t> is the lock time.</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525931"/>
              </a:xfrm>
              <a:prstGeom prst="rect">
                <a:avLst/>
              </a:prstGeom>
              <a:blipFill>
                <a:blip r:embed="rId5"/>
                <a:stretch>
                  <a:fillRect l="-1042" t="-2353" b="-7059"/>
                </a:stretch>
              </a:blipFill>
            </p:spPr>
            <p:txBody>
              <a:bodyPr/>
              <a:lstStyle/>
              <a:p>
                <a:r>
                  <a:rPr lang="en-US">
                    <a:noFill/>
                  </a:rPr>
                  <a:t> </a:t>
                </a:r>
              </a:p>
            </p:txBody>
          </p:sp>
        </mc:Fallback>
      </mc:AlternateContent>
    </p:spTree>
    <p:extLst>
      <p:ext uri="{BB962C8B-B14F-4D97-AF65-F5344CB8AC3E}">
        <p14:creationId xmlns:p14="http://schemas.microsoft.com/office/powerpoint/2010/main" val="413135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Sensitivity Analysis: Decay Rate</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3" name="TextBox 12"/>
              <p:cNvSpPr txBox="1"/>
              <p:nvPr/>
            </p:nvSpPr>
            <p:spPr>
              <a:xfrm>
                <a:off x="460375" y="1429443"/>
                <a:ext cx="8162592" cy="43903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100"/>
                  <a:t>We arrived at the formula </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𝜆</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𝑛</m:t>
                          </m:r>
                        </m:num>
                        <m:den>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𝑛𝑎</m:t>
                          </m:r>
                        </m:den>
                      </m:f>
                    </m:oMath>
                  </m:oMathPara>
                </a14:m>
                <a:endParaRPr lang="en-US" sz="2000"/>
              </a:p>
              <a:p>
                <a14:m>
                  <m:oMath xmlns:m="http://schemas.openxmlformats.org/officeDocument/2006/math">
                    <m:r>
                      <m:rPr>
                        <m:nor/>
                      </m:rPr>
                      <a:rPr lang="en-US" sz="2000" dirty="0"/>
                      <m:t>where</m:t>
                    </m:r>
                    <m:r>
                      <m:rPr>
                        <m:nor/>
                      </m:rPr>
                      <a:rPr lang="en-US" sz="2000" dirty="0"/>
                      <m:t> </m:t>
                    </m:r>
                    <m:r>
                      <a:rPr lang="en-US" sz="2000" i="1" dirty="0">
                        <a:latin typeface="Cambria Math" panose="02040503050406030204" pitchFamily="18" charset="0"/>
                      </a:rPr>
                      <m:t>𝑎</m:t>
                    </m:r>
                    <m:r>
                      <a:rPr lang="en-US" sz="2000" i="1" dirty="0">
                        <a:latin typeface="Cambria Math" panose="02040503050406030204" pitchFamily="18" charset="0"/>
                      </a:rPr>
                      <m:t>=3×</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−9</m:t>
                        </m:r>
                      </m:sup>
                    </m:sSup>
                    <m:r>
                      <m:rPr>
                        <m:nor/>
                      </m:rPr>
                      <a:rPr lang="en-US" sz="2000" dirty="0"/>
                      <m:t> </m:t>
                    </m:r>
                    <m:r>
                      <m:rPr>
                        <m:nor/>
                      </m:rPr>
                      <a:rPr lang="en-US" sz="2000" dirty="0"/>
                      <m:t>is</m:t>
                    </m:r>
                    <m:r>
                      <m:rPr>
                        <m:nor/>
                      </m:rPr>
                      <a:rPr lang="en-US" sz="2000" dirty="0"/>
                      <m:t> </m:t>
                    </m:r>
                    <m:r>
                      <m:rPr>
                        <m:nor/>
                      </m:rPr>
                      <a:rPr lang="en-US" sz="2000" dirty="0"/>
                      <m:t>the</m:t>
                    </m:r>
                    <m:r>
                      <m:rPr>
                        <m:nor/>
                      </m:rPr>
                      <a:rPr lang="en-US" sz="2000" dirty="0"/>
                      <m:t> </m:t>
                    </m:r>
                    <m:r>
                      <m:rPr>
                        <m:nor/>
                      </m:rPr>
                      <a:rPr lang="en-US" sz="2000" dirty="0"/>
                      <m:t>lock</m:t>
                    </m:r>
                    <m:r>
                      <m:rPr>
                        <m:nor/>
                      </m:rPr>
                      <a:rPr lang="en-US" sz="2000" dirty="0"/>
                      <m:t> </m:t>
                    </m:r>
                    <m:r>
                      <m:rPr>
                        <m:nor/>
                      </m:rPr>
                      <a:rPr lang="en-US" sz="2000" dirty="0"/>
                      <m:t>time</m:t>
                    </m:r>
                  </m:oMath>
                </a14:m>
                <a:r>
                  <a:rPr lang="en-US" sz="2100"/>
                  <a:t> with respect to </a:t>
                </a:r>
                <a14:m>
                  <m:oMath xmlns:m="http://schemas.openxmlformats.org/officeDocument/2006/math">
                    <m:r>
                      <a:rPr lang="en-US" sz="2100" b="0" i="1" smtClean="0">
                        <a:latin typeface="Cambria Math" panose="02040503050406030204" pitchFamily="18" charset="0"/>
                      </a:rPr>
                      <m:t>𝑛</m:t>
                    </m:r>
                  </m:oMath>
                </a14:m>
                <a:r>
                  <a:rPr lang="en-US" sz="2100"/>
                  <a:t>.</a:t>
                </a:r>
              </a:p>
              <a:p>
                <a:endParaRPr lang="en-US" sz="2100"/>
              </a:p>
              <a:p>
                <a:r>
                  <a:rPr lang="en-US" sz="2100"/>
                  <a:t>We need to perform the sensitivity of our solution with respect to the parameter </a:t>
                </a:r>
                <a14:m>
                  <m:oMath xmlns:m="http://schemas.openxmlformats.org/officeDocument/2006/math">
                    <m:r>
                      <a:rPr lang="en-US" sz="2100" i="1" dirty="0" smtClean="0">
                        <a:latin typeface="Cambria Math" panose="02040503050406030204" pitchFamily="18" charset="0"/>
                      </a:rPr>
                      <m:t>𝑎</m:t>
                    </m:r>
                  </m:oMath>
                </a14:m>
                <a:r>
                  <a:rPr lang="en-US" sz="2100"/>
                  <a:t>.</a:t>
                </a:r>
              </a:p>
              <a:p>
                <a:endParaRPr lang="en-US" sz="2100"/>
              </a:p>
              <a:p>
                <a:r>
                  <a:rPr lang="en-US" sz="2100"/>
                  <a:t>First note that</a:t>
                </a:r>
              </a:p>
              <a:p>
                <a:pPr/>
                <a14:m>
                  <m:oMathPara xmlns:m="http://schemas.openxmlformats.org/officeDocument/2006/math">
                    <m:oMathParaPr>
                      <m:jc m:val="centerGroup"/>
                    </m:oMathParaPr>
                    <m:oMath xmlns:m="http://schemas.openxmlformats.org/officeDocument/2006/math">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𝑑</m:t>
                          </m:r>
                          <m:r>
                            <a:rPr lang="en-US" sz="2100" b="0" i="1" smtClean="0">
                              <a:latin typeface="Cambria Math" panose="02040503050406030204" pitchFamily="18" charset="0"/>
                            </a:rPr>
                            <m:t>𝜆</m:t>
                          </m:r>
                        </m:num>
                        <m:den>
                          <m:r>
                            <a:rPr lang="en-US" sz="2100" b="0" i="1" smtClean="0">
                              <a:latin typeface="Cambria Math" panose="02040503050406030204" pitchFamily="18" charset="0"/>
                            </a:rPr>
                            <m:t>𝑑𝑎</m:t>
                          </m:r>
                        </m:den>
                      </m:f>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𝑛</m:t>
                          </m:r>
                        </m:num>
                        <m:den>
                          <m:sSup>
                            <m:sSupPr>
                              <m:ctrlPr>
                                <a:rPr lang="en-US" sz="2100" b="0" i="1" smtClean="0">
                                  <a:latin typeface="Cambria Math" panose="02040503050406030204" pitchFamily="18" charset="0"/>
                                </a:rPr>
                              </m:ctrlPr>
                            </m:sSupPr>
                            <m:e>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𝑇</m:t>
                                      </m:r>
                                    </m:e>
                                    <m:sub>
                                      <m:r>
                                        <a:rPr lang="en-US" sz="2100" b="0" i="1" smtClean="0">
                                          <a:latin typeface="Cambria Math" panose="02040503050406030204" pitchFamily="18" charset="0"/>
                                        </a:rPr>
                                        <m:t>𝑛</m:t>
                                      </m:r>
                                    </m:sub>
                                  </m:sSub>
                                  <m:r>
                                    <a:rPr lang="en-US" sz="2100" b="0" i="1" smtClean="0">
                                      <a:latin typeface="Cambria Math" panose="02040503050406030204" pitchFamily="18" charset="0"/>
                                    </a:rPr>
                                    <m:t>−</m:t>
                                  </m:r>
                                  <m:r>
                                    <a:rPr lang="en-US" sz="2100" b="0" i="1" smtClean="0">
                                      <a:latin typeface="Cambria Math" panose="02040503050406030204" pitchFamily="18" charset="0"/>
                                    </a:rPr>
                                    <m:t>𝑛𝑎</m:t>
                                  </m:r>
                                </m:e>
                              </m:d>
                            </m:e>
                            <m:sup>
                              <m:r>
                                <a:rPr lang="en-US" sz="2100" b="0" i="1" smtClean="0">
                                  <a:latin typeface="Cambria Math" panose="02040503050406030204" pitchFamily="18" charset="0"/>
                                </a:rPr>
                                <m:t>2</m:t>
                              </m:r>
                            </m:sup>
                          </m:sSup>
                        </m:den>
                      </m:f>
                      <m:r>
                        <a:rPr lang="en-US" sz="2100" b="0" i="1" smtClean="0">
                          <a:latin typeface="Cambria Math" panose="02040503050406030204" pitchFamily="18" charset="0"/>
                        </a:rPr>
                        <m:t> </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m:t>
                          </m:r>
                          <m:r>
                            <a:rPr lang="en-US" sz="2100" b="0" i="1" smtClean="0">
                              <a:latin typeface="Cambria Math" panose="02040503050406030204" pitchFamily="18" charset="0"/>
                            </a:rPr>
                            <m:t>𝑛</m:t>
                          </m:r>
                        </m:e>
                      </m:d>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𝑛</m:t>
                              </m:r>
                            </m:e>
                            <m:sup>
                              <m:r>
                                <a:rPr lang="en-US" sz="2100" b="0" i="1" smtClean="0">
                                  <a:latin typeface="Cambria Math" panose="02040503050406030204" pitchFamily="18" charset="0"/>
                                </a:rPr>
                                <m:t>2</m:t>
                              </m:r>
                            </m:sup>
                          </m:sSup>
                        </m:num>
                        <m:den>
                          <m:sSup>
                            <m:sSupPr>
                              <m:ctrlPr>
                                <a:rPr lang="en-US" sz="2100" i="1">
                                  <a:latin typeface="Cambria Math" panose="02040503050406030204" pitchFamily="18" charset="0"/>
                                </a:rPr>
                              </m:ctrlPr>
                            </m:sSupPr>
                            <m:e>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𝑇</m:t>
                                      </m:r>
                                    </m:e>
                                    <m:sub>
                                      <m:r>
                                        <a:rPr lang="en-US" sz="2100" i="1">
                                          <a:latin typeface="Cambria Math" panose="02040503050406030204" pitchFamily="18" charset="0"/>
                                        </a:rPr>
                                        <m:t>𝑛</m:t>
                                      </m:r>
                                    </m:sub>
                                  </m:sSub>
                                  <m:r>
                                    <a:rPr lang="en-US" sz="2100" i="1">
                                      <a:latin typeface="Cambria Math" panose="02040503050406030204" pitchFamily="18" charset="0"/>
                                    </a:rPr>
                                    <m:t>−</m:t>
                                  </m:r>
                                  <m:r>
                                    <a:rPr lang="en-US" sz="2100" i="1">
                                      <a:latin typeface="Cambria Math" panose="02040503050406030204" pitchFamily="18" charset="0"/>
                                    </a:rPr>
                                    <m:t>𝑛𝑎</m:t>
                                  </m:r>
                                </m:e>
                              </m:d>
                            </m:e>
                            <m:sup>
                              <m:r>
                                <a:rPr lang="en-US" sz="2100" i="1">
                                  <a:latin typeface="Cambria Math" panose="02040503050406030204" pitchFamily="18" charset="0"/>
                                </a:rPr>
                                <m:t>2</m:t>
                              </m:r>
                            </m:sup>
                          </m:sSup>
                        </m:den>
                      </m:f>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𝜆</m:t>
                          </m:r>
                        </m:e>
                        <m:sup>
                          <m:r>
                            <a:rPr lang="en-US" sz="2100" b="0" i="1" smtClean="0">
                              <a:latin typeface="Cambria Math" panose="02040503050406030204" pitchFamily="18" charset="0"/>
                            </a:rPr>
                            <m:t>2</m:t>
                          </m:r>
                        </m:sup>
                      </m:sSup>
                    </m:oMath>
                  </m:oMathPara>
                </a14:m>
                <a:endParaRPr lang="en-US" sz="2100"/>
              </a:p>
              <a:p>
                <a:endParaRPr lang="en-US" sz="2100"/>
              </a:p>
              <a:p>
                <a:r>
                  <a:rPr lang="en-US" sz="2100"/>
                  <a:t>Therefore </a:t>
                </a:r>
                <a14:m>
                  <m:oMath xmlns:m="http://schemas.openxmlformats.org/officeDocument/2006/math">
                    <m:r>
                      <a:rPr lang="en-US" sz="2100" b="0" i="1" smtClean="0">
                        <a:latin typeface="Cambria Math" panose="02040503050406030204" pitchFamily="18" charset="0"/>
                      </a:rPr>
                      <m:t>𝑆</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𝜆</m:t>
                        </m:r>
                        <m:r>
                          <a:rPr lang="en-US" sz="2100" b="0" i="1" smtClean="0">
                            <a:latin typeface="Cambria Math" panose="02040503050406030204" pitchFamily="18" charset="0"/>
                          </a:rPr>
                          <m:t>, </m:t>
                        </m:r>
                        <m:r>
                          <a:rPr lang="en-US" sz="2100" b="0" i="1" smtClean="0">
                            <a:latin typeface="Cambria Math" panose="02040503050406030204" pitchFamily="18" charset="0"/>
                          </a:rPr>
                          <m:t>𝑎</m:t>
                        </m:r>
                      </m:e>
                    </m:d>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𝜆</m:t>
                        </m:r>
                      </m:e>
                      <m:sup>
                        <m:r>
                          <a:rPr lang="en-US" sz="2100" b="0" i="1" smtClean="0">
                            <a:latin typeface="Cambria Math" panose="02040503050406030204" pitchFamily="18" charset="0"/>
                          </a:rPr>
                          <m:t>2</m:t>
                        </m:r>
                      </m:sup>
                    </m:sSup>
                    <m:f>
                      <m:fPr>
                        <m:ctrlPr>
                          <a:rPr lang="en-US" sz="2100" b="0" i="1" smtClean="0">
                            <a:latin typeface="Cambria Math" panose="02040503050406030204" pitchFamily="18" charset="0"/>
                          </a:rPr>
                        </m:ctrlPr>
                      </m:fPr>
                      <m:num>
                        <m:r>
                          <a:rPr lang="en-US" sz="2100" b="0" i="1" smtClean="0">
                            <a:latin typeface="Cambria Math" panose="02040503050406030204" pitchFamily="18" charset="0"/>
                          </a:rPr>
                          <m:t>𝑎</m:t>
                        </m:r>
                      </m:num>
                      <m:den>
                        <m:r>
                          <a:rPr lang="en-US" sz="2100" b="0" i="1" smtClean="0">
                            <a:latin typeface="Cambria Math" panose="02040503050406030204" pitchFamily="18" charset="0"/>
                          </a:rPr>
                          <m:t>𝜆</m:t>
                        </m:r>
                      </m:den>
                    </m:f>
                    <m:r>
                      <a:rPr lang="en-US" sz="2100" b="0" i="1" smtClean="0">
                        <a:latin typeface="Cambria Math" panose="02040503050406030204" pitchFamily="18" charset="0"/>
                      </a:rPr>
                      <m:t>=</m:t>
                    </m:r>
                    <m:r>
                      <a:rPr lang="en-US" sz="2100" b="0" i="1" smtClean="0">
                        <a:latin typeface="Cambria Math" panose="02040503050406030204" pitchFamily="18" charset="0"/>
                      </a:rPr>
                      <m:t>𝜆</m:t>
                    </m:r>
                    <m:r>
                      <a:rPr lang="en-US" sz="2100" b="0" i="1" smtClean="0">
                        <a:latin typeface="Cambria Math" panose="02040503050406030204" pitchFamily="18" charset="0"/>
                      </a:rPr>
                      <m:t>𝑎</m:t>
                    </m:r>
                  </m:oMath>
                </a14:m>
                <a:r>
                  <a:rPr lang="en-US" sz="210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4390369"/>
              </a:xfrm>
              <a:prstGeom prst="rect">
                <a:avLst/>
              </a:prstGeom>
              <a:blipFill>
                <a:blip r:embed="rId4"/>
                <a:stretch>
                  <a:fillRect l="-745" t="-552"/>
                </a:stretch>
              </a:blipFill>
            </p:spPr>
            <p:txBody>
              <a:bodyPr/>
              <a:lstStyle/>
              <a:p>
                <a:r>
                  <a:rPr lang="en-US">
                    <a:noFill/>
                  </a:rPr>
                  <a:t> </a:t>
                </a:r>
              </a:p>
            </p:txBody>
          </p:sp>
        </mc:Fallback>
      </mc:AlternateContent>
    </p:spTree>
    <p:extLst>
      <p:ext uri="{BB962C8B-B14F-4D97-AF65-F5344CB8AC3E}">
        <p14:creationId xmlns:p14="http://schemas.microsoft.com/office/powerpoint/2010/main" val="150923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Robustness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9" name="TextBox 8"/>
              <p:cNvSpPr txBox="1"/>
              <p:nvPr/>
            </p:nvSpPr>
            <p:spPr>
              <a:xfrm>
                <a:off x="477959" y="1452806"/>
                <a:ext cx="8162592"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t>We have assumed that the time between delays is independent and follow an exponential distribution with rate </a:t>
                </a:r>
                <a14:m>
                  <m:oMath xmlns:m="http://schemas.openxmlformats.org/officeDocument/2006/math">
                    <m:r>
                      <a:rPr lang="en-US" sz="2400" b="0" i="1" smtClean="0">
                        <a:latin typeface="Cambria Math" panose="02040503050406030204" pitchFamily="18" charset="0"/>
                      </a:rPr>
                      <m:t>𝜆</m:t>
                    </m:r>
                  </m:oMath>
                </a14:m>
                <a:r>
                  <a:rPr lang="en-US" sz="2400" dirty="0"/>
                  <a:t>.</a:t>
                </a:r>
              </a:p>
              <a:p>
                <a:pPr marL="342900" indent="-342900">
                  <a:buFont typeface="Arial" panose="020B0604020202020204" pitchFamily="34" charset="0"/>
                  <a:buChar char="•"/>
                </a:pPr>
                <a:r>
                  <a:rPr lang="en-US" sz="2400" dirty="0"/>
                  <a:t>This type of situation is referred to as a </a:t>
                </a:r>
                <a:r>
                  <a:rPr lang="en-US" sz="2400" i="1" u="sng" dirty="0"/>
                  <a:t>Poisson Process</a:t>
                </a:r>
              </a:p>
              <a:p>
                <a:pPr marL="342900" indent="-342900">
                  <a:buFont typeface="Arial" panose="020B0604020202020204" pitchFamily="34" charset="0"/>
                  <a:buChar char="•"/>
                </a:pPr>
                <a:r>
                  <a:rPr lang="en-US" sz="2400" dirty="0"/>
                  <a:t>Consider a large number of arrivals processes that are independent of each other.</a:t>
                </a:r>
              </a:p>
              <a:p>
                <a:pPr marL="800100" lvl="1" indent="-342900">
                  <a:buFont typeface="Calibri" panose="020F0502020204030204" pitchFamily="34" charset="0"/>
                  <a:buChar char="−"/>
                </a:pPr>
                <a:r>
                  <a:rPr lang="en-US" sz="2400" dirty="0"/>
                  <a:t>There is a theorem that states that the arrival processes obtained by merging all these independent processes must be Poisson.</a:t>
                </a:r>
              </a:p>
              <a:p>
                <a:pPr marL="800100" lvl="1" indent="-342900">
                  <a:buFont typeface="Calibri" panose="020F0502020204030204" pitchFamily="34" charset="0"/>
                  <a:buChar char="−"/>
                </a:pPr>
                <a:r>
                  <a:rPr lang="en-US" sz="2400" dirty="0"/>
                  <a:t>Hence the Poisson, based on the exponential distribution, is a robust model.</a:t>
                </a:r>
              </a:p>
            </p:txBody>
          </p:sp>
        </mc:Choice>
        <mc:Fallback>
          <p:sp>
            <p:nvSpPr>
              <p:cNvPr id="9" name="TextBox 8"/>
              <p:cNvSpPr txBox="1">
                <a:spLocks noRot="1" noChangeAspect="1" noMove="1" noResize="1" noEditPoints="1" noAdjustHandles="1" noChangeArrowheads="1" noChangeShapeType="1" noTextEdit="1"/>
              </p:cNvSpPr>
              <p:nvPr/>
            </p:nvSpPr>
            <p:spPr>
              <a:xfrm>
                <a:off x="477959" y="1452806"/>
                <a:ext cx="8162592" cy="4154984"/>
              </a:xfrm>
              <a:prstGeom prst="rect">
                <a:avLst/>
              </a:prstGeom>
              <a:blipFill>
                <a:blip r:embed="rId3"/>
                <a:stretch>
                  <a:fillRect l="-819" t="-875" r="-1340" b="-2041"/>
                </a:stretch>
              </a:blipFill>
            </p:spPr>
            <p:txBody>
              <a:bodyPr/>
              <a:lstStyle/>
              <a:p>
                <a:r>
                  <a:rPr lang="en-US">
                    <a:noFill/>
                  </a:rPr>
                  <a:t> </a:t>
                </a:r>
              </a:p>
            </p:txBody>
          </p:sp>
        </mc:Fallback>
      </mc:AlternateContent>
    </p:spTree>
    <p:extLst>
      <p:ext uri="{BB962C8B-B14F-4D97-AF65-F5344CB8AC3E}">
        <p14:creationId xmlns:p14="http://schemas.microsoft.com/office/powerpoint/2010/main" val="316184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Continuous Probability Models</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457200" y="1417638"/>
                <a:ext cx="8229600" cy="4426405"/>
              </a:xfrm>
              <a:prstGeom prst="rect">
                <a:avLst/>
              </a:prstGeom>
              <a:noFill/>
            </p:spPr>
            <p:txBody>
              <a:bodyPr wrap="square" rtlCol="0">
                <a:spAutoFit/>
              </a:bodyPr>
              <a:lstStyle/>
              <a:p>
                <a:r>
                  <a:rPr lang="en-US" sz="2100"/>
                  <a:t>A </a:t>
                </a:r>
                <a:r>
                  <a:rPr lang="en-US" sz="2100" i="1" u="sng"/>
                  <a:t>continuous random variable</a:t>
                </a:r>
                <a:r>
                  <a:rPr lang="en-US" sz="2100"/>
                  <a:t> is function on a probability space that has a uncountable range.  For example, </a:t>
                </a:r>
                <a14:m>
                  <m:oMath xmlns:m="http://schemas.openxmlformats.org/officeDocument/2006/math">
                    <m:r>
                      <a:rPr lang="en-US" sz="2100" i="1">
                        <a:latin typeface="Cambria Math" panose="02040503050406030204" pitchFamily="18" charset="0"/>
                      </a:rPr>
                      <m:t>𝑋</m:t>
                    </m:r>
                    <m:r>
                      <a:rPr lang="en-US" sz="2100" i="1">
                        <a:latin typeface="Cambria Math" panose="02040503050406030204" pitchFamily="18" charset="0"/>
                      </a:rPr>
                      <m:t> </m:t>
                    </m:r>
                  </m:oMath>
                </a14:m>
                <a:r>
                  <a:rPr lang="en-US" sz="2100" b="0"/>
                  <a:t>can take values from a set such as </a:t>
                </a:r>
                <a14:m>
                  <m:oMath xmlns:m="http://schemas.openxmlformats.org/officeDocument/2006/math">
                    <m:d>
                      <m:dPr>
                        <m:begChr m:val="["/>
                        <m:endChr m:val="]"/>
                        <m:ctrlPr>
                          <a:rPr lang="en-US" sz="2100" b="0" i="1" smtClean="0">
                            <a:latin typeface="Cambria Math" panose="02040503050406030204" pitchFamily="18" charset="0"/>
                          </a:rPr>
                        </m:ctrlPr>
                      </m:dPr>
                      <m:e>
                        <m:r>
                          <a:rPr lang="en-US" sz="2100" b="0" i="1" smtClean="0">
                            <a:latin typeface="Cambria Math" panose="02040503050406030204" pitchFamily="18" charset="0"/>
                          </a:rPr>
                          <m:t>2,4</m:t>
                        </m:r>
                      </m:e>
                    </m:d>
                    <m:r>
                      <a:rPr lang="en-US" sz="2100" b="0" i="1" smtClean="0">
                        <a:latin typeface="Cambria Math" panose="02040503050406030204" pitchFamily="18" charset="0"/>
                      </a:rPr>
                      <m:t>, </m:t>
                    </m:r>
                    <m:d>
                      <m:dPr>
                        <m:begChr m:val="["/>
                        <m:ctrlPr>
                          <a:rPr lang="en-US" sz="2100" b="0" i="1" smtClean="0">
                            <a:latin typeface="Cambria Math" panose="02040503050406030204" pitchFamily="18" charset="0"/>
                          </a:rPr>
                        </m:ctrlPr>
                      </m:dPr>
                      <m:e>
                        <m:r>
                          <a:rPr lang="en-US" sz="2100" b="0" i="1" smtClean="0">
                            <a:latin typeface="Cambria Math" panose="02040503050406030204" pitchFamily="18" charset="0"/>
                          </a:rPr>
                          <m:t>0,∞</m:t>
                        </m:r>
                      </m:e>
                    </m:d>
                    <m:r>
                      <a:rPr lang="en-US" sz="2100" b="0" i="1" smtClean="0">
                        <a:latin typeface="Cambria Math" panose="02040503050406030204" pitchFamily="18" charset="0"/>
                      </a:rPr>
                      <m:t>,  </m:t>
                    </m:r>
                    <m:r>
                      <m:rPr>
                        <m:sty m:val="p"/>
                      </m:rPr>
                      <a:rPr lang="en-US" sz="2100" b="0" i="0" smtClean="0">
                        <a:latin typeface="Cambria Math" panose="02040503050406030204" pitchFamily="18" charset="0"/>
                      </a:rPr>
                      <m:t>or</m:t>
                    </m:r>
                    <m:r>
                      <a:rPr lang="en-US" sz="2100" b="0" i="1" smtClean="0">
                        <a:latin typeface="Cambria Math" panose="02040503050406030204" pitchFamily="18" charset="0"/>
                      </a:rPr>
                      <m:t> </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 ∞</m:t>
                        </m:r>
                      </m:e>
                    </m:d>
                    <m:r>
                      <a:rPr lang="en-US" sz="2100" b="0" i="1" smtClean="0">
                        <a:latin typeface="Cambria Math" panose="02040503050406030204" pitchFamily="18" charset="0"/>
                      </a:rPr>
                      <m:t>.</m:t>
                    </m:r>
                  </m:oMath>
                </a14:m>
                <a:endParaRPr lang="en-US" sz="2100"/>
              </a:p>
              <a:p>
                <a:endParaRPr lang="en-US" sz="2100"/>
              </a:p>
              <a:p>
                <a:r>
                  <a:rPr lang="en-US" sz="2100"/>
                  <a:t>The probabilities associated with a continuous random variable </a:t>
                </a:r>
                <a14:m>
                  <m:oMath xmlns:m="http://schemas.openxmlformats.org/officeDocument/2006/math">
                    <m:r>
                      <a:rPr lang="en-US" sz="2100" i="1" dirty="0" smtClean="0">
                        <a:latin typeface="Cambria Math" panose="02040503050406030204" pitchFamily="18" charset="0"/>
                      </a:rPr>
                      <m:t>𝑋</m:t>
                    </m:r>
                  </m:oMath>
                </a14:m>
                <a:r>
                  <a:rPr lang="en-US" sz="2100"/>
                  <a:t> is given by the area under a function </a:t>
                </a:r>
                <a14:m>
                  <m:oMath xmlns:m="http://schemas.openxmlformats.org/officeDocument/2006/math">
                    <m:r>
                      <a:rPr lang="en-US" sz="2100" i="1">
                        <a:latin typeface="Cambria Math" panose="02040503050406030204" pitchFamily="18" charset="0"/>
                      </a:rPr>
                      <m:t>𝑓</m:t>
                    </m:r>
                  </m:oMath>
                </a14:m>
                <a:r>
                  <a:rPr lang="en-US" sz="2100"/>
                  <a:t> is known as the </a:t>
                </a:r>
                <a:r>
                  <a:rPr lang="en-US" sz="2100" i="1" u="sng"/>
                  <a:t>density function</a:t>
                </a:r>
                <a:r>
                  <a:rPr lang="en-US" sz="2100"/>
                  <a:t> for </a:t>
                </a:r>
                <a14:m>
                  <m:oMath xmlns:m="http://schemas.openxmlformats.org/officeDocument/2006/math">
                    <m:r>
                      <a:rPr lang="en-US" sz="2100" i="1" dirty="0">
                        <a:latin typeface="Cambria Math" panose="02040503050406030204" pitchFamily="18" charset="0"/>
                      </a:rPr>
                      <m:t>𝑋</m:t>
                    </m:r>
                  </m:oMath>
                </a14:m>
                <a:r>
                  <a:rPr lang="en-US" sz="2100"/>
                  <a:t>. That is,	</a:t>
                </a:r>
                <a14:m>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𝑎</m:t>
                        </m:r>
                        <m:r>
                          <a:rPr lang="en-US" sz="2100" b="0" i="1" smtClean="0">
                            <a:latin typeface="Cambria Math" panose="02040503050406030204" pitchFamily="18" charset="0"/>
                          </a:rPr>
                          <m:t>≤</m:t>
                        </m:r>
                        <m:r>
                          <a:rPr lang="en-US" sz="2100" i="1">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𝑏</m:t>
                        </m:r>
                      </m:e>
                    </m:d>
                    <m:r>
                      <a:rPr lang="en-US" sz="2100" b="0" i="1" smtClean="0">
                        <a:latin typeface="Cambria Math" panose="02040503050406030204" pitchFamily="18" charset="0"/>
                      </a:rPr>
                      <m:t>=</m:t>
                    </m:r>
                    <m:nary>
                      <m:naryPr>
                        <m:limLoc m:val="undOvr"/>
                        <m:ctrlPr>
                          <a:rPr lang="en-US" sz="2100" b="0" i="1" smtClean="0">
                            <a:latin typeface="Cambria Math" panose="02040503050406030204" pitchFamily="18" charset="0"/>
                          </a:rPr>
                        </m:ctrlPr>
                      </m:naryPr>
                      <m:sub>
                        <m:r>
                          <m:rPr>
                            <m:brk m:alnAt="24"/>
                          </m:rPr>
                          <a:rPr lang="en-US" sz="2100" b="0" i="1" smtClean="0">
                            <a:latin typeface="Cambria Math" panose="02040503050406030204" pitchFamily="18" charset="0"/>
                          </a:rPr>
                          <m:t>𝑎</m:t>
                        </m:r>
                      </m:sub>
                      <m:sup>
                        <m:r>
                          <a:rPr lang="en-US" sz="2100" b="0" i="1" smtClean="0">
                            <a:latin typeface="Cambria Math" panose="02040503050406030204" pitchFamily="18" charset="0"/>
                          </a:rPr>
                          <m:t>𝑏</m:t>
                        </m:r>
                      </m:sup>
                      <m:e>
                        <m:r>
                          <a:rPr lang="en-US" sz="2100" b="0" i="1" smtClean="0">
                            <a:latin typeface="Cambria Math" panose="02040503050406030204" pitchFamily="18" charset="0"/>
                          </a:rPr>
                          <m:t>𝑓</m:t>
                        </m:r>
                        <m:r>
                          <a:rPr lang="en-US" sz="2100" b="0" i="1" smtClean="0">
                            <a:latin typeface="Cambria Math" panose="02040503050406030204" pitchFamily="18" charset="0"/>
                          </a:rPr>
                          <m:t>(</m:t>
                        </m:r>
                        <m:r>
                          <a:rPr lang="en-US" sz="2100" b="0" i="1" smtClean="0">
                            <a:latin typeface="Cambria Math" panose="02040503050406030204" pitchFamily="18" charset="0"/>
                          </a:rPr>
                          <m:t>𝑥</m:t>
                        </m:r>
                        <m:r>
                          <a:rPr lang="en-US" sz="2100" b="0" i="1" smtClean="0">
                            <a:latin typeface="Cambria Math" panose="02040503050406030204" pitchFamily="18" charset="0"/>
                          </a:rPr>
                          <m:t>)</m:t>
                        </m:r>
                      </m:e>
                    </m:nary>
                    <m:r>
                      <a:rPr lang="en-US" sz="2100" b="0" i="1" smtClean="0">
                        <a:latin typeface="Cambria Math" panose="02040503050406030204" pitchFamily="18" charset="0"/>
                      </a:rPr>
                      <m:t>𝑑𝑥</m:t>
                    </m:r>
                    <m:r>
                      <a:rPr lang="en-US" sz="2100" b="0" i="1" dirty="0" smtClean="0">
                        <a:latin typeface="Cambria Math" panose="02040503050406030204" pitchFamily="18" charset="0"/>
                      </a:rPr>
                      <m:t>.</m:t>
                    </m:r>
                  </m:oMath>
                </a14:m>
                <a:r>
                  <a:rPr lang="en-US" sz="2100"/>
                  <a:t> </a:t>
                </a:r>
              </a:p>
              <a:p>
                <a:endParaRPr lang="en-US" sz="2100"/>
              </a:p>
              <a:p>
                <a:r>
                  <a:rPr lang="en-US" sz="2100"/>
                  <a:t>The </a:t>
                </a:r>
                <a:r>
                  <a:rPr lang="en-US" sz="2100" i="1" u="sng"/>
                  <a:t>average or expected value</a:t>
                </a:r>
                <a:r>
                  <a:rPr lang="en-US" sz="2100"/>
                  <a:t> of a continuous random variable </a:t>
                </a:r>
                <a14:m>
                  <m:oMath xmlns:m="http://schemas.openxmlformats.org/officeDocument/2006/math">
                    <m:r>
                      <a:rPr lang="en-US" sz="2100" i="1">
                        <a:latin typeface="Cambria Math" panose="02040503050406030204" pitchFamily="18" charset="0"/>
                      </a:rPr>
                      <m:t>𝑋</m:t>
                    </m:r>
                  </m:oMath>
                </a14:m>
                <a:r>
                  <a:rPr lang="en-US" sz="2100"/>
                  <a:t> is given by</a:t>
                </a:r>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𝐸</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e>
                      </m:d>
                      <m:r>
                        <a:rPr lang="en-US" sz="2100" b="0" i="1" smtClean="0">
                          <a:latin typeface="Cambria Math" panose="02040503050406030204" pitchFamily="18" charset="0"/>
                        </a:rPr>
                        <m:t>=</m:t>
                      </m:r>
                      <m:nary>
                        <m:naryPr>
                          <m:limLoc m:val="undOvr"/>
                          <m:ctrlPr>
                            <a:rPr lang="en-US" sz="2100" i="1">
                              <a:latin typeface="Cambria Math" panose="02040503050406030204" pitchFamily="18" charset="0"/>
                            </a:rPr>
                          </m:ctrlPr>
                        </m:naryPr>
                        <m:sub>
                          <m:r>
                            <m:rPr>
                              <m:brk m:alnAt="24"/>
                            </m:rPr>
                            <a:rPr lang="en-US" sz="2100" i="1">
                              <a:latin typeface="Cambria Math" panose="02040503050406030204" pitchFamily="18" charset="0"/>
                            </a:rPr>
                            <m:t>𝑎</m:t>
                          </m:r>
                        </m:sub>
                        <m:sup>
                          <m:r>
                            <a:rPr lang="en-US" sz="2100" i="1">
                              <a:latin typeface="Cambria Math" panose="02040503050406030204" pitchFamily="18" charset="0"/>
                            </a:rPr>
                            <m:t>𝑏</m:t>
                          </m:r>
                        </m:sup>
                        <m:e>
                          <m:r>
                            <a:rPr lang="en-US" sz="2100" b="0" i="1" smtClean="0">
                              <a:latin typeface="Cambria Math" panose="02040503050406030204" pitchFamily="18" charset="0"/>
                            </a:rPr>
                            <m:t>𝑥</m:t>
                          </m:r>
                          <m:r>
                            <a:rPr lang="en-US" sz="2100" i="1">
                              <a:latin typeface="Cambria Math" panose="02040503050406030204" pitchFamily="18" charset="0"/>
                            </a:rPr>
                            <m:t>𝑓</m:t>
                          </m:r>
                          <m:r>
                            <a:rPr lang="en-US" sz="2100" i="1">
                              <a:latin typeface="Cambria Math" panose="02040503050406030204" pitchFamily="18" charset="0"/>
                            </a:rPr>
                            <m:t>(</m:t>
                          </m:r>
                          <m:r>
                            <a:rPr lang="en-US" sz="2100" i="1">
                              <a:latin typeface="Cambria Math" panose="02040503050406030204" pitchFamily="18" charset="0"/>
                            </a:rPr>
                            <m:t>𝑥</m:t>
                          </m:r>
                          <m:r>
                            <a:rPr lang="en-US" sz="2100" i="1">
                              <a:latin typeface="Cambria Math" panose="02040503050406030204" pitchFamily="18" charset="0"/>
                            </a:rPr>
                            <m:t>)</m:t>
                          </m:r>
                        </m:e>
                      </m:nary>
                      <m:r>
                        <a:rPr lang="en-US" sz="2100" i="1">
                          <a:latin typeface="Cambria Math" panose="02040503050406030204" pitchFamily="18" charset="0"/>
                        </a:rPr>
                        <m:t>𝑑𝑥</m:t>
                      </m:r>
                    </m:oMath>
                  </m:oMathPara>
                </a14:m>
                <a:endParaRPr lang="en-US" sz="2100"/>
              </a:p>
            </p:txBody>
          </p:sp>
        </mc:Choice>
        <mc:Fallback xmlns="">
          <p:sp>
            <p:nvSpPr>
              <p:cNvPr id="4" name="TextBox 3"/>
              <p:cNvSpPr txBox="1">
                <a:spLocks noRot="1" noChangeAspect="1" noMove="1" noResize="1" noEditPoints="1" noAdjustHandles="1" noChangeArrowheads="1" noChangeShapeType="1" noTextEdit="1"/>
              </p:cNvSpPr>
              <p:nvPr/>
            </p:nvSpPr>
            <p:spPr>
              <a:xfrm>
                <a:off x="457200" y="1417638"/>
                <a:ext cx="8229600" cy="4426405"/>
              </a:xfrm>
              <a:prstGeom prst="rect">
                <a:avLst/>
              </a:prstGeom>
              <a:blipFill>
                <a:blip r:embed="rId4"/>
                <a:stretch>
                  <a:fillRect l="-889" t="-964" r="-1333"/>
                </a:stretch>
              </a:blipFill>
            </p:spPr>
            <p:txBody>
              <a:bodyPr/>
              <a:lstStyle/>
              <a:p>
                <a:r>
                  <a:rPr lang="en-US">
                    <a:noFill/>
                  </a:rPr>
                  <a:t> </a:t>
                </a:r>
              </a:p>
            </p:txBody>
          </p:sp>
        </mc:Fallback>
      </mc:AlternateContent>
    </p:spTree>
    <p:extLst>
      <p:ext uri="{BB962C8B-B14F-4D97-AF65-F5344CB8AC3E}">
        <p14:creationId xmlns:p14="http://schemas.microsoft.com/office/powerpoint/2010/main" val="250094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Exponential Distribution</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p:cNvSpPr txBox="1"/>
              <p:nvPr/>
            </p:nvSpPr>
            <p:spPr>
              <a:xfrm>
                <a:off x="155575" y="1447134"/>
                <a:ext cx="8870437" cy="4977260"/>
              </a:xfrm>
              <a:prstGeom prst="rect">
                <a:avLst/>
              </a:prstGeom>
              <a:solidFill>
                <a:schemeClr val="bg1"/>
              </a:solidFill>
            </p:spPr>
            <p:txBody>
              <a:bodyPr wrap="square" rtlCol="0">
                <a:spAutoFit/>
              </a:bodyPr>
              <a:lstStyle/>
              <a:p>
                <a:r>
                  <a:rPr lang="en-US" sz="2100"/>
                  <a:t>A continuous random variable </a:t>
                </a:r>
                <a14:m>
                  <m:oMath xmlns:m="http://schemas.openxmlformats.org/officeDocument/2006/math">
                    <m:r>
                      <a:rPr lang="en-US" sz="2100" i="1">
                        <a:latin typeface="Cambria Math" panose="02040503050406030204" pitchFamily="18" charset="0"/>
                      </a:rPr>
                      <m:t>𝑋</m:t>
                    </m:r>
                    <m:r>
                      <a:rPr lang="en-US" sz="2100" i="1">
                        <a:latin typeface="Cambria Math" panose="02040503050406030204" pitchFamily="18" charset="0"/>
                      </a:rPr>
                      <m:t> </m:t>
                    </m:r>
                  </m:oMath>
                </a14:m>
                <a:r>
                  <a:rPr lang="en-US" sz="2100" b="0"/>
                  <a:t>is said </a:t>
                </a:r>
                <a:r>
                  <a:rPr lang="en-US" sz="2100"/>
                  <a:t>to have an </a:t>
                </a:r>
                <a:r>
                  <a:rPr lang="en-US" sz="2100" i="1" u="sng"/>
                  <a:t>exponential distribution</a:t>
                </a:r>
                <a:r>
                  <a:rPr lang="en-US" sz="2100"/>
                  <a:t> when the density function for </a:t>
                </a:r>
                <a14:m>
                  <m:oMath xmlns:m="http://schemas.openxmlformats.org/officeDocument/2006/math">
                    <m:r>
                      <a:rPr lang="en-US" sz="2100" i="1" dirty="0" smtClean="0">
                        <a:latin typeface="Cambria Math" panose="02040503050406030204" pitchFamily="18" charset="0"/>
                      </a:rPr>
                      <m:t>𝑋</m:t>
                    </m:r>
                  </m:oMath>
                </a14:m>
                <a:r>
                  <a:rPr lang="en-US" sz="2100"/>
                  <a:t> is given by</a:t>
                </a:r>
              </a:p>
              <a:p>
                <a:r>
                  <a:rPr lang="en-US" sz="2100"/>
                  <a:t>				</a:t>
                </a:r>
                <a14:m>
                  <m:oMath xmlns:m="http://schemas.openxmlformats.org/officeDocument/2006/math">
                    <m:r>
                      <a:rPr lang="en-US" sz="2100" i="1">
                        <a:latin typeface="Cambria Math" panose="02040503050406030204" pitchFamily="18" charset="0"/>
                      </a:rPr>
                      <m:t>𝑓</m:t>
                    </m:r>
                    <m:d>
                      <m:dPr>
                        <m:ctrlPr>
                          <a:rPr lang="en-US" sz="2100" i="1">
                            <a:latin typeface="Cambria Math" panose="02040503050406030204" pitchFamily="18" charset="0"/>
                          </a:rPr>
                        </m:ctrlPr>
                      </m:dPr>
                      <m:e>
                        <m:r>
                          <a:rPr lang="en-US" sz="2100" i="1">
                            <a:latin typeface="Cambria Math" panose="02040503050406030204" pitchFamily="18" charset="0"/>
                          </a:rPr>
                          <m:t>𝑥</m:t>
                        </m:r>
                      </m:e>
                    </m:d>
                    <m:r>
                      <a:rPr lang="en-US" sz="2100" b="0" i="1" smtClean="0">
                        <a:latin typeface="Cambria Math" panose="02040503050406030204" pitchFamily="18" charset="0"/>
                      </a:rPr>
                      <m:t>=</m:t>
                    </m:r>
                    <m:r>
                      <a:rPr lang="en-US" sz="2100" b="0" i="1" smtClean="0">
                        <a:latin typeface="Cambria Math" panose="02040503050406030204" pitchFamily="18" charset="0"/>
                      </a:rPr>
                      <m:t>𝜆</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𝑒</m:t>
                        </m:r>
                      </m:e>
                      <m:sup>
                        <m:r>
                          <a:rPr lang="en-US" sz="2100" b="0" i="1" smtClean="0">
                            <a:latin typeface="Cambria Math" panose="02040503050406030204" pitchFamily="18" charset="0"/>
                          </a:rPr>
                          <m:t>−</m:t>
                        </m:r>
                        <m:r>
                          <a:rPr lang="en-US" sz="2100" b="0" i="1" smtClean="0">
                            <a:latin typeface="Cambria Math" panose="02040503050406030204" pitchFamily="18" charset="0"/>
                          </a:rPr>
                          <m:t>𝜆</m:t>
                        </m:r>
                        <m:r>
                          <a:rPr lang="en-US" sz="2100" b="0" i="1" smtClean="0">
                            <a:latin typeface="Cambria Math" panose="02040503050406030204" pitchFamily="18" charset="0"/>
                          </a:rPr>
                          <m:t>𝑥</m:t>
                        </m:r>
                      </m:sup>
                    </m:sSup>
                  </m:oMath>
                </a14:m>
                <a:r>
                  <a:rPr lang="en-US" sz="2100"/>
                  <a:t> on the interval </a:t>
                </a:r>
                <a14:m>
                  <m:oMath xmlns:m="http://schemas.openxmlformats.org/officeDocument/2006/math">
                    <m:r>
                      <a:rPr lang="en-US" sz="2100" b="0" i="1" smtClean="0">
                        <a:latin typeface="Cambria Math" panose="02040503050406030204" pitchFamily="18" charset="0"/>
                      </a:rPr>
                      <m:t>[0,∞)</m:t>
                    </m:r>
                  </m:oMath>
                </a14:m>
                <a:r>
                  <a:rPr lang="en-US" sz="2100"/>
                  <a:t>.</a:t>
                </a:r>
              </a:p>
              <a:p>
                <a:endParaRPr lang="en-US" sz="2100"/>
              </a:p>
              <a:p>
                <a:r>
                  <a:rPr lang="en-US" sz="2100"/>
                  <a:t>An interesting property of the exponential distribution is that the distribution is “memoryless”. That is,</a:t>
                </a:r>
              </a:p>
              <a:p>
                <a14:m>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𝑠</m:t>
                        </m:r>
                        <m:r>
                          <a:rPr lang="en-US" sz="2100" b="0" i="1" smtClean="0">
                            <a:latin typeface="Cambria Math" panose="02040503050406030204" pitchFamily="18" charset="0"/>
                          </a:rPr>
                          <m:t>+</m:t>
                        </m:r>
                        <m:r>
                          <a:rPr lang="en-US" sz="2100" b="0" i="1" smtClean="0">
                            <a:latin typeface="Cambria Math" panose="02040503050406030204" pitchFamily="18" charset="0"/>
                          </a:rPr>
                          <m:t>𝑡</m:t>
                        </m:r>
                        <m:r>
                          <a:rPr lang="en-US" sz="2100" b="0" i="1" smtClean="0">
                            <a:latin typeface="Cambria Math" panose="02040503050406030204" pitchFamily="18" charset="0"/>
                          </a:rPr>
                          <m:t> | </m:t>
                        </m:r>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𝑠</m:t>
                        </m:r>
                      </m:e>
                    </m:d>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𝑋</m:t>
                            </m:r>
                            <m:r>
                              <a:rPr lang="en-US" sz="2100" i="1">
                                <a:latin typeface="Cambria Math" panose="02040503050406030204" pitchFamily="18" charset="0"/>
                              </a:rPr>
                              <m:t>≥</m:t>
                            </m:r>
                            <m:r>
                              <a:rPr lang="en-US" sz="2100" i="1">
                                <a:latin typeface="Cambria Math" panose="02040503050406030204" pitchFamily="18" charset="0"/>
                              </a:rPr>
                              <m:t>𝑠</m:t>
                            </m:r>
                            <m:r>
                              <a:rPr lang="en-US" sz="2100" i="1">
                                <a:latin typeface="Cambria Math" panose="02040503050406030204" pitchFamily="18" charset="0"/>
                              </a:rPr>
                              <m:t>+</m:t>
                            </m:r>
                            <m:r>
                              <a:rPr lang="en-US" sz="2100" i="1">
                                <a:latin typeface="Cambria Math" panose="02040503050406030204" pitchFamily="18" charset="0"/>
                              </a:rPr>
                              <m:t>𝑡</m:t>
                            </m:r>
                          </m:e>
                        </m:d>
                      </m:num>
                      <m:den>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𝑠</m:t>
                        </m:r>
                        <m:r>
                          <a:rPr lang="en-US" sz="2100" b="0" i="1" smtClean="0">
                            <a:latin typeface="Cambria Math" panose="02040503050406030204" pitchFamily="18" charset="0"/>
                          </a:rPr>
                          <m:t>)</m:t>
                        </m:r>
                      </m:den>
                    </m:f>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nary>
                          <m:naryPr>
                            <m:limLoc m:val="undOvr"/>
                            <m:ctrlPr>
                              <a:rPr lang="en-US" sz="2100" i="1">
                                <a:latin typeface="Cambria Math" panose="02040503050406030204" pitchFamily="18" charset="0"/>
                              </a:rPr>
                            </m:ctrlPr>
                          </m:naryPr>
                          <m:sub>
                            <m:r>
                              <a:rPr lang="en-US" sz="2100" b="0" i="1" smtClean="0">
                                <a:latin typeface="Cambria Math" panose="02040503050406030204" pitchFamily="18" charset="0"/>
                              </a:rPr>
                              <m:t>𝑠</m:t>
                            </m:r>
                            <m:r>
                              <a:rPr lang="en-US" sz="2100" b="0" i="1" smtClean="0">
                                <a:latin typeface="Cambria Math" panose="02040503050406030204" pitchFamily="18" charset="0"/>
                              </a:rPr>
                              <m:t>+</m:t>
                            </m:r>
                            <m:r>
                              <a:rPr lang="en-US" sz="2100" b="0" i="1" smtClean="0">
                                <a:latin typeface="Cambria Math" panose="02040503050406030204" pitchFamily="18" charset="0"/>
                              </a:rPr>
                              <m:t>𝑡</m:t>
                            </m:r>
                          </m:sub>
                          <m:sup>
                            <m:r>
                              <a:rPr lang="en-US" sz="2100" b="0" i="1" smtClean="0">
                                <a:latin typeface="Cambria Math" panose="02040503050406030204" pitchFamily="18" charset="0"/>
                              </a:rPr>
                              <m:t>∞</m:t>
                            </m:r>
                          </m:sup>
                          <m:e>
                            <m:r>
                              <a:rPr lang="en-US" sz="2100" i="1">
                                <a:latin typeface="Cambria Math" panose="02040503050406030204" pitchFamily="18" charset="0"/>
                              </a:rPr>
                              <m:t>𝜆</m:t>
                            </m:r>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𝑥</m:t>
                                </m:r>
                              </m:sup>
                            </m:sSup>
                          </m:e>
                        </m:nary>
                        <m:r>
                          <a:rPr lang="en-US" sz="2100" i="1">
                            <a:latin typeface="Cambria Math" panose="02040503050406030204" pitchFamily="18" charset="0"/>
                          </a:rPr>
                          <m:t>𝑑𝑥</m:t>
                        </m:r>
                      </m:num>
                      <m:den>
                        <m:nary>
                          <m:naryPr>
                            <m:limLoc m:val="undOvr"/>
                            <m:ctrlPr>
                              <a:rPr lang="en-US" sz="2100" i="1">
                                <a:latin typeface="Cambria Math" panose="02040503050406030204" pitchFamily="18" charset="0"/>
                              </a:rPr>
                            </m:ctrlPr>
                          </m:naryPr>
                          <m:sub>
                            <m:r>
                              <a:rPr lang="en-US" sz="2100" b="0" i="1" smtClean="0">
                                <a:latin typeface="Cambria Math" panose="02040503050406030204" pitchFamily="18" charset="0"/>
                              </a:rPr>
                              <m:t>𝑠</m:t>
                            </m:r>
                          </m:sub>
                          <m:sup>
                            <m:r>
                              <a:rPr lang="en-US" sz="2100" b="0" i="1" smtClean="0">
                                <a:latin typeface="Cambria Math" panose="02040503050406030204" pitchFamily="18" charset="0"/>
                              </a:rPr>
                              <m:t>∞</m:t>
                            </m:r>
                          </m:sup>
                          <m:e>
                            <m:r>
                              <a:rPr lang="en-US" sz="2100" i="1">
                                <a:latin typeface="Cambria Math" panose="02040503050406030204" pitchFamily="18" charset="0"/>
                              </a:rPr>
                              <m:t>𝜆</m:t>
                            </m:r>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i="1">
                                    <a:latin typeface="Cambria Math" panose="02040503050406030204" pitchFamily="18" charset="0"/>
                                  </a:rPr>
                                  <m:t>𝑥</m:t>
                                </m:r>
                              </m:sup>
                            </m:sSup>
                          </m:e>
                        </m:nary>
                        <m:r>
                          <a:rPr lang="en-US" sz="2100" i="1">
                            <a:latin typeface="Cambria Math" panose="02040503050406030204" pitchFamily="18" charset="0"/>
                          </a:rPr>
                          <m:t>𝑑𝑥</m:t>
                        </m:r>
                      </m:den>
                    </m:f>
                    <m:r>
                      <a:rPr lang="en-US" sz="2100" b="0" i="1" smtClean="0">
                        <a:latin typeface="Cambria Math" panose="02040503050406030204" pitchFamily="18" charset="0"/>
                      </a:rPr>
                      <m:t>=</m:t>
                    </m:r>
                    <m:f>
                      <m:fPr>
                        <m:ctrlPr>
                          <a:rPr lang="en-US" sz="2100" b="0" i="1" smtClean="0">
                            <a:latin typeface="Cambria Math" panose="02040503050406030204" pitchFamily="18" charset="0"/>
                          </a:rPr>
                        </m:ctrlPr>
                      </m:fPr>
                      <m:num>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b="0" i="1" smtClean="0">
                                <a:latin typeface="Cambria Math" panose="02040503050406030204" pitchFamily="18" charset="0"/>
                              </a:rPr>
                              <m:t>(</m:t>
                            </m:r>
                            <m:r>
                              <a:rPr lang="en-US" sz="2100" b="0" i="1" smtClean="0">
                                <a:latin typeface="Cambria Math" panose="02040503050406030204" pitchFamily="18" charset="0"/>
                              </a:rPr>
                              <m:t>𝑠</m:t>
                            </m:r>
                            <m:r>
                              <a:rPr lang="en-US" sz="2100" b="0" i="1" smtClean="0">
                                <a:latin typeface="Cambria Math" panose="02040503050406030204" pitchFamily="18" charset="0"/>
                              </a:rPr>
                              <m:t>+</m:t>
                            </m:r>
                            <m:r>
                              <a:rPr lang="en-US" sz="2100" b="0" i="1" smtClean="0">
                                <a:latin typeface="Cambria Math" panose="02040503050406030204" pitchFamily="18" charset="0"/>
                              </a:rPr>
                              <m:t>𝑡</m:t>
                            </m:r>
                            <m:r>
                              <a:rPr lang="en-US" sz="2100" b="0" i="1" smtClean="0">
                                <a:latin typeface="Cambria Math" panose="02040503050406030204" pitchFamily="18" charset="0"/>
                              </a:rPr>
                              <m:t>)</m:t>
                            </m:r>
                          </m:sup>
                        </m:sSup>
                        <m:r>
                          <a:rPr lang="en-US" sz="2100" b="0" i="1" smtClean="0">
                            <a:latin typeface="Cambria Math" panose="02040503050406030204" pitchFamily="18" charset="0"/>
                          </a:rPr>
                          <m:t> </m:t>
                        </m:r>
                      </m:num>
                      <m:den>
                        <m:sSup>
                          <m:sSupPr>
                            <m:ctrlPr>
                              <a:rPr lang="en-US" sz="2100" i="1">
                                <a:latin typeface="Cambria Math" panose="02040503050406030204" pitchFamily="18" charset="0"/>
                              </a:rPr>
                            </m:ctrlPr>
                          </m:sSupPr>
                          <m:e>
                            <m:r>
                              <a:rPr lang="en-US" sz="2100" i="1">
                                <a:latin typeface="Cambria Math" panose="02040503050406030204" pitchFamily="18" charset="0"/>
                              </a:rPr>
                              <m:t>𝑒</m:t>
                            </m:r>
                          </m:e>
                          <m:sup>
                            <m:r>
                              <a:rPr lang="en-US" sz="2100" i="1">
                                <a:latin typeface="Cambria Math" panose="02040503050406030204" pitchFamily="18" charset="0"/>
                              </a:rPr>
                              <m:t>−</m:t>
                            </m:r>
                            <m:r>
                              <a:rPr lang="en-US" sz="2100" i="1">
                                <a:latin typeface="Cambria Math" panose="02040503050406030204" pitchFamily="18" charset="0"/>
                              </a:rPr>
                              <m:t>𝜆</m:t>
                            </m:r>
                            <m:r>
                              <a:rPr lang="en-US" sz="2100" b="0" i="1" smtClean="0">
                                <a:latin typeface="Cambria Math" panose="02040503050406030204" pitchFamily="18" charset="0"/>
                              </a:rPr>
                              <m:t>𝑠</m:t>
                            </m:r>
                          </m:sup>
                        </m:sSup>
                      </m:den>
                    </m:f>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𝑒</m:t>
                        </m:r>
                      </m:e>
                      <m:sup>
                        <m:r>
                          <a:rPr lang="en-US" sz="2100" b="0" i="1" smtClean="0">
                            <a:latin typeface="Cambria Math" panose="02040503050406030204" pitchFamily="18" charset="0"/>
                          </a:rPr>
                          <m:t>−</m:t>
                        </m:r>
                        <m:r>
                          <a:rPr lang="en-US" sz="2100" b="0" i="1" smtClean="0">
                            <a:latin typeface="Cambria Math" panose="02040503050406030204" pitchFamily="18" charset="0"/>
                          </a:rPr>
                          <m:t>𝜆</m:t>
                        </m:r>
                        <m:r>
                          <a:rPr lang="en-US" sz="2100" b="0" i="1" smtClean="0">
                            <a:latin typeface="Cambria Math" panose="02040503050406030204" pitchFamily="18" charset="0"/>
                          </a:rPr>
                          <m:t>𝑡</m:t>
                        </m:r>
                      </m:sup>
                    </m:sSup>
                    <m:r>
                      <a:rPr lang="en-US" sz="2100" b="0" i="1" smtClean="0">
                        <a:latin typeface="Cambria Math" panose="02040503050406030204" pitchFamily="18" charset="0"/>
                      </a:rPr>
                      <m:t>=</m:t>
                    </m:r>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𝑋</m:t>
                    </m:r>
                    <m:r>
                      <a:rPr lang="en-US" sz="2100" b="0" i="1" smtClean="0">
                        <a:latin typeface="Cambria Math" panose="02040503050406030204" pitchFamily="18" charset="0"/>
                      </a:rPr>
                      <m:t>≥</m:t>
                    </m:r>
                    <m:r>
                      <a:rPr lang="en-US" sz="2100" b="0" i="1" smtClean="0">
                        <a:latin typeface="Cambria Math" panose="02040503050406030204" pitchFamily="18" charset="0"/>
                      </a:rPr>
                      <m:t>𝑡</m:t>
                    </m:r>
                    <m:r>
                      <a:rPr lang="en-US" sz="2100" b="0" i="1" smtClean="0">
                        <a:latin typeface="Cambria Math" panose="02040503050406030204" pitchFamily="18" charset="0"/>
                      </a:rPr>
                      <m:t>)</m:t>
                    </m:r>
                  </m:oMath>
                </a14:m>
                <a:r>
                  <a:rPr lang="en-US" sz="2100"/>
                  <a:t>  </a:t>
                </a:r>
              </a:p>
              <a:p>
                <a:endParaRPr lang="en-US" sz="2100"/>
              </a:p>
              <a:p>
                <a:r>
                  <a:rPr lang="en-US" sz="2100"/>
                  <a:t>An analogy for the above: Suppose </a:t>
                </a:r>
                <a14:m>
                  <m:oMath xmlns:m="http://schemas.openxmlformats.org/officeDocument/2006/math">
                    <m:r>
                      <a:rPr lang="en-US" sz="2100" i="1" dirty="0" smtClean="0">
                        <a:latin typeface="Cambria Math" panose="02040503050406030204" pitchFamily="18" charset="0"/>
                      </a:rPr>
                      <m:t>𝑋</m:t>
                    </m:r>
                  </m:oMath>
                </a14:m>
                <a:r>
                  <a:rPr lang="en-US" sz="2100"/>
                  <a:t> represents wait time. The fact that we have already waited </a:t>
                </a:r>
                <a14:m>
                  <m:oMath xmlns:m="http://schemas.openxmlformats.org/officeDocument/2006/math">
                    <m:r>
                      <a:rPr lang="en-US" sz="2100" i="1" dirty="0" smtClean="0">
                        <a:latin typeface="Cambria Math" panose="02040503050406030204" pitchFamily="18" charset="0"/>
                      </a:rPr>
                      <m:t>𝑠</m:t>
                    </m:r>
                  </m:oMath>
                </a14:m>
                <a:r>
                  <a:rPr lang="en-US" sz="2100"/>
                  <a:t> minutes, does not have any effect the probability that we will have to wait </a:t>
                </a:r>
                <a14:m>
                  <m:oMath xmlns:m="http://schemas.openxmlformats.org/officeDocument/2006/math">
                    <m:r>
                      <a:rPr lang="en-US" sz="2100" i="1" dirty="0" smtClean="0">
                        <a:latin typeface="Cambria Math" panose="02040503050406030204" pitchFamily="18" charset="0"/>
                      </a:rPr>
                      <m:t>𝑡</m:t>
                    </m:r>
                  </m:oMath>
                </a14:m>
                <a:r>
                  <a:rPr lang="en-US" sz="2100"/>
                  <a:t> minutes now. That is, the chance that we have to wait </a:t>
                </a:r>
                <a14:m>
                  <m:oMath xmlns:m="http://schemas.openxmlformats.org/officeDocument/2006/math">
                    <m:r>
                      <a:rPr lang="en-US" sz="2100" i="1" dirty="0" smtClean="0">
                        <a:latin typeface="Cambria Math" panose="02040503050406030204" pitchFamily="18" charset="0"/>
                      </a:rPr>
                      <m:t>𝑡</m:t>
                    </m:r>
                  </m:oMath>
                </a14:m>
                <a:r>
                  <a:rPr lang="en-US" sz="2100"/>
                  <a:t> minutes from the start or after already waiting </a:t>
                </a:r>
                <a14:m>
                  <m:oMath xmlns:m="http://schemas.openxmlformats.org/officeDocument/2006/math">
                    <m:r>
                      <a:rPr lang="en-US" sz="2100" i="1" dirty="0" smtClean="0">
                        <a:latin typeface="Cambria Math" panose="02040503050406030204" pitchFamily="18" charset="0"/>
                      </a:rPr>
                      <m:t>𝑠</m:t>
                    </m:r>
                  </m:oMath>
                </a14:m>
                <a:r>
                  <a:rPr lang="en-US" sz="2100"/>
                  <a:t> minutes is the same. That is, the distribution is “memoryless”, i.e. it forgets that we have already waited </a:t>
                </a:r>
                <a14:m>
                  <m:oMath xmlns:m="http://schemas.openxmlformats.org/officeDocument/2006/math">
                    <m:r>
                      <a:rPr lang="en-US" sz="2100" i="1" dirty="0" smtClean="0">
                        <a:latin typeface="Cambria Math" panose="02040503050406030204" pitchFamily="18" charset="0"/>
                      </a:rPr>
                      <m:t>𝑠</m:t>
                    </m:r>
                  </m:oMath>
                </a14:m>
                <a:r>
                  <a:rPr lang="en-US" sz="2100"/>
                  <a:t> minutes.</a:t>
                </a:r>
              </a:p>
            </p:txBody>
          </p:sp>
        </mc:Choice>
        <mc:Fallback xmlns="">
          <p:sp>
            <p:nvSpPr>
              <p:cNvPr id="4" name="TextBox 3"/>
              <p:cNvSpPr txBox="1">
                <a:spLocks noRot="1" noChangeAspect="1" noMove="1" noResize="1" noEditPoints="1" noAdjustHandles="1" noChangeArrowheads="1" noChangeShapeType="1" noTextEdit="1"/>
              </p:cNvSpPr>
              <p:nvPr/>
            </p:nvSpPr>
            <p:spPr>
              <a:xfrm>
                <a:off x="155575" y="1447134"/>
                <a:ext cx="8870437" cy="4977260"/>
              </a:xfrm>
              <a:prstGeom prst="rect">
                <a:avLst/>
              </a:prstGeom>
              <a:blipFill>
                <a:blip r:embed="rId4"/>
                <a:stretch>
                  <a:fillRect l="-825" t="-734" r="-1375" b="-1469"/>
                </a:stretch>
              </a:blipFill>
            </p:spPr>
            <p:txBody>
              <a:bodyPr/>
              <a:lstStyle/>
              <a:p>
                <a:r>
                  <a:rPr lang="en-US">
                    <a:noFill/>
                  </a:rPr>
                  <a:t> </a:t>
                </a:r>
              </a:p>
            </p:txBody>
          </p:sp>
        </mc:Fallback>
      </mc:AlternateContent>
    </p:spTree>
    <p:extLst>
      <p:ext uri="{BB962C8B-B14F-4D97-AF65-F5344CB8AC3E}">
        <p14:creationId xmlns:p14="http://schemas.microsoft.com/office/powerpoint/2010/main" val="390911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31938"/>
                <a:ext cx="8146026" cy="4269094"/>
              </a:xfrm>
              <a:effectLst>
                <a:glow rad="139700">
                  <a:schemeClr val="accent4">
                    <a:satMod val="175000"/>
                    <a:alpha val="40000"/>
                  </a:schemeClr>
                </a:glow>
              </a:effectLst>
            </p:spPr>
            <p:txBody>
              <a:bodyPr>
                <a:noAutofit/>
              </a:bodyPr>
              <a:lstStyle/>
              <a:p>
                <a:pPr marL="0" indent="0">
                  <a:buNone/>
                </a:pPr>
                <a:r>
                  <a:rPr lang="en-US" altLang="en-US" sz="2400">
                    <a:latin typeface=" arial"/>
                  </a:rPr>
                  <a:t>A “type I counter” is used to measure the radioactive decay in a sample of fissionable material. Decays occur at random, at an unknown rate and the purpose of the counter is to measure the decay rate. Each radioactive decay locks the counter for a period of </a:t>
                </a:r>
                <a14:m>
                  <m:oMath xmlns:m="http://schemas.openxmlformats.org/officeDocument/2006/math">
                    <m:r>
                      <a:rPr lang="en-US" altLang="en-US" sz="2400" b="0" i="1" smtClean="0">
                        <a:latin typeface="Cambria Math" panose="02040503050406030204" pitchFamily="18" charset="0"/>
                      </a:rPr>
                      <m:t>3×</m:t>
                    </m:r>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10</m:t>
                        </m:r>
                      </m:e>
                      <m:sup>
                        <m:r>
                          <a:rPr lang="en-US" altLang="en-US" sz="2400" b="0" i="1" smtClean="0">
                            <a:latin typeface="Cambria Math" panose="02040503050406030204" pitchFamily="18" charset="0"/>
                          </a:rPr>
                          <m:t>−9</m:t>
                        </m:r>
                      </m:sup>
                    </m:sSup>
                  </m:oMath>
                </a14:m>
                <a:r>
                  <a:rPr lang="en-US" altLang="en-US" sz="2400">
                    <a:latin typeface=" arial"/>
                  </a:rPr>
                  <a:t> seconds, during which time and decays are not counted. How should the data received from the counter be adjusted to account for the lost information?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31938"/>
                <a:ext cx="8146026" cy="4269094"/>
              </a:xfrm>
              <a:blipFill>
                <a:blip r:embed="rId4"/>
                <a:stretch>
                  <a:fillRect r="-289"/>
                </a:stretch>
              </a:blipFill>
              <a:effectLst>
                <a:glow rad="139700">
                  <a:schemeClr val="accent4">
                    <a:satMod val="175000"/>
                    <a:alpha val="40000"/>
                  </a:schemeClr>
                </a:glow>
              </a:effectLst>
            </p:spPr>
            <p:txBody>
              <a:bodyPr/>
              <a:lstStyle/>
              <a:p>
                <a:r>
                  <a:rPr lang="en-US">
                    <a:noFill/>
                  </a:rPr>
                  <a:t> </a:t>
                </a:r>
              </a:p>
            </p:txBody>
          </p:sp>
        </mc:Fallback>
      </mc:AlternateContent>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10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1: Frame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420595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Variables:</a:t>
                </a:r>
              </a:p>
              <a:p>
                <a:pPr marL="0" indent="0">
                  <a:buFont typeface="Arial"/>
                  <a:buNone/>
                </a:pPr>
                <a14:m>
                  <m:oMath xmlns:m="http://schemas.openxmlformats.org/officeDocument/2006/math">
                    <m:r>
                      <a:rPr lang="en-US" sz="2200" b="0" i="1" dirty="0" smtClean="0">
                        <a:latin typeface="Cambria Math" panose="02040503050406030204" pitchFamily="18" charset="0"/>
                      </a:rPr>
                      <m:t>𝜆</m:t>
                    </m:r>
                  </m:oMath>
                </a14:m>
                <a:r>
                  <a:rPr lang="en-US" sz="2200" i="1">
                    <a:latin typeface="+mj-lt"/>
                  </a:rPr>
                  <a:t> – </a:t>
                </a:r>
                <a:r>
                  <a:rPr lang="en-US" sz="2200">
                    <a:latin typeface="+mj-lt"/>
                  </a:rPr>
                  <a:t>decay rate</a:t>
                </a: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𝑇</m:t>
                        </m:r>
                      </m:e>
                      <m:sub>
                        <m:r>
                          <a:rPr lang="en-US" sz="2200" b="0" i="1" dirty="0" smtClean="0">
                            <a:latin typeface="Cambria Math" panose="02040503050406030204" pitchFamily="18" charset="0"/>
                          </a:rPr>
                          <m:t>𝑛</m:t>
                        </m:r>
                      </m:sub>
                    </m:sSub>
                  </m:oMath>
                </a14:m>
                <a:r>
                  <a:rPr lang="en-US" sz="2200" i="1">
                    <a:latin typeface="+mj-lt"/>
                  </a:rPr>
                  <a:t> – </a:t>
                </a:r>
                <a:r>
                  <a:rPr lang="en-US" sz="2200"/>
                  <a:t>time of </a:t>
                </a:r>
                <a14:m>
                  <m:oMath xmlns:m="http://schemas.openxmlformats.org/officeDocument/2006/math">
                    <m:r>
                      <a:rPr lang="en-US" sz="2200" b="0" i="1" smtClean="0">
                        <a:latin typeface="Cambria Math" panose="02040503050406030204" pitchFamily="18" charset="0"/>
                      </a:rPr>
                      <m:t>𝑛</m:t>
                    </m:r>
                  </m:oMath>
                </a14:m>
                <a:r>
                  <a:rPr lang="en-US" sz="2200" err="1">
                    <a:latin typeface="+mj-lt"/>
                  </a:rPr>
                  <a:t>th</a:t>
                </a:r>
                <a:r>
                  <a:rPr lang="en-US" sz="2200">
                    <a:latin typeface="+mj-lt"/>
                  </a:rPr>
                  <a:t> observed decay</a:t>
                </a:r>
              </a:p>
              <a:p>
                <a:pPr marL="0" indent="0">
                  <a:buFont typeface="Arial"/>
                  <a:buNone/>
                </a:pPr>
                <a:endParaRPr lang="en-US" sz="2200">
                  <a:latin typeface="+mj-lt"/>
                </a:endParaRPr>
              </a:p>
              <a:p>
                <a:pPr marL="0" indent="0">
                  <a:buFont typeface="Arial"/>
                  <a:buNone/>
                </a:pPr>
                <a:endParaRPr lang="en-US" sz="2200">
                  <a:latin typeface="+mj-lt"/>
                </a:endParaRPr>
              </a:p>
              <a:p>
                <a:pPr marL="0" indent="0">
                  <a:buFont typeface="Arial"/>
                  <a:buNone/>
                </a:pPr>
                <a:endParaRPr lang="en-US" sz="2200">
                  <a:latin typeface="+mj-lt"/>
                </a:endParaRPr>
              </a:p>
              <a:p>
                <a:pPr marL="0" indent="0">
                  <a:buNone/>
                </a:pPr>
                <a:r>
                  <a:rPr lang="en-US" sz="2200" b="1" u="sng"/>
                  <a:t>Constant:</a:t>
                </a:r>
              </a:p>
              <a:p>
                <a:pPr marL="0" indent="0">
                  <a:buNone/>
                </a:pPr>
                <a14:m>
                  <m:oMath xmlns:m="http://schemas.openxmlformats.org/officeDocument/2006/math">
                    <m:r>
                      <a:rPr lang="en-US" sz="2200" i="1">
                        <a:latin typeface="Cambria Math" panose="02040503050406030204" pitchFamily="18" charset="0"/>
                      </a:rPr>
                      <m:t>3×</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−9</m:t>
                        </m:r>
                      </m:sup>
                    </m:sSup>
                    <m:r>
                      <a:rPr lang="en-US" sz="2200" b="0" i="1" smtClean="0">
                        <a:latin typeface="Cambria Math" panose="02040503050406030204" pitchFamily="18" charset="0"/>
                      </a:rPr>
                      <m:t>−</m:t>
                    </m:r>
                  </m:oMath>
                </a14:m>
                <a:r>
                  <a:rPr lang="en-US" sz="2200" i="1">
                    <a:latin typeface="Cambria Math" panose="02040503050406030204" pitchFamily="18" charset="0"/>
                  </a:rPr>
                  <a:t> </a:t>
                </a:r>
                <a:r>
                  <a:rPr lang="en-US" sz="2200">
                    <a:latin typeface="+mj-lt"/>
                  </a:rPr>
                  <a:t>counter lock period</a:t>
                </a:r>
                <a:endParaRPr lang="en-US" sz="2200" i="1">
                  <a:latin typeface="+mj-lt"/>
                </a:endParaRPr>
              </a:p>
              <a:p>
                <a:pPr marL="0" indent="0">
                  <a:buNone/>
                </a:pPr>
                <a:endParaRPr lang="en-US" sz="2200" i="1">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4205952"/>
              </a:xfrm>
              <a:prstGeom prst="rect">
                <a:avLst/>
              </a:prstGeom>
              <a:blipFill>
                <a:blip r:embed="rId4"/>
                <a:stretch>
                  <a:fillRect l="-1634" t="-7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670323" y="1541769"/>
                <a:ext cx="3775587" cy="205683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Assumptions:</a:t>
                </a:r>
              </a:p>
              <a:p>
                <a:pPr marL="0" indent="0">
                  <a:buNone/>
                </a:pPr>
                <a:r>
                  <a:rPr lang="en-US" sz="2200" b="0"/>
                  <a:t>Radioactive decays occur at random with rate </a:t>
                </a:r>
                <a14:m>
                  <m:oMath xmlns:m="http://schemas.openxmlformats.org/officeDocument/2006/math">
                    <m:r>
                      <a:rPr lang="en-US" sz="2200" b="0" i="1" smtClean="0">
                        <a:latin typeface="Cambria Math" panose="02040503050406030204" pitchFamily="18" charset="0"/>
                      </a:rPr>
                      <m:t>𝜆</m:t>
                    </m:r>
                  </m:oMath>
                </a14:m>
                <a:endParaRPr lang="en-US" sz="2200"/>
              </a:p>
              <a:p>
                <a:pPr marL="0" indent="0">
                  <a:buNone/>
                </a:pPr>
                <a:endParaRPr lang="en-US" sz="2200"/>
              </a:p>
              <a:p>
                <a:pPr marL="0"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≥3×</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10</m:t>
                        </m:r>
                      </m:e>
                      <m:sup>
                        <m:r>
                          <a:rPr lang="en-US" sz="2200" b="0" i="1" smtClean="0">
                            <a:latin typeface="Cambria Math" panose="02040503050406030204" pitchFamily="18" charset="0"/>
                          </a:rPr>
                          <m:t>−9</m:t>
                        </m:r>
                      </m:sup>
                    </m:sSup>
                  </m:oMath>
                </a14:m>
                <a:r>
                  <a:rPr lang="en-US" sz="2200"/>
                  <a:t> for all </a:t>
                </a:r>
                <a14:m>
                  <m:oMath xmlns:m="http://schemas.openxmlformats.org/officeDocument/2006/math">
                    <m:r>
                      <a:rPr lang="en-US" sz="2200" b="0" i="1" smtClean="0">
                        <a:latin typeface="Cambria Math" panose="02040503050406030204" pitchFamily="18" charset="0"/>
                      </a:rPr>
                      <m:t>𝑛</m:t>
                    </m:r>
                  </m:oMath>
                </a14:m>
                <a:endParaRPr lang="en-US" sz="220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70323" y="1541769"/>
                <a:ext cx="3775587" cy="2056837"/>
              </a:xfrm>
              <a:prstGeom prst="rect">
                <a:avLst/>
              </a:prstGeom>
              <a:blipFill>
                <a:blip r:embed="rId5"/>
                <a:stretch>
                  <a:fillRect l="-1766" t="-1466" b="-1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70324" y="3927041"/>
                <a:ext cx="3775586" cy="18149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Objective</a:t>
                </a:r>
              </a:p>
              <a:p>
                <a:pPr marL="0" indent="0">
                  <a:buFont typeface="Arial"/>
                  <a:buNone/>
                </a:pPr>
                <a:r>
                  <a:rPr lang="en-US" sz="2200" b="0"/>
                  <a:t>Find </a:t>
                </a:r>
                <a14:m>
                  <m:oMath xmlns:m="http://schemas.openxmlformats.org/officeDocument/2006/math">
                    <m:r>
                      <a:rPr lang="en-US" sz="2200" b="0" i="1" smtClean="0">
                        <a:latin typeface="Cambria Math" panose="02040503050406030204" pitchFamily="18" charset="0"/>
                      </a:rPr>
                      <m:t>𝜆</m:t>
                    </m:r>
                  </m:oMath>
                </a14:m>
                <a:r>
                  <a:rPr lang="en-US" sz="2200">
                    <a:latin typeface="+mj-lt"/>
                  </a:rPr>
                  <a:t> on the basis of a finite number of observations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sub>
                    </m:sSub>
                  </m:oMath>
                </a14:m>
                <a:endParaRPr lang="en-US" sz="220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70324" y="3927041"/>
                <a:ext cx="3775586" cy="1814998"/>
              </a:xfrm>
              <a:prstGeom prst="rect">
                <a:avLst/>
              </a:prstGeom>
              <a:blipFill>
                <a:blip r:embed="rId6"/>
                <a:stretch>
                  <a:fillRect l="-1766" t="-1656"/>
                </a:stretch>
              </a:blipFill>
            </p:spPr>
            <p:txBody>
              <a:bodyPr/>
              <a:lstStyle/>
              <a:p>
                <a:r>
                  <a:rPr lang="en-US">
                    <a:noFill/>
                  </a:rPr>
                  <a:t> </a:t>
                </a:r>
              </a:p>
            </p:txBody>
          </p:sp>
        </mc:Fallback>
      </mc:AlternateContent>
    </p:spTree>
    <p:extLst>
      <p:ext uri="{BB962C8B-B14F-4D97-AF65-F5344CB8AC3E}">
        <p14:creationId xmlns:p14="http://schemas.microsoft.com/office/powerpoint/2010/main" val="18073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2: Select the modeling approach</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9" y="1536087"/>
                <a:ext cx="4075472" cy="252463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Variables:</a:t>
                </a:r>
              </a:p>
              <a:p>
                <a:pPr marL="0" indent="0">
                  <a:buFont typeface="Arial"/>
                  <a:buNone/>
                </a:pPr>
                <a14:m>
                  <m:oMath xmlns:m="http://schemas.openxmlformats.org/officeDocument/2006/math">
                    <m:r>
                      <a:rPr lang="en-US" sz="2200" b="0" i="1" dirty="0" smtClean="0">
                        <a:latin typeface="Cambria Math" panose="02040503050406030204" pitchFamily="18" charset="0"/>
                      </a:rPr>
                      <m:t>𝜆</m:t>
                    </m:r>
                  </m:oMath>
                </a14:m>
                <a:r>
                  <a:rPr lang="en-US" sz="2200" i="1">
                    <a:latin typeface="+mj-lt"/>
                  </a:rPr>
                  <a:t> – </a:t>
                </a:r>
                <a:r>
                  <a:rPr lang="en-US" sz="2200">
                    <a:latin typeface="+mj-lt"/>
                  </a:rPr>
                  <a:t>decay rate</a:t>
                </a:r>
              </a:p>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𝑇</m:t>
                        </m:r>
                      </m:e>
                      <m:sub>
                        <m:r>
                          <a:rPr lang="en-US" sz="2200" b="0" i="1" dirty="0" smtClean="0">
                            <a:latin typeface="Cambria Math" panose="02040503050406030204" pitchFamily="18" charset="0"/>
                          </a:rPr>
                          <m:t>𝑛</m:t>
                        </m:r>
                      </m:sub>
                    </m:sSub>
                  </m:oMath>
                </a14:m>
                <a:r>
                  <a:rPr lang="en-US" sz="2200" i="1">
                    <a:latin typeface="+mj-lt"/>
                  </a:rPr>
                  <a:t> – </a:t>
                </a:r>
                <a:r>
                  <a:rPr lang="en-US" sz="2200"/>
                  <a:t>time of </a:t>
                </a:r>
                <a14:m>
                  <m:oMath xmlns:m="http://schemas.openxmlformats.org/officeDocument/2006/math">
                    <m:r>
                      <a:rPr lang="en-US" sz="2200" b="0" i="1" smtClean="0">
                        <a:latin typeface="Cambria Math" panose="02040503050406030204" pitchFamily="18" charset="0"/>
                      </a:rPr>
                      <m:t>𝑛</m:t>
                    </m:r>
                  </m:oMath>
                </a14:m>
                <a:r>
                  <a:rPr lang="en-US" sz="2200" err="1">
                    <a:latin typeface="+mj-lt"/>
                  </a:rPr>
                  <a:t>th</a:t>
                </a:r>
                <a:r>
                  <a:rPr lang="en-US" sz="2200">
                    <a:latin typeface="+mj-lt"/>
                  </a:rPr>
                  <a:t> observed decay</a:t>
                </a:r>
              </a:p>
              <a:p>
                <a:pPr marL="0" indent="0">
                  <a:buFont typeface="Arial"/>
                  <a:buNone/>
                </a:pPr>
                <a:endParaRPr lang="en-US" sz="2200">
                  <a:latin typeface="+mj-lt"/>
                </a:endParaRPr>
              </a:p>
              <a:p>
                <a:pPr marL="0" indent="0">
                  <a:buNone/>
                </a:pPr>
                <a:r>
                  <a:rPr lang="en-US" sz="2200" b="1" u="sng"/>
                  <a:t>Constant:</a:t>
                </a:r>
              </a:p>
              <a:p>
                <a:pPr marL="0" indent="0">
                  <a:buNone/>
                </a:pPr>
                <a14:m>
                  <m:oMath xmlns:m="http://schemas.openxmlformats.org/officeDocument/2006/math">
                    <m:r>
                      <a:rPr lang="en-US" sz="2200" i="1">
                        <a:latin typeface="Cambria Math" panose="02040503050406030204" pitchFamily="18" charset="0"/>
                      </a:rPr>
                      <m:t>3×</m:t>
                    </m:r>
                    <m:sSup>
                      <m:sSupPr>
                        <m:ctrlPr>
                          <a:rPr lang="en-US" sz="2200" i="1">
                            <a:latin typeface="Cambria Math" panose="02040503050406030204" pitchFamily="18" charset="0"/>
                          </a:rPr>
                        </m:ctrlPr>
                      </m:sSupPr>
                      <m:e>
                        <m:r>
                          <a:rPr lang="en-US" sz="2200" i="1">
                            <a:latin typeface="Cambria Math" panose="02040503050406030204" pitchFamily="18" charset="0"/>
                          </a:rPr>
                          <m:t>10</m:t>
                        </m:r>
                      </m:e>
                      <m:sup>
                        <m:r>
                          <a:rPr lang="en-US" sz="2200" i="1">
                            <a:latin typeface="Cambria Math" panose="02040503050406030204" pitchFamily="18" charset="0"/>
                          </a:rPr>
                          <m:t>−9</m:t>
                        </m:r>
                      </m:sup>
                    </m:sSup>
                    <m:r>
                      <a:rPr lang="en-US" sz="2200" b="0" i="1" smtClean="0">
                        <a:latin typeface="Cambria Math" panose="02040503050406030204" pitchFamily="18" charset="0"/>
                      </a:rPr>
                      <m:t>−</m:t>
                    </m:r>
                  </m:oMath>
                </a14:m>
                <a:r>
                  <a:rPr lang="en-US" sz="2200" i="1">
                    <a:latin typeface="Cambria Math" panose="02040503050406030204" pitchFamily="18" charset="0"/>
                  </a:rPr>
                  <a:t> </a:t>
                </a:r>
                <a:r>
                  <a:rPr lang="en-US" sz="2200">
                    <a:latin typeface="+mj-lt"/>
                  </a:rPr>
                  <a:t>counter lock period</a:t>
                </a:r>
                <a:endParaRPr lang="en-US" sz="2200" i="1">
                  <a:latin typeface="+mj-lt"/>
                </a:endParaRPr>
              </a:p>
              <a:p>
                <a:pPr marL="0" indent="0">
                  <a:buNone/>
                </a:pPr>
                <a:endParaRPr lang="en-US" sz="2200" i="1">
                  <a:latin typeface="Cambria Math" panose="02040503050406030204" pitchFamily="18"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9" y="1536087"/>
                <a:ext cx="4075472" cy="2524636"/>
              </a:xfrm>
              <a:prstGeom prst="rect">
                <a:avLst/>
              </a:prstGeom>
              <a:blipFill>
                <a:blip r:embed="rId4"/>
                <a:stretch>
                  <a:fillRect l="-1634" t="-1196" b="-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4670323" y="1541769"/>
                <a:ext cx="3775587" cy="205683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Assumptions:</a:t>
                </a:r>
              </a:p>
              <a:p>
                <a:pPr marL="0" indent="0">
                  <a:buNone/>
                </a:pPr>
                <a:r>
                  <a:rPr lang="en-US" sz="2200" b="0"/>
                  <a:t>Radioactive decays occur at random with rate </a:t>
                </a:r>
                <a14:m>
                  <m:oMath xmlns:m="http://schemas.openxmlformats.org/officeDocument/2006/math">
                    <m:r>
                      <a:rPr lang="en-US" sz="2200" b="0" i="1" smtClean="0">
                        <a:latin typeface="Cambria Math" panose="02040503050406030204" pitchFamily="18" charset="0"/>
                      </a:rPr>
                      <m:t>𝜆</m:t>
                    </m:r>
                  </m:oMath>
                </a14:m>
                <a:endParaRPr lang="en-US" sz="2200"/>
              </a:p>
              <a:p>
                <a:pPr marL="0" indent="0">
                  <a:buNone/>
                </a:pPr>
                <a:endParaRPr lang="en-US" sz="2200"/>
              </a:p>
              <a:p>
                <a:pPr marL="0"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≥3×</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10</m:t>
                        </m:r>
                      </m:e>
                      <m:sup>
                        <m:r>
                          <a:rPr lang="en-US" sz="2200" b="0" i="1" smtClean="0">
                            <a:latin typeface="Cambria Math" panose="02040503050406030204" pitchFamily="18" charset="0"/>
                          </a:rPr>
                          <m:t>−9</m:t>
                        </m:r>
                      </m:sup>
                    </m:sSup>
                  </m:oMath>
                </a14:m>
                <a:r>
                  <a:rPr lang="en-US" sz="2200"/>
                  <a:t> for all </a:t>
                </a:r>
                <a14:m>
                  <m:oMath xmlns:m="http://schemas.openxmlformats.org/officeDocument/2006/math">
                    <m:r>
                      <a:rPr lang="en-US" sz="2200" b="0" i="1" smtClean="0">
                        <a:latin typeface="Cambria Math" panose="02040503050406030204" pitchFamily="18" charset="0"/>
                      </a:rPr>
                      <m:t>𝑛</m:t>
                    </m:r>
                  </m:oMath>
                </a14:m>
                <a:endParaRPr lang="en-US" sz="220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670323" y="1541769"/>
                <a:ext cx="3775587" cy="2056837"/>
              </a:xfrm>
              <a:prstGeom prst="rect">
                <a:avLst/>
              </a:prstGeom>
              <a:blipFill>
                <a:blip r:embed="rId5"/>
                <a:stretch>
                  <a:fillRect l="-1766" t="-1466" b="-1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70324" y="3927041"/>
                <a:ext cx="3775586" cy="181499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Objective</a:t>
                </a:r>
              </a:p>
              <a:p>
                <a:pPr marL="0" indent="0">
                  <a:buFont typeface="Arial"/>
                  <a:buNone/>
                </a:pPr>
                <a:r>
                  <a:rPr lang="en-US" sz="2200" b="0"/>
                  <a:t>Find </a:t>
                </a:r>
                <a14:m>
                  <m:oMath xmlns:m="http://schemas.openxmlformats.org/officeDocument/2006/math">
                    <m:r>
                      <a:rPr lang="en-US" sz="2200" b="0" i="1" smtClean="0">
                        <a:latin typeface="Cambria Math" panose="02040503050406030204" pitchFamily="18" charset="0"/>
                      </a:rPr>
                      <m:t>𝜆</m:t>
                    </m:r>
                  </m:oMath>
                </a14:m>
                <a:r>
                  <a:rPr lang="en-US" sz="2200">
                    <a:latin typeface="+mj-lt"/>
                  </a:rPr>
                  <a:t> on the basis of a finite number of observations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sub>
                    </m:sSub>
                  </m:oMath>
                </a14:m>
                <a:endParaRPr lang="en-US" sz="2200">
                  <a:latin typeface="+mj-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70324" y="3927041"/>
                <a:ext cx="3775586" cy="1814998"/>
              </a:xfrm>
              <a:prstGeom prst="rect">
                <a:avLst/>
              </a:prstGeom>
              <a:blipFill>
                <a:blip r:embed="rId6"/>
                <a:stretch>
                  <a:fillRect l="-1766" t="-16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457199" y="4292141"/>
                <a:ext cx="3905148" cy="129258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Approach</a:t>
                </a:r>
              </a:p>
              <a:p>
                <a:pPr marL="0" indent="0">
                  <a:buFont typeface="Arial"/>
                  <a:buNone/>
                </a:pPr>
                <a:r>
                  <a:rPr lang="en-US" sz="2200" b="0"/>
                  <a:t>Since </a:t>
                </a:r>
                <a14:m>
                  <m:oMath xmlns:m="http://schemas.openxmlformats.org/officeDocument/2006/math">
                    <m:sSub>
                      <m:sSubPr>
                        <m:ctrlPr>
                          <a:rPr lang="en-US" sz="2200" b="0" i="1" dirty="0" smtClean="0">
                            <a:latin typeface="Cambria Math" panose="02040503050406030204" pitchFamily="18" charset="0"/>
                          </a:rPr>
                        </m:ctrlPr>
                      </m:sSubPr>
                      <m:e>
                        <m:r>
                          <a:rPr lang="en-US" sz="2200" b="0" i="1" dirty="0" smtClean="0">
                            <a:latin typeface="Cambria Math" panose="02040503050406030204" pitchFamily="18" charset="0"/>
                          </a:rPr>
                          <m:t>𝑇</m:t>
                        </m:r>
                      </m:e>
                      <m:sub>
                        <m:r>
                          <a:rPr lang="en-US" sz="2200" b="0" i="1" dirty="0" smtClean="0">
                            <a:latin typeface="Cambria Math" panose="02040503050406030204" pitchFamily="18" charset="0"/>
                          </a:rPr>
                          <m:t>𝑛</m:t>
                        </m:r>
                      </m:sub>
                    </m:sSub>
                  </m:oMath>
                </a14:m>
                <a:r>
                  <a:rPr lang="en-US" sz="2200" b="0"/>
                  <a:t> represents time we use a continuous probability model.</a:t>
                </a:r>
                <a:endParaRPr lang="en-US" sz="2200">
                  <a:latin typeface="+mj-lt"/>
                </a:endParaRPr>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457199" y="4292141"/>
                <a:ext cx="3905148" cy="1292582"/>
              </a:xfrm>
              <a:prstGeom prst="rect">
                <a:avLst/>
              </a:prstGeom>
              <a:blipFill>
                <a:blip r:embed="rId7"/>
                <a:stretch>
                  <a:fillRect l="-1705" t="-2315" r="-1395"/>
                </a:stretch>
              </a:blipFill>
            </p:spPr>
            <p:txBody>
              <a:bodyPr/>
              <a:lstStyle/>
              <a:p>
                <a:r>
                  <a:rPr lang="en-US">
                    <a:noFill/>
                  </a:rPr>
                  <a:t> </a:t>
                </a:r>
              </a:p>
            </p:txBody>
          </p:sp>
        </mc:Fallback>
      </mc:AlternateContent>
    </p:spTree>
    <p:extLst>
      <p:ext uri="{BB962C8B-B14F-4D97-AF65-F5344CB8AC3E}">
        <p14:creationId xmlns:p14="http://schemas.microsoft.com/office/powerpoint/2010/main" val="17125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3: Formulate the model</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Image result for brian beav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457198" y="2900516"/>
                <a:ext cx="8229602" cy="352978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latin typeface="+mj-lt"/>
                  </a:rPr>
                  <a:t>We will model this process by assuming the times between radioactive decays are independent, identically distributed with an exponential distribution</a:t>
                </a:r>
              </a:p>
              <a:p>
                <a:r>
                  <a:rPr lang="en-US" sz="1800">
                    <a:latin typeface="+mj-lt"/>
                  </a:rPr>
                  <a:t>Let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oMath>
                </a14:m>
                <a:r>
                  <a:rPr lang="en-US" sz="1800">
                    <a:latin typeface="+mj-lt"/>
                  </a:rPr>
                  <a:t>   denote the time between successive observations of a radioactive decay</a:t>
                </a:r>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oMath>
                </a14:m>
                <a:r>
                  <a:rPr lang="en-US" sz="1800">
                    <a:latin typeface="+mj-lt"/>
                  </a:rPr>
                  <a:t> will not have the same distribution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𝑛</m:t>
                        </m:r>
                      </m:sub>
                    </m:sSub>
                  </m:oMath>
                </a14:m>
                <a:r>
                  <a:rPr lang="en-US" sz="1800">
                    <a:latin typeface="+mj-lt"/>
                  </a:rPr>
                  <a:t> because of the lock time; In fact,</a:t>
                </a:r>
                <a:br>
                  <a:rPr lang="en-US" sz="1800">
                    <a:latin typeface="+mj-lt"/>
                  </a:rPr>
                </a:b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r>
                          <a:rPr lang="en-US" sz="1800" b="0" i="1" smtClean="0">
                            <a:latin typeface="Cambria Math" panose="02040503050406030204" pitchFamily="18" charset="0"/>
                          </a:rPr>
                          <m:t>≥3×</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−9</m:t>
                            </m:r>
                          </m:sup>
                        </m:sSup>
                      </m:e>
                    </m:d>
                    <m:r>
                      <a:rPr lang="en-US" sz="1800" b="0" i="1" smtClean="0">
                        <a:latin typeface="Cambria Math" panose="02040503050406030204" pitchFamily="18" charset="0"/>
                      </a:rPr>
                      <m:t>=1</m:t>
                    </m:r>
                  </m:oMath>
                </a14:m>
                <a:endParaRPr lang="en-US" sz="1800">
                  <a:latin typeface="+mj-lt"/>
                </a:endParaRPr>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𝑛</m:t>
                        </m:r>
                      </m:sub>
                    </m:sSub>
                  </m:oMath>
                </a14:m>
                <a:r>
                  <a:rPr lang="en-US" sz="1800">
                    <a:latin typeface="+mj-lt"/>
                  </a:rPr>
                  <a:t> has two parts: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𝑋</m:t>
                        </m:r>
                      </m:e>
                      <m:sub>
                        <m:r>
                          <a:rPr lang="en-US" sz="1800" b="0" i="1" dirty="0" smtClean="0">
                            <a:latin typeface="Cambria Math" panose="02040503050406030204" pitchFamily="18" charset="0"/>
                          </a:rPr>
                          <m:t>𝑛</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𝑎</m:t>
                    </m:r>
                    <m:r>
                      <a:rPr lang="en-US" sz="1800" b="0" i="1" dirty="0" smtClean="0">
                        <a:latin typeface="Cambria Math" panose="02040503050406030204" pitchFamily="18" charset="0"/>
                      </a:rPr>
                      <m:t>+</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𝑌</m:t>
                        </m:r>
                      </m:e>
                      <m:sub>
                        <m:r>
                          <a:rPr lang="en-US" sz="1800" b="0" i="1" dirty="0" smtClean="0">
                            <a:latin typeface="Cambria Math" panose="02040503050406030204" pitchFamily="18" charset="0"/>
                          </a:rPr>
                          <m:t>𝑛</m:t>
                        </m:r>
                      </m:sub>
                    </m:sSub>
                  </m:oMath>
                </a14:m>
                <a:endParaRPr lang="en-US" sz="1800">
                  <a:latin typeface="+mj-lt"/>
                </a:endParaRPr>
              </a:p>
              <a:p>
                <a:pPr lvl="1"/>
                <a14:m>
                  <m:oMath xmlns:m="http://schemas.openxmlformats.org/officeDocument/2006/math">
                    <m:r>
                      <a:rPr lang="en-US" sz="1800" i="1" dirty="0" smtClean="0">
                        <a:latin typeface="Cambria Math" panose="02040503050406030204" pitchFamily="18" charset="0"/>
                      </a:rPr>
                      <m:t>𝑎</m:t>
                    </m:r>
                    <m:r>
                      <a:rPr lang="en-US" sz="1800" b="0" i="1" dirty="0" smtClean="0">
                        <a:latin typeface="Cambria Math" panose="02040503050406030204" pitchFamily="18" charset="0"/>
                      </a:rPr>
                      <m:t>=</m:t>
                    </m:r>
                    <m:r>
                      <a:rPr lang="en-US" sz="1800" i="1">
                        <a:latin typeface="Cambria Math" panose="02040503050406030204" pitchFamily="18" charset="0"/>
                      </a:rPr>
                      <m:t>3×</m:t>
                    </m:r>
                    <m:sSup>
                      <m:sSupPr>
                        <m:ctrlPr>
                          <a:rPr lang="en-US" sz="1800" i="1">
                            <a:latin typeface="Cambria Math" panose="02040503050406030204" pitchFamily="18" charset="0"/>
                          </a:rPr>
                        </m:ctrlPr>
                      </m:sSupPr>
                      <m:e>
                        <m:r>
                          <a:rPr lang="en-US" sz="1800" i="1">
                            <a:latin typeface="Cambria Math" panose="02040503050406030204" pitchFamily="18" charset="0"/>
                          </a:rPr>
                          <m:t>10</m:t>
                        </m:r>
                      </m:e>
                      <m:sup>
                        <m:r>
                          <a:rPr lang="en-US" sz="1800" i="1">
                            <a:latin typeface="Cambria Math" panose="02040503050406030204" pitchFamily="18" charset="0"/>
                          </a:rPr>
                          <m:t>−9</m:t>
                        </m:r>
                      </m:sup>
                    </m:sSup>
                  </m:oMath>
                </a14:m>
                <a:r>
                  <a:rPr lang="en-US" sz="1800">
                    <a:latin typeface="+mj-lt"/>
                  </a:rPr>
                  <a:t> is the lock time</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𝑛</m:t>
                        </m:r>
                      </m:sub>
                    </m:sSub>
                  </m:oMath>
                </a14:m>
                <a:r>
                  <a:rPr lang="en-US" sz="1800">
                    <a:latin typeface="+mj-lt"/>
                  </a:rPr>
                  <a:t> is the additional wait time until the next decay</a:t>
                </a:r>
              </a:p>
              <a:p>
                <a:r>
                  <a:rPr lang="en-US" sz="1800">
                    <a:latin typeface="+mj-lt"/>
                  </a:rPr>
                  <a:t>The memory less property of the exponential distribution guarantees that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𝑛</m:t>
                        </m:r>
                      </m:sub>
                    </m:sSub>
                  </m:oMath>
                </a14:m>
                <a:r>
                  <a:rPr lang="en-US" sz="1800">
                    <a:latin typeface="+mj-lt"/>
                  </a:rPr>
                  <a:t> is still exponential with parameter </a:t>
                </a:r>
                <a14:m>
                  <m:oMath xmlns:m="http://schemas.openxmlformats.org/officeDocument/2006/math">
                    <m:r>
                      <a:rPr lang="en-US" sz="1800" b="0" i="1" smtClean="0">
                        <a:latin typeface="Cambria Math" panose="02040503050406030204" pitchFamily="18" charset="0"/>
                      </a:rPr>
                      <m:t>𝜆</m:t>
                    </m:r>
                  </m:oMath>
                </a14:m>
                <a:r>
                  <a:rPr lang="en-US" sz="1800">
                    <a:latin typeface="+mj-lt"/>
                  </a:rPr>
                  <a: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57198" y="2900516"/>
                <a:ext cx="8229602" cy="3529781"/>
              </a:xfrm>
              <a:prstGeom prst="rect">
                <a:avLst/>
              </a:prstGeom>
              <a:blipFill>
                <a:blip r:embed="rId4"/>
                <a:stretch>
                  <a:fillRect l="-295" t="-686" r="-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460375" y="1431717"/>
                <a:ext cx="8226425" cy="13016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200" b="1" u="sng">
                    <a:latin typeface="+mj-lt"/>
                  </a:rPr>
                  <a:t>Assumptions:</a:t>
                </a:r>
              </a:p>
              <a:p>
                <a:pPr marL="0" indent="0">
                  <a:buNone/>
                </a:pPr>
                <a:r>
                  <a:rPr lang="en-US" sz="2200" b="0"/>
                  <a:t>Radioactive decays occur at random with rate </a:t>
                </a:r>
                <a14:m>
                  <m:oMath xmlns:m="http://schemas.openxmlformats.org/officeDocument/2006/math">
                    <m:r>
                      <a:rPr lang="en-US" sz="2200" b="0" i="1" smtClean="0">
                        <a:latin typeface="Cambria Math" panose="02040503050406030204" pitchFamily="18" charset="0"/>
                      </a:rPr>
                      <m:t>𝜆</m:t>
                    </m:r>
                  </m:oMath>
                </a14:m>
                <a:endParaRPr lang="en-US" sz="2200"/>
              </a:p>
              <a:p>
                <a:pPr marL="0"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𝑇</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≥3×</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10</m:t>
                        </m:r>
                      </m:e>
                      <m:sup>
                        <m:r>
                          <a:rPr lang="en-US" sz="2200" b="0" i="1" smtClean="0">
                            <a:latin typeface="Cambria Math" panose="02040503050406030204" pitchFamily="18" charset="0"/>
                          </a:rPr>
                          <m:t>−9</m:t>
                        </m:r>
                      </m:sup>
                    </m:sSup>
                  </m:oMath>
                </a14:m>
                <a:r>
                  <a:rPr lang="en-US" sz="2200"/>
                  <a:t> for all </a:t>
                </a:r>
                <a14:m>
                  <m:oMath xmlns:m="http://schemas.openxmlformats.org/officeDocument/2006/math">
                    <m:r>
                      <a:rPr lang="en-US" sz="2200" b="0" i="1" smtClean="0">
                        <a:latin typeface="Cambria Math" panose="02040503050406030204" pitchFamily="18" charset="0"/>
                      </a:rPr>
                      <m:t>𝑛</m:t>
                    </m:r>
                  </m:oMath>
                </a14:m>
                <a:endParaRPr lang="en-US" sz="2200"/>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460375" y="1431717"/>
                <a:ext cx="8226425" cy="1301647"/>
              </a:xfrm>
              <a:prstGeom prst="rect">
                <a:avLst/>
              </a:prstGeom>
              <a:blipFill>
                <a:blip r:embed="rId5"/>
                <a:stretch>
                  <a:fillRect l="-813" t="-2304" b="-3226"/>
                </a:stretch>
              </a:blipFill>
            </p:spPr>
            <p:txBody>
              <a:bodyPr/>
              <a:lstStyle/>
              <a:p>
                <a:r>
                  <a:rPr lang="en-US">
                    <a:noFill/>
                  </a:rPr>
                  <a:t> </a:t>
                </a:r>
              </a:p>
            </p:txBody>
          </p:sp>
        </mc:Fallback>
      </mc:AlternateContent>
    </p:spTree>
    <p:extLst>
      <p:ext uri="{BB962C8B-B14F-4D97-AF65-F5344CB8AC3E}">
        <p14:creationId xmlns:p14="http://schemas.microsoft.com/office/powerpoint/2010/main" val="186744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2879495"/>
                <a:ext cx="8165767" cy="31109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The expected values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oMath>
                </a14:m>
                <a:r>
                  <a:rPr lang="en-US" sz="2000"/>
                  <a:t> is given by</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𝐸</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m:oMathPara>
                </a14:m>
                <a:endParaRPr lang="en-US" sz="2000"/>
              </a:p>
              <a:p>
                <a:endParaRPr lang="en-US" sz="2000"/>
              </a:p>
              <a:p>
                <a:r>
                  <a:rPr lang="en-US" sz="2000"/>
                  <a:t>Since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𝑛</m:t>
                        </m:r>
                      </m:sub>
                    </m:sSub>
                  </m:oMath>
                </a14:m>
                <a:r>
                  <a:rPr lang="en-US" sz="2000"/>
                  <a:t> is exponentially distributed with parameter </a:t>
                </a:r>
                <a14:m>
                  <m:oMath xmlns:m="http://schemas.openxmlformats.org/officeDocument/2006/math">
                    <m:r>
                      <a:rPr lang="en-US" sz="2000" b="0" i="1" smtClean="0">
                        <a:latin typeface="Cambria Math" panose="02040503050406030204" pitchFamily="18" charset="0"/>
                      </a:rPr>
                      <m:t>𝜆</m:t>
                    </m:r>
                  </m:oMath>
                </a14:m>
                <a:r>
                  <a:rPr lang="en-US" sz="2000"/>
                  <a:t> we have</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𝑛</m:t>
                          </m:r>
                        </m:sub>
                      </m:sSub>
                      <m:r>
                        <a:rPr lang="en-US" sz="2000" i="1">
                          <a:latin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1" smtClean="0">
                              <a:latin typeface="Cambria Math" panose="02040503050406030204" pitchFamily="18" charset="0"/>
                            </a:rPr>
                            <m:t>0</m:t>
                          </m:r>
                        </m:sub>
                        <m:sup>
                          <m:r>
                            <a:rPr lang="en-US" sz="2000" b="0" i="1" smtClean="0">
                              <a:latin typeface="Cambria Math" panose="02040503050406030204" pitchFamily="18" charset="0"/>
                            </a:rPr>
                            <m:t>∞</m:t>
                          </m:r>
                        </m:sup>
                        <m:e>
                          <m:r>
                            <a:rPr lang="en-US" sz="2000" b="0" i="1" smtClean="0">
                              <a:latin typeface="Cambria Math" panose="02040503050406030204" pitchFamily="18" charset="0"/>
                            </a:rPr>
                            <m:t>𝑡</m:t>
                          </m:r>
                          <m:r>
                            <a:rPr lang="en-US" sz="2000" b="0" i="1" smtClean="0">
                              <a:latin typeface="Cambria Math" panose="02040503050406030204" pitchFamily="18" charset="0"/>
                            </a:rPr>
                            <m:t>𝜆</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𝑡</m:t>
                              </m:r>
                            </m:sup>
                          </m:sSup>
                          <m:r>
                            <a:rPr lang="en-US" sz="2000" b="0" i="1" smtClean="0">
                              <a:latin typeface="Cambria Math" panose="02040503050406030204" pitchFamily="18" charset="0"/>
                            </a:rPr>
                            <m:t> </m:t>
                          </m:r>
                          <m:r>
                            <a:rPr lang="en-US" sz="2000" b="0" i="1" smtClean="0">
                              <a:latin typeface="Cambria Math" panose="02040503050406030204" pitchFamily="18" charset="0"/>
                            </a:rPr>
                            <m:t>𝑑𝑡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𝜆</m:t>
                              </m:r>
                            </m:den>
                          </m:f>
                        </m:e>
                      </m:nary>
                    </m:oMath>
                  </m:oMathPara>
                </a14:m>
                <a:endParaRPr lang="en-US" sz="2000"/>
              </a:p>
              <a:p>
                <a:r>
                  <a:rPr lang="en-US" sz="2000"/>
                  <a:t>Applying the strong law of large numbers we have</a:t>
                </a:r>
              </a:p>
              <a:p>
                <a:pPr/>
                <a14:m>
                  <m:oMathPara xmlns:m="http://schemas.openxmlformats.org/officeDocument/2006/math">
                    <m:oMathParaPr>
                      <m:jc m:val="centerGroup"/>
                    </m:oMathParaPr>
                    <m:oMath xmlns:m="http://schemas.openxmlformats.org/officeDocument/2006/math">
                      <m:limLow>
                        <m:limLowPr>
                          <m:ctrlPr>
                            <a:rPr lang="en-US" sz="2000" b="0" i="1" smtClean="0">
                              <a:latin typeface="Cambria Math" panose="02040503050406030204" pitchFamily="18" charset="0"/>
                            </a:rPr>
                          </m:ctrlPr>
                        </m:limLowPr>
                        <m:e>
                          <m:r>
                            <m:rPr>
                              <m:sty m:val="p"/>
                            </m:rPr>
                            <a:rPr lang="en-US" sz="2000" b="0" i="0" smtClean="0">
                              <a:latin typeface="Cambria Math" panose="02040503050406030204" pitchFamily="18" charset="0"/>
                            </a:rPr>
                            <m:t>lim</m:t>
                          </m:r>
                          <m:r>
                            <a:rPr lang="en-US" sz="2000" b="0" i="1" smtClean="0">
                              <a:latin typeface="Cambria Math" panose="02040503050406030204" pitchFamily="18" charset="0"/>
                            </a:rPr>
                            <m:t> </m:t>
                          </m:r>
                        </m:e>
                        <m:lim>
                          <m:r>
                            <a:rPr lang="en-US" sz="2000" b="0" i="1" smtClean="0">
                              <a:latin typeface="Cambria Math" panose="02040503050406030204" pitchFamily="18" charset="0"/>
                            </a:rPr>
                            <m:t>𝑛</m:t>
                          </m:r>
                          <m:r>
                            <a:rPr lang="en-US" sz="2000" b="0" i="1" smtClean="0">
                              <a:latin typeface="Cambria Math" panose="02040503050406030204" pitchFamily="18" charset="0"/>
                            </a:rPr>
                            <m:t>→∞ </m:t>
                          </m:r>
                        </m:lim>
                      </m:limLow>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𝑛</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𝜆</m:t>
                          </m:r>
                        </m:den>
                      </m:f>
                    </m:oMath>
                  </m:oMathPara>
                </a14:m>
                <a:endParaRPr lang="en-US" sz="2000"/>
              </a:p>
            </p:txBody>
          </p:sp>
        </mc:Choice>
        <mc:Fallback xmlns="">
          <p:sp>
            <p:nvSpPr>
              <p:cNvPr id="12" name="TextBox 11"/>
              <p:cNvSpPr txBox="1">
                <a:spLocks noRot="1" noChangeAspect="1" noMove="1" noResize="1" noEditPoints="1" noAdjustHandles="1" noChangeArrowheads="1" noChangeShapeType="1" noTextEdit="1"/>
              </p:cNvSpPr>
              <p:nvPr/>
            </p:nvSpPr>
            <p:spPr>
              <a:xfrm>
                <a:off x="457200" y="2879495"/>
                <a:ext cx="8165767" cy="3110980"/>
              </a:xfrm>
              <a:prstGeom prst="rect">
                <a:avLst/>
              </a:prstGeom>
              <a:blipFill>
                <a:blip r:embed="rId4"/>
                <a:stretch>
                  <a:fillRect l="-595" t="-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a:t>We left off step 3 with the following</a:t>
                </a:r>
              </a:p>
              <a:p>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𝑋</m:t>
                          </m:r>
                        </m:e>
                        <m:sub>
                          <m:r>
                            <a:rPr lang="en-US" sz="2000" i="1" dirty="0">
                              <a:latin typeface="Cambria Math" panose="02040503050406030204" pitchFamily="18" charset="0"/>
                            </a:rPr>
                            <m:t>𝑛</m:t>
                          </m:r>
                        </m:sub>
                      </m:sSub>
                      <m:r>
                        <a:rPr lang="en-US" sz="2000" i="1" dirty="0">
                          <a:latin typeface="Cambria Math" panose="02040503050406030204" pitchFamily="18" charset="0"/>
                        </a:rPr>
                        <m:t>=</m:t>
                      </m:r>
                      <m:r>
                        <a:rPr lang="en-US" sz="2000" i="1" dirty="0">
                          <a:latin typeface="Cambria Math" panose="02040503050406030204" pitchFamily="18" charset="0"/>
                        </a:rPr>
                        <m:t>𝑎</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𝑌</m:t>
                          </m:r>
                        </m:e>
                        <m:sub>
                          <m:r>
                            <a:rPr lang="en-US" sz="2000" i="1" dirty="0">
                              <a:latin typeface="Cambria Math" panose="02040503050406030204" pitchFamily="18" charset="0"/>
                            </a:rPr>
                            <m:t>𝑛</m:t>
                          </m:r>
                        </m:sub>
                      </m:sSub>
                    </m:oMath>
                  </m:oMathPara>
                </a14:m>
                <a:endParaRPr lang="en-US" sz="2000"/>
              </a:p>
              <a:p>
                <a:r>
                  <a:rPr lang="en-US" sz="2000"/>
                  <a:t>where </a:t>
                </a:r>
                <a14:m>
                  <m:oMath xmlns:m="http://schemas.openxmlformats.org/officeDocument/2006/math">
                    <m:r>
                      <a:rPr lang="en-US" sz="2000" i="1" dirty="0">
                        <a:latin typeface="Cambria Math" panose="02040503050406030204" pitchFamily="18" charset="0"/>
                      </a:rPr>
                      <m:t>𝑎</m:t>
                    </m:r>
                    <m:r>
                      <a:rPr lang="en-US" sz="2000" i="1" dirty="0">
                        <a:latin typeface="Cambria Math" panose="02040503050406030204" pitchFamily="18" charset="0"/>
                      </a:rPr>
                      <m:t>=3×</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−9</m:t>
                        </m:r>
                      </m:sup>
                    </m:sSup>
                  </m:oMath>
                </a14:m>
                <a:r>
                  <a:rPr lang="en-US" sz="2000"/>
                  <a:t> is the lock time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oMath>
                </a14:m>
                <a:r>
                  <a:rPr lang="en-US" sz="2000"/>
                  <a:t>  are </a:t>
                </a:r>
                <a:r>
                  <a:rPr lang="en-US" sz="2000" err="1"/>
                  <a:t>i.i.d</a:t>
                </a:r>
                <a:r>
                  <a:rPr lang="en-US" sz="2000"/>
                  <a:t>. exponentially distribution random variables with parameter </a:t>
                </a:r>
                <a14:m>
                  <m:oMath xmlns:m="http://schemas.openxmlformats.org/officeDocument/2006/math">
                    <m:r>
                      <a:rPr lang="en-US" sz="2000" b="0" i="1" smtClean="0">
                        <a:latin typeface="Cambria Math" panose="02040503050406030204" pitchFamily="18" charset="0"/>
                      </a:rPr>
                      <m:t>𝜆</m:t>
                    </m:r>
                  </m:oMath>
                </a14:m>
                <a:r>
                  <a:rPr lang="en-US" sz="200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323439"/>
              </a:xfrm>
              <a:prstGeom prst="rect">
                <a:avLst/>
              </a:prstGeom>
              <a:blipFill>
                <a:blip r:embed="rId5"/>
                <a:stretch>
                  <a:fillRect l="-670" t="-1351" b="-5856"/>
                </a:stretch>
              </a:blipFill>
            </p:spPr>
            <p:txBody>
              <a:bodyPr/>
              <a:lstStyle/>
              <a:p>
                <a:r>
                  <a:rPr lang="en-US">
                    <a:noFill/>
                  </a:rPr>
                  <a:t> </a:t>
                </a:r>
              </a:p>
            </p:txBody>
          </p:sp>
        </mc:Fallback>
      </mc:AlternateContent>
    </p:spTree>
    <p:extLst>
      <p:ext uri="{BB962C8B-B14F-4D97-AF65-F5344CB8AC3E}">
        <p14:creationId xmlns:p14="http://schemas.microsoft.com/office/powerpoint/2010/main" val="187478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210042"/>
          </a:solidFill>
        </p:spPr>
        <p:txBody>
          <a:bodyPr>
            <a:normAutofit/>
          </a:bodyPr>
          <a:lstStyle/>
          <a:p>
            <a:r>
              <a:rPr lang="en-US" sz="3900">
                <a:solidFill>
                  <a:schemeClr val="bg1"/>
                </a:solidFill>
              </a:rPr>
              <a:t>Step 4: Solve the Problem</a:t>
            </a:r>
          </a:p>
        </p:txBody>
      </p:sp>
      <p:sp>
        <p:nvSpPr>
          <p:cNvPr id="6" name="AutoShape 2" descr="https://plus.google.com/_/focus/photos/private/AIbEiAIAAAAiCITw2KqssdzgRxDQjZ3yvsz3tvQBGOblk6_24pHntAEwAXsUkahqIQODZFCRQPi8m2hfvcBC?sz=12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457200" y="2692687"/>
                <a:ext cx="8165767" cy="40803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From the previous and</a:t>
                </a:r>
              </a:p>
              <a:p>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r>
                            <a:rPr lang="en-US" b="0" i="1" smtClean="0">
                              <a:latin typeface="Cambria Math" panose="02040503050406030204" pitchFamily="18" charset="0"/>
                            </a:rPr>
                            <m:t> </m:t>
                          </m:r>
                        </m:e>
                        <m:lim>
                          <m:r>
                            <a:rPr lang="en-US" b="0" i="1" smtClean="0">
                              <a:latin typeface="Cambria Math" panose="02040503050406030204" pitchFamily="18" charset="0"/>
                            </a:rPr>
                            <m:t>𝑛</m:t>
                          </m:r>
                          <m:r>
                            <a:rPr lang="en-US" b="0" i="1" smtClean="0">
                              <a:latin typeface="Cambria Math" panose="02040503050406030204" pitchFamily="18" charset="0"/>
                            </a:rPr>
                            <m:t>→∞ </m:t>
                          </m:r>
                        </m:lim>
                      </m:limLow>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oMath>
                  </m:oMathPara>
                </a14:m>
                <a:endParaRPr lang="en-US"/>
              </a:p>
              <a:p>
                <a:r>
                  <a:rPr lang="en-US"/>
                  <a:t>we get from the fact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𝑛</m:t>
                        </m:r>
                        <m:r>
                          <a:rPr lang="en-US" i="1">
                            <a:latin typeface="Cambria Math" panose="02040503050406030204" pitchFamily="18" charset="0"/>
                          </a:rPr>
                          <m:t>−1</m:t>
                        </m:r>
                      </m:sub>
                    </m:sSub>
                  </m:oMath>
                </a14:m>
                <a:endParaRPr lang="en-US"/>
              </a:p>
              <a:p>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r>
                            <a:rPr lang="en-US" i="1">
                              <a:latin typeface="Cambria Math" panose="02040503050406030204" pitchFamily="18" charset="0"/>
                            </a:rPr>
                            <m:t> </m:t>
                          </m:r>
                        </m:e>
                        <m:lim>
                          <m:r>
                            <a:rPr lang="en-US" i="1">
                              <a:latin typeface="Cambria Math" panose="02040503050406030204" pitchFamily="18" charset="0"/>
                            </a:rPr>
                            <m:t>𝑛</m:t>
                          </m:r>
                          <m:r>
                            <a:rPr lang="en-US" i="1">
                              <a:latin typeface="Cambria Math" panose="02040503050406030204" pitchFamily="18" charset="0"/>
                            </a:rPr>
                            <m:t>→∞ </m:t>
                          </m:r>
                        </m:lim>
                      </m:limLow>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−2 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r>
                                <a:rPr lang="en-US" b="0" i="1" smtClean="0">
                                  <a:latin typeface="Cambria Math" panose="02040503050406030204" pitchFamily="18" charset="0"/>
                                </a:rPr>
                                <m:t>−1</m:t>
                              </m:r>
                            </m:sub>
                          </m:sSub>
                        </m:num>
                        <m:den>
                          <m:r>
                            <a:rPr lang="en-US" i="1">
                              <a:latin typeface="Cambria Math" panose="02040503050406030204" pitchFamily="18" charset="0"/>
                            </a:rPr>
                            <m:t>𝑛</m:t>
                          </m:r>
                        </m:den>
                      </m:f>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oMath>
                  </m:oMathPara>
                </a14:m>
                <a:endParaRPr lang="en-US"/>
              </a:p>
              <a:p>
                <a:r>
                  <a:rPr lang="en-US"/>
                  <a:t>which collapses to </a:t>
                </a:r>
              </a:p>
              <a:p>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r>
                            <a:rPr lang="en-US" i="1">
                              <a:latin typeface="Cambria Math" panose="02040503050406030204" pitchFamily="18" charset="0"/>
                            </a:rPr>
                            <m:t> </m:t>
                          </m:r>
                        </m:e>
                        <m:lim>
                          <m:r>
                            <a:rPr lang="en-US" i="1">
                              <a:latin typeface="Cambria Math" panose="02040503050406030204" pitchFamily="18" charset="0"/>
                            </a:rPr>
                            <m:t>𝑛</m:t>
                          </m:r>
                          <m:r>
                            <a:rPr lang="en-US" i="1">
                              <a:latin typeface="Cambria Math" panose="02040503050406030204" pitchFamily="18" charset="0"/>
                            </a:rPr>
                            <m:t>→∞ </m:t>
                          </m:r>
                        </m:lim>
                      </m:limLow>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num>
                        <m:den>
                          <m:r>
                            <a:rPr lang="en-US" i="1">
                              <a:latin typeface="Cambria Math" panose="02040503050406030204" pitchFamily="18" charset="0"/>
                            </a:rPr>
                            <m:t>𝑛</m:t>
                          </m:r>
                        </m:den>
                      </m:f>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r>
                            <a:rPr lang="en-US" i="1">
                              <a:latin typeface="Cambria Math" panose="02040503050406030204" pitchFamily="18" charset="0"/>
                            </a:rPr>
                            <m:t> </m:t>
                          </m:r>
                        </m:e>
                        <m:lim>
                          <m:r>
                            <a:rPr lang="en-US" i="1">
                              <a:latin typeface="Cambria Math" panose="02040503050406030204" pitchFamily="18" charset="0"/>
                            </a:rPr>
                            <m:t>𝑛</m:t>
                          </m:r>
                          <m:r>
                            <a:rPr lang="en-US" i="1">
                              <a:latin typeface="Cambria Math" panose="02040503050406030204" pitchFamily="18" charset="0"/>
                            </a:rPr>
                            <m:t>→∞ </m:t>
                          </m:r>
                        </m:lim>
                      </m:limLow>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𝑛</m:t>
                              </m:r>
                            </m:sub>
                          </m:sSub>
                        </m:num>
                        <m:den>
                          <m:r>
                            <a:rPr lang="en-US" i="1">
                              <a:latin typeface="Cambria Math" panose="02040503050406030204" pitchFamily="18" charset="0"/>
                            </a:rPr>
                            <m:t>𝑛</m:t>
                          </m:r>
                        </m:den>
                      </m:f>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oMath>
                  </m:oMathPara>
                </a14:m>
                <a:endParaRPr lang="en-US"/>
              </a:p>
              <a:p>
                <a:r>
                  <a:rPr lang="en-US"/>
                  <a:t>So for large values of </a:t>
                </a:r>
                <a14:m>
                  <m:oMath xmlns:m="http://schemas.openxmlformats.org/officeDocument/2006/math">
                    <m:r>
                      <a:rPr lang="en-US" b="0" i="1" smtClean="0">
                        <a:latin typeface="Cambria Math" panose="02040503050406030204" pitchFamily="18" charset="0"/>
                      </a:rPr>
                      <m:t>𝑛</m:t>
                    </m:r>
                  </m:oMath>
                </a14:m>
                <a:r>
                  <a:rPr lang="en-US"/>
                  <a:t> we achieve</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oMath>
                  </m:oMathPara>
                </a14:m>
                <a:endParaRPr lang="en-US"/>
              </a:p>
              <a:p>
                <a:r>
                  <a:rPr lang="en-US"/>
                  <a:t>or equivalently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𝑛𝑎</m:t>
                          </m:r>
                        </m:den>
                      </m:f>
                    </m:oMath>
                  </m:oMathPara>
                </a14:m>
                <a:endParaRPr lang="en-US"/>
              </a:p>
            </p:txBody>
          </p:sp>
        </mc:Choice>
        <mc:Fallback xmlns="">
          <p:sp>
            <p:nvSpPr>
              <p:cNvPr id="12" name="TextBox 11"/>
              <p:cNvSpPr txBox="1">
                <a:spLocks noRot="1" noChangeAspect="1" noMove="1" noResize="1" noEditPoints="1" noAdjustHandles="1" noChangeArrowheads="1" noChangeShapeType="1" noTextEdit="1"/>
              </p:cNvSpPr>
              <p:nvPr/>
            </p:nvSpPr>
            <p:spPr>
              <a:xfrm>
                <a:off x="457200" y="2692687"/>
                <a:ext cx="8165767" cy="4080348"/>
              </a:xfrm>
              <a:prstGeom prst="rect">
                <a:avLst/>
              </a:prstGeom>
              <a:blipFill>
                <a:blip r:embed="rId4"/>
                <a:stretch>
                  <a:fillRect l="-446" t="-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0375" y="1429443"/>
                <a:ext cx="8162592"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t>We left off Step 3 with the following</a:t>
                </a:r>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𝑛</m:t>
                          </m:r>
                        </m:sub>
                      </m:sSub>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𝑛</m:t>
                          </m:r>
                        </m:sub>
                      </m:sSub>
                    </m:oMath>
                  </m:oMathPara>
                </a14:m>
                <a:endParaRPr lang="en-US"/>
              </a:p>
              <a:p>
                <a:r>
                  <a:rPr lang="en-US"/>
                  <a:t>where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oMath>
                </a14:m>
                <a:r>
                  <a:rPr lang="en-US"/>
                  <a:t> is the lock time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a:t>  are </a:t>
                </a:r>
                <a:r>
                  <a:rPr lang="en-US" err="1"/>
                  <a:t>i.i.d</a:t>
                </a:r>
                <a:r>
                  <a:rPr lang="en-US"/>
                  <a:t>. exponentially distribution random variables with parameter </a:t>
                </a:r>
                <a14:m>
                  <m:oMath xmlns:m="http://schemas.openxmlformats.org/officeDocument/2006/math">
                    <m:r>
                      <a:rPr lang="en-US" b="0" i="1" smtClean="0">
                        <a:latin typeface="Cambria Math" panose="02040503050406030204" pitchFamily="18" charset="0"/>
                      </a:rPr>
                      <m:t>𝜆</m:t>
                    </m:r>
                  </m:oMath>
                </a14:m>
                <a:r>
                  <a:rPr lang="en-US"/>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0375" y="1429443"/>
                <a:ext cx="8162592" cy="1200329"/>
              </a:xfrm>
              <a:prstGeom prst="rect">
                <a:avLst/>
              </a:prstGeom>
              <a:blipFill>
                <a:blip r:embed="rId5"/>
                <a:stretch>
                  <a:fillRect l="-521" t="-1493" b="-5970"/>
                </a:stretch>
              </a:blipFill>
            </p:spPr>
            <p:txBody>
              <a:bodyPr/>
              <a:lstStyle/>
              <a:p>
                <a:r>
                  <a:rPr lang="en-US">
                    <a:noFill/>
                  </a:rPr>
                  <a:t> </a:t>
                </a:r>
              </a:p>
            </p:txBody>
          </p:sp>
        </mc:Fallback>
      </mc:AlternateContent>
    </p:spTree>
    <p:extLst>
      <p:ext uri="{BB962C8B-B14F-4D97-AF65-F5344CB8AC3E}">
        <p14:creationId xmlns:p14="http://schemas.microsoft.com/office/powerpoint/2010/main" val="159654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animEffect transition="in" filter="fade">
                                      <p:cBhvr>
                                        <p:cTn id="15" dur="500"/>
                                        <p:tgtEl>
                                          <p:spTgt spid="1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6" end="6"/>
                                            </p:txEl>
                                          </p:spTgt>
                                        </p:tgtEl>
                                        <p:attrNameLst>
                                          <p:attrName>style.visibility</p:attrName>
                                        </p:attrNameLst>
                                      </p:cBhvr>
                                      <p:to>
                                        <p:strVal val="visible"/>
                                      </p:to>
                                    </p:set>
                                    <p:animEffect transition="in" filter="fade">
                                      <p:cBhvr>
                                        <p:cTn id="20" dur="500"/>
                                        <p:tgtEl>
                                          <p:spTgt spid="12">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animEffect transition="in" filter="fade">
                                      <p:cBhvr>
                                        <p:cTn id="23" dur="500"/>
                                        <p:tgtEl>
                                          <p:spTgt spid="1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xEl>
                                              <p:pRg st="8" end="8"/>
                                            </p:txEl>
                                          </p:spTgt>
                                        </p:tgtEl>
                                        <p:attrNameLst>
                                          <p:attrName>style.visibility</p:attrName>
                                        </p:attrNameLst>
                                      </p:cBhvr>
                                      <p:to>
                                        <p:strVal val="visible"/>
                                      </p:to>
                                    </p:set>
                                    <p:animEffect transition="in" filter="fade">
                                      <p:cBhvr>
                                        <p:cTn id="28" dur="500"/>
                                        <p:tgtEl>
                                          <p:spTgt spid="12">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animEffect transition="in" filter="fade">
                                      <p:cBhvr>
                                        <p:cTn id="31"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Words>
  <Application>Microsoft Office PowerPoint</Application>
  <PresentationFormat>On-screen Show (4:3)</PresentationFormat>
  <Paragraphs>120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 arial</vt:lpstr>
      <vt:lpstr>Arial</vt:lpstr>
      <vt:lpstr>Calibri</vt:lpstr>
      <vt:lpstr>Cambria Math</vt:lpstr>
      <vt:lpstr>Office Theme</vt:lpstr>
      <vt:lpstr>Continuous Probability Models</vt:lpstr>
      <vt:lpstr>Continuous Probability Models</vt:lpstr>
      <vt:lpstr>Exponential Distribution</vt:lpstr>
      <vt:lpstr>Problem</vt:lpstr>
      <vt:lpstr>Step 1: Frame the problem</vt:lpstr>
      <vt:lpstr>Step 2: Select the modeling approach</vt:lpstr>
      <vt:lpstr>Step 3: Formulate the model</vt:lpstr>
      <vt:lpstr>Step 4: Solve the Problem</vt:lpstr>
      <vt:lpstr>Step 4: Solve the Problem</vt:lpstr>
      <vt:lpstr>Step 5: Answer the question</vt:lpstr>
      <vt:lpstr>Sensitivity Analysis: Decay Rate</vt:lpstr>
      <vt:lpstr>Robustness</vt:lpstr>
    </vt:vector>
  </TitlesOfParts>
  <Company>SFASU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becneljj@sfasu.edu</dc:creator>
  <cp:lastModifiedBy>Jeremy Becnel</cp:lastModifiedBy>
  <cp:revision>1</cp:revision>
  <dcterms:created xsi:type="dcterms:W3CDTF">2014-07-15T14:47:24Z</dcterms:created>
  <dcterms:modified xsi:type="dcterms:W3CDTF">2019-04-11T15:47:18Z</dcterms:modified>
</cp:coreProperties>
</file>