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21" r:id="rId3"/>
    <p:sldId id="352" r:id="rId4"/>
    <p:sldId id="342" r:id="rId5"/>
    <p:sldId id="303" r:id="rId6"/>
    <p:sldId id="356" r:id="rId7"/>
    <p:sldId id="345" r:id="rId8"/>
    <p:sldId id="304" r:id="rId9"/>
    <p:sldId id="355" r:id="rId10"/>
    <p:sldId id="357" r:id="rId11"/>
    <p:sldId id="349" r:id="rId12"/>
    <p:sldId id="358" r:id="rId13"/>
    <p:sldId id="359" r:id="rId14"/>
    <p:sldId id="34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21"/>
            <p14:sldId id="352"/>
            <p14:sldId id="342"/>
            <p14:sldId id="303"/>
            <p14:sldId id="356"/>
            <p14:sldId id="345"/>
            <p14:sldId id="304"/>
            <p14:sldId id="355"/>
            <p14:sldId id="357"/>
            <p14:sldId id="349"/>
            <p14:sldId id="358"/>
            <p14:sldId id="359"/>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C6644-1F5F-42CA-901A-FDFD151355A9}" v="69" dt="2019-04-11T16:38:40.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snapToObjects="1">
      <p:cViewPr varScale="1">
        <p:scale>
          <a:sx n="127" d="100"/>
          <a:sy n="127" d="100"/>
        </p:scale>
        <p:origin x="144" y="20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FA9C6644-1F5F-42CA-901A-FDFD151355A9}"/>
    <pc:docChg chg="custSel modSld">
      <pc:chgData name="Jeremy Becnel" userId="83c67da8-0358-45df-a8cb-c23f6394336a" providerId="ADAL" clId="{FA9C6644-1F5F-42CA-901A-FDFD151355A9}" dt="2019-04-11T16:38:40.452" v="71" actId="6549"/>
      <pc:docMkLst>
        <pc:docMk/>
      </pc:docMkLst>
      <pc:sldChg chg="modSp">
        <pc:chgData name="Jeremy Becnel" userId="83c67da8-0358-45df-a8cb-c23f6394336a" providerId="ADAL" clId="{FA9C6644-1F5F-42CA-901A-FDFD151355A9}" dt="2019-03-12T13:56:43.042" v="0" actId="33524"/>
        <pc:sldMkLst>
          <pc:docMk/>
          <pc:sldMk cId="2500943261" sldId="321"/>
        </pc:sldMkLst>
        <pc:graphicFrameChg chg="mod">
          <ac:chgData name="Jeremy Becnel" userId="83c67da8-0358-45df-a8cb-c23f6394336a" providerId="ADAL" clId="{FA9C6644-1F5F-42CA-901A-FDFD151355A9}" dt="2019-03-12T13:56:43.042" v="0" actId="33524"/>
          <ac:graphicFrameMkLst>
            <pc:docMk/>
            <pc:sldMk cId="2500943261" sldId="321"/>
            <ac:graphicFrameMk id="3" creationId="{00000000-0000-0000-0000-000000000000}"/>
          </ac:graphicFrameMkLst>
        </pc:graphicFrameChg>
      </pc:sldChg>
      <pc:sldChg chg="modSp">
        <pc:chgData name="Jeremy Becnel" userId="83c67da8-0358-45df-a8cb-c23f6394336a" providerId="ADAL" clId="{FA9C6644-1F5F-42CA-901A-FDFD151355A9}" dt="2019-04-11T16:38:20.292" v="70" actId="6549"/>
        <pc:sldMkLst>
          <pc:docMk/>
          <pc:sldMk cId="3223107516" sldId="342"/>
        </pc:sldMkLst>
        <pc:spChg chg="mod">
          <ac:chgData name="Jeremy Becnel" userId="83c67da8-0358-45df-a8cb-c23f6394336a" providerId="ADAL" clId="{FA9C6644-1F5F-42CA-901A-FDFD151355A9}" dt="2019-04-11T16:38:20.292" v="70" actId="6549"/>
          <ac:spMkLst>
            <pc:docMk/>
            <pc:sldMk cId="3223107516" sldId="342"/>
            <ac:spMk id="3" creationId="{00000000-0000-0000-0000-000000000000}"/>
          </ac:spMkLst>
        </pc:spChg>
      </pc:sldChg>
      <pc:sldChg chg="modSp">
        <pc:chgData name="Jeremy Becnel" userId="83c67da8-0358-45df-a8cb-c23f6394336a" providerId="ADAL" clId="{FA9C6644-1F5F-42CA-901A-FDFD151355A9}" dt="2019-03-12T14:01:30.777" v="13" actId="20577"/>
        <pc:sldMkLst>
          <pc:docMk/>
          <pc:sldMk cId="1509236771" sldId="349"/>
        </pc:sldMkLst>
        <pc:spChg chg="mod">
          <ac:chgData name="Jeremy Becnel" userId="83c67da8-0358-45df-a8cb-c23f6394336a" providerId="ADAL" clId="{FA9C6644-1F5F-42CA-901A-FDFD151355A9}" dt="2019-03-12T14:01:30.777" v="13" actId="20577"/>
          <ac:spMkLst>
            <pc:docMk/>
            <pc:sldMk cId="1509236771" sldId="349"/>
            <ac:spMk id="13" creationId="{00000000-0000-0000-0000-000000000000}"/>
          </ac:spMkLst>
        </pc:spChg>
      </pc:sldChg>
      <pc:sldChg chg="modSp">
        <pc:chgData name="Jeremy Becnel" userId="83c67da8-0358-45df-a8cb-c23f6394336a" providerId="ADAL" clId="{FA9C6644-1F5F-42CA-901A-FDFD151355A9}" dt="2019-03-12T13:59:13.647" v="3" actId="6549"/>
        <pc:sldMkLst>
          <pc:docMk/>
          <pc:sldMk cId="4131356800" sldId="355"/>
        </pc:sldMkLst>
        <pc:spChg chg="mod">
          <ac:chgData name="Jeremy Becnel" userId="83c67da8-0358-45df-a8cb-c23f6394336a" providerId="ADAL" clId="{FA9C6644-1F5F-42CA-901A-FDFD151355A9}" dt="2019-03-12T13:59:13.647" v="3" actId="6549"/>
          <ac:spMkLst>
            <pc:docMk/>
            <pc:sldMk cId="4131356800" sldId="355"/>
            <ac:spMk id="12" creationId="{00000000-0000-0000-0000-000000000000}"/>
          </ac:spMkLst>
        </pc:spChg>
      </pc:sldChg>
      <pc:sldChg chg="modSp">
        <pc:chgData name="Jeremy Becnel" userId="83c67da8-0358-45df-a8cb-c23f6394336a" providerId="ADAL" clId="{FA9C6644-1F5F-42CA-901A-FDFD151355A9}" dt="2019-04-11T16:38:40.452" v="71" actId="6549"/>
        <pc:sldMkLst>
          <pc:docMk/>
          <pc:sldMk cId="635876951" sldId="356"/>
        </pc:sldMkLst>
        <pc:spChg chg="mod">
          <ac:chgData name="Jeremy Becnel" userId="83c67da8-0358-45df-a8cb-c23f6394336a" providerId="ADAL" clId="{FA9C6644-1F5F-42CA-901A-FDFD151355A9}" dt="2019-04-11T16:38:40.452" v="71" actId="6549"/>
          <ac:spMkLst>
            <pc:docMk/>
            <pc:sldMk cId="635876951" sldId="356"/>
            <ac:spMk id="11" creationId="{00000000-0000-0000-0000-000000000000}"/>
          </ac:spMkLst>
        </pc:spChg>
      </pc:sldChg>
      <pc:sldChg chg="modSp">
        <pc:chgData name="Jeremy Becnel" userId="83c67da8-0358-45df-a8cb-c23f6394336a" providerId="ADAL" clId="{FA9C6644-1F5F-42CA-901A-FDFD151355A9}" dt="2019-04-11T16:23:38.361" v="68" actId="20577"/>
        <pc:sldMkLst>
          <pc:docMk/>
          <pc:sldMk cId="2899046752" sldId="357"/>
        </pc:sldMkLst>
        <pc:spChg chg="mod">
          <ac:chgData name="Jeremy Becnel" userId="83c67da8-0358-45df-a8cb-c23f6394336a" providerId="ADAL" clId="{FA9C6644-1F5F-42CA-901A-FDFD151355A9}" dt="2019-04-11T16:23:38.361" v="68" actId="20577"/>
          <ac:spMkLst>
            <pc:docMk/>
            <pc:sldMk cId="2899046752" sldId="357"/>
            <ac:spMk id="4" creationId="{00000000-0000-0000-0000-000000000000}"/>
          </ac:spMkLst>
        </pc:spChg>
      </pc:sldChg>
      <pc:sldChg chg="modSp">
        <pc:chgData name="Jeremy Becnel" userId="83c67da8-0358-45df-a8cb-c23f6394336a" providerId="ADAL" clId="{FA9C6644-1F5F-42CA-901A-FDFD151355A9}" dt="2019-03-12T14:04:03.636" v="48" actId="6549"/>
        <pc:sldMkLst>
          <pc:docMk/>
          <pc:sldMk cId="2630358099" sldId="359"/>
        </pc:sldMkLst>
        <pc:spChg chg="mod">
          <ac:chgData name="Jeremy Becnel" userId="83c67da8-0358-45df-a8cb-c23f6394336a" providerId="ADAL" clId="{FA9C6644-1F5F-42CA-901A-FDFD151355A9}" dt="2019-03-12T14:04:03.636" v="48" actId="6549"/>
          <ac:spMkLst>
            <pc:docMk/>
            <pc:sldMk cId="2630358099" sldId="359"/>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89536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534054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75290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37869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70506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59001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352895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Statistics</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Normal Distribution Properties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60375" y="1447134"/>
                <a:ext cx="8226425" cy="4653005"/>
              </a:xfrm>
              <a:prstGeom prst="rect">
                <a:avLst/>
              </a:prstGeom>
              <a:solidFill>
                <a:schemeClr val="bg1"/>
              </a:solidFill>
            </p:spPr>
            <p:txBody>
              <a:bodyPr wrap="square" rtlCol="0">
                <a:spAutoFit/>
              </a:bodyPr>
              <a:lstStyle/>
              <a:p>
                <a:r>
                  <a:rPr lang="en-US" sz="2100" dirty="0"/>
                  <a:t>Suppose </a:t>
                </a:r>
                <a14:m>
                  <m:oMath xmlns:m="http://schemas.openxmlformats.org/officeDocument/2006/math">
                    <m:r>
                      <a:rPr lang="en-US" sz="2100" b="0" i="1" smtClean="0">
                        <a:latin typeface="Cambria Math" panose="02040503050406030204" pitchFamily="18" charset="0"/>
                      </a:rPr>
                      <m:t>𝑋</m:t>
                    </m:r>
                    <m:r>
                      <a:rPr lang="en-US" sz="2100" b="0" i="0" smtClean="0">
                        <a:latin typeface="Cambria Math" panose="02040503050406030204" pitchFamily="18" charset="0"/>
                      </a:rPr>
                      <m:t>~</m:t>
                    </m:r>
                    <m:r>
                      <a:rPr lang="en-US" sz="2100" b="0" i="1" smtClean="0">
                        <a:latin typeface="Cambria Math" panose="02040503050406030204" pitchFamily="18" charset="0"/>
                      </a:rPr>
                      <m:t>𝑁</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𝜇</m:t>
                        </m:r>
                      </m:e>
                      <m:sub>
                        <m:r>
                          <a:rPr lang="en-US" sz="2100" b="0" i="1" smtClean="0">
                            <a:latin typeface="Cambria Math" panose="02040503050406030204" pitchFamily="18" charset="0"/>
                          </a:rPr>
                          <m:t>𝑋</m:t>
                        </m:r>
                      </m:sub>
                    </m:sSub>
                    <m:r>
                      <a:rPr lang="en-US" sz="2100" b="0" i="1" smtClean="0">
                        <a:latin typeface="Cambria Math" panose="02040503050406030204" pitchFamily="18" charset="0"/>
                      </a:rPr>
                      <m:t>, </m:t>
                    </m:r>
                    <m:sSubSup>
                      <m:sSubSupPr>
                        <m:ctrlPr>
                          <a:rPr lang="en-US" sz="2100" b="0" i="1" smtClean="0">
                            <a:latin typeface="Cambria Math" panose="02040503050406030204" pitchFamily="18" charset="0"/>
                          </a:rPr>
                        </m:ctrlPr>
                      </m:sSubSupPr>
                      <m:e>
                        <m:r>
                          <a:rPr lang="en-US" sz="2100" b="0" i="1" smtClean="0">
                            <a:latin typeface="Cambria Math" panose="02040503050406030204" pitchFamily="18" charset="0"/>
                          </a:rPr>
                          <m:t>𝜎</m:t>
                        </m:r>
                      </m:e>
                      <m:sub>
                        <m:r>
                          <a:rPr lang="en-US" sz="2100" b="0" i="1" smtClean="0">
                            <a:latin typeface="Cambria Math" panose="02040503050406030204" pitchFamily="18" charset="0"/>
                          </a:rPr>
                          <m:t>𝑋</m:t>
                        </m:r>
                      </m:sub>
                      <m:sup>
                        <m:r>
                          <a:rPr lang="en-US" sz="2100" b="0" i="1" smtClean="0">
                            <a:latin typeface="Cambria Math" panose="02040503050406030204" pitchFamily="18" charset="0"/>
                          </a:rPr>
                          <m:t>2</m:t>
                        </m:r>
                      </m:sup>
                    </m:sSubSup>
                    <m:r>
                      <a:rPr lang="en-US" sz="2100" b="0" i="1" smtClean="0">
                        <a:latin typeface="Cambria Math" panose="02040503050406030204" pitchFamily="18" charset="0"/>
                      </a:rPr>
                      <m:t>)</m:t>
                    </m:r>
                  </m:oMath>
                </a14:m>
                <a:r>
                  <a:rPr lang="en-US" sz="2100" dirty="0"/>
                  <a:t>, then we can </a:t>
                </a:r>
                <a:r>
                  <a:rPr lang="en-US" sz="2100" u="sng" dirty="0"/>
                  <a:t>standardize</a:t>
                </a:r>
                <a:r>
                  <a:rPr lang="en-US" sz="2100" dirty="0"/>
                  <a:t> </a:t>
                </a:r>
                <a14:m>
                  <m:oMath xmlns:m="http://schemas.openxmlformats.org/officeDocument/2006/math">
                    <m:r>
                      <a:rPr lang="en-US" sz="2100" b="0" i="1" smtClean="0">
                        <a:latin typeface="Cambria Math" panose="02040503050406030204" pitchFamily="18" charset="0"/>
                      </a:rPr>
                      <m:t>𝑋</m:t>
                    </m:r>
                  </m:oMath>
                </a14:m>
                <a:r>
                  <a:rPr lang="en-US" sz="2100" dirty="0"/>
                  <a:t> by way of</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𝑍</m:t>
                      </m:r>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𝑋</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𝜇</m:t>
                              </m:r>
                            </m:e>
                            <m:sub>
                              <m:r>
                                <a:rPr lang="en-US" sz="2100" b="0" i="1" smtClean="0">
                                  <a:latin typeface="Cambria Math" panose="02040503050406030204" pitchFamily="18" charset="0"/>
                                </a:rPr>
                                <m:t>𝑋</m:t>
                              </m:r>
                            </m:sub>
                          </m:sSub>
                        </m:num>
                        <m:den>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𝜎</m:t>
                              </m:r>
                            </m:e>
                            <m:sub>
                              <m:r>
                                <a:rPr lang="en-US" sz="2100" b="0" i="1" smtClean="0">
                                  <a:latin typeface="Cambria Math" panose="02040503050406030204" pitchFamily="18" charset="0"/>
                                </a:rPr>
                                <m:t>𝑋</m:t>
                              </m:r>
                            </m:sub>
                          </m:sSub>
                        </m:den>
                      </m:f>
                    </m:oMath>
                  </m:oMathPara>
                </a14:m>
                <a:endParaRPr lang="en-US" sz="2100" dirty="0"/>
              </a:p>
              <a:p>
                <a:r>
                  <a:rPr lang="en-US" sz="2100" dirty="0"/>
                  <a:t>Then </a:t>
                </a:r>
                <a14:m>
                  <m:oMath xmlns:m="http://schemas.openxmlformats.org/officeDocument/2006/math">
                    <m:r>
                      <a:rPr lang="en-US" sz="2100" b="0" i="1" smtClean="0">
                        <a:latin typeface="Cambria Math" panose="02040503050406030204" pitchFamily="18" charset="0"/>
                      </a:rPr>
                      <m:t>𝑍</m:t>
                    </m:r>
                    <m:r>
                      <a:rPr lang="en-US" sz="2100" b="0" i="1" smtClean="0">
                        <a:latin typeface="Cambria Math" panose="02040503050406030204" pitchFamily="18" charset="0"/>
                      </a:rPr>
                      <m:t>~</m:t>
                    </m:r>
                    <m:r>
                      <a:rPr lang="en-US" sz="2100" b="0" i="1" smtClean="0">
                        <a:latin typeface="Cambria Math" panose="02040503050406030204" pitchFamily="18" charset="0"/>
                      </a:rPr>
                      <m:t>𝑁</m:t>
                    </m:r>
                    <m:r>
                      <a:rPr lang="en-US" sz="2100" b="0" i="1" smtClean="0">
                        <a:latin typeface="Cambria Math" panose="02040503050406030204" pitchFamily="18" charset="0"/>
                      </a:rPr>
                      <m:t>(0,1)</m:t>
                    </m:r>
                  </m:oMath>
                </a14:m>
                <a:r>
                  <a:rPr lang="en-US" sz="2100" dirty="0"/>
                  <a:t>.</a:t>
                </a:r>
              </a:p>
              <a:p>
                <a:endParaRPr lang="en-US" sz="2100" dirty="0"/>
              </a:p>
              <a:p>
                <a:r>
                  <a:rPr lang="en-US" sz="2100" dirty="0"/>
                  <a:t>A </a:t>
                </a:r>
                <a14:m>
                  <m:oMath xmlns:m="http://schemas.openxmlformats.org/officeDocument/2006/math">
                    <m:r>
                      <a:rPr lang="en-US" sz="2100" b="0" i="1" smtClean="0">
                        <a:latin typeface="Cambria Math" panose="02040503050406030204" pitchFamily="18" charset="0"/>
                      </a:rPr>
                      <m:t>𝑧</m:t>
                    </m:r>
                  </m:oMath>
                </a14:m>
                <a:r>
                  <a:rPr lang="en-US" sz="2100" dirty="0"/>
                  <a:t>-score is the value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𝑧</m:t>
                        </m:r>
                      </m:e>
                      <m:sub>
                        <m:r>
                          <a:rPr lang="en-US" sz="2100" b="0" i="1" smtClean="0">
                            <a:latin typeface="Cambria Math" panose="02040503050406030204" pitchFamily="18" charset="0"/>
                          </a:rPr>
                          <m:t>𝛼</m:t>
                        </m:r>
                      </m:sub>
                    </m:sSub>
                  </m:oMath>
                </a14:m>
                <a:r>
                  <a:rPr lang="en-US" sz="2100" dirty="0"/>
                  <a:t> such that </a:t>
                </a:r>
                <a14:m>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𝑍</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𝑧</m:t>
                            </m:r>
                          </m:e>
                          <m:sub>
                            <m:r>
                              <a:rPr lang="en-US" sz="2100" b="0" i="1" smtClean="0">
                                <a:latin typeface="Cambria Math" panose="02040503050406030204" pitchFamily="18" charset="0"/>
                              </a:rPr>
                              <m:t>𝛼</m:t>
                            </m:r>
                          </m:sub>
                        </m:sSub>
                      </m:e>
                    </m:d>
                    <m:r>
                      <a:rPr lang="en-US" sz="2100" b="0" i="1" smtClean="0">
                        <a:latin typeface="Cambria Math" panose="02040503050406030204" pitchFamily="18" charset="0"/>
                      </a:rPr>
                      <m:t>=</m:t>
                    </m:r>
                    <m:r>
                      <a:rPr lang="en-US" sz="2100" b="0" i="1" smtClean="0">
                        <a:latin typeface="Cambria Math" panose="02040503050406030204" pitchFamily="18" charset="0"/>
                      </a:rPr>
                      <m:t>𝛼</m:t>
                    </m:r>
                  </m:oMath>
                </a14:m>
                <a:r>
                  <a:rPr lang="en-US" sz="2100" dirty="0"/>
                  <a:t>.</a:t>
                </a:r>
              </a:p>
              <a:p>
                <a:pPr marL="342900" indent="-342900">
                  <a:buFont typeface="Arial" panose="020B0604020202020204" pitchFamily="34" charset="0"/>
                  <a:buChar char="•"/>
                </a:pPr>
                <a:r>
                  <a:rPr lang="en-US" sz="2100" dirty="0"/>
                  <a:t>The </a:t>
                </a:r>
                <a14:m>
                  <m:oMath xmlns:m="http://schemas.openxmlformats.org/officeDocument/2006/math">
                    <m:r>
                      <a:rPr lang="en-US" sz="2100" b="0" i="1" smtClean="0">
                        <a:latin typeface="Cambria Math" panose="02040503050406030204" pitchFamily="18" charset="0"/>
                      </a:rPr>
                      <m:t>𝑧</m:t>
                    </m:r>
                  </m:oMath>
                </a14:m>
                <a:r>
                  <a:rPr lang="en-US" sz="2100" dirty="0"/>
                  <a:t>-score can be thought of a percentile value</a:t>
                </a:r>
              </a:p>
              <a:p>
                <a:pPr marL="342900" indent="-342900">
                  <a:buFont typeface="Arial" panose="020B0604020202020204" pitchFamily="34" charset="0"/>
                  <a:buChar char="•"/>
                </a:pPr>
                <a:r>
                  <a:rPr lang="en-US" sz="2100" dirty="0"/>
                  <a:t>It represents the number of standard deviations away from the mean that the value must be to achieve the desired probability. Observe</a:t>
                </a:r>
                <a:br>
                  <a:rPr lang="en-US" sz="2100" dirty="0"/>
                </a:b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𝑧</m:t>
                        </m:r>
                      </m:e>
                      <m:sub>
                        <m:r>
                          <a:rPr lang="en-US" sz="2100" b="0" i="1" smtClean="0">
                            <a:latin typeface="Cambria Math" panose="02040503050406030204" pitchFamily="18" charset="0"/>
                          </a:rPr>
                          <m:t>𝛼</m:t>
                        </m:r>
                      </m:sub>
                    </m:sSub>
                    <m:r>
                      <a:rPr lang="en-US" sz="2100" b="0" i="1" smtClean="0">
                        <a:latin typeface="Cambria Math" panose="02040503050406030204" pitchFamily="18" charset="0"/>
                      </a:rPr>
                      <m:t>=</m:t>
                    </m:r>
                    <m:f>
                      <m:fPr>
                        <m:ctrlPr>
                          <a:rPr lang="en-US" sz="2100" i="1">
                            <a:latin typeface="Cambria Math" panose="02040503050406030204" pitchFamily="18" charset="0"/>
                          </a:rPr>
                        </m:ctrlPr>
                      </m:fPr>
                      <m:num>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𝛼</m:t>
                            </m:r>
                          </m:sub>
                        </m:sSub>
                        <m:r>
                          <a:rPr lang="en-US" sz="2100" i="1">
                            <a:latin typeface="Cambria Math" panose="02040503050406030204" pitchFamily="18" charset="0"/>
                          </a:rPr>
                          <m:t>−</m:t>
                        </m:r>
                        <m:sSub>
                          <m:sSubPr>
                            <m:ctrlPr>
                              <a:rPr lang="en-US" sz="2100" b="0" i="1" smtClean="0">
                                <a:latin typeface="Cambria Math" panose="02040503050406030204" pitchFamily="18" charset="0"/>
                              </a:rPr>
                            </m:ctrlPr>
                          </m:sSubPr>
                          <m:e>
                            <m:r>
                              <a:rPr lang="en-US" sz="2100" i="1">
                                <a:latin typeface="Cambria Math" panose="02040503050406030204" pitchFamily="18" charset="0"/>
                              </a:rPr>
                              <m:t>𝜇</m:t>
                            </m:r>
                          </m:e>
                          <m:sub>
                            <m:r>
                              <a:rPr lang="en-US" sz="2100" b="0" i="1" smtClean="0">
                                <a:latin typeface="Cambria Math" panose="02040503050406030204" pitchFamily="18" charset="0"/>
                              </a:rPr>
                              <m:t>𝑋</m:t>
                            </m:r>
                          </m:sub>
                        </m:sSub>
                      </m:num>
                      <m:den>
                        <m:sSub>
                          <m:sSubPr>
                            <m:ctrlPr>
                              <a:rPr lang="en-US" sz="2100" b="0" i="1" smtClean="0">
                                <a:latin typeface="Cambria Math" panose="02040503050406030204" pitchFamily="18" charset="0"/>
                              </a:rPr>
                            </m:ctrlPr>
                          </m:sSubPr>
                          <m:e>
                            <m:r>
                              <a:rPr lang="en-US" sz="2100" i="1">
                                <a:latin typeface="Cambria Math" panose="02040503050406030204" pitchFamily="18" charset="0"/>
                              </a:rPr>
                              <m:t>𝜎</m:t>
                            </m:r>
                          </m:e>
                          <m:sub>
                            <m:r>
                              <a:rPr lang="en-US" sz="2100" b="0" i="1" smtClean="0">
                                <a:latin typeface="Cambria Math" panose="02040503050406030204" pitchFamily="18" charset="0"/>
                              </a:rPr>
                              <m:t>𝑋</m:t>
                            </m:r>
                          </m:sub>
                        </m:sSub>
                      </m:den>
                    </m:f>
                  </m:oMath>
                </a14:m>
                <a:br>
                  <a:rPr lang="en-US" sz="2100" dirty="0"/>
                </a:br>
                <a:r>
                  <a:rPr lang="en-US" sz="2100" dirty="0"/>
                  <a:t>reduces to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𝛼</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𝜇</m:t>
                        </m:r>
                      </m:e>
                      <m:sub>
                        <m:r>
                          <a:rPr lang="en-US" sz="2100" b="0" i="1" smtClean="0">
                            <a:latin typeface="Cambria Math" panose="02040503050406030204" pitchFamily="18" charset="0"/>
                          </a:rPr>
                          <m:t>𝑋</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𝑧</m:t>
                        </m:r>
                      </m:e>
                      <m:sub>
                        <m:r>
                          <a:rPr lang="en-US" sz="2100" b="0" i="1" smtClean="0">
                            <a:latin typeface="Cambria Math" panose="02040503050406030204" pitchFamily="18" charset="0"/>
                          </a:rPr>
                          <m:t>𝛼</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𝜎</m:t>
                        </m:r>
                      </m:e>
                      <m:sub>
                        <m:r>
                          <a:rPr lang="en-US" sz="2100" b="0" i="1" smtClean="0">
                            <a:latin typeface="Cambria Math" panose="02040503050406030204" pitchFamily="18" charset="0"/>
                          </a:rPr>
                          <m:t>𝑋</m:t>
                        </m:r>
                      </m:sub>
                    </m:sSub>
                  </m:oMath>
                </a14:m>
                <a:endParaRPr lang="en-US" sz="2100" dirty="0"/>
              </a:p>
              <a:p>
                <a:pPr marL="342900" indent="-342900">
                  <a:buFont typeface="Arial" panose="020B0604020202020204" pitchFamily="34" charset="0"/>
                  <a:buChar char="•"/>
                </a:pPr>
                <a:r>
                  <a:rPr lang="en-US" sz="2100" dirty="0"/>
                  <a:t>In the above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𝛼</m:t>
                        </m:r>
                      </m:sub>
                    </m:sSub>
                  </m:oMath>
                </a14:m>
                <a:r>
                  <a:rPr lang="en-US" sz="2100" dirty="0"/>
                  <a:t> represents the score to get in the </a:t>
                </a:r>
                <a14:m>
                  <m:oMath xmlns:m="http://schemas.openxmlformats.org/officeDocument/2006/math">
                    <m:r>
                      <a:rPr lang="en-US" sz="2100" b="0" i="1" smtClean="0">
                        <a:latin typeface="Cambria Math" panose="02040503050406030204" pitchFamily="18" charset="0"/>
                      </a:rPr>
                      <m:t>1−</m:t>
                    </m:r>
                    <m:r>
                      <a:rPr lang="en-US" sz="2100" b="0" i="1" smtClean="0">
                        <a:latin typeface="Cambria Math" panose="02040503050406030204" pitchFamily="18" charset="0"/>
                      </a:rPr>
                      <m:t>𝛼</m:t>
                    </m:r>
                  </m:oMath>
                </a14:m>
                <a:r>
                  <a:rPr lang="en-US" sz="2100" dirty="0"/>
                  <a:t> percentile or the top </a:t>
                </a:r>
                <a14:m>
                  <m:oMath xmlns:m="http://schemas.openxmlformats.org/officeDocument/2006/math">
                    <m:r>
                      <a:rPr lang="en-US" sz="2100" b="0" i="1" smtClean="0">
                        <a:latin typeface="Cambria Math" panose="02040503050406030204" pitchFamily="18" charset="0"/>
                      </a:rPr>
                      <m:t>𝛼</m:t>
                    </m:r>
                  </m:oMath>
                </a14:m>
                <a:r>
                  <a:rPr lang="en-US" sz="2100" dirty="0"/>
                  <a:t> percent (technically 100</a:t>
                </a:r>
                <a14:m>
                  <m:oMath xmlns:m="http://schemas.openxmlformats.org/officeDocument/2006/math">
                    <m:r>
                      <a:rPr lang="en-US" sz="2100" b="0" i="1" smtClean="0">
                        <a:latin typeface="Cambria Math" panose="02040503050406030204" pitchFamily="18" charset="0"/>
                      </a:rPr>
                      <m:t>𝛼</m:t>
                    </m:r>
                  </m:oMath>
                </a14:m>
                <a:r>
                  <a:rPr lang="en-US" sz="2100" dirty="0"/>
                  <a:t> percent)</a:t>
                </a:r>
              </a:p>
            </p:txBody>
          </p:sp>
        </mc:Choice>
        <mc:Fallback>
          <p:sp>
            <p:nvSpPr>
              <p:cNvPr id="4" name="TextBox 3"/>
              <p:cNvSpPr txBox="1">
                <a:spLocks noRot="1" noChangeAspect="1" noMove="1" noResize="1" noEditPoints="1" noAdjustHandles="1" noChangeArrowheads="1" noChangeShapeType="1" noTextEdit="1"/>
              </p:cNvSpPr>
              <p:nvPr/>
            </p:nvSpPr>
            <p:spPr>
              <a:xfrm>
                <a:off x="460375" y="1447134"/>
                <a:ext cx="8226425" cy="4653005"/>
              </a:xfrm>
              <a:prstGeom prst="rect">
                <a:avLst/>
              </a:prstGeom>
              <a:blipFill>
                <a:blip r:embed="rId4"/>
                <a:stretch>
                  <a:fillRect l="-890" t="-654" b="-393"/>
                </a:stretch>
              </a:blipFill>
            </p:spPr>
            <p:txBody>
              <a:bodyPr/>
              <a:lstStyle/>
              <a:p>
                <a:r>
                  <a:rPr lang="en-US">
                    <a:noFill/>
                  </a:rPr>
                  <a:t> </a:t>
                </a:r>
              </a:p>
            </p:txBody>
          </p:sp>
        </mc:Fallback>
      </mc:AlternateContent>
    </p:spTree>
    <p:extLst>
      <p:ext uri="{BB962C8B-B14F-4D97-AF65-F5344CB8AC3E}">
        <p14:creationId xmlns:p14="http://schemas.microsoft.com/office/powerpoint/2010/main" val="289904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153 obs.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42321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In the current problem we have</a:t>
                </a:r>
                <a:br>
                  <a:rPr lang="en-US" sz="2000" dirty="0"/>
                </a:b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b>
                        <m:r>
                          <a:rPr lang="en-US" sz="2000" i="1">
                            <a:latin typeface="Cambria Math" panose="02040503050406030204" pitchFamily="18" charset="0"/>
                          </a:rPr>
                          <m:t>𝑛</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num>
                      <m:den>
                        <m:r>
                          <a:rPr lang="en-US" sz="2000" i="1">
                            <a:latin typeface="Cambria Math" panose="02040503050406030204" pitchFamily="18" charset="0"/>
                          </a:rPr>
                          <m:t>𝑛</m:t>
                        </m:r>
                      </m:den>
                    </m:f>
                  </m:oMath>
                </a14:m>
                <a:br>
                  <a:rPr lang="en-US" sz="2000" dirty="0"/>
                </a:br>
                <a:r>
                  <a:rPr lang="en-US" sz="2000" dirty="0"/>
                  <a:t>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𝑘</m:t>
                        </m:r>
                      </m:sub>
                    </m:sSub>
                    <m:r>
                      <a:rPr lang="en-US" sz="2000" b="0" i="0" smtClean="0">
                        <a:latin typeface="Cambria Math" panose="02040503050406030204" pitchFamily="18" charset="0"/>
                      </a:rPr>
                      <m:t> ~</m:t>
                    </m:r>
                    <m:r>
                      <a:rPr lang="en-US" sz="2000" b="0" i="1" smtClean="0">
                        <a:latin typeface="Cambria Math" panose="02040503050406030204" pitchFamily="18" charset="0"/>
                      </a:rPr>
                      <m:t>𝐸𝑥𝑝</m:t>
                    </m:r>
                    <m:r>
                      <a:rPr lang="en-US" sz="2000" i="1">
                        <a:latin typeface="Cambria Math" panose="02040503050406030204" pitchFamily="18" charset="0"/>
                      </a:rPr>
                      <m:t>(</m:t>
                    </m:r>
                    <m:r>
                      <a:rPr lang="en-US" sz="2000" b="0" i="1" smtClean="0">
                        <a:latin typeface="Cambria Math" panose="02040503050406030204" pitchFamily="18" charset="0"/>
                      </a:rPr>
                      <m:t>𝜇</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𝜆</m:t>
                        </m:r>
                      </m:den>
                    </m:f>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𝜆</m:t>
                            </m:r>
                          </m:e>
                          <m:sup>
                            <m:r>
                              <a:rPr lang="en-US" sz="2000" b="0" i="1" smtClean="0">
                                <a:latin typeface="Cambria Math" panose="02040503050406030204" pitchFamily="18" charset="0"/>
                              </a:rPr>
                              <m:t>2</m:t>
                            </m:r>
                          </m:sup>
                        </m:sSup>
                      </m:den>
                    </m:f>
                    <m:r>
                      <a:rPr lang="en-US" sz="2000" i="1">
                        <a:latin typeface="Cambria Math" panose="02040503050406030204" pitchFamily="18" charset="0"/>
                      </a:rPr>
                      <m:t>)</m:t>
                    </m:r>
                  </m:oMath>
                </a14:m>
                <a:r>
                  <a:rPr lang="en-US" sz="2000" dirty="0"/>
                  <a:t> and consequently </a:t>
                </a:r>
                <a:br>
                  <a:rPr lang="en-US" sz="2000" dirty="0"/>
                </a:b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b>
                        <m:r>
                          <a:rPr lang="en-US" sz="2000" i="1">
                            <a:latin typeface="Cambria Math" panose="02040503050406030204" pitchFamily="18" charset="0"/>
                          </a:rPr>
                          <m:t>𝑛</m:t>
                        </m:r>
                      </m:sub>
                    </m:sSub>
                    <m:r>
                      <a:rPr lang="en-US" sz="2000" b="0" i="1" smtClean="0">
                        <a:latin typeface="Cambria Math" panose="02040503050406030204" pitchFamily="18" charset="0"/>
                      </a:rPr>
                      <m:t>~</m:t>
                    </m:r>
                    <m:r>
                      <a:rPr lang="en-US" sz="2000" i="1">
                        <a:latin typeface="Cambria Math" panose="02040503050406030204" pitchFamily="18" charset="0"/>
                      </a:rPr>
                      <m:t>𝑁</m:t>
                    </m:r>
                    <m:r>
                      <a:rPr lang="en-US" sz="2000" i="1">
                        <a:latin typeface="Cambria Math" panose="02040503050406030204" pitchFamily="18" charset="0"/>
                      </a:rPr>
                      <m:t>(</m:t>
                    </m:r>
                    <m:r>
                      <a:rPr lang="en-US" sz="2000" i="1">
                        <a:latin typeface="Cambria Math" panose="02040503050406030204" pitchFamily="18" charset="0"/>
                      </a:rPr>
                      <m:t>𝜇</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𝜆</m:t>
                        </m:r>
                      </m:den>
                    </m:f>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𝜆</m:t>
                            </m:r>
                          </m:e>
                          <m:sup>
                            <m:r>
                              <a:rPr lang="en-US" sz="2000" i="1">
                                <a:latin typeface="Cambria Math" panose="02040503050406030204" pitchFamily="18" charset="0"/>
                              </a:rPr>
                              <m:t>2</m:t>
                            </m:r>
                          </m:sup>
                        </m:sSup>
                        <m:r>
                          <a:rPr lang="en-US" sz="2000" b="0" i="1" smtClean="0">
                            <a:latin typeface="Cambria Math" panose="02040503050406030204" pitchFamily="18" charset="0"/>
                          </a:rPr>
                          <m:t>𝑛</m:t>
                        </m:r>
                      </m:den>
                    </m:f>
                    <m:r>
                      <a:rPr lang="en-US" sz="2000" i="1">
                        <a:latin typeface="Cambria Math" panose="02040503050406030204" pitchFamily="18" charset="0"/>
                      </a:rPr>
                      <m:t>)</m:t>
                    </m:r>
                  </m:oMath>
                </a14:m>
                <a:r>
                  <a:rPr lang="en-US" sz="2000" dirty="0"/>
                  <a:t>.</a:t>
                </a:r>
              </a:p>
              <a:p>
                <a:pPr marL="342900" indent="-342900">
                  <a:buFont typeface="Arial" panose="020B0604020202020204" pitchFamily="34" charset="0"/>
                  <a:buChar char="•"/>
                </a:pPr>
                <a:r>
                  <a:rPr lang="en-US" sz="2000" dirty="0"/>
                  <a:t>The goal is to find the cut offs for the observation where we would find statistical significance </a:t>
                </a:r>
              </a:p>
              <a:p>
                <a:pPr marL="342900" indent="-342900">
                  <a:buFont typeface="Arial" panose="020B0604020202020204" pitchFamily="34" charset="0"/>
                  <a:buChar char="•"/>
                </a:pPr>
                <a:r>
                  <a:rPr lang="en-US" sz="2000" dirty="0"/>
                  <a:t>In the previous we found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b>
                            <m:r>
                              <a:rPr lang="en-US" sz="2000" i="1">
                                <a:latin typeface="Cambria Math" panose="02040503050406030204" pitchFamily="18" charset="0"/>
                              </a:rPr>
                              <m:t>153</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153</m:t>
                            </m:r>
                          </m:den>
                        </m:f>
                      </m:e>
                    </m:d>
                    <m:r>
                      <a:rPr lang="en-US" sz="2000" i="1">
                        <a:latin typeface="Cambria Math" panose="02040503050406030204" pitchFamily="18" charset="0"/>
                      </a:rPr>
                      <m:t>≈0.073</m:t>
                    </m:r>
                  </m:oMath>
                </a14:m>
                <a:r>
                  <a:rPr lang="en-US" sz="2000" dirty="0">
                    <a:effectLst>
                      <a:glow rad="63500">
                        <a:schemeClr val="accent4">
                          <a:satMod val="175000"/>
                          <a:alpha val="40000"/>
                        </a:schemeClr>
                      </a:glow>
                    </a:effectLst>
                  </a:rPr>
                  <a:t> </a:t>
                </a:r>
              </a:p>
              <a:p>
                <a:pPr marL="342900" indent="-342900">
                  <a:buFont typeface="Arial" panose="020B0604020202020204" pitchFamily="34" charset="0"/>
                  <a:buChar char="•"/>
                </a:pPr>
                <a:r>
                  <a:rPr lang="en-US" sz="2000" dirty="0"/>
                  <a:t>Now we ask for what observed value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λ</m:t>
                        </m:r>
                      </m:e>
                      <m:sub>
                        <m:r>
                          <m:rPr>
                            <m:sty m:val="p"/>
                          </m:rPr>
                          <a:rPr lang="en-US" sz="2000" b="0" i="0" smtClean="0">
                            <a:latin typeface="Cambria Math" panose="02040503050406030204" pitchFamily="18" charset="0"/>
                          </a:rPr>
                          <m:t>obs</m:t>
                        </m:r>
                      </m:sub>
                    </m:sSub>
                  </m:oMath>
                </a14:m>
                <a:r>
                  <a:rPr lang="en-US" sz="2000" dirty="0"/>
                  <a:t> do we get the “cut-off”</a:t>
                </a:r>
                <a:br>
                  <a:rPr lang="en-US" sz="2000" dirty="0"/>
                </a:b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b>
                            <m:r>
                              <a:rPr lang="en-US" sz="2000" b="0" i="1" smtClean="0">
                                <a:latin typeface="Cambria Math" panose="02040503050406030204" pitchFamily="18" charset="0"/>
                              </a:rPr>
                              <m:t>𝑛</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m:rPr>
                                    <m:sty m:val="p"/>
                                  </m:rPr>
                                  <a:rPr lang="en-US" sz="2000">
                                    <a:latin typeface="Cambria Math" panose="02040503050406030204" pitchFamily="18" charset="0"/>
                                  </a:rPr>
                                  <m:t>λ</m:t>
                                </m:r>
                              </m:e>
                              <m:sub>
                                <m:r>
                                  <m:rPr>
                                    <m:sty m:val="p"/>
                                  </m:rPr>
                                  <a:rPr lang="en-US" sz="2000">
                                    <a:latin typeface="Cambria Math" panose="02040503050406030204" pitchFamily="18" charset="0"/>
                                  </a:rPr>
                                  <m:t>obs</m:t>
                                </m:r>
                              </m:sub>
                            </m:sSub>
                          </m:den>
                        </m:f>
                      </m:e>
                    </m:d>
                    <m:r>
                      <a:rPr lang="en-US" sz="2000" i="1">
                        <a:latin typeface="Cambria Math" panose="02040503050406030204" pitchFamily="18" charset="0"/>
                      </a:rPr>
                      <m:t>≈</m:t>
                    </m:r>
                    <m:r>
                      <a:rPr lang="en-US" sz="2000" b="0" i="1" smtClean="0">
                        <a:latin typeface="Cambria Math" panose="02040503050406030204" pitchFamily="18" charset="0"/>
                      </a:rPr>
                      <m:t>0.05</m:t>
                    </m:r>
                  </m:oMath>
                </a14:m>
                <a:endParaRPr lang="en-US" sz="2000" dirty="0"/>
              </a:p>
              <a:p>
                <a:pPr marL="342900" indent="-342900">
                  <a:buFont typeface="Arial" panose="020B0604020202020204" pitchFamily="34" charset="0"/>
                  <a:buChar char="•"/>
                </a:pPr>
                <a:r>
                  <a:rPr lang="en-US" sz="2000" dirty="0"/>
                  <a:t>The tricky part is that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b>
                        <m:r>
                          <a:rPr lang="en-US" sz="2000" i="1">
                            <a:latin typeface="Cambria Math" panose="02040503050406030204" pitchFamily="18" charset="0"/>
                          </a:rPr>
                          <m:t>𝑛</m:t>
                        </m:r>
                      </m:sub>
                    </m:sSub>
                  </m:oMath>
                </a14:m>
                <a:r>
                  <a:rPr lang="en-US" sz="2000" dirty="0"/>
                  <a:t> contains an </a:t>
                </a:r>
                <a14:m>
                  <m:oMath xmlns:m="http://schemas.openxmlformats.org/officeDocument/2006/math">
                    <m:r>
                      <a:rPr lang="en-US" sz="2000" b="0" i="1" smtClean="0">
                        <a:latin typeface="Cambria Math" panose="02040503050406030204" pitchFamily="18" charset="0"/>
                      </a:rPr>
                      <m:t>𝑛</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λ</m:t>
                        </m:r>
                      </m:e>
                      <m:sub>
                        <m:r>
                          <m:rPr>
                            <m:sty m:val="p"/>
                          </m:rPr>
                          <a:rPr lang="en-US" sz="2000">
                            <a:latin typeface="Cambria Math" panose="02040503050406030204" pitchFamily="18" charset="0"/>
                          </a:rPr>
                          <m:t>obs</m:t>
                        </m:r>
                      </m:sub>
                    </m:sSub>
                    <m:r>
                      <a:rPr lang="en-US" sz="2000" b="0" i="1" smtClean="0">
                        <a:latin typeface="Cambria Math" panose="02040503050406030204" pitchFamily="18" charset="0"/>
                      </a:rPr>
                      <m:t>=</m:t>
                    </m:r>
                    <m:r>
                      <a:rPr lang="en-US" sz="2000" b="0" i="1" smtClean="0">
                        <a:latin typeface="Cambria Math" panose="02040503050406030204" pitchFamily="18" charset="0"/>
                      </a:rPr>
                      <m:t>𝑛</m:t>
                    </m:r>
                  </m:oMath>
                </a14:m>
                <a:r>
                  <a:rPr lang="en-US"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4232184"/>
              </a:xfrm>
              <a:prstGeom prst="rect">
                <a:avLst/>
              </a:prstGeom>
              <a:blipFill>
                <a:blip r:embed="rId4"/>
                <a:stretch>
                  <a:fillRect l="-521" t="-429" b="-1288"/>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153 obs.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5026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1900" dirty="0"/>
                  <a:t>In the current problem we have</a:t>
                </a:r>
                <a:br>
                  <a:rPr lang="en-US" sz="1900" dirty="0"/>
                </a:br>
                <a14:m>
                  <m:oMath xmlns:m="http://schemas.openxmlformats.org/officeDocument/2006/math">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i="1">
                                <a:latin typeface="Cambria Math" panose="02040503050406030204" pitchFamily="18" charset="0"/>
                              </a:rPr>
                              <m:t>𝑋</m:t>
                            </m:r>
                          </m:e>
                        </m:acc>
                      </m:e>
                      <m:sub>
                        <m:r>
                          <a:rPr lang="en-US" sz="1900" i="1">
                            <a:latin typeface="Cambria Math" panose="02040503050406030204" pitchFamily="18" charset="0"/>
                          </a:rPr>
                          <m:t>𝑛</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2</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𝑛</m:t>
                            </m:r>
                          </m:sub>
                        </m:sSub>
                      </m:num>
                      <m:den>
                        <m:r>
                          <a:rPr lang="en-US" sz="1900" i="1">
                            <a:latin typeface="Cambria Math" panose="02040503050406030204" pitchFamily="18" charset="0"/>
                          </a:rPr>
                          <m:t>𝑛</m:t>
                        </m:r>
                      </m:den>
                    </m:f>
                  </m:oMath>
                </a14:m>
                <a:br>
                  <a:rPr lang="en-US" sz="1900" dirty="0"/>
                </a:br>
                <a:r>
                  <a:rPr lang="en-US" sz="1900" dirty="0"/>
                  <a:t>with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𝑘</m:t>
                        </m:r>
                      </m:sub>
                    </m:sSub>
                    <m:r>
                      <a:rPr lang="en-US" sz="1900">
                        <a:latin typeface="Cambria Math" panose="02040503050406030204" pitchFamily="18" charset="0"/>
                      </a:rPr>
                      <m:t> ~</m:t>
                    </m:r>
                    <m:r>
                      <a:rPr lang="en-US" sz="1900" i="1">
                        <a:latin typeface="Cambria Math" panose="02040503050406030204" pitchFamily="18" charset="0"/>
                      </a:rPr>
                      <m:t>𝑁</m:t>
                    </m:r>
                    <m:r>
                      <a:rPr lang="en-US" sz="1900" i="1">
                        <a:latin typeface="Cambria Math" panose="02040503050406030204" pitchFamily="18" charset="0"/>
                      </a:rPr>
                      <m:t>(</m:t>
                    </m:r>
                    <m:r>
                      <a:rPr lang="en-US" sz="1900" i="1">
                        <a:latin typeface="Cambria Math" panose="02040503050406030204" pitchFamily="18" charset="0"/>
                      </a:rPr>
                      <m:t>𝜇</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𝜆</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𝜎</m:t>
                        </m:r>
                      </m:e>
                      <m:sup>
                        <m:r>
                          <a:rPr lang="en-US" sz="1900" i="1">
                            <a:latin typeface="Cambria Math" panose="02040503050406030204" pitchFamily="18" charset="0"/>
                          </a:rPr>
                          <m:t>2</m:t>
                        </m:r>
                      </m:sup>
                    </m:sSup>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p>
                          <m:sSupPr>
                            <m:ctrlPr>
                              <a:rPr lang="en-US" sz="1900" i="1">
                                <a:latin typeface="Cambria Math" panose="02040503050406030204" pitchFamily="18" charset="0"/>
                              </a:rPr>
                            </m:ctrlPr>
                          </m:sSupPr>
                          <m:e>
                            <m:r>
                              <a:rPr lang="en-US" sz="1900" i="1">
                                <a:latin typeface="Cambria Math" panose="02040503050406030204" pitchFamily="18" charset="0"/>
                              </a:rPr>
                              <m:t>𝜆</m:t>
                            </m:r>
                          </m:e>
                          <m:sup>
                            <m:r>
                              <a:rPr lang="en-US" sz="1900" i="1">
                                <a:latin typeface="Cambria Math" panose="02040503050406030204" pitchFamily="18" charset="0"/>
                              </a:rPr>
                              <m:t>2</m:t>
                            </m:r>
                          </m:sup>
                        </m:sSup>
                      </m:den>
                    </m:f>
                    <m:r>
                      <a:rPr lang="en-US" sz="1900" i="1">
                        <a:latin typeface="Cambria Math" panose="02040503050406030204" pitchFamily="18" charset="0"/>
                      </a:rPr>
                      <m:t>)</m:t>
                    </m:r>
                  </m:oMath>
                </a14:m>
                <a:r>
                  <a:rPr lang="en-US" sz="1900" dirty="0"/>
                  <a:t> and consequently </a:t>
                </a:r>
                <a14:m>
                  <m:oMath xmlns:m="http://schemas.openxmlformats.org/officeDocument/2006/math">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i="1">
                                <a:latin typeface="Cambria Math" panose="02040503050406030204" pitchFamily="18" charset="0"/>
                              </a:rPr>
                              <m:t>𝑋</m:t>
                            </m:r>
                          </m:e>
                        </m:acc>
                      </m:e>
                      <m:sub>
                        <m:r>
                          <a:rPr lang="en-US" sz="1900" i="1">
                            <a:latin typeface="Cambria Math" panose="02040503050406030204" pitchFamily="18" charset="0"/>
                          </a:rPr>
                          <m:t>𝑛</m:t>
                        </m:r>
                      </m:sub>
                    </m:sSub>
                    <m:r>
                      <a:rPr lang="en-US" sz="1900" i="1">
                        <a:latin typeface="Cambria Math" panose="02040503050406030204" pitchFamily="18" charset="0"/>
                      </a:rPr>
                      <m:t>~</m:t>
                    </m:r>
                    <m:r>
                      <a:rPr lang="en-US" sz="1900" i="1">
                        <a:latin typeface="Cambria Math" panose="02040503050406030204" pitchFamily="18" charset="0"/>
                      </a:rPr>
                      <m:t>𝑁</m:t>
                    </m:r>
                    <m:r>
                      <a:rPr lang="en-US" sz="1900" i="1">
                        <a:latin typeface="Cambria Math" panose="02040503050406030204" pitchFamily="18" charset="0"/>
                      </a:rPr>
                      <m:t>(</m:t>
                    </m:r>
                    <m:r>
                      <a:rPr lang="en-US" sz="1900" i="1">
                        <a:latin typeface="Cambria Math" panose="02040503050406030204" pitchFamily="18" charset="0"/>
                      </a:rPr>
                      <m:t>𝜇</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𝜆</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𝜎</m:t>
                        </m:r>
                      </m:e>
                      <m:sup>
                        <m:r>
                          <a:rPr lang="en-US" sz="1900" i="1">
                            <a:latin typeface="Cambria Math" panose="02040503050406030204" pitchFamily="18" charset="0"/>
                          </a:rPr>
                          <m:t>2</m:t>
                        </m:r>
                      </m:sup>
                    </m:sSup>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p>
                          <m:sSupPr>
                            <m:ctrlPr>
                              <a:rPr lang="en-US" sz="1900" i="1">
                                <a:latin typeface="Cambria Math" panose="02040503050406030204" pitchFamily="18" charset="0"/>
                              </a:rPr>
                            </m:ctrlPr>
                          </m:sSupPr>
                          <m:e>
                            <m:r>
                              <a:rPr lang="en-US" sz="1900" i="1">
                                <a:latin typeface="Cambria Math" panose="02040503050406030204" pitchFamily="18" charset="0"/>
                              </a:rPr>
                              <m:t>𝜆</m:t>
                            </m:r>
                          </m:e>
                          <m:sup>
                            <m:r>
                              <a:rPr lang="en-US" sz="1900" i="1">
                                <a:latin typeface="Cambria Math" panose="02040503050406030204" pitchFamily="18" charset="0"/>
                              </a:rPr>
                              <m:t>2</m:t>
                            </m:r>
                          </m:sup>
                        </m:sSup>
                        <m:r>
                          <a:rPr lang="en-US" sz="1900" i="1">
                            <a:latin typeface="Cambria Math" panose="02040503050406030204" pitchFamily="18" charset="0"/>
                          </a:rPr>
                          <m:t>𝑛</m:t>
                        </m:r>
                      </m:den>
                    </m:f>
                    <m:r>
                      <a:rPr lang="en-US" sz="1900" i="1">
                        <a:latin typeface="Cambria Math" panose="02040503050406030204" pitchFamily="18" charset="0"/>
                      </a:rPr>
                      <m:t>)</m:t>
                    </m:r>
                  </m:oMath>
                </a14:m>
                <a:r>
                  <a:rPr lang="en-US" sz="1900" dirty="0"/>
                  <a:t>. We also have </a:t>
                </a:r>
                <a14:m>
                  <m:oMath xmlns:m="http://schemas.openxmlformats.org/officeDocument/2006/math">
                    <m:r>
                      <a:rPr lang="en-US" sz="1900" b="0" i="1" smtClean="0">
                        <a:latin typeface="Cambria Math" panose="02040503050406030204" pitchFamily="18" charset="0"/>
                      </a:rPr>
                      <m:t>𝜆</m:t>
                    </m:r>
                    <m:r>
                      <a:rPr lang="en-US" sz="1900" b="0" i="1" smtClean="0">
                        <a:latin typeface="Cambria Math" panose="02040503050406030204" pitchFamily="18" charset="0"/>
                      </a:rPr>
                      <m:t>=171</m:t>
                    </m:r>
                  </m:oMath>
                </a14:m>
                <a:r>
                  <a:rPr lang="en-US" sz="1900" dirty="0"/>
                  <a:t> from our assumption.</a:t>
                </a:r>
              </a:p>
              <a:p>
                <a:pPr marL="342900" indent="-342900">
                  <a:buFont typeface="Arial" panose="020B0604020202020204" pitchFamily="34" charset="0"/>
                  <a:buChar char="•"/>
                </a:pPr>
                <a:r>
                  <a:rPr lang="en-US" sz="1900" b="0" dirty="0"/>
                  <a:t>Using our percentile equation for the normal distribution we have</a:t>
                </a:r>
                <a:br>
                  <a:rPr lang="en-US" sz="1900" b="0" dirty="0"/>
                </a:br>
                <a14:m>
                  <m:oMath xmlns:m="http://schemas.openxmlformats.org/officeDocument/2006/math">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𝑥</m:t>
                        </m:r>
                      </m:e>
                      <m:sub>
                        <m:r>
                          <a:rPr lang="en-US" sz="1900" b="0" i="1" dirty="0" smtClean="0">
                            <a:latin typeface="Cambria Math" panose="02040503050406030204" pitchFamily="18" charset="0"/>
                          </a:rPr>
                          <m:t>0.95</m:t>
                        </m:r>
                      </m:sub>
                    </m:sSub>
                    <m:r>
                      <a:rPr lang="en-US" sz="1900" i="1">
                        <a:latin typeface="Cambria Math" panose="02040503050406030204" pitchFamily="18" charset="0"/>
                      </a:rPr>
                      <m:t>=</m:t>
                    </m:r>
                    <m:r>
                      <a:rPr lang="en-US" sz="1900" i="1">
                        <a:latin typeface="Cambria Math" panose="02040503050406030204" pitchFamily="18" charset="0"/>
                      </a:rPr>
                      <m:t>𝜇</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b="0" i="1" smtClean="0">
                            <a:latin typeface="Cambria Math" panose="02040503050406030204" pitchFamily="18" charset="0"/>
                          </a:rPr>
                          <m:t>0.95</m:t>
                        </m:r>
                      </m:sub>
                    </m:sSub>
                    <m:r>
                      <a:rPr lang="en-US" sz="1900" i="1">
                        <a:latin typeface="Cambria Math" panose="02040503050406030204" pitchFamily="18" charset="0"/>
                      </a:rPr>
                      <m:t>𝜎</m:t>
                    </m:r>
                    <m:r>
                      <a:rPr lang="en-US" sz="1900" b="0" i="1" smtClean="0">
                        <a:latin typeface="Cambria Math" panose="02040503050406030204" pitchFamily="18" charset="0"/>
                      </a:rPr>
                      <m:t>=</m:t>
                    </m:r>
                    <m:f>
                      <m:fPr>
                        <m:ctrlPr>
                          <a:rPr lang="en-US" sz="1900" b="0" i="1" dirty="0" smtClean="0">
                            <a:latin typeface="Cambria Math" panose="02040503050406030204" pitchFamily="18" charset="0"/>
                          </a:rPr>
                        </m:ctrlPr>
                      </m:fPr>
                      <m:num>
                        <m:r>
                          <a:rPr lang="en-US" sz="1900" b="0" i="1" dirty="0" smtClean="0">
                            <a:latin typeface="Cambria Math" panose="02040503050406030204" pitchFamily="18" charset="0"/>
                          </a:rPr>
                          <m:t>1</m:t>
                        </m:r>
                      </m:num>
                      <m:den>
                        <m:r>
                          <a:rPr lang="en-US" sz="1900" b="0" i="1" dirty="0" smtClean="0">
                            <a:latin typeface="Cambria Math" panose="02040503050406030204" pitchFamily="18" charset="0"/>
                          </a:rPr>
                          <m:t>171</m:t>
                        </m:r>
                      </m:den>
                    </m:f>
                    <m:r>
                      <a:rPr lang="en-US" sz="1900" b="0" i="1" dirty="0" smtClean="0">
                        <a:latin typeface="Cambria Math" panose="02040503050406030204" pitchFamily="18" charset="0"/>
                      </a:rPr>
                      <m:t>+</m:t>
                    </m:r>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𝑧</m:t>
                        </m:r>
                      </m:e>
                      <m:sub>
                        <m:r>
                          <a:rPr lang="en-US" sz="1900" b="0" i="1" dirty="0" smtClean="0">
                            <a:latin typeface="Cambria Math" panose="02040503050406030204" pitchFamily="18" charset="0"/>
                          </a:rPr>
                          <m:t>0.95</m:t>
                        </m:r>
                      </m:sub>
                    </m:sSub>
                    <m:f>
                      <m:fPr>
                        <m:ctrlPr>
                          <a:rPr lang="en-US" sz="1900" b="0" i="1" dirty="0" smtClean="0">
                            <a:latin typeface="Cambria Math" panose="02040503050406030204" pitchFamily="18" charset="0"/>
                          </a:rPr>
                        </m:ctrlPr>
                      </m:fPr>
                      <m:num>
                        <m:r>
                          <a:rPr lang="en-US" sz="1900" b="0" i="1" dirty="0" smtClean="0">
                            <a:latin typeface="Cambria Math" panose="02040503050406030204" pitchFamily="18" charset="0"/>
                          </a:rPr>
                          <m:t>1</m:t>
                        </m:r>
                      </m:num>
                      <m:den>
                        <m:r>
                          <a:rPr lang="en-US" sz="1900" b="0" i="1" dirty="0" smtClean="0">
                            <a:latin typeface="Cambria Math" panose="02040503050406030204" pitchFamily="18" charset="0"/>
                          </a:rPr>
                          <m:t>171</m:t>
                        </m:r>
                        <m:rad>
                          <m:radPr>
                            <m:degHide m:val="on"/>
                            <m:ctrlPr>
                              <a:rPr lang="en-US" sz="1900" b="0" i="1" dirty="0" smtClean="0">
                                <a:latin typeface="Cambria Math" panose="02040503050406030204" pitchFamily="18" charset="0"/>
                              </a:rPr>
                            </m:ctrlPr>
                          </m:radPr>
                          <m:deg/>
                          <m:e>
                            <m:r>
                              <a:rPr lang="en-US" sz="1900" b="0" i="1" dirty="0" smtClean="0">
                                <a:latin typeface="Cambria Math" panose="02040503050406030204" pitchFamily="18" charset="0"/>
                              </a:rPr>
                              <m:t>𝑛</m:t>
                            </m:r>
                          </m:e>
                        </m:rad>
                      </m:den>
                    </m:f>
                  </m:oMath>
                </a14:m>
                <a:endParaRPr lang="en-US" sz="1900" dirty="0">
                  <a:effectLst>
                    <a:glow rad="63500">
                      <a:schemeClr val="accent4">
                        <a:satMod val="175000"/>
                        <a:alpha val="40000"/>
                      </a:schemeClr>
                    </a:glow>
                  </a:effectLst>
                </a:endParaRPr>
              </a:p>
              <a:p>
                <a:pPr marL="342900" indent="-342900">
                  <a:buFont typeface="Arial" panose="020B0604020202020204" pitchFamily="34" charset="0"/>
                  <a:buChar char="•"/>
                </a:pPr>
                <a:r>
                  <a:rPr lang="en-US" sz="1900" dirty="0"/>
                  <a:t>We use the </a:t>
                </a:r>
                <a:r>
                  <a:rPr lang="en-US" sz="1900" dirty="0" err="1">
                    <a:solidFill>
                      <a:schemeClr val="accent1"/>
                    </a:solidFill>
                    <a:latin typeface="Consolas" panose="020B0609020204030204" pitchFamily="49" charset="0"/>
                  </a:rPr>
                  <a:t>scipy.stats</a:t>
                </a:r>
                <a:r>
                  <a:rPr lang="en-US" sz="1900" dirty="0"/>
                  <a:t> package again with the percentile function </a:t>
                </a:r>
                <a:r>
                  <a:rPr lang="en-US" sz="1900" dirty="0" err="1">
                    <a:solidFill>
                      <a:schemeClr val="accent1"/>
                    </a:solidFill>
                    <a:latin typeface="Consolas" panose="020B0609020204030204" pitchFamily="49" charset="0"/>
                  </a:rPr>
                  <a:t>ppt</a:t>
                </a:r>
                <a:r>
                  <a:rPr lang="en-US" sz="1900" dirty="0"/>
                  <a:t> for the standard normal to find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𝑧</m:t>
                        </m:r>
                      </m:e>
                      <m:sub>
                        <m:r>
                          <a:rPr lang="en-US" sz="1900" b="0" i="1" smtClean="0">
                            <a:latin typeface="Cambria Math" panose="02040503050406030204" pitchFamily="18" charset="0"/>
                          </a:rPr>
                          <m:t>0.95</m:t>
                        </m:r>
                      </m:sub>
                    </m:sSub>
                    <m:r>
                      <a:rPr lang="en-US" sz="1900" b="0" i="1" smtClean="0">
                        <a:latin typeface="Cambria Math" panose="02040503050406030204" pitchFamily="18" charset="0"/>
                      </a:rPr>
                      <m:t>≈1.645</m:t>
                    </m:r>
                  </m:oMath>
                </a14:m>
                <a:r>
                  <a:rPr lang="en-US" sz="1900" dirty="0"/>
                  <a:t> and arrive as the inequality</a:t>
                </a:r>
              </a:p>
              <a:p>
                <a:pPr/>
                <a14:m>
                  <m:oMathPara xmlns:m="http://schemas.openxmlformats.org/officeDocument/2006/math">
                    <m:oMathParaPr>
                      <m:jc m:val="centerGroup"/>
                    </m:oMathParaPr>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𝜆</m:t>
                              </m:r>
                            </m:e>
                            <m:sub>
                              <m:r>
                                <m:rPr>
                                  <m:sty m:val="p"/>
                                </m:rPr>
                                <a:rPr lang="en-US" sz="1900" b="0" i="0" smtClean="0">
                                  <a:latin typeface="Cambria Math" panose="02040503050406030204" pitchFamily="18" charset="0"/>
                                </a:rPr>
                                <m:t>obs</m:t>
                              </m:r>
                            </m:sub>
                          </m:sSub>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𝑛</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171</m:t>
                          </m:r>
                        </m:den>
                      </m:f>
                      <m:r>
                        <a:rPr lang="en-US" sz="1900" b="0" i="1" smtClean="0">
                          <a:latin typeface="Cambria Math" panose="02040503050406030204" pitchFamily="18" charset="0"/>
                        </a:rPr>
                        <m:t>+1.645</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171</m:t>
                          </m:r>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𝑛</m:t>
                              </m:r>
                            </m:e>
                          </m:rad>
                        </m:den>
                      </m:f>
                    </m:oMath>
                  </m:oMathPara>
                </a14:m>
                <a:br>
                  <a:rPr lang="en-US" sz="1900" dirty="0"/>
                </a:br>
                <a:endParaRPr lang="en-US" sz="1900" dirty="0"/>
              </a:p>
              <a:p>
                <a:pPr marL="342900" indent="-342900">
                  <a:buFont typeface="Arial" panose="020B0604020202020204" pitchFamily="34" charset="0"/>
                  <a:buChar char="•"/>
                </a:pPr>
                <a:r>
                  <a:rPr lang="en-US" sz="1900" dirty="0"/>
                  <a:t>Multiplying by </a:t>
                </a:r>
                <a14:m>
                  <m:oMath xmlns:m="http://schemas.openxmlformats.org/officeDocument/2006/math">
                    <m:r>
                      <a:rPr lang="en-US" sz="1900" i="1" dirty="0" smtClean="0">
                        <a:latin typeface="Cambria Math" panose="02040503050406030204" pitchFamily="18" charset="0"/>
                      </a:rPr>
                      <m:t>171</m:t>
                    </m:r>
                    <m:r>
                      <a:rPr lang="en-US" sz="1900" i="1" dirty="0" smtClean="0">
                        <a:latin typeface="Cambria Math" panose="02040503050406030204" pitchFamily="18" charset="0"/>
                      </a:rPr>
                      <m:t>𝑛</m:t>
                    </m:r>
                  </m:oMath>
                </a14:m>
                <a:r>
                  <a:rPr lang="en-US" sz="1900" dirty="0"/>
                  <a:t> we get</a:t>
                </a:r>
                <a:br>
                  <a:rPr lang="en-US" sz="1900" dirty="0"/>
                </a:br>
                <a14:m>
                  <m:oMath xmlns:m="http://schemas.openxmlformats.org/officeDocument/2006/math">
                    <m:r>
                      <a:rPr lang="en-US" sz="1900" b="0" i="1" smtClean="0">
                        <a:latin typeface="Cambria Math" panose="02040503050406030204" pitchFamily="18" charset="0"/>
                      </a:rPr>
                      <m:t>171≤</m:t>
                    </m:r>
                    <m:r>
                      <a:rPr lang="en-US" sz="1900" b="0" i="1" smtClean="0">
                        <a:latin typeface="Cambria Math" panose="02040503050406030204" pitchFamily="18" charset="0"/>
                      </a:rPr>
                      <m:t>𝑛</m:t>
                    </m:r>
                    <m:r>
                      <a:rPr lang="en-US" sz="1900" b="0" i="1" smtClean="0">
                        <a:latin typeface="Cambria Math" panose="02040503050406030204" pitchFamily="18" charset="0"/>
                      </a:rPr>
                      <m:t>+1.645</m:t>
                    </m:r>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𝑛</m:t>
                        </m:r>
                      </m:e>
                    </m:rad>
                  </m:oMath>
                </a14:m>
                <a:endParaRPr lang="en-US" sz="1900" dirty="0"/>
              </a:p>
              <a:p>
                <a:pPr marL="342900" indent="-342900">
                  <a:buFont typeface="Arial" panose="020B0604020202020204" pitchFamily="34" charset="0"/>
                  <a:buChar char="•"/>
                </a:pPr>
                <a:r>
                  <a:rPr lang="en-US" sz="1900" dirty="0"/>
                  <a:t>Using </a:t>
                </a:r>
                <a:r>
                  <a:rPr lang="en-US" sz="1900" dirty="0" err="1">
                    <a:solidFill>
                      <a:schemeClr val="accent1"/>
                    </a:solidFill>
                    <a:latin typeface="Consolas" panose="020B0609020204030204" pitchFamily="49" charset="0"/>
                  </a:rPr>
                  <a:t>brentq</a:t>
                </a:r>
                <a:r>
                  <a:rPr lang="en-US" sz="1900" dirty="0"/>
                  <a:t> function in </a:t>
                </a:r>
                <a:r>
                  <a:rPr lang="en-US" sz="1900" dirty="0" err="1">
                    <a:solidFill>
                      <a:schemeClr val="accent1"/>
                    </a:solidFill>
                    <a:latin typeface="Consolas" panose="020B0609020204030204" pitchFamily="49" charset="0"/>
                  </a:rPr>
                  <a:t>scipy.optimize</a:t>
                </a:r>
                <a:r>
                  <a:rPr lang="en-US" sz="1900" dirty="0"/>
                  <a:t> we to solve </a:t>
                </a: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i="1">
                                    <a:latin typeface="Cambria Math" panose="02040503050406030204" pitchFamily="18" charset="0"/>
                                  </a:rPr>
                                  <m:t>𝑋</m:t>
                                </m:r>
                              </m:e>
                            </m:acc>
                          </m:e>
                          <m:sub>
                            <m:r>
                              <a:rPr lang="en-US" sz="1900" i="1">
                                <a:latin typeface="Cambria Math" panose="02040503050406030204" pitchFamily="18" charset="0"/>
                              </a:rPr>
                              <m:t>𝑛</m:t>
                            </m:r>
                          </m:sub>
                        </m:sSub>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b="0" i="1" smtClean="0">
                                <a:latin typeface="Cambria Math" panose="02040503050406030204" pitchFamily="18" charset="0"/>
                              </a:rPr>
                              <m:t>𝑛</m:t>
                            </m:r>
                          </m:den>
                        </m:f>
                      </m:e>
                    </m:d>
                    <m:r>
                      <a:rPr lang="en-US" sz="1900" b="0" i="1" smtClean="0">
                        <a:latin typeface="Cambria Math" panose="02040503050406030204" pitchFamily="18" charset="0"/>
                      </a:rPr>
                      <m:t>=</m:t>
                    </m:r>
                    <m:r>
                      <a:rPr lang="en-US" sz="1900" i="1">
                        <a:latin typeface="Cambria Math" panose="02040503050406030204" pitchFamily="18" charset="0"/>
                      </a:rPr>
                      <m:t>0.05</m:t>
                    </m:r>
                  </m:oMath>
                </a14:m>
                <a:r>
                  <a:rPr lang="en-US" sz="1900" dirty="0"/>
                  <a:t> and get </a:t>
                </a:r>
                <a14:m>
                  <m:oMath xmlns:m="http://schemas.openxmlformats.org/officeDocument/2006/math">
                    <m:r>
                      <a:rPr lang="en-US" sz="1900" b="0" i="1" smtClean="0">
                        <a:latin typeface="Cambria Math" panose="02040503050406030204" pitchFamily="18" charset="0"/>
                      </a:rPr>
                      <m:t>𝑛</m:t>
                    </m:r>
                    <m:r>
                      <a:rPr lang="en-US" sz="1900" b="0" i="1" smtClean="0">
                        <a:latin typeface="Cambria Math" panose="02040503050406030204" pitchFamily="18" charset="0"/>
                      </a:rPr>
                      <m:t>=150.8</m:t>
                    </m:r>
                  </m:oMath>
                </a14:m>
                <a:endParaRPr lang="en-US" sz="19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5026441"/>
              </a:xfrm>
              <a:prstGeom prst="rect">
                <a:avLst/>
              </a:prstGeom>
              <a:blipFill>
                <a:blip r:embed="rId5"/>
                <a:stretch>
                  <a:fillRect l="-447" t="-362" r="-1117" b="-1206"/>
                </a:stretch>
              </a:blipFill>
            </p:spPr>
            <p:txBody>
              <a:bodyPr/>
              <a:lstStyle/>
              <a:p>
                <a:r>
                  <a:rPr lang="en-US">
                    <a:noFill/>
                  </a:rPr>
                  <a:t> </a:t>
                </a:r>
              </a:p>
            </p:txBody>
          </p:sp>
        </mc:Fallback>
      </mc:AlternateContent>
    </p:spTree>
    <p:extLst>
      <p:ext uri="{BB962C8B-B14F-4D97-AF65-F5344CB8AC3E}">
        <p14:creationId xmlns:p14="http://schemas.microsoft.com/office/powerpoint/2010/main" val="118641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4" end="4"/>
                                            </p:txEl>
                                          </p:spTgt>
                                        </p:tgtEl>
                                        <p:attrNameLst>
                                          <p:attrName>style.visibility</p:attrName>
                                        </p:attrNameLst>
                                      </p:cBhvr>
                                      <p:to>
                                        <p:strVal val="visible"/>
                                      </p:to>
                                    </p:set>
                                    <p:animEffect transition="in" filter="fade">
                                      <p:cBhvr>
                                        <p:cTn id="20" dur="500"/>
                                        <p:tgtEl>
                                          <p:spTgt spid="1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r>
                      <a:rPr lang="en-US" sz="3900" b="0" i="1" smtClean="0">
                        <a:solidFill>
                          <a:schemeClr val="bg1"/>
                        </a:solidFill>
                        <a:latin typeface="Cambria Math" panose="02040503050406030204" pitchFamily="18" charset="0"/>
                      </a:rPr>
                      <m:t>𝜆</m:t>
                    </m:r>
                    <m:r>
                      <a:rPr lang="en-US" sz="3900" b="0" i="1" smtClean="0">
                        <a:solidFill>
                          <a:schemeClr val="bg1"/>
                        </a:solidFill>
                        <a:latin typeface="Cambria Math" panose="02040503050406030204" pitchFamily="18" charset="0"/>
                      </a:rPr>
                      <m:t>=171</m:t>
                    </m:r>
                  </m:oMath>
                </a14:m>
                <a:r>
                  <a:rPr lang="en-US" sz="3900" dirty="0">
                    <a:solidFill>
                      <a:schemeClr val="bg1"/>
                    </a:solidFill>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46417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1900" dirty="0"/>
                  <a:t>In the current problem we have</a:t>
                </a:r>
                <a:br>
                  <a:rPr lang="en-US" sz="1900" dirty="0"/>
                </a:br>
                <a14:m>
                  <m:oMath xmlns:m="http://schemas.openxmlformats.org/officeDocument/2006/math">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i="1">
                                <a:latin typeface="Cambria Math" panose="02040503050406030204" pitchFamily="18" charset="0"/>
                              </a:rPr>
                              <m:t>𝑋</m:t>
                            </m:r>
                          </m:e>
                        </m:acc>
                      </m:e>
                      <m:sub>
                        <m:r>
                          <a:rPr lang="en-US" sz="1900" i="1">
                            <a:latin typeface="Cambria Math" panose="02040503050406030204" pitchFamily="18" charset="0"/>
                          </a:rPr>
                          <m:t>𝑛</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2</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𝑛</m:t>
                            </m:r>
                          </m:sub>
                        </m:sSub>
                      </m:num>
                      <m:den>
                        <m:r>
                          <a:rPr lang="en-US" sz="1900" i="1">
                            <a:latin typeface="Cambria Math" panose="02040503050406030204" pitchFamily="18" charset="0"/>
                          </a:rPr>
                          <m:t>𝑛</m:t>
                        </m:r>
                      </m:den>
                    </m:f>
                  </m:oMath>
                </a14:m>
                <a:br>
                  <a:rPr lang="en-US" sz="1900" dirty="0"/>
                </a:br>
                <a:r>
                  <a:rPr lang="en-US" sz="1900" dirty="0"/>
                  <a:t>with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𝑘</m:t>
                        </m:r>
                      </m:sub>
                    </m:sSub>
                    <m:r>
                      <a:rPr lang="en-US" sz="1900">
                        <a:latin typeface="Cambria Math" panose="02040503050406030204" pitchFamily="18" charset="0"/>
                      </a:rPr>
                      <m:t> ~</m:t>
                    </m:r>
                    <m:r>
                      <a:rPr lang="en-US" sz="1900" i="1">
                        <a:latin typeface="Cambria Math" panose="02040503050406030204" pitchFamily="18" charset="0"/>
                      </a:rPr>
                      <m:t>𝑁</m:t>
                    </m:r>
                    <m:r>
                      <a:rPr lang="en-US" sz="1900" i="1">
                        <a:latin typeface="Cambria Math" panose="02040503050406030204" pitchFamily="18" charset="0"/>
                      </a:rPr>
                      <m:t>(</m:t>
                    </m:r>
                    <m:r>
                      <a:rPr lang="en-US" sz="1900" i="1">
                        <a:latin typeface="Cambria Math" panose="02040503050406030204" pitchFamily="18" charset="0"/>
                      </a:rPr>
                      <m:t>𝜇</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𝜆</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𝜎</m:t>
                        </m:r>
                      </m:e>
                      <m:sup>
                        <m:r>
                          <a:rPr lang="en-US" sz="1900" i="1">
                            <a:latin typeface="Cambria Math" panose="02040503050406030204" pitchFamily="18" charset="0"/>
                          </a:rPr>
                          <m:t>2</m:t>
                        </m:r>
                      </m:sup>
                    </m:sSup>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p>
                          <m:sSupPr>
                            <m:ctrlPr>
                              <a:rPr lang="en-US" sz="1900" i="1">
                                <a:latin typeface="Cambria Math" panose="02040503050406030204" pitchFamily="18" charset="0"/>
                              </a:rPr>
                            </m:ctrlPr>
                          </m:sSupPr>
                          <m:e>
                            <m:r>
                              <a:rPr lang="en-US" sz="1900" i="1">
                                <a:latin typeface="Cambria Math" panose="02040503050406030204" pitchFamily="18" charset="0"/>
                              </a:rPr>
                              <m:t>𝜆</m:t>
                            </m:r>
                          </m:e>
                          <m:sup>
                            <m:r>
                              <a:rPr lang="en-US" sz="1900" i="1">
                                <a:latin typeface="Cambria Math" panose="02040503050406030204" pitchFamily="18" charset="0"/>
                              </a:rPr>
                              <m:t>2</m:t>
                            </m:r>
                          </m:sup>
                        </m:sSup>
                      </m:den>
                    </m:f>
                    <m:r>
                      <a:rPr lang="en-US" sz="1900" i="1">
                        <a:latin typeface="Cambria Math" panose="02040503050406030204" pitchFamily="18" charset="0"/>
                      </a:rPr>
                      <m:t>)</m:t>
                    </m:r>
                  </m:oMath>
                </a14:m>
                <a:r>
                  <a:rPr lang="en-US" sz="1900" dirty="0"/>
                  <a:t> and consequently </a:t>
                </a:r>
                <a14:m>
                  <m:oMath xmlns:m="http://schemas.openxmlformats.org/officeDocument/2006/math">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i="1">
                                <a:latin typeface="Cambria Math" panose="02040503050406030204" pitchFamily="18" charset="0"/>
                              </a:rPr>
                              <m:t>𝑋</m:t>
                            </m:r>
                          </m:e>
                        </m:acc>
                      </m:e>
                      <m:sub>
                        <m:r>
                          <a:rPr lang="en-US" sz="1900" i="1">
                            <a:latin typeface="Cambria Math" panose="02040503050406030204" pitchFamily="18" charset="0"/>
                          </a:rPr>
                          <m:t>𝑛</m:t>
                        </m:r>
                      </m:sub>
                    </m:sSub>
                    <m:r>
                      <a:rPr lang="en-US" sz="1900" i="1">
                        <a:latin typeface="Cambria Math" panose="02040503050406030204" pitchFamily="18" charset="0"/>
                      </a:rPr>
                      <m:t>~</m:t>
                    </m:r>
                    <m:r>
                      <a:rPr lang="en-US" sz="1900" i="1">
                        <a:latin typeface="Cambria Math" panose="02040503050406030204" pitchFamily="18" charset="0"/>
                      </a:rPr>
                      <m:t>𝑁</m:t>
                    </m:r>
                    <m:r>
                      <a:rPr lang="en-US" sz="1900" i="1">
                        <a:latin typeface="Cambria Math" panose="02040503050406030204" pitchFamily="18" charset="0"/>
                      </a:rPr>
                      <m:t>(</m:t>
                    </m:r>
                    <m:r>
                      <a:rPr lang="en-US" sz="1900" i="1">
                        <a:latin typeface="Cambria Math" panose="02040503050406030204" pitchFamily="18" charset="0"/>
                      </a:rPr>
                      <m:t>𝜇</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𝜆</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𝜎</m:t>
                        </m:r>
                      </m:e>
                      <m:sup>
                        <m:r>
                          <a:rPr lang="en-US" sz="1900" i="1">
                            <a:latin typeface="Cambria Math" panose="02040503050406030204" pitchFamily="18" charset="0"/>
                          </a:rPr>
                          <m:t>2</m:t>
                        </m:r>
                      </m:sup>
                    </m:sSup>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p>
                          <m:sSupPr>
                            <m:ctrlPr>
                              <a:rPr lang="en-US" sz="1900" i="1">
                                <a:latin typeface="Cambria Math" panose="02040503050406030204" pitchFamily="18" charset="0"/>
                              </a:rPr>
                            </m:ctrlPr>
                          </m:sSupPr>
                          <m:e>
                            <m:r>
                              <a:rPr lang="en-US" sz="1900" i="1">
                                <a:latin typeface="Cambria Math" panose="02040503050406030204" pitchFamily="18" charset="0"/>
                              </a:rPr>
                              <m:t>𝜆</m:t>
                            </m:r>
                          </m:e>
                          <m:sup>
                            <m:r>
                              <a:rPr lang="en-US" sz="1900" i="1">
                                <a:latin typeface="Cambria Math" panose="02040503050406030204" pitchFamily="18" charset="0"/>
                              </a:rPr>
                              <m:t>2</m:t>
                            </m:r>
                          </m:sup>
                        </m:sSup>
                        <m:r>
                          <a:rPr lang="en-US" sz="1900" i="1">
                            <a:latin typeface="Cambria Math" panose="02040503050406030204" pitchFamily="18" charset="0"/>
                          </a:rPr>
                          <m:t>𝑛</m:t>
                        </m:r>
                      </m:den>
                    </m:f>
                    <m:r>
                      <a:rPr lang="en-US" sz="1900" i="1">
                        <a:latin typeface="Cambria Math" panose="02040503050406030204" pitchFamily="18" charset="0"/>
                      </a:rPr>
                      <m:t>)</m:t>
                    </m:r>
                  </m:oMath>
                </a14:m>
                <a:r>
                  <a:rPr lang="en-US" sz="1900" dirty="0"/>
                  <a:t>. We also have </a:t>
                </a:r>
                <a14:m>
                  <m:oMath xmlns:m="http://schemas.openxmlformats.org/officeDocument/2006/math">
                    <m:r>
                      <a:rPr lang="en-US" sz="1900" b="0" i="1" smtClean="0">
                        <a:latin typeface="Cambria Math" panose="02040503050406030204" pitchFamily="18" charset="0"/>
                      </a:rPr>
                      <m:t>𝑛</m:t>
                    </m:r>
                    <m:r>
                      <a:rPr lang="en-US" sz="1900" b="0" i="1" smtClean="0">
                        <a:latin typeface="Cambria Math" panose="02040503050406030204" pitchFamily="18" charset="0"/>
                      </a:rPr>
                      <m:t>=153</m:t>
                    </m:r>
                  </m:oMath>
                </a14:m>
                <a:r>
                  <a:rPr lang="en-US" sz="1900" dirty="0"/>
                  <a:t> observed values.</a:t>
                </a:r>
              </a:p>
              <a:p>
                <a:pPr marL="342900" indent="-342900">
                  <a:buFont typeface="Arial" panose="020B0604020202020204" pitchFamily="34" charset="0"/>
                  <a:buChar char="•"/>
                </a:pPr>
                <a:r>
                  <a:rPr lang="en-US" sz="1900" b="0" dirty="0"/>
                  <a:t>Using our percentile equation for the normal distribution we have</a:t>
                </a:r>
                <a:br>
                  <a:rPr lang="en-US" sz="1900" b="0" dirty="0"/>
                </a:br>
                <a14:m>
                  <m:oMath xmlns:m="http://schemas.openxmlformats.org/officeDocument/2006/math">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𝑥</m:t>
                        </m:r>
                      </m:e>
                      <m:sub>
                        <m:r>
                          <a:rPr lang="en-US" sz="1900" b="0" i="1" dirty="0" smtClean="0">
                            <a:latin typeface="Cambria Math" panose="02040503050406030204" pitchFamily="18" charset="0"/>
                          </a:rPr>
                          <m:t>𝛼</m:t>
                        </m:r>
                      </m:sub>
                    </m:sSub>
                    <m:r>
                      <a:rPr lang="en-US" sz="1900" i="1">
                        <a:latin typeface="Cambria Math" panose="02040503050406030204" pitchFamily="18" charset="0"/>
                      </a:rPr>
                      <m:t>=</m:t>
                    </m:r>
                    <m:r>
                      <a:rPr lang="en-US" sz="1900" i="1">
                        <a:latin typeface="Cambria Math" panose="02040503050406030204" pitchFamily="18" charset="0"/>
                      </a:rPr>
                      <m:t>𝜇</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b="0" i="1" smtClean="0">
                            <a:latin typeface="Cambria Math" panose="02040503050406030204" pitchFamily="18" charset="0"/>
                          </a:rPr>
                          <m:t>0.95</m:t>
                        </m:r>
                      </m:sub>
                    </m:sSub>
                    <m:r>
                      <a:rPr lang="en-US" sz="1900" i="1">
                        <a:latin typeface="Cambria Math" panose="02040503050406030204" pitchFamily="18" charset="0"/>
                      </a:rPr>
                      <m:t>𝜎</m:t>
                    </m:r>
                    <m:r>
                      <a:rPr lang="en-US" sz="1900" b="0" i="1" smtClean="0">
                        <a:latin typeface="Cambria Math" panose="02040503050406030204" pitchFamily="18" charset="0"/>
                      </a:rPr>
                      <m:t>=</m:t>
                    </m:r>
                    <m:f>
                      <m:fPr>
                        <m:ctrlPr>
                          <a:rPr lang="en-US" sz="1900" b="0" i="1" dirty="0" smtClean="0">
                            <a:latin typeface="Cambria Math" panose="02040503050406030204" pitchFamily="18" charset="0"/>
                          </a:rPr>
                        </m:ctrlPr>
                      </m:fPr>
                      <m:num>
                        <m:r>
                          <a:rPr lang="en-US" sz="1900" b="0" i="1" dirty="0" smtClean="0">
                            <a:latin typeface="Cambria Math" panose="02040503050406030204" pitchFamily="18" charset="0"/>
                          </a:rPr>
                          <m:t>1</m:t>
                        </m:r>
                      </m:num>
                      <m:den>
                        <m:r>
                          <a:rPr lang="en-US" sz="1900" b="0" i="1" dirty="0" smtClean="0">
                            <a:latin typeface="Cambria Math" panose="02040503050406030204" pitchFamily="18" charset="0"/>
                          </a:rPr>
                          <m:t>𝜆</m:t>
                        </m:r>
                      </m:den>
                    </m:f>
                    <m:r>
                      <a:rPr lang="en-US" sz="1900" b="0" i="1" dirty="0" smtClean="0">
                        <a:latin typeface="Cambria Math" panose="02040503050406030204" pitchFamily="18" charset="0"/>
                      </a:rPr>
                      <m:t>+</m:t>
                    </m:r>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𝑧</m:t>
                        </m:r>
                      </m:e>
                      <m:sub>
                        <m:r>
                          <a:rPr lang="en-US" sz="1900" b="0" i="1" dirty="0" smtClean="0">
                            <a:latin typeface="Cambria Math" panose="02040503050406030204" pitchFamily="18" charset="0"/>
                          </a:rPr>
                          <m:t>0.95</m:t>
                        </m:r>
                      </m:sub>
                    </m:sSub>
                    <m:f>
                      <m:fPr>
                        <m:ctrlPr>
                          <a:rPr lang="en-US" sz="1900" b="0" i="1" dirty="0" smtClean="0">
                            <a:latin typeface="Cambria Math" panose="02040503050406030204" pitchFamily="18" charset="0"/>
                          </a:rPr>
                        </m:ctrlPr>
                      </m:fPr>
                      <m:num>
                        <m:r>
                          <a:rPr lang="en-US" sz="1900" b="0" i="1" dirty="0" smtClean="0">
                            <a:latin typeface="Cambria Math" panose="02040503050406030204" pitchFamily="18" charset="0"/>
                          </a:rPr>
                          <m:t>1</m:t>
                        </m:r>
                      </m:num>
                      <m:den>
                        <m:r>
                          <a:rPr lang="en-US" sz="1900" b="0" i="1" dirty="0" smtClean="0">
                            <a:latin typeface="Cambria Math" panose="02040503050406030204" pitchFamily="18" charset="0"/>
                          </a:rPr>
                          <m:t>𝜆</m:t>
                        </m:r>
                        <m:rad>
                          <m:radPr>
                            <m:degHide m:val="on"/>
                            <m:ctrlPr>
                              <a:rPr lang="en-US" sz="1900" b="0" i="1" dirty="0" smtClean="0">
                                <a:latin typeface="Cambria Math" panose="02040503050406030204" pitchFamily="18" charset="0"/>
                              </a:rPr>
                            </m:ctrlPr>
                          </m:radPr>
                          <m:deg/>
                          <m:e>
                            <m:r>
                              <a:rPr lang="en-US" sz="1900" b="0" i="1" dirty="0" smtClean="0">
                                <a:latin typeface="Cambria Math" panose="02040503050406030204" pitchFamily="18" charset="0"/>
                              </a:rPr>
                              <m:t>153</m:t>
                            </m:r>
                          </m:e>
                        </m:rad>
                      </m:den>
                    </m:f>
                  </m:oMath>
                </a14:m>
                <a:endParaRPr lang="en-US" sz="1900" dirty="0">
                  <a:effectLst>
                    <a:glow rad="63500">
                      <a:schemeClr val="accent4">
                        <a:satMod val="175000"/>
                        <a:alpha val="40000"/>
                      </a:schemeClr>
                    </a:glow>
                  </a:effectLst>
                </a:endParaRPr>
              </a:p>
              <a:p>
                <a:pPr marL="342900" indent="-342900">
                  <a:buFont typeface="Arial" panose="020B0604020202020204" pitchFamily="34" charset="0"/>
                  <a:buChar char="•"/>
                </a:pPr>
                <a:r>
                  <a:rPr lang="en-US" sz="1900" dirty="0"/>
                  <a:t>We use the </a:t>
                </a:r>
                <a:r>
                  <a:rPr lang="en-US" sz="1900" dirty="0" err="1">
                    <a:solidFill>
                      <a:schemeClr val="accent1"/>
                    </a:solidFill>
                    <a:latin typeface="Consolas" panose="020B0609020204030204" pitchFamily="49" charset="0"/>
                  </a:rPr>
                  <a:t>scipy.stats</a:t>
                </a:r>
                <a:r>
                  <a:rPr lang="en-US" sz="1900" dirty="0"/>
                  <a:t> package again with the percentile function </a:t>
                </a:r>
                <a:r>
                  <a:rPr lang="en-US" sz="1900" dirty="0" err="1">
                    <a:solidFill>
                      <a:schemeClr val="accent1"/>
                    </a:solidFill>
                    <a:latin typeface="Consolas" panose="020B0609020204030204" pitchFamily="49" charset="0"/>
                  </a:rPr>
                  <a:t>ppt</a:t>
                </a:r>
                <a:r>
                  <a:rPr lang="en-US" sz="1900" dirty="0"/>
                  <a:t> for the standard normal to find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𝑧</m:t>
                        </m:r>
                      </m:e>
                      <m:sub>
                        <m:r>
                          <a:rPr lang="en-US" sz="1900" b="0" i="1" smtClean="0">
                            <a:latin typeface="Cambria Math" panose="02040503050406030204" pitchFamily="18" charset="0"/>
                          </a:rPr>
                          <m:t>0.95</m:t>
                        </m:r>
                      </m:sub>
                    </m:sSub>
                    <m:r>
                      <a:rPr lang="en-US" sz="1900" b="0" i="1" smtClean="0">
                        <a:latin typeface="Cambria Math" panose="02040503050406030204" pitchFamily="18" charset="0"/>
                      </a:rPr>
                      <m:t>≈1.645</m:t>
                    </m:r>
                  </m:oMath>
                </a14:m>
                <a:r>
                  <a:rPr lang="en-US" sz="1900" dirty="0"/>
                  <a:t> and arrive as the inequality</a:t>
                </a:r>
              </a:p>
              <a:p>
                <a:pPr/>
                <a14:m>
                  <m:oMathPara xmlns:m="http://schemas.openxmlformats.org/officeDocument/2006/math">
                    <m:oMathParaPr>
                      <m:jc m:val="centerGroup"/>
                    </m:oMathParaPr>
                    <m:oMath xmlns:m="http://schemas.openxmlformats.org/officeDocument/2006/math">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𝜆</m:t>
                              </m:r>
                            </m:e>
                            <m:sub>
                              <m:r>
                                <m:rPr>
                                  <m:sty m:val="p"/>
                                </m:rPr>
                                <a:rPr lang="en-US" sz="1900" b="0" i="0" smtClean="0">
                                  <a:latin typeface="Cambria Math" panose="02040503050406030204" pitchFamily="18" charset="0"/>
                                </a:rPr>
                                <m:t>obs</m:t>
                              </m:r>
                            </m:sub>
                          </m:sSub>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𝑛</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153</m:t>
                          </m:r>
                        </m:den>
                      </m:f>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𝜆</m:t>
                          </m:r>
                        </m:den>
                      </m:f>
                      <m:r>
                        <a:rPr lang="en-US" sz="1900" b="0" i="1" smtClean="0">
                          <a:latin typeface="Cambria Math" panose="02040503050406030204" pitchFamily="18" charset="0"/>
                        </a:rPr>
                        <m:t>+1.645</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𝜆</m:t>
                          </m:r>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153</m:t>
                              </m:r>
                            </m:e>
                          </m:rad>
                        </m:den>
                      </m:f>
                    </m:oMath>
                  </m:oMathPara>
                </a14:m>
                <a:br>
                  <a:rPr lang="en-US" sz="1900" dirty="0"/>
                </a:br>
                <a:endParaRPr lang="en-US" sz="1900" dirty="0"/>
              </a:p>
              <a:p>
                <a:pPr marL="342900" indent="-342900">
                  <a:buFont typeface="Arial" panose="020B0604020202020204" pitchFamily="34" charset="0"/>
                  <a:buChar char="•"/>
                </a:pPr>
                <a:r>
                  <a:rPr lang="en-US" sz="1900" dirty="0"/>
                  <a:t>Multiplying by </a:t>
                </a:r>
                <a14:m>
                  <m:oMath xmlns:m="http://schemas.openxmlformats.org/officeDocument/2006/math">
                    <m:r>
                      <a:rPr lang="en-US" sz="1900" b="0" i="1" dirty="0" smtClean="0">
                        <a:latin typeface="Cambria Math" panose="02040503050406030204" pitchFamily="18" charset="0"/>
                      </a:rPr>
                      <m:t>153</m:t>
                    </m:r>
                    <m:r>
                      <a:rPr lang="en-US" sz="1900" b="0" i="1" dirty="0" smtClean="0">
                        <a:latin typeface="Cambria Math" panose="02040503050406030204" pitchFamily="18" charset="0"/>
                      </a:rPr>
                      <m:t>𝜆</m:t>
                    </m:r>
                  </m:oMath>
                </a14:m>
                <a:r>
                  <a:rPr lang="en-US" sz="1900" dirty="0"/>
                  <a:t> we get</a:t>
                </a:r>
                <a:br>
                  <a:rPr lang="en-US" sz="1900" dirty="0"/>
                </a:br>
                <a14:m>
                  <m:oMath xmlns:m="http://schemas.openxmlformats.org/officeDocument/2006/math">
                    <m:r>
                      <a:rPr lang="en-US" sz="1900" b="0" i="1" smtClean="0">
                        <a:latin typeface="Cambria Math" panose="02040503050406030204" pitchFamily="18" charset="0"/>
                      </a:rPr>
                      <m:t>𝜆</m:t>
                    </m:r>
                    <m:r>
                      <a:rPr lang="en-US" sz="1900" b="0" i="1" smtClean="0">
                        <a:latin typeface="Cambria Math" panose="02040503050406030204" pitchFamily="18" charset="0"/>
                      </a:rPr>
                      <m:t>≤153+1.645</m:t>
                    </m:r>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153</m:t>
                        </m:r>
                      </m:e>
                    </m:rad>
                  </m:oMath>
                </a14:m>
                <a:endParaRPr lang="en-US" sz="1900" dirty="0"/>
              </a:p>
              <a:p>
                <a:pPr marL="342900" indent="-342900">
                  <a:buFont typeface="Arial" panose="020B0604020202020204" pitchFamily="34" charset="0"/>
                  <a:buChar char="•"/>
                </a:pPr>
                <a:r>
                  <a:rPr lang="en-US" sz="1900" dirty="0"/>
                  <a:t>Simplifying the above </a:t>
                </a:r>
                <a:r>
                  <a:rPr lang="en-US" sz="1900"/>
                  <a:t>we get </a:t>
                </a:r>
                <a14:m>
                  <m:oMath xmlns:m="http://schemas.openxmlformats.org/officeDocument/2006/math">
                    <m:r>
                      <a:rPr lang="en-US" sz="1900" b="0" i="1" smtClean="0">
                        <a:latin typeface="Cambria Math" panose="02040503050406030204" pitchFamily="18" charset="0"/>
                      </a:rPr>
                      <m:t>𝜆</m:t>
                    </m:r>
                    <m:r>
                      <a:rPr lang="en-US" sz="1900" b="0" i="1" smtClean="0">
                        <a:latin typeface="Cambria Math" panose="02040503050406030204" pitchFamily="18" charset="0"/>
                      </a:rPr>
                      <m:t>≈173.3</m:t>
                    </m:r>
                  </m:oMath>
                </a14:m>
                <a:r>
                  <a:rPr lang="en-US" sz="1900" dirty="0"/>
                  <a:t>5. </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4641784"/>
              </a:xfrm>
              <a:prstGeom prst="rect">
                <a:avLst/>
              </a:prstGeom>
              <a:blipFill>
                <a:blip r:embed="rId5"/>
                <a:stretch>
                  <a:fillRect l="-447" t="-392" r="-1117" b="-1044"/>
                </a:stretch>
              </a:blipFill>
            </p:spPr>
            <p:txBody>
              <a:bodyPr/>
              <a:lstStyle/>
              <a:p>
                <a:r>
                  <a:rPr lang="en-US">
                    <a:noFill/>
                  </a:rPr>
                  <a:t> </a:t>
                </a:r>
              </a:p>
            </p:txBody>
          </p:sp>
        </mc:Fallback>
      </mc:AlternateContent>
    </p:spTree>
    <p:extLst>
      <p:ext uri="{BB962C8B-B14F-4D97-AF65-F5344CB8AC3E}">
        <p14:creationId xmlns:p14="http://schemas.microsoft.com/office/powerpoint/2010/main" val="263035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4" end="4"/>
                                            </p:txEl>
                                          </p:spTgt>
                                        </p:tgtEl>
                                        <p:attrNameLst>
                                          <p:attrName>style.visibility</p:attrName>
                                        </p:attrNameLst>
                                      </p:cBhvr>
                                      <p:to>
                                        <p:strVal val="visible"/>
                                      </p:to>
                                    </p:set>
                                    <p:animEffect transition="in" filter="fade">
                                      <p:cBhvr>
                                        <p:cTn id="20" dur="500"/>
                                        <p:tgtEl>
                                          <p:spTgt spid="1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477959" y="1452806"/>
                <a:ext cx="8162592"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We have assumed that the time between calls,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oMath>
                </a14:m>
                <a:r>
                  <a:rPr lang="en-US" sz="2400" dirty="0"/>
                  <a:t>, are independent and follow an exponential distribution.</a:t>
                </a:r>
              </a:p>
              <a:p>
                <a:pPr marL="342900" indent="-342900">
                  <a:buFont typeface="Arial" panose="020B0604020202020204" pitchFamily="34" charset="0"/>
                  <a:buChar char="•"/>
                </a:pPr>
                <a:r>
                  <a:rPr lang="en-US" sz="2400" dirty="0"/>
                  <a:t>We applied the CLT, which is value for any distribution (with finite mean and standard deviation). </a:t>
                </a:r>
                <a:br>
                  <a:rPr lang="en-US" sz="2400" dirty="0"/>
                </a:br>
                <a:r>
                  <a:rPr lang="en-US" sz="2400" dirty="0"/>
                  <a:t>Thus, our conclusion is not sensitive to the assumption of an exponential distribution.</a:t>
                </a:r>
                <a:endParaRPr lang="en-US" sz="2400" i="1" u="sng" dirty="0"/>
              </a:p>
              <a:p>
                <a:pPr marL="342900" indent="-342900">
                  <a:buFont typeface="Arial" panose="020B0604020202020204" pitchFamily="34" charset="0"/>
                  <a:buChar char="•"/>
                </a:pPr>
                <a:r>
                  <a:rPr lang="en-US" sz="2400" dirty="0"/>
                  <a:t>In this problem (and in every exponentially distributed random variable) the mean and standard deviation are identical. We should check that this assumption is reasonable using the data.</a:t>
                </a:r>
              </a:p>
            </p:txBody>
          </p:sp>
        </mc:Choice>
        <mc:Fallback xmlns="">
          <p:sp>
            <p:nvSpPr>
              <p:cNvPr id="9" name="TextBox 8"/>
              <p:cNvSpPr txBox="1">
                <a:spLocks noRot="1" noChangeAspect="1" noMove="1" noResize="1" noEditPoints="1" noAdjustHandles="1" noChangeArrowheads="1" noChangeShapeType="1" noTextEdit="1"/>
              </p:cNvSpPr>
              <p:nvPr/>
            </p:nvSpPr>
            <p:spPr>
              <a:xfrm>
                <a:off x="477959" y="1452806"/>
                <a:ext cx="8162592" cy="3785652"/>
              </a:xfrm>
              <a:prstGeom prst="rect">
                <a:avLst/>
              </a:prstGeom>
              <a:blipFill>
                <a:blip r:embed="rId3"/>
                <a:stretch>
                  <a:fillRect l="-819" t="-960" r="-1191" b="-2400"/>
                </a:stretch>
              </a:blipFill>
            </p:spPr>
            <p:txBody>
              <a:bodyPr/>
              <a:lstStyle/>
              <a:p>
                <a:r>
                  <a:rPr lang="en-US">
                    <a:noFill/>
                  </a:rPr>
                  <a:t> </a:t>
                </a:r>
              </a:p>
            </p:txBody>
          </p:sp>
        </mc:Fallback>
      </mc:AlternateContent>
    </p:spTree>
    <p:extLst>
      <p:ext uri="{BB962C8B-B14F-4D97-AF65-F5344CB8AC3E}">
        <p14:creationId xmlns:p14="http://schemas.microsoft.com/office/powerpoint/2010/main" val="316184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Continuous Probability Models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700268922"/>
                  </p:ext>
                </p:extLst>
              </p:nvPr>
            </p:nvGraphicFramePr>
            <p:xfrm>
              <a:off x="460374" y="1684340"/>
              <a:ext cx="8226426" cy="4637804"/>
            </p:xfrm>
            <a:graphic>
              <a:graphicData uri="http://schemas.openxmlformats.org/drawingml/2006/table">
                <a:tbl>
                  <a:tblPr firstRow="1" bandRow="1">
                    <a:tableStyleId>{1E171933-4619-4E11-9A3F-F7608DF75F80}</a:tableStyleId>
                  </a:tblPr>
                  <a:tblGrid>
                    <a:gridCol w="2742142">
                      <a:extLst>
                        <a:ext uri="{9D8B030D-6E8A-4147-A177-3AD203B41FA5}">
                          <a16:colId xmlns:a16="http://schemas.microsoft.com/office/drawing/2014/main" val="1593757822"/>
                        </a:ext>
                      </a:extLst>
                    </a:gridCol>
                    <a:gridCol w="2742142">
                      <a:extLst>
                        <a:ext uri="{9D8B030D-6E8A-4147-A177-3AD203B41FA5}">
                          <a16:colId xmlns:a16="http://schemas.microsoft.com/office/drawing/2014/main" val="217865770"/>
                        </a:ext>
                      </a:extLst>
                    </a:gridCol>
                    <a:gridCol w="2742142">
                      <a:extLst>
                        <a:ext uri="{9D8B030D-6E8A-4147-A177-3AD203B41FA5}">
                          <a16:colId xmlns:a16="http://schemas.microsoft.com/office/drawing/2014/main" val="2780145983"/>
                        </a:ext>
                      </a:extLst>
                    </a:gridCol>
                  </a:tblGrid>
                  <a:tr h="417639">
                    <a:tc>
                      <a:txBody>
                        <a:bodyPr/>
                        <a:lstStyle/>
                        <a:p>
                          <a:endParaRPr lang="en-US" dirty="0"/>
                        </a:p>
                      </a:txBody>
                      <a:tcPr/>
                    </a:tc>
                    <a:tc>
                      <a:txBody>
                        <a:bodyPr/>
                        <a:lstStyle/>
                        <a:p>
                          <a:r>
                            <a:rPr lang="en-US" dirty="0"/>
                            <a:t>Continuous</a:t>
                          </a:r>
                        </a:p>
                      </a:txBody>
                      <a:tcPr/>
                    </a:tc>
                    <a:tc>
                      <a:txBody>
                        <a:bodyPr/>
                        <a:lstStyle/>
                        <a:p>
                          <a:r>
                            <a:rPr lang="en-US" dirty="0"/>
                            <a:t>Discrete</a:t>
                          </a:r>
                        </a:p>
                      </a:txBody>
                      <a:tcPr/>
                    </a:tc>
                    <a:extLst>
                      <a:ext uri="{0D108BD9-81ED-4DB2-BD59-A6C34878D82A}">
                        <a16:rowId xmlns:a16="http://schemas.microsoft.com/office/drawing/2014/main" val="2739306160"/>
                      </a:ext>
                    </a:extLst>
                  </a:tr>
                  <a:tr h="1005201">
                    <a:tc>
                      <a:txBody>
                        <a:bodyPr/>
                        <a:lstStyle/>
                        <a:p>
                          <a:r>
                            <a:rPr lang="en-US" dirty="0"/>
                            <a:t>Values</a:t>
                          </a:r>
                        </a:p>
                      </a:txBody>
                      <a:tcPr/>
                    </a:tc>
                    <a:tc>
                      <a:txBody>
                        <a:bodyPr/>
                        <a:lstStyle/>
                        <a:p>
                          <a:r>
                            <a:rPr lang="en-US" baseline="0" dirty="0"/>
                            <a:t>typically on an interval </a:t>
                          </a:r>
                          <a14:m>
                            <m:oMath xmlns:m="http://schemas.openxmlformats.org/officeDocument/2006/math">
                              <m:r>
                                <a:rPr lang="en-US" i="1" baseline="0" dirty="0" smtClean="0">
                                  <a:latin typeface="Cambria Math" panose="02040503050406030204" pitchFamily="18" charset="0"/>
                                </a:rPr>
                                <m:t>(</m:t>
                              </m:r>
                              <m:r>
                                <a:rPr lang="en-US" i="1" baseline="0" dirty="0" err="1" smtClean="0">
                                  <a:latin typeface="Cambria Math" panose="02040503050406030204" pitchFamily="18" charset="0"/>
                                </a:rPr>
                                <m:t>𝑎</m:t>
                              </m:r>
                              <m:r>
                                <a:rPr lang="en-US" i="1" baseline="0" dirty="0" err="1" smtClean="0">
                                  <a:latin typeface="Cambria Math" panose="02040503050406030204" pitchFamily="18" charset="0"/>
                                </a:rPr>
                                <m:t>,</m:t>
                              </m:r>
                              <m:r>
                                <a:rPr lang="en-US" i="1" baseline="0" dirty="0" err="1" smtClean="0">
                                  <a:latin typeface="Cambria Math" panose="02040503050406030204" pitchFamily="18" charset="0"/>
                                </a:rPr>
                                <m:t>𝑏</m:t>
                              </m:r>
                              <m:r>
                                <a:rPr lang="en-US" i="1" baseline="0" dirty="0" smtClean="0">
                                  <a:latin typeface="Cambria Math" panose="02040503050406030204" pitchFamily="18" charset="0"/>
                                </a:rPr>
                                <m:t>)</m:t>
                              </m:r>
                            </m:oMath>
                          </a14:m>
                          <a:r>
                            <a:rPr lang="en-US" baseline="0" dirty="0"/>
                            <a:t> or </a:t>
                          </a:r>
                          <a14:m>
                            <m:oMath xmlns:m="http://schemas.openxmlformats.org/officeDocument/2006/math">
                              <m:r>
                                <a:rPr lang="en-US" i="1" baseline="0" dirty="0" smtClean="0">
                                  <a:latin typeface="Cambria Math" panose="02040503050406030204" pitchFamily="18" charset="0"/>
                                </a:rPr>
                                <m:t>[</m:t>
                              </m:r>
                              <m:r>
                                <a:rPr lang="en-US" i="1" baseline="0" dirty="0" err="1" smtClean="0">
                                  <a:latin typeface="Cambria Math" panose="02040503050406030204" pitchFamily="18" charset="0"/>
                                </a:rPr>
                                <m:t>𝑎</m:t>
                              </m:r>
                              <m:r>
                                <a:rPr lang="en-US" i="1" baseline="0" dirty="0" err="1" smtClean="0">
                                  <a:latin typeface="Cambria Math" panose="02040503050406030204" pitchFamily="18" charset="0"/>
                                </a:rPr>
                                <m:t>,</m:t>
                              </m:r>
                              <m:r>
                                <a:rPr lang="en-US" i="1" baseline="0" dirty="0" err="1" smtClean="0">
                                  <a:latin typeface="Cambria Math" panose="02040503050406030204" pitchFamily="18" charset="0"/>
                                </a:rPr>
                                <m:t>𝑏</m:t>
                              </m:r>
                              <m:r>
                                <a:rPr lang="en-US" i="1" baseline="0" dirty="0" smtClean="0">
                                  <a:latin typeface="Cambria Math" panose="02040503050406030204" pitchFamily="18" charset="0"/>
                                </a:rPr>
                                <m:t>]</m:t>
                              </m:r>
                            </m:oMath>
                          </a14:m>
                          <a:r>
                            <a:rPr lang="en-US" baseline="0" dirty="0"/>
                            <a:t> where </a:t>
                          </a:r>
                          <a14:m>
                            <m:oMath xmlns:m="http://schemas.openxmlformats.org/officeDocument/2006/math">
                              <m:r>
                                <a:rPr lang="en-US" i="1" baseline="0" dirty="0" smtClean="0">
                                  <a:latin typeface="Cambria Math" panose="02040503050406030204" pitchFamily="18" charset="0"/>
                                </a:rPr>
                                <m:t>𝑎</m:t>
                              </m:r>
                              <m:r>
                                <a:rPr lang="en-US" i="1" baseline="0" dirty="0" smtClean="0">
                                  <a:latin typeface="Cambria Math" panose="02040503050406030204" pitchFamily="18" charset="0"/>
                                </a:rPr>
                                <m:t>, </m:t>
                              </m:r>
                              <m:r>
                                <a:rPr lang="en-US" i="1" baseline="0" dirty="0" smtClean="0">
                                  <a:latin typeface="Cambria Math" panose="02040503050406030204" pitchFamily="18" charset="0"/>
                                </a:rPr>
                                <m:t>𝑏</m:t>
                              </m:r>
                            </m:oMath>
                          </a14:m>
                          <a:r>
                            <a:rPr lang="en-US" baseline="0" dirty="0"/>
                            <a:t> could be </a:t>
                          </a:r>
                          <a14:m>
                            <m:oMath xmlns:m="http://schemas.openxmlformats.org/officeDocument/2006/math">
                              <m:r>
                                <a:rPr lang="en-US" i="1" baseline="0" dirty="0" smtClean="0">
                                  <a:latin typeface="Cambria Math" panose="02040503050406030204" pitchFamily="18" charset="0"/>
                                </a:rPr>
                                <m:t>±∞</m:t>
                              </m:r>
                            </m:oMath>
                          </a14:m>
                          <a:endParaRPr lang="en-US" dirty="0"/>
                        </a:p>
                      </a:txBody>
                      <a:tcPr/>
                    </a:tc>
                    <a:tc>
                      <a:txBody>
                        <a:bodyPr/>
                        <a:lstStyle/>
                        <a:p>
                          <a:r>
                            <a:rPr lang="en-US" dirty="0"/>
                            <a:t>finite or countable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dirty="0"/>
                        </a:p>
                      </a:txBody>
                      <a:tcPr/>
                    </a:tc>
                    <a:extLst>
                      <a:ext uri="{0D108BD9-81ED-4DB2-BD59-A6C34878D82A}">
                        <a16:rowId xmlns:a16="http://schemas.microsoft.com/office/drawing/2014/main" val="3540076291"/>
                      </a:ext>
                    </a:extLst>
                  </a:tr>
                  <a:tr h="803741">
                    <a:tc>
                      <a:txBody>
                        <a:bodyPr/>
                        <a:lstStyle/>
                        <a:p>
                          <a:r>
                            <a:rPr lang="en-US" dirty="0"/>
                            <a:t>Representation</a:t>
                          </a:r>
                        </a:p>
                      </a:txBody>
                      <a:tcPr/>
                    </a:tc>
                    <a:tc>
                      <a:txBody>
                        <a:bodyPr/>
                        <a:lstStyle/>
                        <a:p>
                          <a:r>
                            <a:rPr lang="en-US" dirty="0"/>
                            <a:t>Probability density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txBody>
                      <a:tcPr/>
                    </a:tc>
                    <a:tc>
                      <a:txBody>
                        <a:bodyPr/>
                        <a:lstStyle/>
                        <a:p>
                          <a:r>
                            <a:rPr lang="en-US" dirty="0"/>
                            <a:t>Probability mass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070382924"/>
                      </a:ext>
                    </a:extLst>
                  </a:tr>
                  <a:tr h="803741">
                    <a:tc>
                      <a:txBody>
                        <a:bodyPr/>
                        <a:lstStyle/>
                        <a:p>
                          <a:r>
                            <a:rPr lang="en-US" dirty="0"/>
                            <a:t>Expected</a:t>
                          </a:r>
                          <a:r>
                            <a:rPr lang="en-US" baseline="0" dirty="0"/>
                            <a:t> Value (Mean)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𝑎</m:t>
                                    </m:r>
                                  </m:sub>
                                  <m:sup>
                                    <m:r>
                                      <a:rPr lang="en-US" b="0" i="1" smtClean="0">
                                        <a:latin typeface="Cambria Math" panose="02040503050406030204" pitchFamily="18" charset="0"/>
                                      </a:rPr>
                                      <m:t>𝑏</m:t>
                                    </m:r>
                                  </m:sup>
                                  <m:e>
                                    <m:r>
                                      <a:rPr lang="en-US" b="0" i="1" smtClean="0">
                                        <a:latin typeface="Cambria Math" panose="02040503050406030204" pitchFamily="18" charset="0"/>
                                      </a:rPr>
                                      <m:t>𝑥𝑓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𝑑𝑥</m:t>
                                    </m:r>
                                  </m:e>
                                </m:nary>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m:oMathPara>
                          </a14:m>
                          <a:endParaRPr lang="en-US" dirty="0"/>
                        </a:p>
                      </a:txBody>
                      <a:tcPr/>
                    </a:tc>
                    <a:extLst>
                      <a:ext uri="{0D108BD9-81ED-4DB2-BD59-A6C34878D82A}">
                        <a16:rowId xmlns:a16="http://schemas.microsoft.com/office/drawing/2014/main" val="207722413"/>
                      </a:ext>
                    </a:extLst>
                  </a:tr>
                  <a:tr h="803741">
                    <a:tc>
                      <a:txBody>
                        <a:bodyPr/>
                        <a:lstStyle/>
                        <a:p>
                          <a:r>
                            <a:rPr lang="en-US" dirty="0"/>
                            <a:t>Variance</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d>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𝑎</m:t>
                                    </m:r>
                                  </m:sub>
                                  <m:sup>
                                    <m:r>
                                      <a:rPr lang="en-US" b="0" i="1" smtClean="0">
                                        <a:latin typeface="Cambria Math" panose="02040503050406030204" pitchFamily="18" charset="0"/>
                                      </a:rPr>
                                      <m:t>𝑏</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𝑑𝑥</m:t>
                                    </m:r>
                                  </m:e>
                                </m:nary>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2386809116"/>
                      </a:ext>
                    </a:extLst>
                  </a:tr>
                  <a:tr h="803741">
                    <a:tc>
                      <a:txBody>
                        <a:bodyPr/>
                        <a:lstStyle/>
                        <a:p>
                          <a:r>
                            <a:rPr lang="en-US" dirty="0"/>
                            <a:t>Standard Deviation</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𝜎</m:t>
                              </m:r>
                            </m:oMath>
                          </a14:m>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m:oMathPara>
                          </a14:m>
                          <a:endParaRPr lang="en-US" dirty="0"/>
                        </a:p>
                      </a:txBody>
                      <a:tcPr/>
                    </a:tc>
                    <a:extLst>
                      <a:ext uri="{0D108BD9-81ED-4DB2-BD59-A6C34878D82A}">
                        <a16:rowId xmlns:a16="http://schemas.microsoft.com/office/drawing/2014/main" val="426779286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700268922"/>
                  </p:ext>
                </p:extLst>
              </p:nvPr>
            </p:nvGraphicFramePr>
            <p:xfrm>
              <a:off x="460374" y="1684340"/>
              <a:ext cx="8226426" cy="4637804"/>
            </p:xfrm>
            <a:graphic>
              <a:graphicData uri="http://schemas.openxmlformats.org/drawingml/2006/table">
                <a:tbl>
                  <a:tblPr firstRow="1" bandRow="1">
                    <a:tableStyleId>{1E171933-4619-4E11-9A3F-F7608DF75F80}</a:tableStyleId>
                  </a:tblPr>
                  <a:tblGrid>
                    <a:gridCol w="2742142">
                      <a:extLst>
                        <a:ext uri="{9D8B030D-6E8A-4147-A177-3AD203B41FA5}">
                          <a16:colId xmlns:a16="http://schemas.microsoft.com/office/drawing/2014/main" val="1593757822"/>
                        </a:ext>
                      </a:extLst>
                    </a:gridCol>
                    <a:gridCol w="2742142">
                      <a:extLst>
                        <a:ext uri="{9D8B030D-6E8A-4147-A177-3AD203B41FA5}">
                          <a16:colId xmlns:a16="http://schemas.microsoft.com/office/drawing/2014/main" val="217865770"/>
                        </a:ext>
                      </a:extLst>
                    </a:gridCol>
                    <a:gridCol w="2742142">
                      <a:extLst>
                        <a:ext uri="{9D8B030D-6E8A-4147-A177-3AD203B41FA5}">
                          <a16:colId xmlns:a16="http://schemas.microsoft.com/office/drawing/2014/main" val="2780145983"/>
                        </a:ext>
                      </a:extLst>
                    </a:gridCol>
                  </a:tblGrid>
                  <a:tr h="417639">
                    <a:tc>
                      <a:txBody>
                        <a:bodyPr/>
                        <a:lstStyle/>
                        <a:p>
                          <a:endParaRPr lang="en-US" dirty="0"/>
                        </a:p>
                      </a:txBody>
                      <a:tcPr/>
                    </a:tc>
                    <a:tc>
                      <a:txBody>
                        <a:bodyPr/>
                        <a:lstStyle/>
                        <a:p>
                          <a:r>
                            <a:rPr lang="en-US" dirty="0"/>
                            <a:t>Continuous</a:t>
                          </a:r>
                        </a:p>
                      </a:txBody>
                      <a:tcPr/>
                    </a:tc>
                    <a:tc>
                      <a:txBody>
                        <a:bodyPr/>
                        <a:lstStyle/>
                        <a:p>
                          <a:r>
                            <a:rPr lang="en-US" dirty="0"/>
                            <a:t>Discrete</a:t>
                          </a:r>
                        </a:p>
                      </a:txBody>
                      <a:tcPr/>
                    </a:tc>
                    <a:extLst>
                      <a:ext uri="{0D108BD9-81ED-4DB2-BD59-A6C34878D82A}">
                        <a16:rowId xmlns:a16="http://schemas.microsoft.com/office/drawing/2014/main" val="2739306160"/>
                      </a:ext>
                    </a:extLst>
                  </a:tr>
                  <a:tr h="1005201">
                    <a:tc>
                      <a:txBody>
                        <a:bodyPr/>
                        <a:lstStyle/>
                        <a:p>
                          <a:r>
                            <a:rPr lang="en-US" dirty="0"/>
                            <a:t>Values</a:t>
                          </a:r>
                        </a:p>
                      </a:txBody>
                      <a:tcPr/>
                    </a:tc>
                    <a:tc>
                      <a:txBody>
                        <a:bodyPr/>
                        <a:lstStyle/>
                        <a:p>
                          <a:endParaRPr lang="en-US"/>
                        </a:p>
                      </a:txBody>
                      <a:tcPr>
                        <a:blipFill>
                          <a:blip r:embed="rId4"/>
                          <a:stretch>
                            <a:fillRect l="-100222" t="-44848" r="-100667" b="-321212"/>
                          </a:stretch>
                        </a:blipFill>
                      </a:tcPr>
                    </a:tc>
                    <a:tc>
                      <a:txBody>
                        <a:bodyPr/>
                        <a:lstStyle/>
                        <a:p>
                          <a:endParaRPr lang="en-US"/>
                        </a:p>
                      </a:txBody>
                      <a:tcPr>
                        <a:blipFill>
                          <a:blip r:embed="rId4"/>
                          <a:stretch>
                            <a:fillRect l="-200222" t="-44848" r="-667" b="-321212"/>
                          </a:stretch>
                        </a:blipFill>
                      </a:tcPr>
                    </a:tc>
                    <a:extLst>
                      <a:ext uri="{0D108BD9-81ED-4DB2-BD59-A6C34878D82A}">
                        <a16:rowId xmlns:a16="http://schemas.microsoft.com/office/drawing/2014/main" val="3540076291"/>
                      </a:ext>
                    </a:extLst>
                  </a:tr>
                  <a:tr h="803741">
                    <a:tc>
                      <a:txBody>
                        <a:bodyPr/>
                        <a:lstStyle/>
                        <a:p>
                          <a:r>
                            <a:rPr lang="en-US" dirty="0"/>
                            <a:t>Representation</a:t>
                          </a:r>
                        </a:p>
                      </a:txBody>
                      <a:tcPr/>
                    </a:tc>
                    <a:tc>
                      <a:txBody>
                        <a:bodyPr/>
                        <a:lstStyle/>
                        <a:p>
                          <a:endParaRPr lang="en-US"/>
                        </a:p>
                      </a:txBody>
                      <a:tcPr>
                        <a:blipFill>
                          <a:blip r:embed="rId4"/>
                          <a:stretch>
                            <a:fillRect l="-100222" t="-181061" r="-100667" b="-301515"/>
                          </a:stretch>
                        </a:blipFill>
                      </a:tcPr>
                    </a:tc>
                    <a:tc>
                      <a:txBody>
                        <a:bodyPr/>
                        <a:lstStyle/>
                        <a:p>
                          <a:endParaRPr lang="en-US"/>
                        </a:p>
                      </a:txBody>
                      <a:tcPr>
                        <a:blipFill>
                          <a:blip r:embed="rId4"/>
                          <a:stretch>
                            <a:fillRect l="-200222" t="-181061" r="-667" b="-301515"/>
                          </a:stretch>
                        </a:blipFill>
                      </a:tcPr>
                    </a:tc>
                    <a:extLst>
                      <a:ext uri="{0D108BD9-81ED-4DB2-BD59-A6C34878D82A}">
                        <a16:rowId xmlns:a16="http://schemas.microsoft.com/office/drawing/2014/main" val="3070382924"/>
                      </a:ext>
                    </a:extLst>
                  </a:tr>
                  <a:tr h="803741">
                    <a:tc>
                      <a:txBody>
                        <a:bodyPr/>
                        <a:lstStyle/>
                        <a:p>
                          <a:endParaRPr lang="en-US"/>
                        </a:p>
                      </a:txBody>
                      <a:tcPr>
                        <a:blipFill>
                          <a:blip r:embed="rId4"/>
                          <a:stretch>
                            <a:fillRect l="-222" t="-281061" r="-200667" b="-201515"/>
                          </a:stretch>
                        </a:blipFill>
                      </a:tcPr>
                    </a:tc>
                    <a:tc>
                      <a:txBody>
                        <a:bodyPr/>
                        <a:lstStyle/>
                        <a:p>
                          <a:endParaRPr lang="en-US"/>
                        </a:p>
                      </a:txBody>
                      <a:tcPr>
                        <a:blipFill>
                          <a:blip r:embed="rId4"/>
                          <a:stretch>
                            <a:fillRect l="-100222" t="-281061" r="-100667" b="-201515"/>
                          </a:stretch>
                        </a:blipFill>
                      </a:tcPr>
                    </a:tc>
                    <a:tc>
                      <a:txBody>
                        <a:bodyPr/>
                        <a:lstStyle/>
                        <a:p>
                          <a:endParaRPr lang="en-US"/>
                        </a:p>
                      </a:txBody>
                      <a:tcPr>
                        <a:blipFill>
                          <a:blip r:embed="rId4"/>
                          <a:stretch>
                            <a:fillRect l="-200222" t="-281061" r="-667" b="-201515"/>
                          </a:stretch>
                        </a:blipFill>
                      </a:tcPr>
                    </a:tc>
                    <a:extLst>
                      <a:ext uri="{0D108BD9-81ED-4DB2-BD59-A6C34878D82A}">
                        <a16:rowId xmlns:a16="http://schemas.microsoft.com/office/drawing/2014/main" val="207722413"/>
                      </a:ext>
                    </a:extLst>
                  </a:tr>
                  <a:tr h="803741">
                    <a:tc>
                      <a:txBody>
                        <a:bodyPr/>
                        <a:lstStyle/>
                        <a:p>
                          <a:endParaRPr lang="en-US"/>
                        </a:p>
                      </a:txBody>
                      <a:tcPr>
                        <a:blipFill>
                          <a:blip r:embed="rId4"/>
                          <a:stretch>
                            <a:fillRect l="-222" t="-381061" r="-200667" b="-101515"/>
                          </a:stretch>
                        </a:blipFill>
                      </a:tcPr>
                    </a:tc>
                    <a:tc>
                      <a:txBody>
                        <a:bodyPr/>
                        <a:lstStyle/>
                        <a:p>
                          <a:endParaRPr lang="en-US"/>
                        </a:p>
                      </a:txBody>
                      <a:tcPr>
                        <a:blipFill>
                          <a:blip r:embed="rId4"/>
                          <a:stretch>
                            <a:fillRect l="-100222" t="-381061" r="-100667" b="-101515"/>
                          </a:stretch>
                        </a:blipFill>
                      </a:tcPr>
                    </a:tc>
                    <a:tc>
                      <a:txBody>
                        <a:bodyPr/>
                        <a:lstStyle/>
                        <a:p>
                          <a:endParaRPr lang="en-US"/>
                        </a:p>
                      </a:txBody>
                      <a:tcPr>
                        <a:blipFill>
                          <a:blip r:embed="rId4"/>
                          <a:stretch>
                            <a:fillRect l="-200222" t="-381061" r="-667" b="-101515"/>
                          </a:stretch>
                        </a:blipFill>
                      </a:tcPr>
                    </a:tc>
                    <a:extLst>
                      <a:ext uri="{0D108BD9-81ED-4DB2-BD59-A6C34878D82A}">
                        <a16:rowId xmlns:a16="http://schemas.microsoft.com/office/drawing/2014/main" val="2386809116"/>
                      </a:ext>
                    </a:extLst>
                  </a:tr>
                  <a:tr h="803741">
                    <a:tc>
                      <a:txBody>
                        <a:bodyPr/>
                        <a:lstStyle/>
                        <a:p>
                          <a:endParaRPr lang="en-US"/>
                        </a:p>
                      </a:txBody>
                      <a:tcPr>
                        <a:blipFill>
                          <a:blip r:embed="rId4"/>
                          <a:stretch>
                            <a:fillRect l="-222" t="-481061" r="-200667" b="-1515"/>
                          </a:stretch>
                        </a:blipFill>
                      </a:tcPr>
                    </a:tc>
                    <a:tc>
                      <a:txBody>
                        <a:bodyPr/>
                        <a:lstStyle/>
                        <a:p>
                          <a:endParaRPr lang="en-US"/>
                        </a:p>
                      </a:txBody>
                      <a:tcPr>
                        <a:blipFill>
                          <a:blip r:embed="rId4"/>
                          <a:stretch>
                            <a:fillRect l="-100222" t="-481061" r="-100667" b="-1515"/>
                          </a:stretch>
                        </a:blipFill>
                      </a:tcPr>
                    </a:tc>
                    <a:tc>
                      <a:txBody>
                        <a:bodyPr/>
                        <a:lstStyle/>
                        <a:p>
                          <a:endParaRPr lang="en-US"/>
                        </a:p>
                      </a:txBody>
                      <a:tcPr>
                        <a:blipFill>
                          <a:blip r:embed="rId4"/>
                          <a:stretch>
                            <a:fillRect l="-200222" t="-481061" r="-667" b="-1515"/>
                          </a:stretch>
                        </a:blipFill>
                      </a:tcPr>
                    </a:tc>
                    <a:extLst>
                      <a:ext uri="{0D108BD9-81ED-4DB2-BD59-A6C34878D82A}">
                        <a16:rowId xmlns:a16="http://schemas.microsoft.com/office/drawing/2014/main" val="4267792862"/>
                      </a:ext>
                    </a:extLst>
                  </a:tr>
                </a:tbl>
              </a:graphicData>
            </a:graphic>
          </p:graphicFrame>
        </mc:Fallback>
      </mc:AlternateContent>
    </p:spTree>
    <p:extLst>
      <p:ext uri="{BB962C8B-B14F-4D97-AF65-F5344CB8AC3E}">
        <p14:creationId xmlns:p14="http://schemas.microsoft.com/office/powerpoint/2010/main" val="250094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Central Limit Theorem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47134"/>
                <a:ext cx="8226425" cy="3206519"/>
              </a:xfrm>
              <a:prstGeom prst="rect">
                <a:avLst/>
              </a:prstGeom>
              <a:solidFill>
                <a:schemeClr val="bg1"/>
              </a:solidFill>
            </p:spPr>
            <p:txBody>
              <a:bodyPr wrap="square" rtlCol="0">
                <a:spAutoFit/>
              </a:bodyPr>
              <a:lstStyle/>
              <a:p>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oMath>
                </a14:m>
                <a:r>
                  <a:rPr lang="en-US" sz="2400" dirty="0"/>
                  <a:t> be  sequence of </a:t>
                </a:r>
                <a:r>
                  <a:rPr lang="en-US" sz="2400" dirty="0" err="1"/>
                  <a:t>i.i.d</a:t>
                </a:r>
                <a:r>
                  <a:rPr lang="en-US" sz="2400" dirty="0"/>
                  <a:t>. random variables with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𝑉</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&lt;∞</m:t>
                    </m:r>
                  </m:oMath>
                </a14:m>
                <a:r>
                  <a:rPr lang="en-US" sz="2400" dirty="0"/>
                  <a:t>.</a:t>
                </a:r>
              </a:p>
              <a:p>
                <a:endParaRPr lang="en-US" sz="2400" dirty="0"/>
              </a:p>
              <a:p>
                <a:r>
                  <a:rPr lang="en-US" sz="2400" dirty="0"/>
                  <a:t>As </a:t>
                </a:r>
                <a14:m>
                  <m:oMath xmlns:m="http://schemas.openxmlformats.org/officeDocument/2006/math">
                    <m:r>
                      <a:rPr lang="en-US" sz="2400" b="0" i="1" smtClean="0">
                        <a:latin typeface="Cambria Math" panose="02040503050406030204" pitchFamily="18" charset="0"/>
                      </a:rPr>
                      <m:t>𝑛</m:t>
                    </m:r>
                  </m:oMath>
                </a14:m>
                <a:r>
                  <a:rPr lang="en-US" sz="2400" dirty="0"/>
                  <a:t> approaches infinity, the random variables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num>
                        <m:den>
                          <m:r>
                            <a:rPr lang="en-US" sz="2400" b="0" i="1" smtClean="0">
                              <a:latin typeface="Cambria Math" panose="02040503050406030204" pitchFamily="18" charset="0"/>
                            </a:rPr>
                            <m:t>𝑛</m:t>
                          </m:r>
                        </m:den>
                      </m:f>
                    </m:oMath>
                  </m:oMathPara>
                </a14:m>
                <a:endParaRPr lang="en-US" sz="2400" dirty="0"/>
              </a:p>
              <a:p>
                <a:r>
                  <a:rPr lang="en-US" sz="2400" dirty="0"/>
                  <a:t>converge in distribution to a normal distribution with mean </a:t>
                </a:r>
                <a14:m>
                  <m:oMath xmlns:m="http://schemas.openxmlformats.org/officeDocument/2006/math">
                    <m:r>
                      <a:rPr lang="en-US" sz="2400" b="0" i="1" smtClean="0">
                        <a:latin typeface="Cambria Math" panose="02040503050406030204" pitchFamily="18" charset="0"/>
                      </a:rPr>
                      <m:t>𝜇</m:t>
                    </m:r>
                  </m:oMath>
                </a14:m>
                <a:r>
                  <a:rPr lang="en-US" sz="2400" dirty="0"/>
                  <a:t> and standard deviation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a14:m>
                <a:r>
                  <a:rPr lang="en-US" sz="2400" dirty="0"/>
                  <a:t>, i.e. </a:t>
                </a:r>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oMath>
                </a14:m>
                <a:r>
                  <a:rPr lang="en-US" sz="24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460375" y="1447134"/>
                <a:ext cx="8226425" cy="3206519"/>
              </a:xfrm>
              <a:prstGeom prst="rect">
                <a:avLst/>
              </a:prstGeom>
              <a:blipFill>
                <a:blip r:embed="rId4"/>
                <a:stretch>
                  <a:fillRect l="-1186" t="-1521" b="-190"/>
                </a:stretch>
              </a:blipFill>
            </p:spPr>
            <p:txBody>
              <a:bodyPr/>
              <a:lstStyle/>
              <a:p>
                <a:r>
                  <a:rPr lang="en-US">
                    <a:noFill/>
                  </a:rPr>
                  <a:t> </a:t>
                </a:r>
              </a:p>
            </p:txBody>
          </p:sp>
        </mc:Fallback>
      </mc:AlternateContent>
    </p:spTree>
    <p:extLst>
      <p:ext uri="{BB962C8B-B14F-4D97-AF65-F5344CB8AC3E}">
        <p14:creationId xmlns:p14="http://schemas.microsoft.com/office/powerpoint/2010/main" val="390911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400" dirty="0">
                <a:latin typeface=" arial"/>
              </a:rPr>
              <a:t>An emergency 911 service in a local community received an average of 171 calls per month for house fires over the past year. Based on this data, the rate of house fire emergencies was estimated at 171 per month. The next month only 153 calls were received. Does this indicate an actual reduction in the rate of house fires or is it simply a random fluctuation?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21753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Font typeface="Arial"/>
                  <a:buNone/>
                </a:pPr>
                <a14:m>
                  <m:oMath xmlns:m="http://schemas.openxmlformats.org/officeDocument/2006/math">
                    <m:r>
                      <a:rPr lang="en-US" sz="2200" b="0" i="1" dirty="0" smtClean="0">
                        <a:latin typeface="Cambria Math" panose="02040503050406030204" pitchFamily="18" charset="0"/>
                      </a:rPr>
                      <m:t>𝜆</m:t>
                    </m:r>
                  </m:oMath>
                </a14:m>
                <a:r>
                  <a:rPr lang="en-US" sz="2200" i="1" dirty="0">
                    <a:latin typeface="+mj-lt"/>
                  </a:rPr>
                  <a:t> – </a:t>
                </a:r>
                <a:r>
                  <a:rPr lang="en-US" sz="2200" dirty="0">
                    <a:latin typeface="+mj-lt"/>
                  </a:rPr>
                  <a:t>rate of house fire reports (per month)</a:t>
                </a: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𝑛</m:t>
                        </m:r>
                      </m:sub>
                    </m:sSub>
                  </m:oMath>
                </a14:m>
                <a:r>
                  <a:rPr lang="en-US" sz="2200" i="1" dirty="0">
                    <a:latin typeface="+mj-lt"/>
                  </a:rPr>
                  <a:t> – </a:t>
                </a:r>
                <a:r>
                  <a:rPr lang="en-US" sz="2200" dirty="0"/>
                  <a:t>time between </a:t>
                </a:r>
                <a14:m>
                  <m:oMath xmlns:m="http://schemas.openxmlformats.org/officeDocument/2006/math">
                    <m:r>
                      <a:rPr lang="en-US" sz="2200" b="0" i="0"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−1)</m:t>
                    </m:r>
                  </m:oMath>
                </a14:m>
                <a:r>
                  <a:rPr lang="en-US" sz="2200" dirty="0">
                    <a:latin typeface="+mj-lt"/>
                  </a:rPr>
                  <a:t>st and </a:t>
                </a:r>
                <a14:m>
                  <m:oMath xmlns:m="http://schemas.openxmlformats.org/officeDocument/2006/math">
                    <m:r>
                      <a:rPr lang="en-US" sz="2200" b="0" i="1" smtClean="0">
                        <a:latin typeface="Cambria Math" panose="02040503050406030204" pitchFamily="18" charset="0"/>
                      </a:rPr>
                      <m:t>𝑛</m:t>
                    </m:r>
                  </m:oMath>
                </a14:m>
                <a:r>
                  <a:rPr lang="en-US" sz="2200" dirty="0" err="1">
                    <a:latin typeface="+mj-lt"/>
                  </a:rPr>
                  <a:t>th</a:t>
                </a:r>
                <a:r>
                  <a:rPr lang="en-US" sz="2200" dirty="0">
                    <a:latin typeface="+mj-lt"/>
                  </a:rPr>
                  <a:t> fire (months)</a:t>
                </a:r>
              </a:p>
              <a:p>
                <a:pPr marL="0" indent="0">
                  <a:buFont typeface="Arial"/>
                  <a:buNone/>
                </a:pPr>
                <a:endParaRPr lang="en-US" sz="2200" dirty="0">
                  <a:latin typeface="+mj-lt"/>
                </a:endParaRPr>
              </a:p>
              <a:p>
                <a:pPr marL="0" indent="0">
                  <a:buFont typeface="Arial"/>
                  <a:buNone/>
                </a:pPr>
                <a:endParaRPr lang="en-US" sz="2200" dirty="0">
                  <a:latin typeface="+mj-lt"/>
                </a:endParaRPr>
              </a:p>
              <a:p>
                <a:pPr marL="0" indent="0">
                  <a:buFont typeface="Arial"/>
                  <a:buNone/>
                </a:pPr>
                <a:endParaRPr lang="en-US" sz="2200" dirty="0">
                  <a:latin typeface="+mj-lt"/>
                </a:endParaRPr>
              </a:p>
              <a:p>
                <a:pPr marL="0" indent="0">
                  <a:buNone/>
                </a:pPr>
                <a:endParaRPr lang="en-US" sz="22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2175301"/>
              </a:xfrm>
              <a:prstGeom prst="rect">
                <a:avLst/>
              </a:prstGeom>
              <a:blipFill>
                <a:blip r:embed="rId7"/>
                <a:stretch>
                  <a:fillRect l="-1634" t="-1385" r="-1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670323" y="1541769"/>
                <a:ext cx="3775587" cy="430046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pPr marL="0" indent="0">
                  <a:buNone/>
                </a:pPr>
                <a:r>
                  <a:rPr lang="en-US" sz="2200" b="0" dirty="0"/>
                  <a:t>House fires occur at random with rate </a:t>
                </a:r>
                <a14:m>
                  <m:oMath xmlns:m="http://schemas.openxmlformats.org/officeDocument/2006/math">
                    <m:r>
                      <a:rPr lang="en-US" sz="2200" b="0" i="1" smtClean="0">
                        <a:latin typeface="Cambria Math" panose="02040503050406030204" pitchFamily="18" charset="0"/>
                      </a:rPr>
                      <m:t>𝜆</m:t>
                    </m:r>
                  </m:oMath>
                </a14:m>
                <a:endParaRPr lang="en-US" sz="2200" dirty="0"/>
              </a:p>
              <a:p>
                <a:pPr marL="0" indent="0">
                  <a:buNone/>
                </a:pPr>
                <a:r>
                  <a:rPr lang="en-US" sz="2200" dirty="0"/>
                  <a:t>That is,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r>
                  <a:rPr lang="en-US" sz="2200" dirty="0"/>
                  <a:t> are independent and each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𝑛</m:t>
                        </m:r>
                      </m:sub>
                    </m:sSub>
                  </m:oMath>
                </a14:m>
                <a:r>
                  <a:rPr lang="en-US" sz="2200" dirty="0"/>
                  <a:t> has an exponential distribution with rate parameter </a:t>
                </a:r>
                <a14:m>
                  <m:oMath xmlns:m="http://schemas.openxmlformats.org/officeDocument/2006/math">
                    <m:r>
                      <a:rPr lang="en-US" sz="2200" b="0" i="1" smtClean="0">
                        <a:latin typeface="Cambria Math" panose="02040503050406030204" pitchFamily="18" charset="0"/>
                      </a:rPr>
                      <m:t>𝜆</m:t>
                    </m:r>
                    <m:r>
                      <a:rPr lang="en-US" sz="2200" b="0" i="1" smtClean="0">
                        <a:latin typeface="Cambria Math" panose="02040503050406030204" pitchFamily="18" charset="0"/>
                      </a:rPr>
                      <m:t>.</m:t>
                    </m:r>
                  </m:oMath>
                </a14:m>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70323" y="1541769"/>
                <a:ext cx="3775587" cy="4300467"/>
              </a:xfrm>
              <a:prstGeom prst="rect">
                <a:avLst/>
              </a:prstGeom>
              <a:blipFill>
                <a:blip r:embed="rId5"/>
                <a:stretch>
                  <a:fillRect l="-1766" t="-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57199" y="4027238"/>
                <a:ext cx="4075472" cy="18149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Font typeface="Arial"/>
                  <a:buNone/>
                </a:pPr>
                <a:r>
                  <a:rPr lang="en-US" sz="2200" b="0" dirty="0"/>
                  <a:t>Determine the probability as few as 153 calls would be received in one month given </a:t>
                </a:r>
                <a14:m>
                  <m:oMath xmlns:m="http://schemas.openxmlformats.org/officeDocument/2006/math">
                    <m:r>
                      <a:rPr lang="en-US" sz="2200" b="0" i="1" smtClean="0">
                        <a:latin typeface="Cambria Math" panose="02040503050406030204" pitchFamily="18" charset="0"/>
                      </a:rPr>
                      <m:t>𝜆</m:t>
                    </m:r>
                    <m:r>
                      <a:rPr lang="en-US" sz="2200" b="0" i="1" smtClean="0">
                        <a:latin typeface="Cambria Math" panose="02040503050406030204" pitchFamily="18" charset="0"/>
                      </a:rPr>
                      <m:t>=171</m:t>
                    </m:r>
                  </m:oMath>
                </a14:m>
                <a:r>
                  <a:rPr lang="en-US" sz="2200" b="0" dirty="0"/>
                  <a:t>.</a:t>
                </a:r>
                <a:endParaRPr lang="en-US" sz="2200"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57199" y="4027238"/>
                <a:ext cx="4075472" cy="1814998"/>
              </a:xfrm>
              <a:prstGeom prst="rect">
                <a:avLst/>
              </a:prstGeom>
              <a:blipFill>
                <a:blip r:embed="rId6"/>
                <a:stretch>
                  <a:fillRect l="-1634" t="-1661"/>
                </a:stretch>
              </a:blipFill>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21753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Font typeface="Arial"/>
                  <a:buNone/>
                </a:pPr>
                <a14:m>
                  <m:oMath xmlns:m="http://schemas.openxmlformats.org/officeDocument/2006/math">
                    <m:r>
                      <a:rPr lang="en-US" sz="2200" b="0" i="1" dirty="0" smtClean="0">
                        <a:latin typeface="Cambria Math" panose="02040503050406030204" pitchFamily="18" charset="0"/>
                      </a:rPr>
                      <m:t>𝜆</m:t>
                    </m:r>
                  </m:oMath>
                </a14:m>
                <a:r>
                  <a:rPr lang="en-US" sz="2200" i="1" dirty="0">
                    <a:latin typeface="+mj-lt"/>
                  </a:rPr>
                  <a:t> – </a:t>
                </a:r>
                <a:r>
                  <a:rPr lang="en-US" sz="2200" dirty="0">
                    <a:latin typeface="+mj-lt"/>
                  </a:rPr>
                  <a:t>rate of house fire reports (per month)</a:t>
                </a: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𝑛</m:t>
                        </m:r>
                      </m:sub>
                    </m:sSub>
                  </m:oMath>
                </a14:m>
                <a:r>
                  <a:rPr lang="en-US" sz="2200" i="1" dirty="0">
                    <a:latin typeface="+mj-lt"/>
                  </a:rPr>
                  <a:t> – </a:t>
                </a:r>
                <a:r>
                  <a:rPr lang="en-US" sz="2200"/>
                  <a:t>time between </a:t>
                </a:r>
                <a14:m>
                  <m:oMath xmlns:m="http://schemas.openxmlformats.org/officeDocument/2006/math">
                    <m:r>
                      <a:rPr lang="en-US" sz="2200" b="0" i="0"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−1)</m:t>
                    </m:r>
                  </m:oMath>
                </a14:m>
                <a:r>
                  <a:rPr lang="en-US" sz="2200" dirty="0">
                    <a:latin typeface="+mj-lt"/>
                  </a:rPr>
                  <a:t>st and </a:t>
                </a:r>
                <a14:m>
                  <m:oMath xmlns:m="http://schemas.openxmlformats.org/officeDocument/2006/math">
                    <m:r>
                      <a:rPr lang="en-US" sz="2200" b="0" i="1" smtClean="0">
                        <a:latin typeface="Cambria Math" panose="02040503050406030204" pitchFamily="18" charset="0"/>
                      </a:rPr>
                      <m:t>𝑛</m:t>
                    </m:r>
                  </m:oMath>
                </a14:m>
                <a:r>
                  <a:rPr lang="en-US" sz="2200" dirty="0" err="1">
                    <a:latin typeface="+mj-lt"/>
                  </a:rPr>
                  <a:t>th</a:t>
                </a:r>
                <a:r>
                  <a:rPr lang="en-US" sz="2200" dirty="0">
                    <a:latin typeface="+mj-lt"/>
                  </a:rPr>
                  <a:t> fire (months)</a:t>
                </a:r>
              </a:p>
              <a:p>
                <a:pPr marL="0" indent="0">
                  <a:buFont typeface="Arial"/>
                  <a:buNone/>
                </a:pPr>
                <a:endParaRPr lang="en-US" sz="2200" dirty="0">
                  <a:latin typeface="+mj-lt"/>
                </a:endParaRPr>
              </a:p>
              <a:p>
                <a:pPr marL="0" indent="0">
                  <a:buFont typeface="Arial"/>
                  <a:buNone/>
                </a:pPr>
                <a:endParaRPr lang="en-US" sz="2200" dirty="0">
                  <a:latin typeface="+mj-lt"/>
                </a:endParaRPr>
              </a:p>
              <a:p>
                <a:pPr marL="0" indent="0">
                  <a:buFont typeface="Arial"/>
                  <a:buNone/>
                </a:pPr>
                <a:endParaRPr lang="en-US" sz="2200" dirty="0">
                  <a:latin typeface="+mj-lt"/>
                </a:endParaRPr>
              </a:p>
              <a:p>
                <a:pPr marL="0" indent="0">
                  <a:buNone/>
                </a:pPr>
                <a:endParaRPr lang="en-US" sz="22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2175301"/>
              </a:xfrm>
              <a:prstGeom prst="rect">
                <a:avLst/>
              </a:prstGeom>
              <a:blipFill>
                <a:blip r:embed="rId4"/>
                <a:stretch>
                  <a:fillRect l="-1634" t="-1385" r="-1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670323" y="1541769"/>
                <a:ext cx="3775587" cy="264602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pPr marL="0" indent="0">
                  <a:buNone/>
                </a:pPr>
                <a:r>
                  <a:rPr lang="en-US" sz="2200" b="0" dirty="0"/>
                  <a:t>House fires occur at random with rate </a:t>
                </a:r>
                <a14:m>
                  <m:oMath xmlns:m="http://schemas.openxmlformats.org/officeDocument/2006/math">
                    <m:r>
                      <a:rPr lang="en-US" sz="2200" b="0" i="1" smtClean="0">
                        <a:latin typeface="Cambria Math" panose="02040503050406030204" pitchFamily="18" charset="0"/>
                      </a:rPr>
                      <m:t>𝜆</m:t>
                    </m:r>
                  </m:oMath>
                </a14:m>
                <a:endParaRPr lang="en-US" sz="2200" dirty="0"/>
              </a:p>
              <a:p>
                <a:pPr marL="0" indent="0">
                  <a:buNone/>
                </a:pPr>
                <a:r>
                  <a:rPr lang="en-US" sz="2200" dirty="0"/>
                  <a:t>That is,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r>
                  <a:rPr lang="en-US" sz="2200" dirty="0"/>
                  <a:t> are independent and each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𝑛</m:t>
                        </m:r>
                      </m:sub>
                    </m:sSub>
                  </m:oMath>
                </a14:m>
                <a:r>
                  <a:rPr lang="en-US" sz="2200" dirty="0"/>
                  <a:t> has an exponential distribution with rate parameter </a:t>
                </a:r>
                <a14:m>
                  <m:oMath xmlns:m="http://schemas.openxmlformats.org/officeDocument/2006/math">
                    <m:r>
                      <a:rPr lang="en-US" sz="2200" b="0" i="1" smtClean="0">
                        <a:latin typeface="Cambria Math" panose="02040503050406030204" pitchFamily="18" charset="0"/>
                      </a:rPr>
                      <m:t>𝜆</m:t>
                    </m:r>
                    <m:r>
                      <a:rPr lang="en-US" sz="2200" b="0" i="1" smtClean="0">
                        <a:latin typeface="Cambria Math" panose="02040503050406030204" pitchFamily="18" charset="0"/>
                      </a:rPr>
                      <m:t>.</m:t>
                    </m:r>
                  </m:oMath>
                </a14:m>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70323" y="1541769"/>
                <a:ext cx="3775587" cy="2646029"/>
              </a:xfrm>
              <a:prstGeom prst="rect">
                <a:avLst/>
              </a:prstGeom>
              <a:blipFill>
                <a:blip r:embed="rId5"/>
                <a:stretch>
                  <a:fillRect l="-1766" t="-1142"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57199" y="4027238"/>
                <a:ext cx="4075472" cy="18149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Font typeface="Arial"/>
                  <a:buNone/>
                </a:pPr>
                <a:r>
                  <a:rPr lang="en-US" sz="2200" b="0" dirty="0"/>
                  <a:t>Determine the probability as few as 153 calls would be received in one month given </a:t>
                </a:r>
                <a14:m>
                  <m:oMath xmlns:m="http://schemas.openxmlformats.org/officeDocument/2006/math">
                    <m:r>
                      <a:rPr lang="en-US" sz="2200" b="0" i="1" smtClean="0">
                        <a:latin typeface="Cambria Math" panose="02040503050406030204" pitchFamily="18" charset="0"/>
                      </a:rPr>
                      <m:t>𝜆</m:t>
                    </m:r>
                    <m:r>
                      <a:rPr lang="en-US" sz="2200" b="0" i="1" smtClean="0">
                        <a:latin typeface="Cambria Math" panose="02040503050406030204" pitchFamily="18" charset="0"/>
                      </a:rPr>
                      <m:t>=171</m:t>
                    </m:r>
                  </m:oMath>
                </a14:m>
                <a:r>
                  <a:rPr lang="en-US" sz="2200" b="0" dirty="0"/>
                  <a:t>.</a:t>
                </a:r>
                <a:endParaRPr lang="en-US" sz="2200"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57199" y="4027238"/>
                <a:ext cx="4075472" cy="1814998"/>
              </a:xfrm>
              <a:prstGeom prst="rect">
                <a:avLst/>
              </a:prstGeom>
              <a:blipFill>
                <a:blip r:embed="rId6"/>
                <a:stretch>
                  <a:fillRect l="-1634" t="-1661"/>
                </a:stretch>
              </a:blipFill>
            </p:spPr>
            <p:txBody>
              <a:bodyPr/>
              <a:lstStyle/>
              <a:p>
                <a:r>
                  <a:rPr lang="en-US">
                    <a:noFill/>
                  </a:rPr>
                  <a:t> </a:t>
                </a:r>
              </a:p>
            </p:txBody>
          </p:sp>
        </mc:Fallback>
      </mc:AlternateContent>
      <p:sp>
        <p:nvSpPr>
          <p:cNvPr id="11" name="Content Placeholder 2"/>
          <p:cNvSpPr txBox="1">
            <a:spLocks/>
          </p:cNvSpPr>
          <p:nvPr/>
        </p:nvSpPr>
        <p:spPr>
          <a:xfrm>
            <a:off x="4670323" y="4531052"/>
            <a:ext cx="3905148" cy="12925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Approach</a:t>
            </a:r>
          </a:p>
          <a:p>
            <a:pPr marL="0" indent="0">
              <a:buFont typeface="Arial"/>
              <a:buNone/>
            </a:pPr>
            <a:r>
              <a:rPr lang="en-US" sz="2200" b="0"/>
              <a:t>We model </a:t>
            </a:r>
            <a:r>
              <a:rPr lang="en-US" sz="2200" b="0" dirty="0"/>
              <a:t>this as a statistical inference problem.</a:t>
            </a:r>
            <a:endParaRPr lang="en-US" sz="2200" dirty="0">
              <a:latin typeface="+mj-lt"/>
            </a:endParaRPr>
          </a:p>
        </p:txBody>
      </p:sp>
    </p:spTree>
    <p:extLst>
      <p:ext uri="{BB962C8B-B14F-4D97-AF65-F5344CB8AC3E}">
        <p14:creationId xmlns:p14="http://schemas.microsoft.com/office/powerpoint/2010/main" val="63587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3158137"/>
                <a:ext cx="8229602" cy="337329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latin typeface="+mj-lt"/>
                  </a:rPr>
                  <a:t>We found in the last section that </a:t>
                </a:r>
                <a14:m>
                  <m:oMath xmlns:m="http://schemas.openxmlformats.org/officeDocument/2006/math">
                    <m:r>
                      <a:rPr lang="en-US" sz="1800" b="0" i="1" smtClean="0">
                        <a:latin typeface="Cambria Math" panose="02040503050406030204" pitchFamily="18" charset="0"/>
                      </a:rPr>
                      <m:t>𝐸</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𝜆</m:t>
                        </m:r>
                      </m:den>
                    </m:f>
                  </m:oMath>
                </a14:m>
                <a:r>
                  <a:rPr lang="en-US" sz="1800" dirty="0">
                    <a:latin typeface="+mj-lt"/>
                  </a:rPr>
                  <a:t>.</a:t>
                </a:r>
              </a:p>
              <a:p>
                <a:r>
                  <a:rPr lang="en-US" sz="1800" dirty="0">
                    <a:latin typeface="+mj-lt"/>
                  </a:rPr>
                  <a:t>Also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e>
                    </m:d>
                    <m:r>
                      <a:rPr lang="en-US" sz="1800" b="0" i="1" smtClean="0">
                        <a:latin typeface="Cambria Math" panose="02040503050406030204" pitchFamily="18" charset="0"/>
                      </a:rPr>
                      <m:t>=</m:t>
                    </m:r>
                    <m:nary>
                      <m:naryPr>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0</m:t>
                        </m:r>
                      </m:sub>
                      <m:sup>
                        <m:r>
                          <a:rPr lang="en-US" sz="1800" b="0" i="1" smtClean="0">
                            <a:latin typeface="Cambria Math" panose="02040503050406030204" pitchFamily="18" charset="0"/>
                          </a:rPr>
                          <m:t>∞</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𝜆</m:t>
                                    </m:r>
                                  </m:den>
                                </m:f>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𝜆</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𝜆</m:t>
                            </m:r>
                            <m:r>
                              <a:rPr lang="en-US" sz="1800" b="0" i="1" smtClean="0">
                                <a:latin typeface="Cambria Math" panose="02040503050406030204" pitchFamily="18" charset="0"/>
                              </a:rPr>
                              <m:t>𝑥</m:t>
                            </m:r>
                          </m:sup>
                        </m:sSup>
                        <m:r>
                          <a:rPr lang="en-US" sz="1800" b="0" i="1" smtClean="0">
                            <a:latin typeface="Cambria Math" panose="02040503050406030204" pitchFamily="18" charset="0"/>
                          </a:rPr>
                          <m:t> </m:t>
                        </m:r>
                        <m:r>
                          <a:rPr lang="en-US" sz="1800" b="0" i="1" smtClean="0">
                            <a:latin typeface="Cambria Math" panose="02040503050406030204" pitchFamily="18" charset="0"/>
                          </a:rPr>
                          <m:t>𝑑𝑥</m:t>
                        </m:r>
                      </m:e>
                    </m:nary>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𝜆</m:t>
                            </m:r>
                          </m:e>
                          <m:sup>
                            <m:r>
                              <a:rPr lang="en-US" sz="1800" b="0" i="1" smtClean="0">
                                <a:latin typeface="Cambria Math" panose="02040503050406030204" pitchFamily="18" charset="0"/>
                              </a:rPr>
                              <m:t>2</m:t>
                            </m:r>
                          </m:sup>
                        </m:sSup>
                      </m:den>
                    </m:f>
                  </m:oMath>
                </a14:m>
                <a:endParaRPr lang="en-US" sz="1800" dirty="0">
                  <a:latin typeface="+mj-lt"/>
                </a:endParaRPr>
              </a:p>
              <a:p>
                <a:r>
                  <a:rPr lang="en-US" sz="1800" dirty="0">
                    <a:latin typeface="+mj-lt"/>
                  </a:rPr>
                  <a:t>The CLT tells us that </a:t>
                </a:r>
                <a14:m>
                  <m:oMath xmlns:m="http://schemas.openxmlformats.org/officeDocument/2006/math">
                    <m:sSub>
                      <m:sSubPr>
                        <m:ctrlPr>
                          <a:rPr lang="en-US" sz="1800" b="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𝑋</m:t>
                            </m:r>
                          </m:e>
                        </m:acc>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num>
                      <m:den>
                        <m:r>
                          <a:rPr lang="en-US" sz="1800" b="0" i="1" smtClean="0">
                            <a:latin typeface="Cambria Math" panose="02040503050406030204" pitchFamily="18" charset="0"/>
                          </a:rPr>
                          <m:t>𝑛</m:t>
                        </m:r>
                      </m:den>
                    </m:f>
                  </m:oMath>
                </a14:m>
                <a:r>
                  <a:rPr lang="en-US" sz="1800" dirty="0">
                    <a:latin typeface="+mj-lt"/>
                  </a:rPr>
                  <a:t> approximately follows a normal distribution with mean </a:t>
                </a:r>
                <a14:m>
                  <m:oMath xmlns:m="http://schemas.openxmlformats.org/officeDocument/2006/math">
                    <m:r>
                      <a:rPr lang="en-US" sz="1800" b="0" i="1" smtClean="0">
                        <a:latin typeface="Cambria Math" panose="02040503050406030204" pitchFamily="18" charset="0"/>
                      </a:rPr>
                      <m:t>𝜇</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𝜆</m:t>
                        </m:r>
                      </m:den>
                    </m:f>
                    <m:r>
                      <a:rPr lang="en-US" sz="1800" b="0" i="1" smtClean="0">
                        <a:latin typeface="Cambria Math" panose="02040503050406030204" pitchFamily="18" charset="0"/>
                      </a:rPr>
                      <m:t> </m:t>
                    </m:r>
                  </m:oMath>
                </a14:m>
                <a:r>
                  <a:rPr lang="en-US" sz="1800" dirty="0">
                    <a:latin typeface="+mj-lt"/>
                  </a:rPr>
                  <a:t>and variance </a:t>
                </a:r>
                <a14:m>
                  <m:oMath xmlns:m="http://schemas.openxmlformats.org/officeDocument/2006/math">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𝜎</m:t>
                            </m:r>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𝑛</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r>
                              <a:rPr lang="en-US" sz="1800" b="0" i="1" smtClean="0">
                                <a:latin typeface="Cambria Math" panose="02040503050406030204" pitchFamily="18" charset="0"/>
                              </a:rPr>
                              <m:t>𝜆</m:t>
                            </m:r>
                          </m:e>
                          <m:sup>
                            <m:r>
                              <a:rPr lang="en-US" sz="1800" b="0" i="1" smtClean="0">
                                <a:latin typeface="Cambria Math" panose="02040503050406030204" pitchFamily="18" charset="0"/>
                              </a:rPr>
                              <m:t>2</m:t>
                            </m:r>
                          </m:sup>
                        </m:sSup>
                      </m:den>
                    </m:f>
                  </m:oMath>
                </a14:m>
                <a:r>
                  <a:rPr lang="en-US" sz="1800" dirty="0">
                    <a:latin typeface="+mj-lt"/>
                  </a:rPr>
                  <a:t>.</a:t>
                </a:r>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m:rPr>
                            <m:sty m:val="p"/>
                          </m:rPr>
                          <a:rPr lang="en-US" sz="1800" b="0" i="0" smtClean="0">
                            <a:latin typeface="Cambria Math" panose="02040503050406030204" pitchFamily="18" charset="0"/>
                          </a:rPr>
                          <m:t>obs</m:t>
                        </m:r>
                      </m:sub>
                    </m:sSub>
                    <m:r>
                      <a:rPr lang="en-US" sz="1800" b="0" i="1" smtClean="0">
                        <a:latin typeface="Cambria Math" panose="02040503050406030204" pitchFamily="18" charset="0"/>
                      </a:rPr>
                      <m:t>≤153</m:t>
                    </m:r>
                  </m:oMath>
                </a14:m>
                <a:r>
                  <a:rPr lang="en-US" sz="1800" dirty="0">
                    <a:latin typeface="+mj-lt"/>
                  </a:rPr>
                  <a:t> corresponds to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m:rPr>
                                <m:sty m:val="p"/>
                              </m:rPr>
                              <a:rPr lang="en-US" sz="1800" b="0" i="0" smtClean="0">
                                <a:latin typeface="Cambria Math" panose="02040503050406030204" pitchFamily="18" charset="0"/>
                              </a:rPr>
                              <m:t>obs</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153</m:t>
                        </m:r>
                      </m:den>
                    </m:f>
                  </m:oMath>
                </a14:m>
                <a:endParaRPr lang="en-US" sz="1800" dirty="0">
                  <a:latin typeface="+mj-lt"/>
                </a:endParaRPr>
              </a:p>
              <a:p>
                <a:pPr marL="0" indent="0">
                  <a:buNone/>
                </a:pPr>
                <a:r>
                  <a:rPr lang="en-US" sz="1800" dirty="0">
                    <a:effectLst>
                      <a:glow rad="63500">
                        <a:schemeClr val="accent4">
                          <a:satMod val="175000"/>
                          <a:alpha val="40000"/>
                        </a:schemeClr>
                      </a:glow>
                    </a:effectLst>
                    <a:latin typeface="+mj-lt"/>
                  </a:rPr>
                  <a:t>Find </a:t>
                </a:r>
                <a14:m>
                  <m:oMath xmlns:m="http://schemas.openxmlformats.org/officeDocument/2006/math">
                    <m:r>
                      <a:rPr lang="en-US" sz="1800" b="0" i="1" smtClean="0">
                        <a:effectLst>
                          <a:glow rad="63500">
                            <a:schemeClr val="accent4">
                              <a:satMod val="175000"/>
                              <a:alpha val="40000"/>
                            </a:schemeClr>
                          </a:glow>
                        </a:effectLst>
                        <a:latin typeface="Cambria Math" panose="02040503050406030204" pitchFamily="18" charset="0"/>
                      </a:rPr>
                      <m:t>𝑃</m:t>
                    </m:r>
                    <m:r>
                      <a:rPr lang="en-US" sz="1800" b="0" i="1" smtClean="0">
                        <a:effectLst>
                          <a:glow rad="63500">
                            <a:schemeClr val="accent4">
                              <a:satMod val="175000"/>
                              <a:alpha val="40000"/>
                            </a:schemeClr>
                          </a:glow>
                        </a:effectLst>
                        <a:latin typeface="Cambria Math" panose="02040503050406030204" pitchFamily="18" charset="0"/>
                      </a:rPr>
                      <m:t>(</m:t>
                    </m:r>
                    <m:sSub>
                      <m:sSubPr>
                        <m:ctrlPr>
                          <a:rPr lang="en-US" sz="1800" i="1">
                            <a:effectLst>
                              <a:glow rad="63500">
                                <a:schemeClr val="accent4">
                                  <a:satMod val="175000"/>
                                  <a:alpha val="40000"/>
                                </a:schemeClr>
                              </a:glow>
                            </a:effectLst>
                            <a:latin typeface="Cambria Math" panose="02040503050406030204" pitchFamily="18" charset="0"/>
                          </a:rPr>
                        </m:ctrlPr>
                      </m:sSubPr>
                      <m:e>
                        <m:acc>
                          <m:accPr>
                            <m:chr m:val="̅"/>
                            <m:ctrlPr>
                              <a:rPr lang="en-US" sz="1800" i="1">
                                <a:effectLst>
                                  <a:glow rad="63500">
                                    <a:schemeClr val="accent4">
                                      <a:satMod val="175000"/>
                                      <a:alpha val="40000"/>
                                    </a:schemeClr>
                                  </a:glow>
                                </a:effectLst>
                                <a:latin typeface="Cambria Math" panose="02040503050406030204" pitchFamily="18" charset="0"/>
                              </a:rPr>
                            </m:ctrlPr>
                          </m:accPr>
                          <m:e>
                            <m:r>
                              <a:rPr lang="en-US" sz="1800" i="1">
                                <a:effectLst>
                                  <a:glow rad="63500">
                                    <a:schemeClr val="accent4">
                                      <a:satMod val="175000"/>
                                      <a:alpha val="40000"/>
                                    </a:schemeClr>
                                  </a:glow>
                                </a:effectLst>
                                <a:latin typeface="Cambria Math" panose="02040503050406030204" pitchFamily="18" charset="0"/>
                              </a:rPr>
                              <m:t>𝑋</m:t>
                            </m:r>
                          </m:e>
                        </m:acc>
                      </m:e>
                      <m:sub>
                        <m:r>
                          <a:rPr lang="en-US" sz="1800" b="0" i="1" smtClean="0">
                            <a:effectLst>
                              <a:glow rad="63500">
                                <a:schemeClr val="accent4">
                                  <a:satMod val="175000"/>
                                  <a:alpha val="40000"/>
                                </a:schemeClr>
                              </a:glow>
                            </a:effectLst>
                            <a:latin typeface="Cambria Math" panose="02040503050406030204" pitchFamily="18" charset="0"/>
                          </a:rPr>
                          <m:t>153</m:t>
                        </m:r>
                      </m:sub>
                    </m:sSub>
                    <m:r>
                      <a:rPr lang="en-US" sz="1800" b="0" i="1" smtClean="0">
                        <a:effectLst>
                          <a:glow rad="63500">
                            <a:schemeClr val="accent4">
                              <a:satMod val="175000"/>
                              <a:alpha val="40000"/>
                            </a:schemeClr>
                          </a:glow>
                        </a:effectLst>
                        <a:latin typeface="Cambria Math" panose="02040503050406030204" pitchFamily="18" charset="0"/>
                      </a:rPr>
                      <m:t>≥</m:t>
                    </m:r>
                    <m:f>
                      <m:fPr>
                        <m:ctrlPr>
                          <a:rPr lang="en-US" sz="1800" b="0" i="1" smtClean="0">
                            <a:effectLst>
                              <a:glow rad="63500">
                                <a:schemeClr val="accent4">
                                  <a:satMod val="175000"/>
                                  <a:alpha val="40000"/>
                                </a:schemeClr>
                              </a:glow>
                            </a:effectLst>
                            <a:latin typeface="Cambria Math" panose="02040503050406030204" pitchFamily="18" charset="0"/>
                          </a:rPr>
                        </m:ctrlPr>
                      </m:fPr>
                      <m:num>
                        <m:r>
                          <a:rPr lang="en-US" sz="1800" b="0" i="1" smtClean="0">
                            <a:effectLst>
                              <a:glow rad="63500">
                                <a:schemeClr val="accent4">
                                  <a:satMod val="175000"/>
                                  <a:alpha val="40000"/>
                                </a:schemeClr>
                              </a:glow>
                            </a:effectLst>
                            <a:latin typeface="Cambria Math" panose="02040503050406030204" pitchFamily="18" charset="0"/>
                          </a:rPr>
                          <m:t>1</m:t>
                        </m:r>
                      </m:num>
                      <m:den>
                        <m:r>
                          <a:rPr lang="en-US" sz="1800" b="0" i="1" smtClean="0">
                            <a:effectLst>
                              <a:glow rad="63500">
                                <a:schemeClr val="accent4">
                                  <a:satMod val="175000"/>
                                  <a:alpha val="40000"/>
                                </a:schemeClr>
                              </a:glow>
                            </a:effectLst>
                            <a:latin typeface="Cambria Math" panose="02040503050406030204" pitchFamily="18" charset="0"/>
                          </a:rPr>
                          <m:t>153</m:t>
                        </m:r>
                      </m:den>
                    </m:f>
                    <m:r>
                      <a:rPr lang="en-US" sz="1800" b="0" i="1" smtClean="0">
                        <a:effectLst>
                          <a:glow rad="63500">
                            <a:schemeClr val="accent4">
                              <a:satMod val="175000"/>
                              <a:alpha val="40000"/>
                            </a:schemeClr>
                          </a:glow>
                        </a:effectLst>
                        <a:latin typeface="Cambria Math" panose="02040503050406030204" pitchFamily="18" charset="0"/>
                      </a:rPr>
                      <m:t>)</m:t>
                    </m:r>
                  </m:oMath>
                </a14:m>
                <a:r>
                  <a:rPr lang="en-US" sz="1800" dirty="0">
                    <a:effectLst>
                      <a:glow rad="63500">
                        <a:schemeClr val="accent4">
                          <a:satMod val="175000"/>
                          <a:alpha val="40000"/>
                        </a:schemeClr>
                      </a:glow>
                    </a:effectLst>
                    <a:latin typeface="+mj-lt"/>
                  </a:rPr>
                  <a:t> given that </a:t>
                </a:r>
                <a14:m>
                  <m:oMath xmlns:m="http://schemas.openxmlformats.org/officeDocument/2006/math">
                    <m:sSub>
                      <m:sSubPr>
                        <m:ctrlPr>
                          <a:rPr lang="en-US" sz="1800" i="1">
                            <a:effectLst>
                              <a:glow rad="63500">
                                <a:schemeClr val="accent4">
                                  <a:satMod val="175000"/>
                                  <a:alpha val="40000"/>
                                </a:schemeClr>
                              </a:glow>
                            </a:effectLst>
                            <a:latin typeface="Cambria Math" panose="02040503050406030204" pitchFamily="18" charset="0"/>
                          </a:rPr>
                        </m:ctrlPr>
                      </m:sSubPr>
                      <m:e>
                        <m:acc>
                          <m:accPr>
                            <m:chr m:val="̅"/>
                            <m:ctrlPr>
                              <a:rPr lang="en-US" sz="1800" i="1">
                                <a:effectLst>
                                  <a:glow rad="63500">
                                    <a:schemeClr val="accent4">
                                      <a:satMod val="175000"/>
                                      <a:alpha val="40000"/>
                                    </a:schemeClr>
                                  </a:glow>
                                </a:effectLst>
                                <a:latin typeface="Cambria Math" panose="02040503050406030204" pitchFamily="18" charset="0"/>
                              </a:rPr>
                            </m:ctrlPr>
                          </m:accPr>
                          <m:e>
                            <m:r>
                              <a:rPr lang="en-US" sz="1800" i="1">
                                <a:effectLst>
                                  <a:glow rad="63500">
                                    <a:schemeClr val="accent4">
                                      <a:satMod val="175000"/>
                                      <a:alpha val="40000"/>
                                    </a:schemeClr>
                                  </a:glow>
                                </a:effectLst>
                                <a:latin typeface="Cambria Math" panose="02040503050406030204" pitchFamily="18" charset="0"/>
                              </a:rPr>
                              <m:t>𝑋</m:t>
                            </m:r>
                          </m:e>
                        </m:acc>
                      </m:e>
                      <m:sub>
                        <m:r>
                          <a:rPr lang="en-US" sz="1800" i="1">
                            <a:effectLst>
                              <a:glow rad="63500">
                                <a:schemeClr val="accent4">
                                  <a:satMod val="175000"/>
                                  <a:alpha val="40000"/>
                                </a:schemeClr>
                              </a:glow>
                            </a:effectLst>
                            <a:latin typeface="Cambria Math" panose="02040503050406030204" pitchFamily="18" charset="0"/>
                          </a:rPr>
                          <m:t>𝑛</m:t>
                        </m:r>
                      </m:sub>
                    </m:sSub>
                  </m:oMath>
                </a14:m>
                <a:r>
                  <a:rPr lang="en-US" sz="1800" dirty="0">
                    <a:effectLst>
                      <a:glow rad="63500">
                        <a:schemeClr val="accent4">
                          <a:satMod val="175000"/>
                          <a:alpha val="40000"/>
                        </a:schemeClr>
                      </a:glow>
                    </a:effectLst>
                  </a:rPr>
                  <a:t> follows a normal distribution with mean </a:t>
                </a:r>
                <a14:m>
                  <m:oMath xmlns:m="http://schemas.openxmlformats.org/officeDocument/2006/math">
                    <m:r>
                      <a:rPr lang="en-US" sz="1800" i="1">
                        <a:effectLst>
                          <a:glow rad="63500">
                            <a:schemeClr val="accent4">
                              <a:satMod val="175000"/>
                              <a:alpha val="40000"/>
                            </a:schemeClr>
                          </a:glow>
                        </a:effectLst>
                        <a:latin typeface="Cambria Math" panose="02040503050406030204" pitchFamily="18" charset="0"/>
                      </a:rPr>
                      <m:t>𝜇</m:t>
                    </m:r>
                    <m:r>
                      <a:rPr lang="en-US" sz="1800" i="1">
                        <a:effectLst>
                          <a:glow rad="63500">
                            <a:schemeClr val="accent4">
                              <a:satMod val="175000"/>
                              <a:alpha val="40000"/>
                            </a:schemeClr>
                          </a:glow>
                        </a:effectLst>
                        <a:latin typeface="Cambria Math" panose="02040503050406030204" pitchFamily="18" charset="0"/>
                      </a:rPr>
                      <m:t>=</m:t>
                    </m:r>
                    <m:f>
                      <m:fPr>
                        <m:ctrlPr>
                          <a:rPr lang="en-US" sz="1800" i="1">
                            <a:effectLst>
                              <a:glow rad="63500">
                                <a:schemeClr val="accent4">
                                  <a:satMod val="175000"/>
                                  <a:alpha val="40000"/>
                                </a:schemeClr>
                              </a:glow>
                            </a:effectLst>
                            <a:latin typeface="Cambria Math" panose="02040503050406030204" pitchFamily="18" charset="0"/>
                          </a:rPr>
                        </m:ctrlPr>
                      </m:fPr>
                      <m:num>
                        <m:r>
                          <a:rPr lang="en-US" sz="1800" i="1">
                            <a:effectLst>
                              <a:glow rad="63500">
                                <a:schemeClr val="accent4">
                                  <a:satMod val="175000"/>
                                  <a:alpha val="40000"/>
                                </a:schemeClr>
                              </a:glow>
                            </a:effectLst>
                            <a:latin typeface="Cambria Math" panose="02040503050406030204" pitchFamily="18" charset="0"/>
                          </a:rPr>
                          <m:t>1</m:t>
                        </m:r>
                      </m:num>
                      <m:den>
                        <m:r>
                          <a:rPr lang="en-US" sz="1800" i="1">
                            <a:effectLst>
                              <a:glow rad="63500">
                                <a:schemeClr val="accent4">
                                  <a:satMod val="175000"/>
                                  <a:alpha val="40000"/>
                                </a:schemeClr>
                              </a:glow>
                            </a:effectLst>
                            <a:latin typeface="Cambria Math" panose="02040503050406030204" pitchFamily="18" charset="0"/>
                          </a:rPr>
                          <m:t>𝜆</m:t>
                        </m:r>
                      </m:den>
                    </m:f>
                    <m:r>
                      <a:rPr lang="en-US" sz="1800" b="0" i="1" smtClean="0">
                        <a:effectLst>
                          <a:glow rad="63500">
                            <a:schemeClr val="accent4">
                              <a:satMod val="175000"/>
                              <a:alpha val="40000"/>
                            </a:schemeClr>
                          </a:glow>
                        </a:effectLst>
                        <a:latin typeface="Cambria Math" panose="02040503050406030204" pitchFamily="18" charset="0"/>
                      </a:rPr>
                      <m:t>=</m:t>
                    </m:r>
                    <m:f>
                      <m:fPr>
                        <m:ctrlPr>
                          <a:rPr lang="en-US" sz="1800" b="0" i="1" smtClean="0">
                            <a:effectLst>
                              <a:glow rad="63500">
                                <a:schemeClr val="accent4">
                                  <a:satMod val="175000"/>
                                  <a:alpha val="40000"/>
                                </a:schemeClr>
                              </a:glow>
                            </a:effectLst>
                            <a:latin typeface="Cambria Math" panose="02040503050406030204" pitchFamily="18" charset="0"/>
                          </a:rPr>
                        </m:ctrlPr>
                      </m:fPr>
                      <m:num>
                        <m:r>
                          <a:rPr lang="en-US" sz="1800" b="0" i="1" smtClean="0">
                            <a:effectLst>
                              <a:glow rad="63500">
                                <a:schemeClr val="accent4">
                                  <a:satMod val="175000"/>
                                  <a:alpha val="40000"/>
                                </a:schemeClr>
                              </a:glow>
                            </a:effectLst>
                            <a:latin typeface="Cambria Math" panose="02040503050406030204" pitchFamily="18" charset="0"/>
                          </a:rPr>
                          <m:t>1</m:t>
                        </m:r>
                      </m:num>
                      <m:den>
                        <m:r>
                          <a:rPr lang="en-US" sz="1800" b="0" i="1" smtClean="0">
                            <a:effectLst>
                              <a:glow rad="63500">
                                <a:schemeClr val="accent4">
                                  <a:satMod val="175000"/>
                                  <a:alpha val="40000"/>
                                </a:schemeClr>
                              </a:glow>
                            </a:effectLst>
                            <a:latin typeface="Cambria Math" panose="02040503050406030204" pitchFamily="18" charset="0"/>
                          </a:rPr>
                          <m:t>171</m:t>
                        </m:r>
                      </m:den>
                    </m:f>
                    <m:r>
                      <a:rPr lang="en-US" sz="1800" i="1">
                        <a:effectLst>
                          <a:glow rad="63500">
                            <a:schemeClr val="accent4">
                              <a:satMod val="175000"/>
                              <a:alpha val="40000"/>
                            </a:schemeClr>
                          </a:glow>
                        </a:effectLst>
                        <a:latin typeface="Cambria Math" panose="02040503050406030204" pitchFamily="18" charset="0"/>
                      </a:rPr>
                      <m:t> </m:t>
                    </m:r>
                  </m:oMath>
                </a14:m>
                <a:r>
                  <a:rPr lang="en-US" sz="1800" dirty="0">
                    <a:effectLst>
                      <a:glow rad="63500">
                        <a:schemeClr val="accent4">
                          <a:satMod val="175000"/>
                          <a:alpha val="40000"/>
                        </a:schemeClr>
                      </a:glow>
                    </a:effectLst>
                  </a:rPr>
                  <a:t>and standard deviation </a:t>
                </a:r>
                <a14:m>
                  <m:oMath xmlns:m="http://schemas.openxmlformats.org/officeDocument/2006/math">
                    <m:f>
                      <m:fPr>
                        <m:ctrlPr>
                          <a:rPr lang="en-US" sz="1800" i="1">
                            <a:effectLst>
                              <a:glow rad="63500">
                                <a:schemeClr val="accent4">
                                  <a:satMod val="175000"/>
                                  <a:alpha val="40000"/>
                                </a:schemeClr>
                              </a:glow>
                            </a:effectLst>
                            <a:latin typeface="Cambria Math" panose="02040503050406030204" pitchFamily="18" charset="0"/>
                          </a:rPr>
                        </m:ctrlPr>
                      </m:fPr>
                      <m:num>
                        <m:r>
                          <a:rPr lang="en-US" sz="1800" b="0" i="1" smtClean="0">
                            <a:effectLst>
                              <a:glow rad="63500">
                                <a:schemeClr val="accent4">
                                  <a:satMod val="175000"/>
                                  <a:alpha val="40000"/>
                                </a:schemeClr>
                              </a:glow>
                            </a:effectLst>
                            <a:latin typeface="Cambria Math" panose="02040503050406030204" pitchFamily="18" charset="0"/>
                          </a:rPr>
                          <m:t>𝜎</m:t>
                        </m:r>
                      </m:num>
                      <m:den>
                        <m:rad>
                          <m:radPr>
                            <m:degHide m:val="on"/>
                            <m:ctrlPr>
                              <a:rPr lang="en-US" sz="1800" i="1">
                                <a:effectLst>
                                  <a:glow rad="63500">
                                    <a:schemeClr val="accent4">
                                      <a:satMod val="175000"/>
                                      <a:alpha val="40000"/>
                                    </a:schemeClr>
                                  </a:glow>
                                </a:effectLst>
                                <a:latin typeface="Cambria Math" panose="02040503050406030204" pitchFamily="18" charset="0"/>
                              </a:rPr>
                            </m:ctrlPr>
                          </m:radPr>
                          <m:deg/>
                          <m:e>
                            <m:r>
                              <a:rPr lang="en-US" sz="1800" i="1">
                                <a:effectLst>
                                  <a:glow rad="63500">
                                    <a:schemeClr val="accent4">
                                      <a:satMod val="175000"/>
                                      <a:alpha val="40000"/>
                                    </a:schemeClr>
                                  </a:glow>
                                </a:effectLst>
                                <a:latin typeface="Cambria Math" panose="02040503050406030204" pitchFamily="18" charset="0"/>
                              </a:rPr>
                              <m:t>𝑛</m:t>
                            </m:r>
                          </m:e>
                        </m:rad>
                      </m:den>
                    </m:f>
                    <m:r>
                      <a:rPr lang="en-US" sz="1800" i="1">
                        <a:effectLst>
                          <a:glow rad="63500">
                            <a:schemeClr val="accent4">
                              <a:satMod val="175000"/>
                              <a:alpha val="40000"/>
                            </a:schemeClr>
                          </a:glow>
                        </a:effectLst>
                        <a:latin typeface="Cambria Math" panose="02040503050406030204" pitchFamily="18" charset="0"/>
                      </a:rPr>
                      <m:t>=</m:t>
                    </m:r>
                    <m:f>
                      <m:fPr>
                        <m:ctrlPr>
                          <a:rPr lang="en-US" sz="1800" i="1">
                            <a:effectLst>
                              <a:glow rad="63500">
                                <a:schemeClr val="accent4">
                                  <a:satMod val="175000"/>
                                  <a:alpha val="40000"/>
                                </a:schemeClr>
                              </a:glow>
                            </a:effectLst>
                            <a:latin typeface="Cambria Math" panose="02040503050406030204" pitchFamily="18" charset="0"/>
                          </a:rPr>
                        </m:ctrlPr>
                      </m:fPr>
                      <m:num>
                        <m:r>
                          <a:rPr lang="en-US" sz="1800" i="1">
                            <a:effectLst>
                              <a:glow rad="63500">
                                <a:schemeClr val="accent4">
                                  <a:satMod val="175000"/>
                                  <a:alpha val="40000"/>
                                </a:schemeClr>
                              </a:glow>
                            </a:effectLst>
                            <a:latin typeface="Cambria Math" panose="02040503050406030204" pitchFamily="18" charset="0"/>
                          </a:rPr>
                          <m:t>1</m:t>
                        </m:r>
                      </m:num>
                      <m:den>
                        <m:rad>
                          <m:radPr>
                            <m:degHide m:val="on"/>
                            <m:ctrlPr>
                              <a:rPr lang="en-US" sz="1800" b="0" i="1" smtClean="0">
                                <a:effectLst>
                                  <a:glow rad="63500">
                                    <a:schemeClr val="accent4">
                                      <a:satMod val="175000"/>
                                      <a:alpha val="40000"/>
                                    </a:schemeClr>
                                  </a:glow>
                                </a:effectLst>
                                <a:latin typeface="Cambria Math" panose="02040503050406030204" pitchFamily="18" charset="0"/>
                              </a:rPr>
                            </m:ctrlPr>
                          </m:radPr>
                          <m:deg/>
                          <m:e>
                            <m:r>
                              <a:rPr lang="en-US" sz="1800" b="0" i="1" smtClean="0">
                                <a:effectLst>
                                  <a:glow rad="63500">
                                    <a:schemeClr val="accent4">
                                      <a:satMod val="175000"/>
                                      <a:alpha val="40000"/>
                                    </a:schemeClr>
                                  </a:glow>
                                </a:effectLst>
                                <a:latin typeface="Cambria Math" panose="02040503050406030204" pitchFamily="18" charset="0"/>
                              </a:rPr>
                              <m:t>153</m:t>
                            </m:r>
                          </m:e>
                        </m:rad>
                        <m:r>
                          <a:rPr lang="en-US" sz="1800" b="0" i="1" smtClean="0">
                            <a:effectLst>
                              <a:glow rad="63500">
                                <a:schemeClr val="accent4">
                                  <a:satMod val="175000"/>
                                  <a:alpha val="40000"/>
                                </a:schemeClr>
                              </a:glow>
                            </a:effectLst>
                            <a:latin typeface="Cambria Math" panose="02040503050406030204" pitchFamily="18" charset="0"/>
                          </a:rPr>
                          <m:t>𝜆</m:t>
                        </m:r>
                      </m:den>
                    </m:f>
                    <m:r>
                      <a:rPr lang="en-US" sz="1800" b="0" i="1" smtClean="0">
                        <a:effectLst>
                          <a:glow rad="63500">
                            <a:schemeClr val="accent4">
                              <a:satMod val="175000"/>
                              <a:alpha val="40000"/>
                            </a:schemeClr>
                          </a:glow>
                        </a:effectLst>
                        <a:latin typeface="Cambria Math" panose="02040503050406030204" pitchFamily="18" charset="0"/>
                      </a:rPr>
                      <m:t>=</m:t>
                    </m:r>
                    <m:f>
                      <m:fPr>
                        <m:ctrlPr>
                          <a:rPr lang="en-US" sz="1800" b="0" i="1" smtClean="0">
                            <a:effectLst>
                              <a:glow rad="63500">
                                <a:schemeClr val="accent4">
                                  <a:satMod val="175000"/>
                                  <a:alpha val="40000"/>
                                </a:schemeClr>
                              </a:glow>
                            </a:effectLst>
                            <a:latin typeface="Cambria Math" panose="02040503050406030204" pitchFamily="18" charset="0"/>
                          </a:rPr>
                        </m:ctrlPr>
                      </m:fPr>
                      <m:num>
                        <m:r>
                          <a:rPr lang="en-US" sz="1800" b="0" i="1" smtClean="0">
                            <a:effectLst>
                              <a:glow rad="63500">
                                <a:schemeClr val="accent4">
                                  <a:satMod val="175000"/>
                                  <a:alpha val="40000"/>
                                </a:schemeClr>
                              </a:glow>
                            </a:effectLst>
                            <a:latin typeface="Cambria Math" panose="02040503050406030204" pitchFamily="18" charset="0"/>
                          </a:rPr>
                          <m:t>1</m:t>
                        </m:r>
                      </m:num>
                      <m:den>
                        <m:r>
                          <a:rPr lang="en-US" sz="1800" b="0" i="1" smtClean="0">
                            <a:effectLst>
                              <a:glow rad="63500">
                                <a:schemeClr val="accent4">
                                  <a:satMod val="175000"/>
                                  <a:alpha val="40000"/>
                                </a:schemeClr>
                              </a:glow>
                            </a:effectLst>
                            <a:latin typeface="Cambria Math" panose="02040503050406030204" pitchFamily="18" charset="0"/>
                          </a:rPr>
                          <m:t>171</m:t>
                        </m:r>
                        <m:rad>
                          <m:radPr>
                            <m:degHide m:val="on"/>
                            <m:ctrlPr>
                              <a:rPr lang="en-US" sz="1800" b="0" i="1" smtClean="0">
                                <a:effectLst>
                                  <a:glow rad="63500">
                                    <a:schemeClr val="accent4">
                                      <a:satMod val="175000"/>
                                      <a:alpha val="40000"/>
                                    </a:schemeClr>
                                  </a:glow>
                                </a:effectLst>
                                <a:latin typeface="Cambria Math" panose="02040503050406030204" pitchFamily="18" charset="0"/>
                              </a:rPr>
                            </m:ctrlPr>
                          </m:radPr>
                          <m:deg/>
                          <m:e>
                            <m:r>
                              <a:rPr lang="en-US" sz="1800" b="0" i="1" smtClean="0">
                                <a:effectLst>
                                  <a:glow rad="63500">
                                    <a:schemeClr val="accent4">
                                      <a:satMod val="175000"/>
                                      <a:alpha val="40000"/>
                                    </a:schemeClr>
                                  </a:glow>
                                </a:effectLst>
                                <a:latin typeface="Cambria Math" panose="02040503050406030204" pitchFamily="18" charset="0"/>
                              </a:rPr>
                              <m:t>153</m:t>
                            </m:r>
                          </m:e>
                        </m:rad>
                      </m:den>
                    </m:f>
                  </m:oMath>
                </a14:m>
                <a:endParaRPr lang="en-US" sz="18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3158137"/>
                <a:ext cx="8229602" cy="3373291"/>
              </a:xfrm>
              <a:prstGeom prst="rect">
                <a:avLst/>
              </a:prstGeom>
              <a:blipFill>
                <a:blip r:embed="rId6"/>
                <a:stretch>
                  <a:fillRect l="-886" r="-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1431717"/>
                <a:ext cx="8226425" cy="16034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Problem</a:t>
                </a:r>
              </a:p>
              <a:p>
                <a:pPr marL="0" indent="0">
                  <a:buNone/>
                </a:pPr>
                <a:r>
                  <a:rPr lang="en-US" sz="2200" dirty="0"/>
                  <a:t>Determine the probability as few as 153 calls would be received in one month given </a:t>
                </a:r>
                <a14:m>
                  <m:oMath xmlns:m="http://schemas.openxmlformats.org/officeDocument/2006/math">
                    <m:r>
                      <a:rPr lang="en-US" sz="2200" i="1">
                        <a:latin typeface="Cambria Math" panose="02040503050406030204" pitchFamily="18" charset="0"/>
                      </a:rPr>
                      <m:t>𝜆</m:t>
                    </m:r>
                    <m:r>
                      <a:rPr lang="en-US" sz="2200" i="1">
                        <a:latin typeface="Cambria Math" panose="02040503050406030204" pitchFamily="18" charset="0"/>
                      </a:rPr>
                      <m:t>=171</m:t>
                    </m:r>
                  </m:oMath>
                </a14:m>
                <a:r>
                  <a:rPr lang="en-US" sz="2200" dirty="0"/>
                  <a:t> and that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i="1">
                        <a:latin typeface="Cambria Math" panose="02040503050406030204" pitchFamily="18" charset="0"/>
                      </a:rPr>
                      <m:t>, …</m:t>
                    </m:r>
                  </m:oMath>
                </a14:m>
                <a:r>
                  <a:rPr lang="en-US" sz="2200" dirty="0"/>
                  <a:t> are independent and each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oMath>
                </a14:m>
                <a:r>
                  <a:rPr lang="en-US" sz="2200" dirty="0"/>
                  <a:t> has an exponential distribution with rate parameter </a:t>
                </a:r>
                <a14:m>
                  <m:oMath xmlns:m="http://schemas.openxmlformats.org/officeDocument/2006/math">
                    <m:r>
                      <a:rPr lang="en-US" sz="2200" i="1">
                        <a:latin typeface="Cambria Math" panose="02040503050406030204" pitchFamily="18" charset="0"/>
                      </a:rPr>
                      <m:t>𝜆</m:t>
                    </m:r>
                  </m:oMath>
                </a14:m>
                <a:endParaRPr lang="en-US" sz="2200" dirty="0"/>
              </a:p>
              <a:p>
                <a:pPr marL="0" indent="0">
                  <a:buNone/>
                </a:pPr>
                <a:endParaRPr lang="en-US" sz="2200"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1431717"/>
                <a:ext cx="8226425" cy="1603476"/>
              </a:xfrm>
              <a:prstGeom prst="rect">
                <a:avLst/>
              </a:prstGeom>
              <a:blipFill>
                <a:blip r:embed="rId5"/>
                <a:stretch>
                  <a:fillRect l="-813" t="-1873" r="-813" b="-375"/>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1" y="2879495"/>
                <a:ext cx="3699164" cy="28361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The </a:t>
                </a:r>
                <a:r>
                  <a:rPr lang="en-US" sz="2000" dirty="0" err="1">
                    <a:solidFill>
                      <a:srgbClr val="0070C0"/>
                    </a:solidFill>
                    <a:latin typeface="Consolas" panose="020B0609020204030204" pitchFamily="49" charset="0"/>
                  </a:rPr>
                  <a:t>scipy.stats</a:t>
                </a:r>
                <a:r>
                  <a:rPr lang="en-US" sz="2000" dirty="0"/>
                  <a:t> package has all our favorite distributions. </a:t>
                </a:r>
              </a:p>
              <a:p>
                <a:pPr marL="342900" indent="-342900">
                  <a:buFont typeface="Arial" panose="020B0604020202020204" pitchFamily="34" charset="0"/>
                  <a:buChar char="•"/>
                </a:pPr>
                <a:r>
                  <a:rPr lang="en-US" sz="2000" dirty="0">
                    <a:solidFill>
                      <a:srgbClr val="0070C0"/>
                    </a:solidFill>
                    <a:latin typeface="Consolas" panose="020B0609020204030204" pitchFamily="49" charset="0"/>
                  </a:rPr>
                  <a:t>norm</a:t>
                </a:r>
                <a:r>
                  <a:rPr lang="en-US" sz="2000" dirty="0"/>
                  <a:t> function creates a normal distribution</a:t>
                </a:r>
              </a:p>
              <a:p>
                <a:pPr marL="342900" indent="-342900">
                  <a:buFont typeface="Arial" panose="020B0604020202020204" pitchFamily="34" charset="0"/>
                  <a:buChar char="•"/>
                </a:pPr>
                <a:r>
                  <a:rPr lang="en-US" sz="2000" dirty="0" err="1">
                    <a:solidFill>
                      <a:srgbClr val="0070C0"/>
                    </a:solidFill>
                    <a:latin typeface="Consolas" panose="020B0609020204030204" pitchFamily="49" charset="0"/>
                  </a:rPr>
                  <a:t>cdf</a:t>
                </a:r>
                <a:r>
                  <a:rPr lang="en-US" sz="2000" dirty="0"/>
                  <a:t> function helps us find </a:t>
                </a:r>
                <a14:m>
                  <m:oMath xmlns:m="http://schemas.openxmlformats.org/officeDocument/2006/math">
                    <m:r>
                      <a:rPr lang="en-US" sz="2000" i="1" smtClean="0">
                        <a:effectLst/>
                        <a:latin typeface="Cambria Math" panose="02040503050406030204" pitchFamily="18" charset="0"/>
                      </a:rPr>
                      <m:t>𝑃</m:t>
                    </m:r>
                    <m:r>
                      <a:rPr lang="en-US" sz="2000" i="1" smtClean="0">
                        <a:effectLst/>
                        <a:latin typeface="Cambria Math" panose="02040503050406030204" pitchFamily="18" charset="0"/>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rPr>
                              <m:t>𝑋</m:t>
                            </m:r>
                          </m:e>
                        </m:acc>
                      </m:e>
                      <m:sub>
                        <m:r>
                          <a:rPr lang="en-US" sz="2000" i="1">
                            <a:effectLst/>
                            <a:latin typeface="Cambria Math" panose="02040503050406030204" pitchFamily="18" charset="0"/>
                          </a:rPr>
                          <m:t>153</m:t>
                        </m:r>
                      </m:sub>
                    </m:sSub>
                    <m:r>
                      <a:rPr lang="en-US" sz="2000" i="1">
                        <a:effectLst/>
                        <a:latin typeface="Cambria Math" panose="020405030504060302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rPr>
                          <m:t>1</m:t>
                        </m:r>
                      </m:num>
                      <m:den>
                        <m:r>
                          <a:rPr lang="en-US" sz="2000" i="1">
                            <a:effectLst/>
                            <a:latin typeface="Cambria Math" panose="02040503050406030204" pitchFamily="18" charset="0"/>
                          </a:rPr>
                          <m:t>153</m:t>
                        </m:r>
                      </m:den>
                    </m:f>
                    <m:r>
                      <a:rPr lang="en-US" sz="2000" i="1">
                        <a:effectLst/>
                        <a:latin typeface="Cambria Math" panose="02040503050406030204" pitchFamily="18" charset="0"/>
                      </a:rPr>
                      <m:t>)</m:t>
                    </m:r>
                  </m:oMath>
                </a14:m>
                <a:r>
                  <a:rPr lang="en-US" sz="2000" dirty="0">
                    <a:effectLst>
                      <a:glow rad="63500">
                        <a:schemeClr val="accent4">
                          <a:satMod val="175000"/>
                          <a:alpha val="40000"/>
                        </a:schemeClr>
                      </a:glow>
                    </a:effectLst>
                  </a:rPr>
                  <a:t> </a:t>
                </a:r>
              </a:p>
              <a:p>
                <a:pPr marL="342900"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b>
                            <m:r>
                              <a:rPr lang="en-US" sz="2000" i="1">
                                <a:latin typeface="Cambria Math" panose="02040503050406030204" pitchFamily="18" charset="0"/>
                              </a:rPr>
                              <m:t>153</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153</m:t>
                            </m:r>
                          </m:den>
                        </m:f>
                      </m:e>
                    </m:d>
                    <m:r>
                      <a:rPr lang="en-US" sz="2000" b="0" i="1" smtClean="0">
                        <a:latin typeface="Cambria Math" panose="02040503050406030204" pitchFamily="18" charset="0"/>
                      </a:rPr>
                      <m:t>≈0.073</m:t>
                    </m:r>
                  </m:oMath>
                </a14:m>
                <a:endParaRPr lang="en-US" sz="2000" dirty="0">
                  <a:effectLst>
                    <a:glow rad="63500">
                      <a:schemeClr val="accent4">
                        <a:satMod val="175000"/>
                        <a:alpha val="40000"/>
                      </a:schemeClr>
                    </a:glow>
                  </a:effectLs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7201" y="2879495"/>
                <a:ext cx="3699164" cy="2836161"/>
              </a:xfrm>
              <a:prstGeom prst="rect">
                <a:avLst/>
              </a:prstGeom>
              <a:blipFill>
                <a:blip r:embed="rId4"/>
                <a:stretch>
                  <a:fillRect l="-1146" t="-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30330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We left off step 3 with the following</a:t>
                </a:r>
              </a:p>
              <a:p>
                <a:r>
                  <a:rPr lang="en-US" sz="2000" dirty="0">
                    <a:effectLst/>
                  </a:rPr>
                  <a:t>Find </a:t>
                </a:r>
                <a14:m>
                  <m:oMath xmlns:m="http://schemas.openxmlformats.org/officeDocument/2006/math">
                    <m:r>
                      <a:rPr lang="en-US" sz="2000" i="1">
                        <a:effectLst/>
                        <a:latin typeface="Cambria Math" panose="02040503050406030204" pitchFamily="18" charset="0"/>
                      </a:rPr>
                      <m:t>𝑃</m:t>
                    </m:r>
                    <m:r>
                      <a:rPr lang="en-US" sz="2000" i="1">
                        <a:effectLst/>
                        <a:latin typeface="Cambria Math" panose="02040503050406030204" pitchFamily="18" charset="0"/>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rPr>
                              <m:t>𝑋</m:t>
                            </m:r>
                          </m:e>
                        </m:acc>
                      </m:e>
                      <m:sub>
                        <m:r>
                          <a:rPr lang="en-US" sz="2000" i="1">
                            <a:effectLst/>
                            <a:latin typeface="Cambria Math" panose="02040503050406030204" pitchFamily="18" charset="0"/>
                          </a:rPr>
                          <m:t>153</m:t>
                        </m:r>
                      </m:sub>
                    </m:sSub>
                    <m:r>
                      <a:rPr lang="en-US" sz="2000" i="1">
                        <a:effectLst/>
                        <a:latin typeface="Cambria Math" panose="020405030504060302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rPr>
                          <m:t>1</m:t>
                        </m:r>
                      </m:num>
                      <m:den>
                        <m:r>
                          <a:rPr lang="en-US" sz="2000" i="1">
                            <a:effectLst/>
                            <a:latin typeface="Cambria Math" panose="02040503050406030204" pitchFamily="18" charset="0"/>
                          </a:rPr>
                          <m:t>153</m:t>
                        </m:r>
                      </m:den>
                    </m:f>
                    <m:r>
                      <a:rPr lang="en-US" sz="2000" i="1">
                        <a:effectLst/>
                        <a:latin typeface="Cambria Math" panose="02040503050406030204" pitchFamily="18" charset="0"/>
                      </a:rPr>
                      <m:t>)</m:t>
                    </m:r>
                  </m:oMath>
                </a14:m>
                <a:r>
                  <a:rPr lang="en-US" sz="2000" dirty="0">
                    <a:effectLst/>
                  </a:rPr>
                  <a:t> given that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rPr>
                              <m:t>𝑋</m:t>
                            </m:r>
                          </m:e>
                        </m:acc>
                      </m:e>
                      <m:sub>
                        <m:r>
                          <a:rPr lang="en-US" sz="2000" i="1">
                            <a:effectLst/>
                            <a:latin typeface="Cambria Math" panose="02040503050406030204" pitchFamily="18" charset="0"/>
                          </a:rPr>
                          <m:t>𝑛</m:t>
                        </m:r>
                      </m:sub>
                    </m:sSub>
                  </m:oMath>
                </a14:m>
                <a:r>
                  <a:rPr lang="en-US" sz="2000" dirty="0">
                    <a:effectLst/>
                  </a:rPr>
                  <a:t> follows a normal distribution with mean </a:t>
                </a:r>
                <a14:m>
                  <m:oMath xmlns:m="http://schemas.openxmlformats.org/officeDocument/2006/math">
                    <m:r>
                      <a:rPr lang="en-US" sz="2000" i="1">
                        <a:effectLst/>
                        <a:latin typeface="Cambria Math" panose="02040503050406030204" pitchFamily="18" charset="0"/>
                      </a:rPr>
                      <m:t>𝜇</m:t>
                    </m:r>
                    <m:r>
                      <a:rPr lang="en-US" sz="2000" i="1">
                        <a:effectLst/>
                        <a:latin typeface="Cambria Math" panose="020405030504060302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rPr>
                          <m:t>1</m:t>
                        </m:r>
                      </m:num>
                      <m:den>
                        <m:r>
                          <a:rPr lang="en-US" sz="2000" i="1">
                            <a:effectLst/>
                            <a:latin typeface="Cambria Math" panose="02040503050406030204" pitchFamily="18" charset="0"/>
                          </a:rPr>
                          <m:t>𝜆</m:t>
                        </m:r>
                      </m:den>
                    </m:f>
                    <m:r>
                      <a:rPr lang="en-US" sz="2000" b="0" i="1" smtClean="0">
                        <a:effectLst/>
                        <a:latin typeface="Cambria Math" panose="02040503050406030204" pitchFamily="18" charset="0"/>
                      </a:rPr>
                      <m:t>=</m:t>
                    </m:r>
                    <m:f>
                      <m:fPr>
                        <m:ctrlPr>
                          <a:rPr lang="en-US" sz="2000" b="0" i="1" smtClean="0">
                            <a:effectLst/>
                            <a:latin typeface="Cambria Math" panose="02040503050406030204" pitchFamily="18" charset="0"/>
                          </a:rPr>
                        </m:ctrlPr>
                      </m:fPr>
                      <m:num>
                        <m:r>
                          <a:rPr lang="en-US" sz="2000" b="0" i="1" smtClean="0">
                            <a:effectLst/>
                            <a:latin typeface="Cambria Math" panose="02040503050406030204" pitchFamily="18" charset="0"/>
                          </a:rPr>
                          <m:t>1</m:t>
                        </m:r>
                      </m:num>
                      <m:den>
                        <m:r>
                          <a:rPr lang="en-US" sz="2000" b="0" i="1" smtClean="0">
                            <a:effectLst/>
                            <a:latin typeface="Cambria Math" panose="02040503050406030204" pitchFamily="18" charset="0"/>
                          </a:rPr>
                          <m:t>171</m:t>
                        </m:r>
                      </m:den>
                    </m:f>
                    <m:r>
                      <a:rPr lang="en-US" sz="2000" i="1">
                        <a:effectLst/>
                        <a:latin typeface="Cambria Math" panose="02040503050406030204" pitchFamily="18" charset="0"/>
                      </a:rPr>
                      <m:t> </m:t>
                    </m:r>
                  </m:oMath>
                </a14:m>
                <a:r>
                  <a:rPr lang="en-US" sz="2000" dirty="0">
                    <a:effectLst/>
                  </a:rPr>
                  <a:t>and standard deviation </a:t>
                </a:r>
                <a14:m>
                  <m:oMath xmlns:m="http://schemas.openxmlformats.org/officeDocument/2006/math">
                    <m:f>
                      <m:fPr>
                        <m:ctrlPr>
                          <a:rPr lang="en-US" sz="2000" i="1">
                            <a:effectLst/>
                            <a:latin typeface="Cambria Math" panose="02040503050406030204" pitchFamily="18" charset="0"/>
                          </a:rPr>
                        </m:ctrlPr>
                      </m:fPr>
                      <m:num>
                        <m:r>
                          <a:rPr lang="en-US" sz="2000" i="1">
                            <a:effectLst/>
                            <a:latin typeface="Cambria Math" panose="02040503050406030204" pitchFamily="18" charset="0"/>
                          </a:rPr>
                          <m:t>𝜎</m:t>
                        </m:r>
                      </m:num>
                      <m:den>
                        <m:rad>
                          <m:radPr>
                            <m:degHide m:val="on"/>
                            <m:ctrlPr>
                              <a:rPr lang="en-US" sz="2000" i="1">
                                <a:effectLst/>
                                <a:latin typeface="Cambria Math" panose="02040503050406030204" pitchFamily="18" charset="0"/>
                              </a:rPr>
                            </m:ctrlPr>
                          </m:radPr>
                          <m:deg/>
                          <m:e>
                            <m:r>
                              <a:rPr lang="en-US" sz="2000" i="1">
                                <a:effectLst/>
                                <a:latin typeface="Cambria Math" panose="02040503050406030204" pitchFamily="18" charset="0"/>
                              </a:rPr>
                              <m:t>𝑛</m:t>
                            </m:r>
                          </m:e>
                        </m:rad>
                      </m:den>
                    </m:f>
                    <m:r>
                      <a:rPr lang="en-US" sz="2000" i="1">
                        <a:effectLst/>
                        <a:latin typeface="Cambria Math" panose="020405030504060302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rPr>
                          <m:t>1</m:t>
                        </m:r>
                      </m:num>
                      <m:den>
                        <m:rad>
                          <m:radPr>
                            <m:degHide m:val="on"/>
                            <m:ctrlPr>
                              <a:rPr lang="en-US" sz="2000" i="1">
                                <a:effectLst/>
                                <a:latin typeface="Cambria Math" panose="02040503050406030204" pitchFamily="18" charset="0"/>
                              </a:rPr>
                            </m:ctrlPr>
                          </m:radPr>
                          <m:deg/>
                          <m:e>
                            <m:r>
                              <a:rPr lang="en-US" sz="2000" i="1">
                                <a:effectLst/>
                                <a:latin typeface="Cambria Math" panose="02040503050406030204" pitchFamily="18" charset="0"/>
                              </a:rPr>
                              <m:t>153</m:t>
                            </m:r>
                          </m:e>
                        </m:rad>
                        <m:r>
                          <a:rPr lang="en-US" sz="2000" i="1">
                            <a:effectLst/>
                            <a:latin typeface="Cambria Math" panose="02040503050406030204" pitchFamily="18" charset="0"/>
                          </a:rPr>
                          <m:t>𝜆</m:t>
                        </m:r>
                      </m:den>
                    </m:f>
                    <m:r>
                      <a:rPr lang="en-US" sz="2000" b="0" i="1" smtClean="0">
                        <a:effectLst/>
                        <a:latin typeface="Cambria Math" panose="02040503050406030204" pitchFamily="18" charset="0"/>
                      </a:rPr>
                      <m:t>=</m:t>
                    </m:r>
                    <m:f>
                      <m:fPr>
                        <m:ctrlPr>
                          <a:rPr lang="en-US" sz="2000" b="0" i="1" smtClean="0">
                            <a:effectLst/>
                            <a:latin typeface="Cambria Math" panose="02040503050406030204" pitchFamily="18" charset="0"/>
                          </a:rPr>
                        </m:ctrlPr>
                      </m:fPr>
                      <m:num>
                        <m:r>
                          <a:rPr lang="en-US" sz="2000" b="0" i="1" smtClean="0">
                            <a:effectLst/>
                            <a:latin typeface="Cambria Math" panose="02040503050406030204" pitchFamily="18" charset="0"/>
                          </a:rPr>
                          <m:t>1</m:t>
                        </m:r>
                      </m:num>
                      <m:den>
                        <m:r>
                          <a:rPr lang="en-US" sz="2000" b="0" i="1" smtClean="0">
                            <a:effectLst/>
                            <a:latin typeface="Cambria Math" panose="02040503050406030204" pitchFamily="18" charset="0"/>
                          </a:rPr>
                          <m:t>171</m:t>
                        </m:r>
                        <m:rad>
                          <m:radPr>
                            <m:degHide m:val="on"/>
                            <m:ctrlPr>
                              <a:rPr lang="en-US" sz="2000" b="0" i="1" smtClean="0">
                                <a:effectLst/>
                                <a:latin typeface="Cambria Math" panose="02040503050406030204" pitchFamily="18" charset="0"/>
                              </a:rPr>
                            </m:ctrlPr>
                          </m:radPr>
                          <m:deg/>
                          <m:e>
                            <m:r>
                              <a:rPr lang="en-US" sz="2000" b="0" i="1" smtClean="0">
                                <a:effectLst/>
                                <a:latin typeface="Cambria Math" panose="02040503050406030204" pitchFamily="18" charset="0"/>
                              </a:rPr>
                              <m:t>153</m:t>
                            </m:r>
                          </m:e>
                        </m:rad>
                      </m:den>
                    </m:f>
                  </m:oMath>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303306"/>
              </a:xfrm>
              <a:prstGeom prst="rect">
                <a:avLst/>
              </a:prstGeom>
              <a:blipFill>
                <a:blip r:embed="rId7"/>
                <a:stretch>
                  <a:fillRect l="-670" t="-1376"/>
                </a:stretch>
              </a:blipFill>
              <a:effectLst/>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4342306" y="2879495"/>
            <a:ext cx="4801694" cy="3201129"/>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543220"/>
            <a:ext cx="8165767"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a:t>Based on the value above we determine if the data from this month is statistically significant. That is, can we conclude that the rate of house fires has decreased?</a:t>
            </a:r>
          </a:p>
          <a:p>
            <a:pPr marL="285750" indent="-285750">
              <a:buFont typeface="Arial" panose="020B0604020202020204" pitchFamily="34" charset="0"/>
              <a:buChar char="•"/>
            </a:pPr>
            <a:r>
              <a:rPr lang="en-US" sz="2200" dirty="0"/>
              <a:t>The agreed upon standard for statistically significance is the 5% level. That is, if you observe an event with rarity of less than 5% then we have evidence “beyond a reasonable doubt”.</a:t>
            </a:r>
          </a:p>
          <a:p>
            <a:endParaRPr lang="en-US" sz="2200" dirty="0"/>
          </a:p>
          <a:p>
            <a:r>
              <a:rPr lang="en-US" sz="2200" dirty="0"/>
              <a:t>There is insufficient evidence to conclude that the rate of house fire emergency calls has declined. The variation in the observed number of calls may be the result of normal random variation. If the observed number of calls continues to be this low, we will reassess the situation.</a:t>
            </a:r>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9375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We left off step 4 with the following</a:t>
                </a:r>
              </a:p>
              <a:p>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e>
                          <m:sub>
                            <m:r>
                              <a:rPr lang="en-US" sz="2200" i="1">
                                <a:latin typeface="Cambria Math" panose="02040503050406030204" pitchFamily="18" charset="0"/>
                              </a:rPr>
                              <m:t>153</m:t>
                            </m:r>
                          </m:sub>
                        </m:sSub>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153</m:t>
                            </m:r>
                          </m:den>
                        </m:f>
                      </m:e>
                    </m:d>
                    <m:r>
                      <a:rPr lang="en-US" sz="2200" i="1">
                        <a:latin typeface="Cambria Math" panose="02040503050406030204" pitchFamily="18" charset="0"/>
                      </a:rPr>
                      <m:t>≈0.073</m:t>
                    </m:r>
                  </m:oMath>
                </a14:m>
                <a:r>
                  <a:rPr lang="en-US" sz="2200" dirty="0">
                    <a:effectLst>
                      <a:glow rad="63500">
                        <a:schemeClr val="accent4">
                          <a:satMod val="175000"/>
                          <a:alpha val="40000"/>
                        </a:schemeClr>
                      </a:glow>
                    </a:effectLst>
                  </a:rPr>
                  <a:t> </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937564"/>
              </a:xfrm>
              <a:prstGeom prst="rect">
                <a:avLst/>
              </a:prstGeom>
              <a:blipFill>
                <a:blip r:embed="rId4"/>
                <a:stretch>
                  <a:fillRect l="-819" t="-2532"/>
                </a:stretch>
              </a:blipFill>
            </p:spPr>
            <p:txBody>
              <a:bodyPr/>
              <a:lstStyle/>
              <a:p>
                <a:r>
                  <a:rPr lang="en-US">
                    <a:noFill/>
                  </a:rPr>
                  <a:t> </a:t>
                </a:r>
              </a:p>
            </p:txBody>
          </p:sp>
        </mc:Fallback>
      </mc:AlternateContent>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4834</TotalTime>
  <Words>968</Words>
  <Application>Microsoft Office PowerPoint</Application>
  <PresentationFormat>On-screen Show (4:3)</PresentationFormat>
  <Paragraphs>139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 arial</vt:lpstr>
      <vt:lpstr>Arial</vt:lpstr>
      <vt:lpstr>Calibri</vt:lpstr>
      <vt:lpstr>Cambria Math</vt:lpstr>
      <vt:lpstr>Consolas</vt:lpstr>
      <vt:lpstr>Office Theme</vt:lpstr>
      <vt:lpstr>Statistics</vt:lpstr>
      <vt:lpstr>Continuous Probability Models</vt:lpstr>
      <vt:lpstr>Central Limit Theorem</vt:lpstr>
      <vt:lpstr>Problem</vt:lpstr>
      <vt:lpstr>Step 1: Frame the problem</vt:lpstr>
      <vt:lpstr>Step 2: Select the modeling approach</vt:lpstr>
      <vt:lpstr>Step 3: Formulate the model</vt:lpstr>
      <vt:lpstr>Step 4: Solve the Problem</vt:lpstr>
      <vt:lpstr>Step 5: Answer the question</vt:lpstr>
      <vt:lpstr>Normal Distribution Properties</vt:lpstr>
      <vt:lpstr>Sensitivity Analysis: 153 obs.</vt:lpstr>
      <vt:lpstr>Sensitivity Analysis: 153 obs.</vt:lpstr>
      <vt:lpstr>Sensitivity Analysis: λ=171.</vt:lpstr>
      <vt:lpstr>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332</cp:revision>
  <dcterms:created xsi:type="dcterms:W3CDTF">2014-07-15T14:47:24Z</dcterms:created>
  <dcterms:modified xsi:type="dcterms:W3CDTF">2019-04-11T16:38:44Z</dcterms:modified>
</cp:coreProperties>
</file>