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360" r:id="rId3"/>
    <p:sldId id="352" r:id="rId4"/>
    <p:sldId id="342" r:id="rId5"/>
    <p:sldId id="303" r:id="rId6"/>
    <p:sldId id="361" r:id="rId7"/>
    <p:sldId id="345" r:id="rId8"/>
    <p:sldId id="363" r:id="rId9"/>
    <p:sldId id="304" r:id="rId10"/>
    <p:sldId id="355" r:id="rId11"/>
    <p:sldId id="349" r:id="rId12"/>
    <p:sldId id="341"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572417-95C0-453A-B2CB-8088EAC0616B}">
          <p14:sldIdLst>
            <p14:sldId id="256"/>
            <p14:sldId id="360"/>
            <p14:sldId id="352"/>
            <p14:sldId id="342"/>
            <p14:sldId id="303"/>
            <p14:sldId id="361"/>
            <p14:sldId id="345"/>
            <p14:sldId id="363"/>
            <p14:sldId id="304"/>
            <p14:sldId id="355"/>
            <p14:sldId id="349"/>
            <p14:sldId id="34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0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98BC1C-C210-46AD-9B6F-12AF10B6D1B6}" v="23" dt="2019-04-24T18:16:50.5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snapToObjects="1">
      <p:cViewPr varScale="1">
        <p:scale>
          <a:sx n="72" d="100"/>
          <a:sy n="72" d="100"/>
        </p:scale>
        <p:origin x="72" y="63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cnel" userId="83c67da8-0358-45df-a8cb-c23f6394336a" providerId="ADAL" clId="{8498BC1C-C210-46AD-9B6F-12AF10B6D1B6}"/>
    <pc:docChg chg="modSld">
      <pc:chgData name="Jeremy Becnel" userId="83c67da8-0358-45df-a8cb-c23f6394336a" providerId="ADAL" clId="{8498BC1C-C210-46AD-9B6F-12AF10B6D1B6}" dt="2019-04-24T18:16:50.542" v="22" actId="20577"/>
      <pc:docMkLst>
        <pc:docMk/>
      </pc:docMkLst>
      <pc:sldChg chg="modSp">
        <pc:chgData name="Jeremy Becnel" userId="83c67da8-0358-45df-a8cb-c23f6394336a" providerId="ADAL" clId="{8498BC1C-C210-46AD-9B6F-12AF10B6D1B6}" dt="2019-04-24T18:16:43.496" v="19" actId="20577"/>
        <pc:sldMkLst>
          <pc:docMk/>
          <pc:sldMk cId="1807386150" sldId="303"/>
        </pc:sldMkLst>
        <pc:spChg chg="mod">
          <ac:chgData name="Jeremy Becnel" userId="83c67da8-0358-45df-a8cb-c23f6394336a" providerId="ADAL" clId="{8498BC1C-C210-46AD-9B6F-12AF10B6D1B6}" dt="2019-04-24T18:16:43.496" v="19" actId="20577"/>
          <ac:spMkLst>
            <pc:docMk/>
            <pc:sldMk cId="1807386150" sldId="303"/>
            <ac:spMk id="8" creationId="{00000000-0000-0000-0000-000000000000}"/>
          </ac:spMkLst>
        </pc:spChg>
      </pc:sldChg>
      <pc:sldChg chg="modSp">
        <pc:chgData name="Jeremy Becnel" userId="83c67da8-0358-45df-a8cb-c23f6394336a" providerId="ADAL" clId="{8498BC1C-C210-46AD-9B6F-12AF10B6D1B6}" dt="2019-04-23T15:53:34.285" v="16" actId="20577"/>
        <pc:sldMkLst>
          <pc:docMk/>
          <pc:sldMk cId="4131356800" sldId="355"/>
        </pc:sldMkLst>
        <pc:spChg chg="mod">
          <ac:chgData name="Jeremy Becnel" userId="83c67da8-0358-45df-a8cb-c23f6394336a" providerId="ADAL" clId="{8498BC1C-C210-46AD-9B6F-12AF10B6D1B6}" dt="2019-04-23T15:53:34.285" v="16" actId="20577"/>
          <ac:spMkLst>
            <pc:docMk/>
            <pc:sldMk cId="4131356800" sldId="355"/>
            <ac:spMk id="12" creationId="{00000000-0000-0000-0000-000000000000}"/>
          </ac:spMkLst>
        </pc:spChg>
      </pc:sldChg>
      <pc:sldChg chg="modSp">
        <pc:chgData name="Jeremy Becnel" userId="83c67da8-0358-45df-a8cb-c23f6394336a" providerId="ADAL" clId="{8498BC1C-C210-46AD-9B6F-12AF10B6D1B6}" dt="2019-04-23T15:46:30.439" v="8" actId="20577"/>
        <pc:sldMkLst>
          <pc:docMk/>
          <pc:sldMk cId="3466006988" sldId="360"/>
        </pc:sldMkLst>
        <pc:spChg chg="mod">
          <ac:chgData name="Jeremy Becnel" userId="83c67da8-0358-45df-a8cb-c23f6394336a" providerId="ADAL" clId="{8498BC1C-C210-46AD-9B6F-12AF10B6D1B6}" dt="2019-04-23T15:46:30.439" v="8" actId="20577"/>
          <ac:spMkLst>
            <pc:docMk/>
            <pc:sldMk cId="3466006988" sldId="360"/>
            <ac:spMk id="4" creationId="{00000000-0000-0000-0000-000000000000}"/>
          </ac:spMkLst>
        </pc:spChg>
      </pc:sldChg>
      <pc:sldChg chg="modSp">
        <pc:chgData name="Jeremy Becnel" userId="83c67da8-0358-45df-a8cb-c23f6394336a" providerId="ADAL" clId="{8498BC1C-C210-46AD-9B6F-12AF10B6D1B6}" dt="2019-04-24T18:16:50.542" v="22" actId="20577"/>
        <pc:sldMkLst>
          <pc:docMk/>
          <pc:sldMk cId="2037121376" sldId="361"/>
        </pc:sldMkLst>
        <pc:spChg chg="mod">
          <ac:chgData name="Jeremy Becnel" userId="83c67da8-0358-45df-a8cb-c23f6394336a" providerId="ADAL" clId="{8498BC1C-C210-46AD-9B6F-12AF10B6D1B6}" dt="2019-04-24T18:16:50.542" v="22" actId="20577"/>
          <ac:spMkLst>
            <pc:docMk/>
            <pc:sldMk cId="2037121376" sldId="361"/>
            <ac:spMk id="8" creationId="{00000000-0000-0000-0000-000000000000}"/>
          </ac:spMkLst>
        </pc:spChg>
      </pc:sldChg>
      <pc:sldChg chg="modSp">
        <pc:chgData name="Jeremy Becnel" userId="83c67da8-0358-45df-a8cb-c23f6394336a" providerId="ADAL" clId="{8498BC1C-C210-46AD-9B6F-12AF10B6D1B6}" dt="2019-04-23T15:49:43.856" v="12" actId="6549"/>
        <pc:sldMkLst>
          <pc:docMk/>
          <pc:sldMk cId="2468511936" sldId="363"/>
        </pc:sldMkLst>
        <pc:spChg chg="mod">
          <ac:chgData name="Jeremy Becnel" userId="83c67da8-0358-45df-a8cb-c23f6394336a" providerId="ADAL" clId="{8498BC1C-C210-46AD-9B6F-12AF10B6D1B6}" dt="2019-04-23T15:49:43.856" v="12" actId="6549"/>
          <ac:spMkLst>
            <pc:docMk/>
            <pc:sldMk cId="2468511936" sldId="363"/>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8C7BC-9B65-4949-880E-EDD62E713078}" type="datetimeFigureOut">
              <a:rPr lang="en-US" smtClean="0"/>
              <a:t>4/24/2019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72E-84CF-4A1E-A805-2F38D9E256E1}" type="slidenum">
              <a:rPr lang="en-US" smtClean="0"/>
              <a:t>‹#›</a:t>
            </a:fld>
            <a:endParaRPr lang="en-US"/>
          </a:p>
        </p:txBody>
      </p:sp>
    </p:spTree>
    <p:extLst>
      <p:ext uri="{BB962C8B-B14F-4D97-AF65-F5344CB8AC3E}">
        <p14:creationId xmlns:p14="http://schemas.microsoft.com/office/powerpoint/2010/main" val="31133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a:t>
            </a:fld>
            <a:endParaRPr lang="en-US"/>
          </a:p>
        </p:txBody>
      </p:sp>
    </p:spTree>
    <p:extLst>
      <p:ext uri="{BB962C8B-B14F-4D97-AF65-F5344CB8AC3E}">
        <p14:creationId xmlns:p14="http://schemas.microsoft.com/office/powerpoint/2010/main" val="3887083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11</a:t>
            </a:fld>
            <a:endParaRPr lang="en-US"/>
          </a:p>
        </p:txBody>
      </p:sp>
    </p:spTree>
    <p:extLst>
      <p:ext uri="{BB962C8B-B14F-4D97-AF65-F5344CB8AC3E}">
        <p14:creationId xmlns:p14="http://schemas.microsoft.com/office/powerpoint/2010/main" val="3067484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12</a:t>
            </a:fld>
            <a:endParaRPr lang="en-US"/>
          </a:p>
        </p:txBody>
      </p:sp>
    </p:spTree>
    <p:extLst>
      <p:ext uri="{BB962C8B-B14F-4D97-AF65-F5344CB8AC3E}">
        <p14:creationId xmlns:p14="http://schemas.microsoft.com/office/powerpoint/2010/main" val="389180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3</a:t>
            </a:fld>
            <a:endParaRPr lang="en-US"/>
          </a:p>
        </p:txBody>
      </p:sp>
    </p:spTree>
    <p:extLst>
      <p:ext uri="{BB962C8B-B14F-4D97-AF65-F5344CB8AC3E}">
        <p14:creationId xmlns:p14="http://schemas.microsoft.com/office/powerpoint/2010/main" val="3378694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4</a:t>
            </a:fld>
            <a:endParaRPr lang="en-US"/>
          </a:p>
        </p:txBody>
      </p:sp>
    </p:spTree>
    <p:extLst>
      <p:ext uri="{BB962C8B-B14F-4D97-AF65-F5344CB8AC3E}">
        <p14:creationId xmlns:p14="http://schemas.microsoft.com/office/powerpoint/2010/main" val="1709361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5</a:t>
            </a:fld>
            <a:endParaRPr lang="en-US"/>
          </a:p>
        </p:txBody>
      </p:sp>
    </p:spTree>
    <p:extLst>
      <p:ext uri="{BB962C8B-B14F-4D97-AF65-F5344CB8AC3E}">
        <p14:creationId xmlns:p14="http://schemas.microsoft.com/office/powerpoint/2010/main" val="3216079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6</a:t>
            </a:fld>
            <a:endParaRPr lang="en-US"/>
          </a:p>
        </p:txBody>
      </p:sp>
    </p:spTree>
    <p:extLst>
      <p:ext uri="{BB962C8B-B14F-4D97-AF65-F5344CB8AC3E}">
        <p14:creationId xmlns:p14="http://schemas.microsoft.com/office/powerpoint/2010/main" val="2527104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7</a:t>
            </a:fld>
            <a:endParaRPr lang="en-US"/>
          </a:p>
        </p:txBody>
      </p:sp>
    </p:spTree>
    <p:extLst>
      <p:ext uri="{BB962C8B-B14F-4D97-AF65-F5344CB8AC3E}">
        <p14:creationId xmlns:p14="http://schemas.microsoft.com/office/powerpoint/2010/main" val="2226957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8</a:t>
            </a:fld>
            <a:endParaRPr lang="en-US"/>
          </a:p>
        </p:txBody>
      </p:sp>
    </p:spTree>
    <p:extLst>
      <p:ext uri="{BB962C8B-B14F-4D97-AF65-F5344CB8AC3E}">
        <p14:creationId xmlns:p14="http://schemas.microsoft.com/office/powerpoint/2010/main" val="3794770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9</a:t>
            </a:fld>
            <a:endParaRPr lang="en-US"/>
          </a:p>
        </p:txBody>
      </p:sp>
    </p:spTree>
    <p:extLst>
      <p:ext uri="{BB962C8B-B14F-4D97-AF65-F5344CB8AC3E}">
        <p14:creationId xmlns:p14="http://schemas.microsoft.com/office/powerpoint/2010/main" val="1922610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10</a:t>
            </a:fld>
            <a:endParaRPr lang="en-US"/>
          </a:p>
        </p:txBody>
      </p:sp>
    </p:spTree>
    <p:extLst>
      <p:ext uri="{BB962C8B-B14F-4D97-AF65-F5344CB8AC3E}">
        <p14:creationId xmlns:p14="http://schemas.microsoft.com/office/powerpoint/2010/main" val="2590013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7176B10-CDEB-4344-80DB-0E6AEFF25657}"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72686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77195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72997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65115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176B10-CDEB-4344-80DB-0E6AEFF25657}"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42297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176B10-CDEB-4344-80DB-0E6AEFF25657}"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07652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176B10-CDEB-4344-80DB-0E6AEFF25657}" type="datetimeFigureOut">
              <a:rPr lang="en-US" smtClean="0"/>
              <a:t>4/24/2019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348797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176B10-CDEB-4344-80DB-0E6AEFF25657}" type="datetimeFigureOut">
              <a:rPr lang="en-US" smtClean="0"/>
              <a:t>4/24/2019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10851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76B10-CDEB-4344-80DB-0E6AEFF25657}" type="datetimeFigureOut">
              <a:rPr lang="en-US" smtClean="0"/>
              <a:t>4/24/2019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253569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52218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68354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76B10-CDEB-4344-80DB-0E6AEFF25657}" type="datetimeFigureOut">
              <a:rPr lang="en-US" smtClean="0"/>
              <a:t>4/24/2019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2E7CF-BCE9-E548-9922-D852CE0DAF5A}" type="slidenum">
              <a:rPr lang="en-US" smtClean="0"/>
              <a:t>‹#›</a:t>
            </a:fld>
            <a:endParaRPr lang="en-US"/>
          </a:p>
        </p:txBody>
      </p:sp>
    </p:spTree>
    <p:extLst>
      <p:ext uri="{BB962C8B-B14F-4D97-AF65-F5344CB8AC3E}">
        <p14:creationId xmlns:p14="http://schemas.microsoft.com/office/powerpoint/2010/main" val="105048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bg1"/>
                </a:solidFill>
              </a:rPr>
              <a:t>Diffusion</a:t>
            </a:r>
          </a:p>
        </p:txBody>
      </p:sp>
      <p:sp>
        <p:nvSpPr>
          <p:cNvPr id="3" name="Subtitle 2"/>
          <p:cNvSpPr>
            <a:spLocks noGrp="1"/>
          </p:cNvSpPr>
          <p:nvPr>
            <p:ph type="subTitle" idx="1"/>
          </p:nvPr>
        </p:nvSpPr>
        <p:spPr/>
        <p:txBody>
          <a:bodyPr/>
          <a:lstStyle/>
          <a:p>
            <a:r>
              <a:rPr lang="en-US" dirty="0"/>
              <a:t>MTH 564 – Mathematical Modeling</a:t>
            </a:r>
          </a:p>
        </p:txBody>
      </p:sp>
    </p:spTree>
    <p:extLst>
      <p:ext uri="{BB962C8B-B14F-4D97-AF65-F5344CB8AC3E}">
        <p14:creationId xmlns:p14="http://schemas.microsoft.com/office/powerpoint/2010/main" val="1953484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5: Answer the question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47966" y="2303084"/>
                <a:ext cx="5149266" cy="429348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sz="2100" dirty="0"/>
                  <a:t>The max level occurs at </a:t>
                </a:r>
                <a14:m>
                  <m:oMath xmlns:m="http://schemas.openxmlformats.org/officeDocument/2006/math">
                    <m:r>
                      <a:rPr lang="en-US" sz="2100" i="1">
                        <a:latin typeface="Cambria Math" panose="02040503050406030204" pitchFamily="18" charset="0"/>
                      </a:rPr>
                      <m:t>𝑡</m:t>
                    </m:r>
                    <m:r>
                      <a:rPr lang="en-US" sz="2100" i="1">
                        <a:latin typeface="Cambria Math" panose="02040503050406030204" pitchFamily="18" charset="0"/>
                      </a:rPr>
                      <m:t>≈3.3</m:t>
                    </m:r>
                  </m:oMath>
                </a14:m>
                <a:r>
                  <a:rPr lang="en-US" sz="2100" dirty="0"/>
                  <a:t> and the max level is about 11 times the safe level. </a:t>
                </a:r>
              </a:p>
              <a:p>
                <a:pPr marL="342900" indent="-342900">
                  <a:buFont typeface="Arial" panose="020B0604020202020204" pitchFamily="34" charset="0"/>
                  <a:buChar char="•"/>
                </a:pPr>
                <a:r>
                  <a:rPr lang="en-US" sz="2100" dirty="0"/>
                  <a:t>The solutions to </a:t>
                </a:r>
                <a14:m>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𝐶</m:t>
                        </m:r>
                      </m:e>
                      <m:sub>
                        <m:r>
                          <a:rPr lang="en-US" sz="2100" i="1">
                            <a:latin typeface="Cambria Math" panose="02040503050406030204" pitchFamily="18" charset="0"/>
                          </a:rPr>
                          <m:t>𝑇</m:t>
                        </m:r>
                      </m:sub>
                    </m:sSub>
                    <m:d>
                      <m:dPr>
                        <m:ctrlPr>
                          <a:rPr lang="en-US" sz="2100" i="1">
                            <a:latin typeface="Cambria Math" panose="02040503050406030204" pitchFamily="18" charset="0"/>
                          </a:rPr>
                        </m:ctrlPr>
                      </m:dPr>
                      <m:e>
                        <m:r>
                          <a:rPr lang="en-US" sz="2100" i="1">
                            <a:latin typeface="Cambria Math" panose="02040503050406030204" pitchFamily="18" charset="0"/>
                          </a:rPr>
                          <m:t>𝑡</m:t>
                        </m:r>
                      </m:e>
                    </m:d>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𝐶</m:t>
                        </m:r>
                      </m:e>
                      <m:sub>
                        <m:r>
                          <a:rPr lang="en-US" sz="2100" i="1">
                            <a:latin typeface="Cambria Math" panose="02040503050406030204" pitchFamily="18" charset="0"/>
                          </a:rPr>
                          <m:t>𝑠</m:t>
                        </m:r>
                      </m:sub>
                    </m:sSub>
                  </m:oMath>
                </a14:m>
                <a:r>
                  <a:rPr lang="en-US" sz="2100" dirty="0">
                    <a:effectLst>
                      <a:glow rad="63500">
                        <a:schemeClr val="accent4">
                          <a:satMod val="175000"/>
                          <a:alpha val="40000"/>
                        </a:schemeClr>
                      </a:glow>
                    </a:effectLst>
                  </a:rPr>
                  <a:t> </a:t>
                </a:r>
                <a:r>
                  <a:rPr lang="en-US" sz="2100" dirty="0"/>
                  <a:t>occur at </a:t>
                </a:r>
                <a:br>
                  <a:rPr lang="en-US" sz="2100" dirty="0"/>
                </a:br>
                <a14:m>
                  <m:oMath xmlns:m="http://schemas.openxmlformats.org/officeDocument/2006/math">
                    <m:r>
                      <a:rPr lang="en-US" sz="2100" i="1">
                        <a:latin typeface="Cambria Math" panose="02040503050406030204" pitchFamily="18" charset="0"/>
                      </a:rPr>
                      <m:t>𝑡</m:t>
                    </m:r>
                    <m:r>
                      <a:rPr lang="en-US" sz="2100" i="1">
                        <a:latin typeface="Cambria Math" panose="02040503050406030204" pitchFamily="18" charset="0"/>
                      </a:rPr>
                      <m:t>≈2.7</m:t>
                    </m:r>
                  </m:oMath>
                </a14:m>
                <a:r>
                  <a:rPr lang="en-US" sz="2100" dirty="0">
                    <a:effectLst>
                      <a:glow rad="63500">
                        <a:schemeClr val="accent4">
                          <a:satMod val="175000"/>
                          <a:alpha val="40000"/>
                        </a:schemeClr>
                      </a:glow>
                    </a:effectLst>
                  </a:rPr>
                  <a:t> </a:t>
                </a:r>
                <a:r>
                  <a:rPr lang="en-US" sz="2100" dirty="0"/>
                  <a:t>and </a:t>
                </a:r>
                <a14:m>
                  <m:oMath xmlns:m="http://schemas.openxmlformats.org/officeDocument/2006/math">
                    <m:r>
                      <a:rPr lang="en-US" sz="2100" i="1">
                        <a:latin typeface="Cambria Math" panose="02040503050406030204" pitchFamily="18" charset="0"/>
                      </a:rPr>
                      <m:t>𝑡</m:t>
                    </m:r>
                    <m:r>
                      <a:rPr lang="en-US" sz="2100" i="1">
                        <a:latin typeface="Cambria Math" panose="02040503050406030204" pitchFamily="18" charset="0"/>
                      </a:rPr>
                      <m:t>≈4.1</m:t>
                    </m:r>
                  </m:oMath>
                </a14:m>
                <a:endParaRPr lang="en-US" sz="2100" dirty="0"/>
              </a:p>
              <a:p>
                <a:endParaRPr lang="en-US" sz="2100" dirty="0"/>
              </a:p>
              <a:p>
                <a:endParaRPr lang="en-US" sz="2100" dirty="0"/>
              </a:p>
              <a:p>
                <a:r>
                  <a:rPr lang="en-US" sz="2100" dirty="0"/>
                  <a:t>The maximum level of pollutant in town is 11 times the safe level and this occurs approximately 3.3 hours after release. The level of pollutant in the town reaches unsafe levels 2.7 hours after initial release and does not return to safe levels until 4.1 hours after the initial release.</a:t>
                </a:r>
              </a:p>
            </p:txBody>
          </p:sp>
        </mc:Choice>
        <mc:Fallback xmlns="">
          <p:sp>
            <p:nvSpPr>
              <p:cNvPr id="12" name="TextBox 11"/>
              <p:cNvSpPr txBox="1">
                <a:spLocks noRot="1" noChangeAspect="1" noMove="1" noResize="1" noEditPoints="1" noAdjustHandles="1" noChangeArrowheads="1" noChangeShapeType="1" noTextEdit="1"/>
              </p:cNvSpPr>
              <p:nvPr/>
            </p:nvSpPr>
            <p:spPr>
              <a:xfrm>
                <a:off x="447966" y="2303084"/>
                <a:ext cx="5149266" cy="4293483"/>
              </a:xfrm>
              <a:prstGeom prst="rect">
                <a:avLst/>
              </a:prstGeom>
              <a:blipFill>
                <a:blip r:embed="rId4"/>
                <a:stretch>
                  <a:fillRect l="-1178" t="-565" r="-471" b="-1554"/>
                </a:stretch>
              </a:blipFill>
              <a:ln>
                <a:solidFill>
                  <a:schemeClr val="bg1"/>
                </a:solidFill>
              </a:ln>
            </p:spPr>
            <p:txBody>
              <a:bodyPr/>
              <a:lstStyle/>
              <a:p>
                <a:r>
                  <a:rPr lang="en-US">
                    <a:noFill/>
                  </a:rPr>
                  <a:t> </a:t>
                </a:r>
              </a:p>
            </p:txBody>
          </p:sp>
        </mc:Fallback>
      </mc:AlternateContent>
      <p:sp>
        <p:nvSpPr>
          <p:cNvPr id="13" name="TextBox 12"/>
          <p:cNvSpPr txBox="1"/>
          <p:nvPr/>
        </p:nvSpPr>
        <p:spPr>
          <a:xfrm>
            <a:off x="460375" y="1429443"/>
            <a:ext cx="8162592"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100" dirty="0"/>
              <a:t>Determine the maximum level of pollution in town, and the time until pollution falls back to safe levels.</a:t>
            </a:r>
          </a:p>
        </p:txBody>
      </p:sp>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5088" t="5918" r="8321" b="1871"/>
          <a:stretch/>
        </p:blipFill>
        <p:spPr>
          <a:xfrm>
            <a:off x="5569523" y="2717580"/>
            <a:ext cx="3556005" cy="3186545"/>
          </a:xfrm>
          <a:prstGeom prst="rect">
            <a:avLst/>
          </a:prstGeom>
        </p:spPr>
      </p:pic>
    </p:spTree>
    <p:extLst>
      <p:ext uri="{BB962C8B-B14F-4D97-AF65-F5344CB8AC3E}">
        <p14:creationId xmlns:p14="http://schemas.microsoft.com/office/powerpoint/2010/main" val="413135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Effect transition="in" filter="fade">
                                      <p:cBhvr>
                                        <p:cTn id="15" dur="500"/>
                                        <p:tgtEl>
                                          <p:spTgt spid="1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xEl>
                                              <p:pRg st="4" end="4"/>
                                            </p:txEl>
                                          </p:spTgt>
                                        </p:tgtEl>
                                        <p:attrNameLst>
                                          <p:attrName>style.visibility</p:attrName>
                                        </p:attrNameLst>
                                      </p:cBhvr>
                                      <p:to>
                                        <p:strVal val="visible"/>
                                      </p:to>
                                    </p:set>
                                    <p:animEffect transition="in" filter="fade">
                                      <p:cBhvr>
                                        <p:cTn id="20"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Sensitivity Analysis: Wind Velocity</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460375" y="1429443"/>
                <a:ext cx="8162592" cy="487011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900" dirty="0"/>
                  <a:t>Let </a:t>
                </a:r>
                <a14:m>
                  <m:oMath xmlns:m="http://schemas.openxmlformats.org/officeDocument/2006/math">
                    <m:r>
                      <a:rPr lang="en-US" sz="1900" b="0" i="1" smtClean="0">
                        <a:latin typeface="Cambria Math" panose="02040503050406030204" pitchFamily="18" charset="0"/>
                      </a:rPr>
                      <m:t>𝑣</m:t>
                    </m:r>
                  </m:oMath>
                </a14:m>
                <a:r>
                  <a:rPr lang="en-US" sz="1900" dirty="0"/>
                  <a:t> be a parameter representing the wind velocity. </a:t>
                </a:r>
              </a:p>
              <a:p>
                <a:pPr marL="342900" indent="-342900">
                  <a:buFont typeface="Arial" panose="020B0604020202020204" pitchFamily="34" charset="0"/>
                  <a:buChar char="•"/>
                </a:pPr>
                <a:r>
                  <a:rPr lang="en-US" sz="1900" dirty="0"/>
                  <a:t>Our function </a:t>
                </a:r>
                <a14:m>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𝐶</m:t>
                        </m:r>
                      </m:e>
                      <m:sub>
                        <m:r>
                          <a:rPr lang="en-US" sz="1900" b="0" i="1" smtClean="0">
                            <a:latin typeface="Cambria Math" panose="02040503050406030204" pitchFamily="18" charset="0"/>
                          </a:rPr>
                          <m:t>𝑇</m:t>
                        </m:r>
                      </m:sub>
                    </m:sSub>
                  </m:oMath>
                </a14:m>
                <a:r>
                  <a:rPr lang="en-US" sz="1900" dirty="0"/>
                  <a:t> now becomes</a:t>
                </a:r>
                <a:br>
                  <a:rPr lang="en-US" sz="1900" dirty="0"/>
                </a:br>
                <a14:m>
                  <m:oMath xmlns:m="http://schemas.openxmlformats.org/officeDocument/2006/math">
                    <m:sSub>
                      <m:sSubPr>
                        <m:ctrlPr>
                          <a:rPr lang="en-US" sz="1900" i="1">
                            <a:latin typeface="Cambria Math" panose="02040503050406030204" pitchFamily="18" charset="0"/>
                          </a:rPr>
                        </m:ctrlPr>
                      </m:sSubPr>
                      <m:e>
                        <m:r>
                          <a:rPr lang="en-US" sz="1900" i="1">
                            <a:latin typeface="Cambria Math" panose="02040503050406030204" pitchFamily="18" charset="0"/>
                          </a:rPr>
                          <m:t>𝐶</m:t>
                        </m:r>
                      </m:e>
                      <m:sub>
                        <m:r>
                          <a:rPr lang="en-US" sz="1900" i="1">
                            <a:latin typeface="Cambria Math" panose="02040503050406030204" pitchFamily="18" charset="0"/>
                          </a:rPr>
                          <m:t>𝑇</m:t>
                        </m:r>
                      </m:sub>
                    </m:sSub>
                    <m:d>
                      <m:dPr>
                        <m:ctrlPr>
                          <a:rPr lang="en-US" sz="1900" i="1">
                            <a:latin typeface="Cambria Math" panose="02040503050406030204" pitchFamily="18" charset="0"/>
                          </a:rPr>
                        </m:ctrlPr>
                      </m:dPr>
                      <m:e>
                        <m:r>
                          <a:rPr lang="en-US" sz="1900" i="1">
                            <a:latin typeface="Cambria Math" panose="02040503050406030204" pitchFamily="18" charset="0"/>
                          </a:rPr>
                          <m:t>𝑡</m:t>
                        </m:r>
                      </m:e>
                    </m:d>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1</m:t>
                        </m:r>
                      </m:num>
                      <m:den>
                        <m:rad>
                          <m:radPr>
                            <m:degHide m:val="on"/>
                            <m:ctrlPr>
                              <a:rPr lang="en-US" sz="1900" i="1">
                                <a:latin typeface="Cambria Math" panose="02040503050406030204" pitchFamily="18" charset="0"/>
                              </a:rPr>
                            </m:ctrlPr>
                          </m:radPr>
                          <m:deg/>
                          <m:e>
                            <m:r>
                              <a:rPr lang="en-US" sz="1900" i="1">
                                <a:latin typeface="Cambria Math" panose="02040503050406030204" pitchFamily="18" charset="0"/>
                              </a:rPr>
                              <m:t>0.5</m:t>
                            </m:r>
                            <m:r>
                              <a:rPr lang="en-US" sz="1900" i="1">
                                <a:latin typeface="Cambria Math" panose="02040503050406030204" pitchFamily="18" charset="0"/>
                              </a:rPr>
                              <m:t>𝜋</m:t>
                            </m:r>
                            <m:r>
                              <a:rPr lang="en-US" sz="1900" i="1">
                                <a:latin typeface="Cambria Math" panose="02040503050406030204" pitchFamily="18" charset="0"/>
                              </a:rPr>
                              <m:t>𝑡</m:t>
                            </m:r>
                          </m:e>
                        </m:rad>
                      </m:den>
                    </m:f>
                    <m:sSup>
                      <m:sSupPr>
                        <m:ctrlPr>
                          <a:rPr lang="en-US" sz="1900" i="1">
                            <a:latin typeface="Cambria Math" panose="02040503050406030204" pitchFamily="18" charset="0"/>
                          </a:rPr>
                        </m:ctrlPr>
                      </m:sSupPr>
                      <m:e>
                        <m:r>
                          <a:rPr lang="en-US" sz="1900" i="1">
                            <a:latin typeface="Cambria Math" panose="02040503050406030204" pitchFamily="18" charset="0"/>
                          </a:rPr>
                          <m:t>𝑒</m:t>
                        </m:r>
                      </m:e>
                      <m:sup>
                        <m:r>
                          <a:rPr lang="en-US" sz="1900" i="1">
                            <a:latin typeface="Cambria Math" panose="02040503050406030204" pitchFamily="18" charset="0"/>
                          </a:rPr>
                          <m:t>−</m:t>
                        </m:r>
                        <m:sSup>
                          <m:sSupPr>
                            <m:ctrlPr>
                              <a:rPr lang="en-US" sz="1900" i="1">
                                <a:latin typeface="Cambria Math" panose="02040503050406030204" pitchFamily="18" charset="0"/>
                              </a:rPr>
                            </m:ctrlPr>
                          </m:sSupPr>
                          <m:e>
                            <m:r>
                              <a:rPr lang="en-US" sz="1900" i="1">
                                <a:latin typeface="Cambria Math" panose="02040503050406030204" pitchFamily="18" charset="0"/>
                              </a:rPr>
                              <m:t>(10−</m:t>
                            </m:r>
                            <m:r>
                              <a:rPr lang="en-US" sz="1900" b="0" i="1" smtClean="0">
                                <a:latin typeface="Cambria Math" panose="02040503050406030204" pitchFamily="18" charset="0"/>
                              </a:rPr>
                              <m:t>𝑣</m:t>
                            </m:r>
                            <m:r>
                              <a:rPr lang="en-US" sz="1900" i="1">
                                <a:latin typeface="Cambria Math" panose="02040503050406030204" pitchFamily="18" charset="0"/>
                              </a:rPr>
                              <m:t>𝑡</m:t>
                            </m:r>
                            <m:r>
                              <a:rPr lang="en-US" sz="1900" i="1">
                                <a:latin typeface="Cambria Math" panose="02040503050406030204" pitchFamily="18" charset="0"/>
                              </a:rPr>
                              <m:t>)</m:t>
                            </m:r>
                          </m:e>
                          <m:sup>
                            <m:r>
                              <a:rPr lang="en-US" sz="1900" i="1">
                                <a:latin typeface="Cambria Math" panose="02040503050406030204" pitchFamily="18" charset="0"/>
                              </a:rPr>
                              <m:t>2</m:t>
                            </m:r>
                          </m:sup>
                        </m:sSup>
                        <m:r>
                          <a:rPr lang="en-US" sz="1900" i="1">
                            <a:latin typeface="Cambria Math" panose="02040503050406030204" pitchFamily="18" charset="0"/>
                          </a:rPr>
                          <m:t>/(0.5</m:t>
                        </m:r>
                        <m:r>
                          <a:rPr lang="en-US" sz="1900" i="1">
                            <a:latin typeface="Cambria Math" panose="02040503050406030204" pitchFamily="18" charset="0"/>
                          </a:rPr>
                          <m:t>𝑡</m:t>
                        </m:r>
                        <m:r>
                          <a:rPr lang="en-US" sz="1900" i="1">
                            <a:latin typeface="Cambria Math" panose="02040503050406030204" pitchFamily="18" charset="0"/>
                          </a:rPr>
                          <m:t>)</m:t>
                        </m:r>
                      </m:sup>
                    </m:sSup>
                  </m:oMath>
                </a14:m>
                <a:endParaRPr lang="en-US" sz="1900" dirty="0"/>
              </a:p>
              <a:p>
                <a:pPr marL="342900" indent="-342900">
                  <a:buFont typeface="Arial" panose="020B0604020202020204" pitchFamily="34" charset="0"/>
                  <a:buChar char="•"/>
                </a:pPr>
                <a:r>
                  <a:rPr lang="en-US" sz="1900" dirty="0"/>
                  <a:t>We now find the sensitivity to our solution with respect to </a:t>
                </a:r>
                <a14:m>
                  <m:oMath xmlns:m="http://schemas.openxmlformats.org/officeDocument/2006/math">
                    <m:r>
                      <a:rPr lang="en-US" sz="1900" b="0" i="1" smtClean="0">
                        <a:latin typeface="Cambria Math" panose="02040503050406030204" pitchFamily="18" charset="0"/>
                      </a:rPr>
                      <m:t>𝑣</m:t>
                    </m:r>
                  </m:oMath>
                </a14:m>
                <a:endParaRPr lang="en-US" sz="1900" dirty="0"/>
              </a:p>
              <a:p>
                <a:pPr marL="342900" indent="-342900">
                  <a:buFont typeface="Arial" panose="020B0604020202020204" pitchFamily="34" charset="0"/>
                  <a:buChar char="•"/>
                </a:pPr>
                <a:r>
                  <a:rPr lang="en-US" sz="1900" dirty="0"/>
                  <a:t>We proceed numerically, by changing </a:t>
                </a:r>
                <a14:m>
                  <m:oMath xmlns:m="http://schemas.openxmlformats.org/officeDocument/2006/math">
                    <m:r>
                      <a:rPr lang="en-US" sz="1900" b="0" i="1" smtClean="0">
                        <a:latin typeface="Cambria Math" panose="02040503050406030204" pitchFamily="18" charset="0"/>
                      </a:rPr>
                      <m:t>𝑣</m:t>
                    </m:r>
                  </m:oMath>
                </a14:m>
                <a:r>
                  <a:rPr lang="en-US" sz="1900" dirty="0"/>
                  <a:t> from 3 to 3.03 (a </a:t>
                </a:r>
                <a14:m>
                  <m:oMath xmlns:m="http://schemas.openxmlformats.org/officeDocument/2006/math">
                    <m:r>
                      <a:rPr lang="en-US" sz="1900" b="0" i="1" smtClean="0">
                        <a:latin typeface="Cambria Math" panose="02040503050406030204" pitchFamily="18" charset="0"/>
                      </a:rPr>
                      <m:t>1%</m:t>
                    </m:r>
                  </m:oMath>
                </a14:m>
                <a:r>
                  <a:rPr lang="en-US" sz="1900" dirty="0"/>
                  <a:t>) increase.</a:t>
                </a:r>
              </a:p>
              <a:p>
                <a:pPr marL="800100" lvl="1" indent="-342900">
                  <a:buFontTx/>
                  <a:buChar char="‒"/>
                </a:pPr>
                <a:r>
                  <a:rPr lang="en-US" sz="1900" dirty="0"/>
                  <a:t>The max concentration level goes up from 10.97 to 11.02 times the safe level, an increase of </a:t>
                </a:r>
                <a14:m>
                  <m:oMath xmlns:m="http://schemas.openxmlformats.org/officeDocument/2006/math">
                    <m:f>
                      <m:fPr>
                        <m:ctrlPr>
                          <a:rPr lang="en-US" sz="1900" b="0" i="1" smtClean="0">
                            <a:latin typeface="Cambria Math" panose="02040503050406030204" pitchFamily="18" charset="0"/>
                          </a:rPr>
                        </m:ctrlPr>
                      </m:fPr>
                      <m:num>
                        <m:r>
                          <a:rPr lang="en-US" sz="1900" b="0" i="1" smtClean="0">
                            <a:latin typeface="Cambria Math" panose="02040503050406030204" pitchFamily="18" charset="0"/>
                          </a:rPr>
                          <m:t>11.02−10.97</m:t>
                        </m:r>
                      </m:num>
                      <m:den>
                        <m:r>
                          <a:rPr lang="en-US" sz="1900" b="0" i="1" smtClean="0">
                            <a:latin typeface="Cambria Math" panose="02040503050406030204" pitchFamily="18" charset="0"/>
                          </a:rPr>
                          <m:t>10.97</m:t>
                        </m:r>
                      </m:den>
                    </m:f>
                    <m:r>
                      <a:rPr lang="en-US" sz="1900" b="0" i="1" smtClean="0">
                        <a:latin typeface="Cambria Math" panose="02040503050406030204" pitchFamily="18" charset="0"/>
                      </a:rPr>
                      <m:t>≈0.005=0.5%</m:t>
                    </m:r>
                  </m:oMath>
                </a14:m>
                <a:endParaRPr lang="en-US" sz="1900" dirty="0"/>
              </a:p>
              <a:p>
                <a:pPr marL="800100" lvl="1" indent="-342900">
                  <a:buFontTx/>
                  <a:buChar char="‒"/>
                </a:pPr>
                <a:r>
                  <a:rPr lang="en-US" sz="1900" dirty="0"/>
                  <a:t>The time to achieve max levels decreases from 3.32 to 3.29, a decrease of </a:t>
                </a:r>
                <a14:m>
                  <m:oMath xmlns:m="http://schemas.openxmlformats.org/officeDocument/2006/math">
                    <m:f>
                      <m:fPr>
                        <m:ctrlPr>
                          <a:rPr lang="en-US" sz="1900" i="1">
                            <a:latin typeface="Cambria Math" panose="02040503050406030204" pitchFamily="18" charset="0"/>
                          </a:rPr>
                        </m:ctrlPr>
                      </m:fPr>
                      <m:num>
                        <m:r>
                          <a:rPr lang="en-US" sz="1900" b="0" i="1" smtClean="0">
                            <a:latin typeface="Cambria Math" panose="02040503050406030204" pitchFamily="18" charset="0"/>
                          </a:rPr>
                          <m:t>3.29</m:t>
                        </m:r>
                        <m:r>
                          <a:rPr lang="en-US" sz="1900" i="1">
                            <a:latin typeface="Cambria Math" panose="02040503050406030204" pitchFamily="18" charset="0"/>
                          </a:rPr>
                          <m:t>−</m:t>
                        </m:r>
                        <m:r>
                          <a:rPr lang="en-US" sz="1900" b="0" i="1" smtClean="0">
                            <a:latin typeface="Cambria Math" panose="02040503050406030204" pitchFamily="18" charset="0"/>
                          </a:rPr>
                          <m:t>3.32</m:t>
                        </m:r>
                      </m:num>
                      <m:den>
                        <m:r>
                          <a:rPr lang="en-US" sz="1900" b="0" i="1" smtClean="0">
                            <a:latin typeface="Cambria Math" panose="02040503050406030204" pitchFamily="18" charset="0"/>
                          </a:rPr>
                          <m:t>3.32</m:t>
                        </m:r>
                      </m:den>
                    </m:f>
                    <m:r>
                      <a:rPr lang="en-US" sz="1900" i="1">
                        <a:latin typeface="Cambria Math" panose="02040503050406030204" pitchFamily="18" charset="0"/>
                      </a:rPr>
                      <m:t>≈−0.01=−1.0%</m:t>
                    </m:r>
                  </m:oMath>
                </a14:m>
                <a:endParaRPr lang="en-US" sz="1900" dirty="0"/>
              </a:p>
              <a:p>
                <a:pPr marL="800100" lvl="1" indent="-342900">
                  <a:buFontTx/>
                  <a:buChar char="‒"/>
                </a:pPr>
                <a:r>
                  <a:rPr lang="en-US" sz="1900" dirty="0"/>
                  <a:t>The time to return to safe levels decreases from 4.05 to 4.01, a decrease of </a:t>
                </a:r>
                <a14:m>
                  <m:oMath xmlns:m="http://schemas.openxmlformats.org/officeDocument/2006/math">
                    <m:f>
                      <m:fPr>
                        <m:ctrlPr>
                          <a:rPr lang="en-US" sz="1900" b="0" i="1" smtClean="0">
                            <a:latin typeface="Cambria Math" panose="02040503050406030204" pitchFamily="18" charset="0"/>
                          </a:rPr>
                        </m:ctrlPr>
                      </m:fPr>
                      <m:num>
                        <m:r>
                          <a:rPr lang="en-US" sz="1900" b="0" i="1" smtClean="0">
                            <a:latin typeface="Cambria Math" panose="02040503050406030204" pitchFamily="18" charset="0"/>
                          </a:rPr>
                          <m:t>4.01−4.05</m:t>
                        </m:r>
                      </m:num>
                      <m:den>
                        <m:r>
                          <a:rPr lang="en-US" sz="1900" b="0" i="1" smtClean="0">
                            <a:latin typeface="Cambria Math" panose="02040503050406030204" pitchFamily="18" charset="0"/>
                          </a:rPr>
                          <m:t>4.05</m:t>
                        </m:r>
                      </m:den>
                    </m:f>
                    <m:r>
                      <a:rPr lang="en-US" sz="1900" b="0" i="1" smtClean="0">
                        <a:latin typeface="Cambria Math" panose="02040503050406030204" pitchFamily="18" charset="0"/>
                      </a:rPr>
                      <m:t>≈−0.01=−1.0%</m:t>
                    </m:r>
                  </m:oMath>
                </a14:m>
                <a:endParaRPr lang="en-US" sz="1900" dirty="0"/>
              </a:p>
              <a:p>
                <a:pPr marL="342900" indent="-342900">
                  <a:buFont typeface="Arial" panose="020B0604020202020204" pitchFamily="34" charset="0"/>
                  <a:buChar char="•"/>
                </a:pPr>
                <a:r>
                  <a:rPr lang="en-US" sz="1900" dirty="0"/>
                  <a:t>For a 1% increase in wind velocity, we can expect a 1% decrease in the time to reach max levels and the time to reach safe levels. Also, the max concentration level in the town will go up by 0.5%</a:t>
                </a:r>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29443"/>
                <a:ext cx="8162592" cy="4870116"/>
              </a:xfrm>
              <a:prstGeom prst="rect">
                <a:avLst/>
              </a:prstGeom>
              <a:blipFill>
                <a:blip r:embed="rId4"/>
                <a:stretch>
                  <a:fillRect l="-596" t="-374" r="-968" b="-996"/>
                </a:stretch>
              </a:blipFill>
            </p:spPr>
            <p:txBody>
              <a:bodyPr/>
              <a:lstStyle/>
              <a:p>
                <a:r>
                  <a:rPr lang="en-US">
                    <a:noFill/>
                  </a:rPr>
                  <a:t> </a:t>
                </a:r>
              </a:p>
            </p:txBody>
          </p:sp>
        </mc:Fallback>
      </mc:AlternateContent>
    </p:spTree>
    <p:extLst>
      <p:ext uri="{BB962C8B-B14F-4D97-AF65-F5344CB8AC3E}">
        <p14:creationId xmlns:p14="http://schemas.microsoft.com/office/powerpoint/2010/main" val="150923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animEffect transition="in" filter="fade">
                                      <p:cBhvr>
                                        <p:cTn id="7" dur="500"/>
                                        <p:tgtEl>
                                          <p:spTgt spid="1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5" end="5"/>
                                            </p:txEl>
                                          </p:spTgt>
                                        </p:tgtEl>
                                        <p:attrNameLst>
                                          <p:attrName>style.visibility</p:attrName>
                                        </p:attrNameLst>
                                      </p:cBhvr>
                                      <p:to>
                                        <p:strVal val="visible"/>
                                      </p:to>
                                    </p:set>
                                    <p:animEffect transition="in" filter="fade">
                                      <p:cBhvr>
                                        <p:cTn id="12" dur="500"/>
                                        <p:tgtEl>
                                          <p:spTgt spid="1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6" end="6"/>
                                            </p:txEl>
                                          </p:spTgt>
                                        </p:tgtEl>
                                        <p:attrNameLst>
                                          <p:attrName>style.visibility</p:attrName>
                                        </p:attrNameLst>
                                      </p:cBhvr>
                                      <p:to>
                                        <p:strVal val="visible"/>
                                      </p:to>
                                    </p:set>
                                    <p:animEffect transition="in" filter="fade">
                                      <p:cBhvr>
                                        <p:cTn id="17" dur="500"/>
                                        <p:tgtEl>
                                          <p:spTgt spid="1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7" end="7"/>
                                            </p:txEl>
                                          </p:spTgt>
                                        </p:tgtEl>
                                        <p:attrNameLst>
                                          <p:attrName>style.visibility</p:attrName>
                                        </p:attrNameLst>
                                      </p:cBhvr>
                                      <p:to>
                                        <p:strVal val="visible"/>
                                      </p:to>
                                    </p:set>
                                    <p:animEffect transition="in" filter="fade">
                                      <p:cBhvr>
                                        <p:cTn id="22"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Robustness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9" name="TextBox 8"/>
              <p:cNvSpPr txBox="1"/>
              <p:nvPr/>
            </p:nvSpPr>
            <p:spPr>
              <a:xfrm>
                <a:off x="477959" y="1452806"/>
                <a:ext cx="8162592"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Arial" panose="020B0604020202020204" pitchFamily="34" charset="0"/>
                  <a:buChar char="•"/>
                </a:pPr>
                <a:r>
                  <a:rPr lang="en-US" sz="2400" dirty="0"/>
                  <a:t>Since the normal solution to the diffusion model equation is well established, we expect the model to be very robust.</a:t>
                </a:r>
              </a:p>
              <a:p>
                <a:pPr marL="342900" indent="-342900">
                  <a:buFont typeface="Arial" panose="020B0604020202020204" pitchFamily="34" charset="0"/>
                  <a:buChar char="•"/>
                </a:pPr>
                <a:r>
                  <a:rPr lang="en-US" sz="2400" dirty="0"/>
                  <a:t>Another limitation of the model is that we assume that the wind speed is constant over the time and the same at every point.</a:t>
                </a:r>
              </a:p>
              <a:p>
                <a:pPr marL="800100" lvl="1" indent="-342900">
                  <a:buFontTx/>
                  <a:buChar char="‒"/>
                </a:pPr>
                <a:r>
                  <a:rPr lang="en-US" sz="2400" dirty="0"/>
                  <a:t>We could replace </a:t>
                </a:r>
                <a14:m>
                  <m:oMath xmlns:m="http://schemas.openxmlformats.org/officeDocument/2006/math">
                    <m:r>
                      <a:rPr lang="en-US" sz="2400" b="0" i="1" smtClean="0">
                        <a:latin typeface="Cambria Math" panose="02040503050406030204" pitchFamily="18" charset="0"/>
                      </a:rPr>
                      <m:t>𝑣</m:t>
                    </m:r>
                  </m:oMath>
                </a14:m>
                <a:r>
                  <a:rPr lang="en-US" sz="2400" dirty="0"/>
                  <a:t> with </a:t>
                </a:r>
                <a14:m>
                  <m:oMath xmlns:m="http://schemas.openxmlformats.org/officeDocument/2006/math">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r>
                  <a:rPr lang="en-US" sz="2400" dirty="0"/>
                  <a:t>, where the velocity varies our time.</a:t>
                </a:r>
              </a:p>
              <a:p>
                <a:pPr marL="800100" lvl="1" indent="-342900">
                  <a:buFontTx/>
                  <a:buChar char="‒"/>
                </a:pPr>
                <a:r>
                  <a:rPr lang="en-US" sz="2400" dirty="0"/>
                  <a:t>We could also use wind data to make more accurate predications.</a:t>
                </a:r>
              </a:p>
            </p:txBody>
          </p:sp>
        </mc:Choice>
        <mc:Fallback xmlns="">
          <p:sp>
            <p:nvSpPr>
              <p:cNvPr id="9" name="TextBox 8"/>
              <p:cNvSpPr txBox="1">
                <a:spLocks noRot="1" noChangeAspect="1" noMove="1" noResize="1" noEditPoints="1" noAdjustHandles="1" noChangeArrowheads="1" noChangeShapeType="1" noTextEdit="1"/>
              </p:cNvSpPr>
              <p:nvPr/>
            </p:nvSpPr>
            <p:spPr>
              <a:xfrm>
                <a:off x="477959" y="1452806"/>
                <a:ext cx="8162592" cy="3416320"/>
              </a:xfrm>
              <a:prstGeom prst="rect">
                <a:avLst/>
              </a:prstGeom>
              <a:blipFill>
                <a:blip r:embed="rId3"/>
                <a:stretch>
                  <a:fillRect l="-819" t="-1062" b="-2655"/>
                </a:stretch>
              </a:blipFill>
            </p:spPr>
            <p:txBody>
              <a:bodyPr/>
              <a:lstStyle/>
              <a:p>
                <a:r>
                  <a:rPr lang="en-US">
                    <a:noFill/>
                  </a:rPr>
                  <a:t> </a:t>
                </a:r>
              </a:p>
            </p:txBody>
          </p:sp>
        </mc:Fallback>
      </mc:AlternateContent>
    </p:spTree>
    <p:extLst>
      <p:ext uri="{BB962C8B-B14F-4D97-AF65-F5344CB8AC3E}">
        <p14:creationId xmlns:p14="http://schemas.microsoft.com/office/powerpoint/2010/main" val="316184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Fick’s Law</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TextBox 3"/>
              <p:cNvSpPr txBox="1"/>
              <p:nvPr/>
            </p:nvSpPr>
            <p:spPr>
              <a:xfrm>
                <a:off x="460375" y="1447134"/>
                <a:ext cx="8226425" cy="5344925"/>
              </a:xfrm>
              <a:prstGeom prst="rect">
                <a:avLst/>
              </a:prstGeom>
              <a:solidFill>
                <a:schemeClr val="bg1"/>
              </a:solidFill>
            </p:spPr>
            <p:txBody>
              <a:bodyPr wrap="square" rtlCol="0">
                <a:spAutoFit/>
              </a:bodyPr>
              <a:lstStyle/>
              <a:p>
                <a:pPr marL="342900" indent="-342900">
                  <a:buFont typeface="Arial" panose="020B0604020202020204" pitchFamily="34" charset="0"/>
                  <a:buChar char="•"/>
                </a:pPr>
                <a14:m>
                  <m:oMath xmlns:m="http://schemas.openxmlformats.org/officeDocument/2006/math">
                    <m:r>
                      <a:rPr lang="en-US" sz="1900" i="1" dirty="0" smtClean="0">
                        <a:latin typeface="Cambria Math" panose="02040503050406030204" pitchFamily="18" charset="0"/>
                      </a:rPr>
                      <m:t>𝐶</m:t>
                    </m:r>
                    <m:r>
                      <a:rPr lang="en-US" sz="1900" i="1" dirty="0" smtClean="0">
                        <a:latin typeface="Cambria Math" panose="02040503050406030204" pitchFamily="18" charset="0"/>
                      </a:rPr>
                      <m:t>(</m:t>
                    </m:r>
                    <m:r>
                      <a:rPr lang="en-US" sz="1900" i="1" dirty="0" err="1" smtClean="0">
                        <a:latin typeface="Cambria Math" panose="02040503050406030204" pitchFamily="18" charset="0"/>
                      </a:rPr>
                      <m:t>𝑥</m:t>
                    </m:r>
                    <m:r>
                      <a:rPr lang="en-US" sz="1900" i="1" dirty="0" err="1" smtClean="0">
                        <a:latin typeface="Cambria Math" panose="02040503050406030204" pitchFamily="18" charset="0"/>
                      </a:rPr>
                      <m:t>,</m:t>
                    </m:r>
                    <m:r>
                      <a:rPr lang="en-US" sz="1900" i="1" dirty="0" err="1" smtClean="0">
                        <a:latin typeface="Cambria Math" panose="02040503050406030204" pitchFamily="18" charset="0"/>
                      </a:rPr>
                      <m:t>𝑡</m:t>
                    </m:r>
                    <m:r>
                      <a:rPr lang="en-US" sz="1900" i="1" dirty="0" smtClean="0">
                        <a:latin typeface="Cambria Math" panose="02040503050406030204" pitchFamily="18" charset="0"/>
                      </a:rPr>
                      <m:t>)</m:t>
                    </m:r>
                  </m:oMath>
                </a14:m>
                <a:r>
                  <a:rPr lang="en-US" sz="1900" dirty="0"/>
                  <a:t> – relative concentration of a contaminate at a location </a:t>
                </a:r>
                <a14:m>
                  <m:oMath xmlns:m="http://schemas.openxmlformats.org/officeDocument/2006/math">
                    <m:r>
                      <a:rPr lang="en-US" sz="1900" i="1" dirty="0" smtClean="0">
                        <a:latin typeface="Cambria Math" panose="02040503050406030204" pitchFamily="18" charset="0"/>
                      </a:rPr>
                      <m:t>𝑥</m:t>
                    </m:r>
                  </m:oMath>
                </a14:m>
                <a:r>
                  <a:rPr lang="en-US" sz="1900" dirty="0"/>
                  <a:t> and time </a:t>
                </a:r>
                <a14:m>
                  <m:oMath xmlns:m="http://schemas.openxmlformats.org/officeDocument/2006/math">
                    <m:r>
                      <a:rPr lang="en-US" sz="1900" i="1" dirty="0" smtClean="0">
                        <a:latin typeface="Cambria Math" panose="02040503050406030204" pitchFamily="18" charset="0"/>
                      </a:rPr>
                      <m:t>𝑡</m:t>
                    </m:r>
                  </m:oMath>
                </a14:m>
                <a:r>
                  <a:rPr lang="en-US" sz="1900" dirty="0"/>
                  <a:t> (normalized </a:t>
                </a:r>
                <a14:m>
                  <m:oMath xmlns:m="http://schemas.openxmlformats.org/officeDocument/2006/math">
                    <m:nary>
                      <m:naryPr>
                        <m:supHide m:val="on"/>
                        <m:ctrlPr>
                          <a:rPr lang="en-US" sz="1900" b="0" i="1" smtClean="0">
                            <a:latin typeface="Cambria Math" panose="02040503050406030204" pitchFamily="18" charset="0"/>
                          </a:rPr>
                        </m:ctrlPr>
                      </m:naryPr>
                      <m:sub>
                        <m:r>
                          <a:rPr lang="en-US" sz="1900" b="0" i="1" smtClean="0">
                            <a:latin typeface="Cambria Math" panose="02040503050406030204" pitchFamily="18" charset="0"/>
                          </a:rPr>
                          <m:t>𝑅</m:t>
                        </m:r>
                      </m:sub>
                      <m:sup/>
                      <m:e>
                        <m:r>
                          <a:rPr lang="en-US" sz="1900" i="1">
                            <a:latin typeface="Cambria Math" panose="02040503050406030204" pitchFamily="18" charset="0"/>
                          </a:rPr>
                          <m:t>𝐶</m:t>
                        </m:r>
                        <m:d>
                          <m:dPr>
                            <m:ctrlPr>
                              <a:rPr lang="en-US" sz="1900" i="1">
                                <a:latin typeface="Cambria Math" panose="02040503050406030204" pitchFamily="18" charset="0"/>
                              </a:rPr>
                            </m:ctrlPr>
                          </m:dPr>
                          <m:e>
                            <m:r>
                              <a:rPr lang="en-US" sz="1900" i="1">
                                <a:latin typeface="Cambria Math" panose="02040503050406030204" pitchFamily="18" charset="0"/>
                              </a:rPr>
                              <m:t>𝑥</m:t>
                            </m:r>
                            <m:r>
                              <a:rPr lang="en-US" sz="1900" i="1">
                                <a:latin typeface="Cambria Math" panose="02040503050406030204" pitchFamily="18" charset="0"/>
                              </a:rPr>
                              <m:t>,</m:t>
                            </m:r>
                            <m:r>
                              <a:rPr lang="en-US" sz="1900" i="1">
                                <a:latin typeface="Cambria Math" panose="02040503050406030204" pitchFamily="18" charset="0"/>
                              </a:rPr>
                              <m:t>𝑡</m:t>
                            </m:r>
                          </m:e>
                        </m:d>
                        <m:r>
                          <a:rPr lang="en-US" sz="1900" i="1">
                            <a:latin typeface="Cambria Math" panose="02040503050406030204" pitchFamily="18" charset="0"/>
                          </a:rPr>
                          <m:t>𝑑𝑥</m:t>
                        </m:r>
                        <m:r>
                          <a:rPr lang="en-US" sz="1900" i="1">
                            <a:latin typeface="Cambria Math" panose="02040503050406030204" pitchFamily="18" charset="0"/>
                          </a:rPr>
                          <m:t>=1</m:t>
                        </m:r>
                      </m:e>
                    </m:nary>
                  </m:oMath>
                </a14:m>
                <a:r>
                  <a:rPr lang="en-US" sz="1900" dirty="0"/>
                  <a:t>)</a:t>
                </a:r>
              </a:p>
              <a:p>
                <a:pPr marL="342900" indent="-342900">
                  <a:buFont typeface="Arial" panose="020B0604020202020204" pitchFamily="34" charset="0"/>
                  <a:buChar char="•"/>
                </a:pPr>
                <a:r>
                  <a:rPr lang="en-US" sz="1900" dirty="0"/>
                  <a:t>Diffusion Equations describe how the contaminants (particles) change over time and space due to small random movements</a:t>
                </a:r>
              </a:p>
              <a:p>
                <a:pPr marL="800100" lvl="1" indent="-342900">
                  <a:buFontTx/>
                  <a:buChar char="−"/>
                </a:pPr>
                <a:r>
                  <a:rPr lang="en-US" sz="1900" dirty="0"/>
                  <a:t>Law of conservation of mass</a:t>
                </a:r>
                <a:br>
                  <a:rPr lang="en-US" sz="1900" dirty="0"/>
                </a:br>
                <a14:m>
                  <m:oMath xmlns:m="http://schemas.openxmlformats.org/officeDocument/2006/math">
                    <m:f>
                      <m:fPr>
                        <m:ctrlPr>
                          <a:rPr lang="en-US" sz="1900" b="0" i="1" smtClean="0">
                            <a:latin typeface="Cambria Math" panose="02040503050406030204" pitchFamily="18" charset="0"/>
                          </a:rPr>
                        </m:ctrlPr>
                      </m:fPr>
                      <m:num>
                        <m:r>
                          <a:rPr lang="en-US" sz="1900" b="0" i="1" smtClean="0">
                            <a:latin typeface="Cambria Math" panose="02040503050406030204" pitchFamily="18" charset="0"/>
                          </a:rPr>
                          <m:t>𝜕</m:t>
                        </m:r>
                        <m:r>
                          <a:rPr lang="en-US" sz="1900" b="0" i="1" smtClean="0">
                            <a:latin typeface="Cambria Math" panose="02040503050406030204" pitchFamily="18" charset="0"/>
                          </a:rPr>
                          <m:t>𝐶</m:t>
                        </m:r>
                      </m:num>
                      <m:den>
                        <m:r>
                          <a:rPr lang="en-US" sz="1900" b="0" i="1" smtClean="0">
                            <a:latin typeface="Cambria Math" panose="02040503050406030204" pitchFamily="18" charset="0"/>
                          </a:rPr>
                          <m:t>𝜕</m:t>
                        </m:r>
                        <m:r>
                          <a:rPr lang="en-US" sz="1900" b="0" i="1" smtClean="0">
                            <a:latin typeface="Cambria Math" panose="02040503050406030204" pitchFamily="18" charset="0"/>
                          </a:rPr>
                          <m:t>𝑡</m:t>
                        </m:r>
                      </m:den>
                    </m:f>
                    <m:r>
                      <a:rPr lang="en-US" sz="1900" b="0" i="1" smtClean="0">
                        <a:latin typeface="Cambria Math" panose="02040503050406030204" pitchFamily="18" charset="0"/>
                      </a:rPr>
                      <m:t>=−</m:t>
                    </m:r>
                    <m:f>
                      <m:fPr>
                        <m:ctrlPr>
                          <a:rPr lang="en-US" sz="1900" b="0" i="1" smtClean="0">
                            <a:latin typeface="Cambria Math" panose="02040503050406030204" pitchFamily="18" charset="0"/>
                          </a:rPr>
                        </m:ctrlPr>
                      </m:fPr>
                      <m:num>
                        <m:r>
                          <a:rPr lang="en-US" sz="1900" b="0" i="1" smtClean="0">
                            <a:latin typeface="Cambria Math" panose="02040503050406030204" pitchFamily="18" charset="0"/>
                          </a:rPr>
                          <m:t>𝜕</m:t>
                        </m:r>
                        <m:r>
                          <a:rPr lang="en-US" sz="1900" b="0" i="1" smtClean="0">
                            <a:latin typeface="Cambria Math" panose="02040503050406030204" pitchFamily="18" charset="0"/>
                          </a:rPr>
                          <m:t>𝑞</m:t>
                        </m:r>
                      </m:num>
                      <m:den>
                        <m:r>
                          <a:rPr lang="en-US" sz="1900" b="0" i="1" smtClean="0">
                            <a:latin typeface="Cambria Math" panose="02040503050406030204" pitchFamily="18" charset="0"/>
                          </a:rPr>
                          <m:t>𝜕</m:t>
                        </m:r>
                        <m:r>
                          <a:rPr lang="en-US" sz="1900" b="0" i="1" smtClean="0">
                            <a:latin typeface="Cambria Math" panose="02040503050406030204" pitchFamily="18" charset="0"/>
                          </a:rPr>
                          <m:t>𝑥</m:t>
                        </m:r>
                      </m:den>
                    </m:f>
                    <m:r>
                      <a:rPr lang="en-US" sz="1900" b="0" i="1" smtClean="0">
                        <a:latin typeface="Cambria Math" panose="02040503050406030204" pitchFamily="18" charset="0"/>
                      </a:rPr>
                      <m:t>.</m:t>
                    </m:r>
                  </m:oMath>
                </a14:m>
                <a:br>
                  <a:rPr lang="en-US" sz="1900" dirty="0"/>
                </a:br>
                <a:r>
                  <a:rPr lang="en-US" sz="1900" dirty="0"/>
                  <a:t>Here </a:t>
                </a:r>
                <a14:m>
                  <m:oMath xmlns:m="http://schemas.openxmlformats.org/officeDocument/2006/math">
                    <m:r>
                      <a:rPr lang="en-US" sz="1900" b="0" i="1" smtClean="0">
                        <a:latin typeface="Cambria Math" panose="02040503050406030204" pitchFamily="18" charset="0"/>
                      </a:rPr>
                      <m:t>𝑞</m:t>
                    </m:r>
                  </m:oMath>
                </a14:m>
                <a:r>
                  <a:rPr lang="en-US" sz="1900" dirty="0"/>
                  <a:t> represents the partial flux. The above says the change in flux (flow through an area) is proportional to the change in concentration over time at that location.</a:t>
                </a:r>
              </a:p>
              <a:p>
                <a:pPr marL="800100" lvl="1" indent="-342900">
                  <a:buFontTx/>
                  <a:buChar char="−"/>
                </a:pPr>
                <a:r>
                  <a:rPr lang="en-US" sz="1900" dirty="0"/>
                  <a:t>Also, particles tend to diffuse from areas of high concentration to low concertation</a:t>
                </a:r>
                <a:br>
                  <a:rPr lang="en-US" sz="1900" dirty="0"/>
                </a:br>
                <a14:m>
                  <m:oMath xmlns:m="http://schemas.openxmlformats.org/officeDocument/2006/math">
                    <m:r>
                      <a:rPr lang="en-US" sz="1900" b="0" i="1" smtClean="0">
                        <a:latin typeface="Cambria Math" panose="02040503050406030204" pitchFamily="18" charset="0"/>
                      </a:rPr>
                      <m:t>𝑞</m:t>
                    </m:r>
                    <m:r>
                      <a:rPr lang="en-US" sz="1900" b="0" i="1" smtClean="0">
                        <a:latin typeface="Cambria Math" panose="02040503050406030204" pitchFamily="18" charset="0"/>
                      </a:rPr>
                      <m:t>=−</m:t>
                    </m:r>
                    <m:f>
                      <m:fPr>
                        <m:ctrlPr>
                          <a:rPr lang="en-US" sz="1900" b="0" i="1" smtClean="0">
                            <a:latin typeface="Cambria Math" panose="02040503050406030204" pitchFamily="18" charset="0"/>
                          </a:rPr>
                        </m:ctrlPr>
                      </m:fPr>
                      <m:num>
                        <m:r>
                          <a:rPr lang="en-US" sz="1900" b="0" i="1" smtClean="0">
                            <a:latin typeface="Cambria Math" panose="02040503050406030204" pitchFamily="18" charset="0"/>
                          </a:rPr>
                          <m:t>𝐷</m:t>
                        </m:r>
                      </m:num>
                      <m:den>
                        <m:r>
                          <a:rPr lang="en-US" sz="1900" b="0" i="1" smtClean="0">
                            <a:latin typeface="Cambria Math" panose="02040503050406030204" pitchFamily="18" charset="0"/>
                          </a:rPr>
                          <m:t>2</m:t>
                        </m:r>
                      </m:den>
                    </m:f>
                    <m:f>
                      <m:fPr>
                        <m:ctrlPr>
                          <a:rPr lang="en-US" sz="1900" b="0" i="1" smtClean="0">
                            <a:latin typeface="Cambria Math" panose="02040503050406030204" pitchFamily="18" charset="0"/>
                          </a:rPr>
                        </m:ctrlPr>
                      </m:fPr>
                      <m:num>
                        <m:r>
                          <a:rPr lang="en-US" sz="1900" b="0" i="1" smtClean="0">
                            <a:latin typeface="Cambria Math" panose="02040503050406030204" pitchFamily="18" charset="0"/>
                          </a:rPr>
                          <m:t>𝜕</m:t>
                        </m:r>
                        <m:r>
                          <a:rPr lang="en-US" sz="1900" b="0" i="1" smtClean="0">
                            <a:latin typeface="Cambria Math" panose="02040503050406030204" pitchFamily="18" charset="0"/>
                          </a:rPr>
                          <m:t>𝐶</m:t>
                        </m:r>
                      </m:num>
                      <m:den>
                        <m:r>
                          <a:rPr lang="en-US" sz="1900" b="0" i="1" smtClean="0">
                            <a:latin typeface="Cambria Math" panose="02040503050406030204" pitchFamily="18" charset="0"/>
                          </a:rPr>
                          <m:t>𝜕</m:t>
                        </m:r>
                        <m:r>
                          <a:rPr lang="en-US" sz="1900" b="0" i="1" smtClean="0">
                            <a:latin typeface="Cambria Math" panose="02040503050406030204" pitchFamily="18" charset="0"/>
                          </a:rPr>
                          <m:t>𝑥</m:t>
                        </m:r>
                      </m:den>
                    </m:f>
                  </m:oMath>
                </a14:m>
                <a:br>
                  <a:rPr lang="en-US" sz="1900" dirty="0"/>
                </a:br>
                <a:r>
                  <a:rPr lang="en-US" sz="1900" dirty="0"/>
                  <a:t>where </a:t>
                </a:r>
                <a14:m>
                  <m:oMath xmlns:m="http://schemas.openxmlformats.org/officeDocument/2006/math">
                    <m:r>
                      <a:rPr lang="en-US" sz="1900" b="0" i="1" smtClean="0">
                        <a:latin typeface="Cambria Math" panose="02040503050406030204" pitchFamily="18" charset="0"/>
                      </a:rPr>
                      <m:t>𝐷</m:t>
                    </m:r>
                    <m:r>
                      <a:rPr lang="en-US" sz="1900" b="0" i="1" smtClean="0">
                        <a:latin typeface="Cambria Math" panose="02040503050406030204" pitchFamily="18" charset="0"/>
                      </a:rPr>
                      <m:t>&gt;0</m:t>
                    </m:r>
                  </m:oMath>
                </a14:m>
                <a:r>
                  <a:rPr lang="en-US" sz="1900" dirty="0"/>
                  <a:t> is called the </a:t>
                </a:r>
                <a:r>
                  <a:rPr lang="en-US" sz="1900" i="1" dirty="0"/>
                  <a:t>diffusivity.</a:t>
                </a:r>
              </a:p>
              <a:p>
                <a:pPr marL="800100" lvl="1" indent="-342900">
                  <a:buFontTx/>
                  <a:buChar char="−"/>
                </a:pPr>
                <a:r>
                  <a:rPr lang="en-US" sz="1900" dirty="0"/>
                  <a:t>Combining these we get</a:t>
                </a:r>
                <a:br>
                  <a:rPr lang="en-US" sz="1900" dirty="0"/>
                </a:br>
                <a14:m>
                  <m:oMath xmlns:m="http://schemas.openxmlformats.org/officeDocument/2006/math">
                    <m:f>
                      <m:fPr>
                        <m:ctrlPr>
                          <a:rPr lang="en-US" sz="1900" b="0" i="1" smtClean="0">
                            <a:latin typeface="Cambria Math" panose="02040503050406030204" pitchFamily="18" charset="0"/>
                          </a:rPr>
                        </m:ctrlPr>
                      </m:fPr>
                      <m:num>
                        <m:r>
                          <a:rPr lang="en-US" sz="1900" b="0" i="1" smtClean="0">
                            <a:latin typeface="Cambria Math" panose="02040503050406030204" pitchFamily="18" charset="0"/>
                          </a:rPr>
                          <m:t>𝜕</m:t>
                        </m:r>
                        <m:r>
                          <a:rPr lang="en-US" sz="1900" b="0" i="1" smtClean="0">
                            <a:latin typeface="Cambria Math" panose="02040503050406030204" pitchFamily="18" charset="0"/>
                          </a:rPr>
                          <m:t>𝐶</m:t>
                        </m:r>
                      </m:num>
                      <m:den>
                        <m:r>
                          <a:rPr lang="en-US" sz="1900" b="0" i="1" smtClean="0">
                            <a:latin typeface="Cambria Math" panose="02040503050406030204" pitchFamily="18" charset="0"/>
                          </a:rPr>
                          <m:t>𝜕</m:t>
                        </m:r>
                        <m:r>
                          <a:rPr lang="en-US" sz="1900" b="0" i="1" smtClean="0">
                            <a:latin typeface="Cambria Math" panose="02040503050406030204" pitchFamily="18" charset="0"/>
                          </a:rPr>
                          <m:t>𝑡</m:t>
                        </m:r>
                      </m:den>
                    </m:f>
                    <m:r>
                      <a:rPr lang="en-US" sz="1900" b="0" i="1" smtClean="0">
                        <a:latin typeface="Cambria Math" panose="02040503050406030204" pitchFamily="18" charset="0"/>
                      </a:rPr>
                      <m:t>=</m:t>
                    </m:r>
                    <m:f>
                      <m:fPr>
                        <m:ctrlPr>
                          <a:rPr lang="en-US" sz="1900" b="0" i="1" smtClean="0">
                            <a:latin typeface="Cambria Math" panose="02040503050406030204" pitchFamily="18" charset="0"/>
                          </a:rPr>
                        </m:ctrlPr>
                      </m:fPr>
                      <m:num>
                        <m:r>
                          <a:rPr lang="en-US" sz="1900" b="0" i="1" smtClean="0">
                            <a:latin typeface="Cambria Math" panose="02040503050406030204" pitchFamily="18" charset="0"/>
                          </a:rPr>
                          <m:t>𝐷</m:t>
                        </m:r>
                      </m:num>
                      <m:den>
                        <m:r>
                          <a:rPr lang="en-US" sz="1900" b="0" i="1" smtClean="0">
                            <a:latin typeface="Cambria Math" panose="02040503050406030204" pitchFamily="18" charset="0"/>
                          </a:rPr>
                          <m:t>2</m:t>
                        </m:r>
                      </m:den>
                    </m:f>
                    <m:f>
                      <m:fPr>
                        <m:ctrlPr>
                          <a:rPr lang="en-US" sz="1900" b="0" i="1" smtClean="0">
                            <a:latin typeface="Cambria Math" panose="02040503050406030204" pitchFamily="18" charset="0"/>
                          </a:rPr>
                        </m:ctrlPr>
                      </m:fPr>
                      <m:num>
                        <m:sSup>
                          <m:sSupPr>
                            <m:ctrlPr>
                              <a:rPr lang="en-US" sz="1900" b="0" i="1" smtClean="0">
                                <a:latin typeface="Cambria Math" panose="02040503050406030204" pitchFamily="18" charset="0"/>
                              </a:rPr>
                            </m:ctrlPr>
                          </m:sSupPr>
                          <m:e>
                            <m:r>
                              <a:rPr lang="en-US" sz="1900" b="0" i="1" smtClean="0">
                                <a:latin typeface="Cambria Math" panose="02040503050406030204" pitchFamily="18" charset="0"/>
                              </a:rPr>
                              <m:t> </m:t>
                            </m:r>
                            <m:r>
                              <a:rPr lang="en-US" sz="1900" b="0" i="1" smtClean="0">
                                <a:latin typeface="Cambria Math" panose="02040503050406030204" pitchFamily="18" charset="0"/>
                              </a:rPr>
                              <m:t>𝜕</m:t>
                            </m:r>
                          </m:e>
                          <m:sup>
                            <m:r>
                              <a:rPr lang="en-US" sz="1900" b="0" i="1" smtClean="0">
                                <a:latin typeface="Cambria Math" panose="02040503050406030204" pitchFamily="18" charset="0"/>
                              </a:rPr>
                              <m:t>2</m:t>
                            </m:r>
                          </m:sup>
                        </m:sSup>
                        <m:r>
                          <a:rPr lang="en-US" sz="1900" b="0" i="1" smtClean="0">
                            <a:latin typeface="Cambria Math" panose="02040503050406030204" pitchFamily="18" charset="0"/>
                          </a:rPr>
                          <m:t>𝐶</m:t>
                        </m:r>
                      </m:num>
                      <m:den>
                        <m:r>
                          <a:rPr lang="en-US" sz="1900" b="0" i="1" smtClean="0">
                            <a:latin typeface="Cambria Math" panose="02040503050406030204" pitchFamily="18" charset="0"/>
                          </a:rPr>
                          <m:t>𝜕</m:t>
                        </m:r>
                        <m:sSup>
                          <m:sSupPr>
                            <m:ctrlPr>
                              <a:rPr lang="en-US" sz="1900" b="0" i="1" smtClean="0">
                                <a:latin typeface="Cambria Math" panose="02040503050406030204" pitchFamily="18" charset="0"/>
                              </a:rPr>
                            </m:ctrlPr>
                          </m:sSupPr>
                          <m:e>
                            <m:r>
                              <a:rPr lang="en-US" sz="1900" b="0" i="1" smtClean="0">
                                <a:latin typeface="Cambria Math" panose="02040503050406030204" pitchFamily="18" charset="0"/>
                              </a:rPr>
                              <m:t>𝑥</m:t>
                            </m:r>
                          </m:e>
                          <m:sup>
                            <m:r>
                              <a:rPr lang="en-US" sz="1900" b="0" i="1" smtClean="0">
                                <a:latin typeface="Cambria Math" panose="02040503050406030204" pitchFamily="18" charset="0"/>
                              </a:rPr>
                              <m:t>2</m:t>
                            </m:r>
                          </m:sup>
                        </m:sSup>
                      </m:den>
                    </m:f>
                  </m:oMath>
                </a14:m>
                <a:endParaRPr lang="en-US" sz="1900" dirty="0"/>
              </a:p>
            </p:txBody>
          </p:sp>
        </mc:Choice>
        <mc:Fallback xmlns="">
          <p:sp>
            <p:nvSpPr>
              <p:cNvPr id="4" name="TextBox 3"/>
              <p:cNvSpPr txBox="1">
                <a:spLocks noRot="1" noChangeAspect="1" noMove="1" noResize="1" noEditPoints="1" noAdjustHandles="1" noChangeArrowheads="1" noChangeShapeType="1" noTextEdit="1"/>
              </p:cNvSpPr>
              <p:nvPr/>
            </p:nvSpPr>
            <p:spPr>
              <a:xfrm>
                <a:off x="460375" y="1447134"/>
                <a:ext cx="8226425" cy="5344925"/>
              </a:xfrm>
              <a:prstGeom prst="rect">
                <a:avLst/>
              </a:prstGeom>
              <a:blipFill>
                <a:blip r:embed="rId4"/>
                <a:stretch>
                  <a:fillRect l="-593" t="-5245" r="-667"/>
                </a:stretch>
              </a:blipFill>
            </p:spPr>
            <p:txBody>
              <a:bodyPr/>
              <a:lstStyle/>
              <a:p>
                <a:r>
                  <a:rPr lang="en-US">
                    <a:noFill/>
                  </a:rPr>
                  <a:t> </a:t>
                </a:r>
              </a:p>
            </p:txBody>
          </p:sp>
        </mc:Fallback>
      </mc:AlternateContent>
    </p:spTree>
    <p:extLst>
      <p:ext uri="{BB962C8B-B14F-4D97-AF65-F5344CB8AC3E}">
        <p14:creationId xmlns:p14="http://schemas.microsoft.com/office/powerpoint/2010/main" val="3466006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Fick’s Law</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TextBox 3"/>
              <p:cNvSpPr txBox="1"/>
              <p:nvPr/>
            </p:nvSpPr>
            <p:spPr>
              <a:xfrm>
                <a:off x="460375" y="1447134"/>
                <a:ext cx="8226425" cy="4544577"/>
              </a:xfrm>
              <a:prstGeom prst="rect">
                <a:avLst/>
              </a:prstGeom>
              <a:solidFill>
                <a:schemeClr val="bg1"/>
              </a:solidFill>
            </p:spPr>
            <p:txBody>
              <a:bodyPr wrap="square" rtlCol="0">
                <a:spAutoFit/>
              </a:bodyPr>
              <a:lstStyle/>
              <a:p>
                <a:pPr marL="342900" indent="-342900">
                  <a:buFont typeface="Arial" panose="020B0604020202020204" pitchFamily="34" charset="0"/>
                  <a:buChar char="•"/>
                </a:pPr>
                <a14:m>
                  <m:oMath xmlns:m="http://schemas.openxmlformats.org/officeDocument/2006/math">
                    <m:r>
                      <a:rPr lang="en-US" sz="1900" i="1" dirty="0" smtClean="0">
                        <a:latin typeface="Cambria Math" panose="02040503050406030204" pitchFamily="18" charset="0"/>
                      </a:rPr>
                      <m:t>𝐶</m:t>
                    </m:r>
                    <m:r>
                      <a:rPr lang="en-US" sz="1900" i="1" dirty="0" smtClean="0">
                        <a:latin typeface="Cambria Math" panose="02040503050406030204" pitchFamily="18" charset="0"/>
                      </a:rPr>
                      <m:t>(</m:t>
                    </m:r>
                    <m:r>
                      <a:rPr lang="en-US" sz="1900" i="1" dirty="0" err="1" smtClean="0">
                        <a:latin typeface="Cambria Math" panose="02040503050406030204" pitchFamily="18" charset="0"/>
                      </a:rPr>
                      <m:t>𝑥</m:t>
                    </m:r>
                    <m:r>
                      <a:rPr lang="en-US" sz="1900" i="1" dirty="0" err="1" smtClean="0">
                        <a:latin typeface="Cambria Math" panose="02040503050406030204" pitchFamily="18" charset="0"/>
                      </a:rPr>
                      <m:t>,</m:t>
                    </m:r>
                    <m:r>
                      <a:rPr lang="en-US" sz="1900" i="1" dirty="0" err="1" smtClean="0">
                        <a:latin typeface="Cambria Math" panose="02040503050406030204" pitchFamily="18" charset="0"/>
                      </a:rPr>
                      <m:t>𝑡</m:t>
                    </m:r>
                    <m:r>
                      <a:rPr lang="en-US" sz="1900" i="1" dirty="0" smtClean="0">
                        <a:latin typeface="Cambria Math" panose="02040503050406030204" pitchFamily="18" charset="0"/>
                      </a:rPr>
                      <m:t>)</m:t>
                    </m:r>
                  </m:oMath>
                </a14:m>
                <a:r>
                  <a:rPr lang="en-US" sz="1900" dirty="0"/>
                  <a:t> – relative concentration of a contaminate at a location </a:t>
                </a:r>
                <a14:m>
                  <m:oMath xmlns:m="http://schemas.openxmlformats.org/officeDocument/2006/math">
                    <m:r>
                      <a:rPr lang="en-US" sz="1900" i="1" dirty="0" smtClean="0">
                        <a:latin typeface="Cambria Math" panose="02040503050406030204" pitchFamily="18" charset="0"/>
                      </a:rPr>
                      <m:t>𝑥</m:t>
                    </m:r>
                  </m:oMath>
                </a14:m>
                <a:r>
                  <a:rPr lang="en-US" sz="1900" dirty="0"/>
                  <a:t> and time </a:t>
                </a:r>
                <a14:m>
                  <m:oMath xmlns:m="http://schemas.openxmlformats.org/officeDocument/2006/math">
                    <m:r>
                      <a:rPr lang="en-US" sz="1900" i="1" dirty="0" smtClean="0">
                        <a:latin typeface="Cambria Math" panose="02040503050406030204" pitchFamily="18" charset="0"/>
                      </a:rPr>
                      <m:t>𝑡</m:t>
                    </m:r>
                  </m:oMath>
                </a14:m>
                <a:r>
                  <a:rPr lang="en-US" sz="1900" dirty="0"/>
                  <a:t> (normalized </a:t>
                </a:r>
                <a14:m>
                  <m:oMath xmlns:m="http://schemas.openxmlformats.org/officeDocument/2006/math">
                    <m:nary>
                      <m:naryPr>
                        <m:supHide m:val="on"/>
                        <m:ctrlPr>
                          <a:rPr lang="en-US" sz="1900" b="0" i="1" smtClean="0">
                            <a:latin typeface="Cambria Math" panose="02040503050406030204" pitchFamily="18" charset="0"/>
                          </a:rPr>
                        </m:ctrlPr>
                      </m:naryPr>
                      <m:sub>
                        <m:r>
                          <a:rPr lang="en-US" sz="1900" b="0" i="1" smtClean="0">
                            <a:latin typeface="Cambria Math" panose="02040503050406030204" pitchFamily="18" charset="0"/>
                          </a:rPr>
                          <m:t>𝑅</m:t>
                        </m:r>
                      </m:sub>
                      <m:sup/>
                      <m:e>
                        <m:r>
                          <a:rPr lang="en-US" sz="1900" i="1">
                            <a:latin typeface="Cambria Math" panose="02040503050406030204" pitchFamily="18" charset="0"/>
                          </a:rPr>
                          <m:t>𝐶</m:t>
                        </m:r>
                        <m:d>
                          <m:dPr>
                            <m:ctrlPr>
                              <a:rPr lang="en-US" sz="1900" i="1">
                                <a:latin typeface="Cambria Math" panose="02040503050406030204" pitchFamily="18" charset="0"/>
                              </a:rPr>
                            </m:ctrlPr>
                          </m:dPr>
                          <m:e>
                            <m:r>
                              <a:rPr lang="en-US" sz="1900" i="1">
                                <a:latin typeface="Cambria Math" panose="02040503050406030204" pitchFamily="18" charset="0"/>
                              </a:rPr>
                              <m:t>𝑥</m:t>
                            </m:r>
                            <m:r>
                              <a:rPr lang="en-US" sz="1900" i="1">
                                <a:latin typeface="Cambria Math" panose="02040503050406030204" pitchFamily="18" charset="0"/>
                              </a:rPr>
                              <m:t>,</m:t>
                            </m:r>
                            <m:r>
                              <a:rPr lang="en-US" sz="1900" i="1">
                                <a:latin typeface="Cambria Math" panose="02040503050406030204" pitchFamily="18" charset="0"/>
                              </a:rPr>
                              <m:t>𝑡</m:t>
                            </m:r>
                          </m:e>
                        </m:d>
                        <m:r>
                          <a:rPr lang="en-US" sz="1900" i="1">
                            <a:latin typeface="Cambria Math" panose="02040503050406030204" pitchFamily="18" charset="0"/>
                          </a:rPr>
                          <m:t>𝑑𝑥</m:t>
                        </m:r>
                        <m:r>
                          <a:rPr lang="en-US" sz="1900" i="1">
                            <a:latin typeface="Cambria Math" panose="02040503050406030204" pitchFamily="18" charset="0"/>
                          </a:rPr>
                          <m:t>=1</m:t>
                        </m:r>
                      </m:e>
                    </m:nary>
                  </m:oMath>
                </a14:m>
                <a:r>
                  <a:rPr lang="en-US" sz="1900" dirty="0"/>
                  <a:t>)</a:t>
                </a:r>
              </a:p>
              <a:p>
                <a:pPr marL="800100" lvl="1" indent="-342900">
                  <a:buFont typeface="Cambria Math" panose="02040503050406030204" pitchFamily="18" charset="0"/>
                  <a:buChar char="‒"/>
                </a:pPr>
                <a14:m>
                  <m:oMath xmlns:m="http://schemas.openxmlformats.org/officeDocument/2006/math">
                    <m:r>
                      <a:rPr lang="en-US" sz="1900" b="0" i="1" dirty="0" smtClean="0">
                        <a:latin typeface="Cambria Math" panose="02040503050406030204" pitchFamily="18" charset="0"/>
                      </a:rPr>
                      <m:t>𝑥</m:t>
                    </m:r>
                    <m:r>
                      <a:rPr lang="en-US" sz="1900" i="1" dirty="0" smtClean="0">
                        <a:latin typeface="Cambria Math" panose="02040503050406030204" pitchFamily="18" charset="0"/>
                      </a:rPr>
                      <m:t>=0</m:t>
                    </m:r>
                  </m:oMath>
                </a14:m>
                <a:r>
                  <a:rPr lang="en-US" sz="1900" dirty="0"/>
                  <a:t> is the location center</a:t>
                </a:r>
              </a:p>
              <a:p>
                <a:pPr marL="342900" indent="-342900">
                  <a:buFont typeface="Arial" panose="020B0604020202020204" pitchFamily="34" charset="0"/>
                  <a:buChar char="•"/>
                </a:pPr>
                <a:r>
                  <a:rPr lang="en-US" sz="1900" b="0" dirty="0"/>
                  <a:t>The diffusion equation is given by </a:t>
                </a:r>
              </a:p>
              <a:p>
                <a:pPr/>
                <a14:m>
                  <m:oMathPara xmlns:m="http://schemas.openxmlformats.org/officeDocument/2006/math">
                    <m:oMathParaPr>
                      <m:jc m:val="centerGroup"/>
                    </m:oMathParaPr>
                    <m:oMath xmlns:m="http://schemas.openxmlformats.org/officeDocument/2006/math">
                      <m:f>
                        <m:fPr>
                          <m:ctrlPr>
                            <a:rPr lang="en-US" sz="1900" b="0" i="1" smtClean="0">
                              <a:latin typeface="Cambria Math" panose="02040503050406030204" pitchFamily="18" charset="0"/>
                            </a:rPr>
                          </m:ctrlPr>
                        </m:fPr>
                        <m:num>
                          <m:r>
                            <a:rPr lang="en-US" sz="1900" b="0" i="1" smtClean="0">
                              <a:latin typeface="Cambria Math" panose="02040503050406030204" pitchFamily="18" charset="0"/>
                            </a:rPr>
                            <m:t>𝜕</m:t>
                          </m:r>
                          <m:r>
                            <a:rPr lang="en-US" sz="1900" b="0" i="1" smtClean="0">
                              <a:latin typeface="Cambria Math" panose="02040503050406030204" pitchFamily="18" charset="0"/>
                            </a:rPr>
                            <m:t>𝐶</m:t>
                          </m:r>
                        </m:num>
                        <m:den>
                          <m:r>
                            <a:rPr lang="en-US" sz="1900" b="0" i="1" smtClean="0">
                              <a:latin typeface="Cambria Math" panose="02040503050406030204" pitchFamily="18" charset="0"/>
                            </a:rPr>
                            <m:t>𝜕</m:t>
                          </m:r>
                          <m:r>
                            <a:rPr lang="en-US" sz="1900" b="0" i="1" smtClean="0">
                              <a:latin typeface="Cambria Math" panose="02040503050406030204" pitchFamily="18" charset="0"/>
                            </a:rPr>
                            <m:t>𝑡</m:t>
                          </m:r>
                        </m:den>
                      </m:f>
                      <m:r>
                        <a:rPr lang="en-US" sz="1900" b="0" i="1" smtClean="0">
                          <a:latin typeface="Cambria Math" panose="02040503050406030204" pitchFamily="18" charset="0"/>
                        </a:rPr>
                        <m:t>=</m:t>
                      </m:r>
                      <m:f>
                        <m:fPr>
                          <m:ctrlPr>
                            <a:rPr lang="en-US" sz="1900" b="0" i="1" smtClean="0">
                              <a:latin typeface="Cambria Math" panose="02040503050406030204" pitchFamily="18" charset="0"/>
                            </a:rPr>
                          </m:ctrlPr>
                        </m:fPr>
                        <m:num>
                          <m:r>
                            <a:rPr lang="en-US" sz="1900" b="0" i="1" smtClean="0">
                              <a:latin typeface="Cambria Math" panose="02040503050406030204" pitchFamily="18" charset="0"/>
                            </a:rPr>
                            <m:t>𝐷</m:t>
                          </m:r>
                        </m:num>
                        <m:den>
                          <m:r>
                            <a:rPr lang="en-US" sz="1900" b="0" i="1" smtClean="0">
                              <a:latin typeface="Cambria Math" panose="02040503050406030204" pitchFamily="18" charset="0"/>
                            </a:rPr>
                            <m:t>2</m:t>
                          </m:r>
                        </m:den>
                      </m:f>
                      <m:f>
                        <m:fPr>
                          <m:ctrlPr>
                            <a:rPr lang="en-US" sz="1900" b="0" i="1" smtClean="0">
                              <a:latin typeface="Cambria Math" panose="02040503050406030204" pitchFamily="18" charset="0"/>
                            </a:rPr>
                          </m:ctrlPr>
                        </m:fPr>
                        <m:num>
                          <m:sSup>
                            <m:sSupPr>
                              <m:ctrlPr>
                                <a:rPr lang="en-US" sz="1900" b="0" i="1" smtClean="0">
                                  <a:latin typeface="Cambria Math" panose="02040503050406030204" pitchFamily="18" charset="0"/>
                                </a:rPr>
                              </m:ctrlPr>
                            </m:sSupPr>
                            <m:e>
                              <m:r>
                                <a:rPr lang="en-US" sz="1900" b="0" i="1" smtClean="0">
                                  <a:latin typeface="Cambria Math" panose="02040503050406030204" pitchFamily="18" charset="0"/>
                                </a:rPr>
                                <m:t> </m:t>
                              </m:r>
                              <m:r>
                                <a:rPr lang="en-US" sz="1900" b="0" i="1" smtClean="0">
                                  <a:latin typeface="Cambria Math" panose="02040503050406030204" pitchFamily="18" charset="0"/>
                                </a:rPr>
                                <m:t>𝜕</m:t>
                              </m:r>
                            </m:e>
                            <m:sup>
                              <m:r>
                                <a:rPr lang="en-US" sz="1900" b="0" i="1" smtClean="0">
                                  <a:latin typeface="Cambria Math" panose="02040503050406030204" pitchFamily="18" charset="0"/>
                                </a:rPr>
                                <m:t>2</m:t>
                              </m:r>
                            </m:sup>
                          </m:sSup>
                          <m:r>
                            <a:rPr lang="en-US" sz="1900" b="0" i="1" smtClean="0">
                              <a:latin typeface="Cambria Math" panose="02040503050406030204" pitchFamily="18" charset="0"/>
                            </a:rPr>
                            <m:t>𝐶</m:t>
                          </m:r>
                        </m:num>
                        <m:den>
                          <m:r>
                            <a:rPr lang="en-US" sz="1900" b="0" i="1" smtClean="0">
                              <a:latin typeface="Cambria Math" panose="02040503050406030204" pitchFamily="18" charset="0"/>
                            </a:rPr>
                            <m:t>𝜕</m:t>
                          </m:r>
                          <m:sSup>
                            <m:sSupPr>
                              <m:ctrlPr>
                                <a:rPr lang="en-US" sz="1900" b="0" i="1" smtClean="0">
                                  <a:latin typeface="Cambria Math" panose="02040503050406030204" pitchFamily="18" charset="0"/>
                                </a:rPr>
                              </m:ctrlPr>
                            </m:sSupPr>
                            <m:e>
                              <m:r>
                                <a:rPr lang="en-US" sz="1900" b="0" i="1" smtClean="0">
                                  <a:latin typeface="Cambria Math" panose="02040503050406030204" pitchFamily="18" charset="0"/>
                                </a:rPr>
                                <m:t>𝑥</m:t>
                              </m:r>
                            </m:e>
                            <m:sup>
                              <m:r>
                                <a:rPr lang="en-US" sz="1900" b="0" i="1" smtClean="0">
                                  <a:latin typeface="Cambria Math" panose="02040503050406030204" pitchFamily="18" charset="0"/>
                                </a:rPr>
                                <m:t>2</m:t>
                              </m:r>
                            </m:sup>
                          </m:sSup>
                        </m:den>
                      </m:f>
                    </m:oMath>
                  </m:oMathPara>
                </a14:m>
                <a:endParaRPr lang="en-US" sz="1900" dirty="0"/>
              </a:p>
              <a:p>
                <a:pPr marL="342900" indent="-342900">
                  <a:buFont typeface="Arial" panose="020B0604020202020204" pitchFamily="34" charset="0"/>
                  <a:buChar char="•"/>
                </a:pPr>
                <a:r>
                  <a:rPr lang="en-US" sz="1900" dirty="0"/>
                  <a:t>The solution to the above is  given by</a:t>
                </a:r>
                <a:br>
                  <a:rPr lang="en-US" sz="1900" dirty="0"/>
                </a:br>
                <a14:m>
                  <m:oMath xmlns:m="http://schemas.openxmlformats.org/officeDocument/2006/math">
                    <m:r>
                      <a:rPr lang="en-US" sz="1900" b="0" i="1" smtClean="0">
                        <a:latin typeface="Cambria Math" panose="02040503050406030204" pitchFamily="18" charset="0"/>
                      </a:rPr>
                      <m:t>𝐶</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𝑥</m:t>
                        </m:r>
                        <m:r>
                          <a:rPr lang="en-US" sz="1900" b="0" i="1" smtClean="0">
                            <a:latin typeface="Cambria Math" panose="02040503050406030204" pitchFamily="18" charset="0"/>
                          </a:rPr>
                          <m:t>,</m:t>
                        </m:r>
                        <m:r>
                          <a:rPr lang="en-US" sz="1900" b="0" i="1" smtClean="0">
                            <a:latin typeface="Cambria Math" panose="02040503050406030204" pitchFamily="18" charset="0"/>
                          </a:rPr>
                          <m:t>𝑡</m:t>
                        </m:r>
                      </m:e>
                    </m:d>
                    <m:r>
                      <a:rPr lang="en-US" sz="1900" b="0" i="1" smtClean="0">
                        <a:latin typeface="Cambria Math" panose="02040503050406030204" pitchFamily="18" charset="0"/>
                      </a:rPr>
                      <m:t>=</m:t>
                    </m:r>
                    <m:f>
                      <m:fPr>
                        <m:ctrlPr>
                          <a:rPr lang="en-US" sz="1900" b="0" i="1" smtClean="0">
                            <a:latin typeface="Cambria Math" panose="02040503050406030204" pitchFamily="18" charset="0"/>
                          </a:rPr>
                        </m:ctrlPr>
                      </m:fPr>
                      <m:num>
                        <m:r>
                          <a:rPr lang="en-US" sz="1900" b="0" i="1" smtClean="0">
                            <a:latin typeface="Cambria Math" panose="02040503050406030204" pitchFamily="18" charset="0"/>
                          </a:rPr>
                          <m:t>1</m:t>
                        </m:r>
                      </m:num>
                      <m:den>
                        <m:rad>
                          <m:radPr>
                            <m:degHide m:val="on"/>
                            <m:ctrlPr>
                              <a:rPr lang="en-US" sz="1900" b="0" i="1" smtClean="0">
                                <a:latin typeface="Cambria Math" panose="02040503050406030204" pitchFamily="18" charset="0"/>
                              </a:rPr>
                            </m:ctrlPr>
                          </m:radPr>
                          <m:deg/>
                          <m:e>
                            <m:r>
                              <a:rPr lang="en-US" sz="1900" b="0" i="1" smtClean="0">
                                <a:latin typeface="Cambria Math" panose="02040503050406030204" pitchFamily="18" charset="0"/>
                              </a:rPr>
                              <m:t>2</m:t>
                            </m:r>
                            <m:r>
                              <a:rPr lang="en-US" sz="1900" b="0" i="1" smtClean="0">
                                <a:latin typeface="Cambria Math" panose="02040503050406030204" pitchFamily="18" charset="0"/>
                              </a:rPr>
                              <m:t>𝜋</m:t>
                            </m:r>
                            <m:r>
                              <a:rPr lang="en-US" sz="1900" b="0" i="1" smtClean="0">
                                <a:latin typeface="Cambria Math" panose="02040503050406030204" pitchFamily="18" charset="0"/>
                              </a:rPr>
                              <m:t>𝐷𝑡</m:t>
                            </m:r>
                          </m:e>
                        </m:rad>
                      </m:den>
                    </m:f>
                    <m:sSup>
                      <m:sSupPr>
                        <m:ctrlPr>
                          <a:rPr lang="en-US" sz="1900" b="0" i="1" smtClean="0">
                            <a:latin typeface="Cambria Math" panose="02040503050406030204" pitchFamily="18" charset="0"/>
                          </a:rPr>
                        </m:ctrlPr>
                      </m:sSupPr>
                      <m:e>
                        <m:r>
                          <a:rPr lang="en-US" sz="1900" b="0" i="1" smtClean="0">
                            <a:latin typeface="Cambria Math" panose="02040503050406030204" pitchFamily="18" charset="0"/>
                          </a:rPr>
                          <m:t>𝑒</m:t>
                        </m:r>
                      </m:e>
                      <m:sup>
                        <m:r>
                          <a:rPr lang="en-US" sz="1900" b="0" i="1" smtClean="0">
                            <a:latin typeface="Cambria Math" panose="02040503050406030204" pitchFamily="18" charset="0"/>
                          </a:rPr>
                          <m:t>−</m:t>
                        </m:r>
                        <m:sSup>
                          <m:sSupPr>
                            <m:ctrlPr>
                              <a:rPr lang="en-US" sz="1900" b="0" i="1" smtClean="0">
                                <a:latin typeface="Cambria Math" panose="02040503050406030204" pitchFamily="18" charset="0"/>
                              </a:rPr>
                            </m:ctrlPr>
                          </m:sSupPr>
                          <m:e>
                            <m:r>
                              <a:rPr lang="en-US" sz="1900" b="0" i="1" smtClean="0">
                                <a:latin typeface="Cambria Math" panose="02040503050406030204" pitchFamily="18" charset="0"/>
                              </a:rPr>
                              <m:t>𝑥</m:t>
                            </m:r>
                          </m:e>
                          <m:sup>
                            <m:r>
                              <a:rPr lang="en-US" sz="1900" b="0" i="1" smtClean="0">
                                <a:latin typeface="Cambria Math" panose="02040503050406030204" pitchFamily="18" charset="0"/>
                              </a:rPr>
                              <m:t>2</m:t>
                            </m:r>
                          </m:sup>
                        </m:sSup>
                        <m:r>
                          <a:rPr lang="en-US" sz="1900" b="0" i="1" smtClean="0">
                            <a:latin typeface="Cambria Math" panose="02040503050406030204" pitchFamily="18" charset="0"/>
                          </a:rPr>
                          <m:t>/(2</m:t>
                        </m:r>
                        <m:r>
                          <a:rPr lang="en-US" sz="1900" b="0" i="1" smtClean="0">
                            <a:latin typeface="Cambria Math" panose="02040503050406030204" pitchFamily="18" charset="0"/>
                          </a:rPr>
                          <m:t>𝐷𝑡</m:t>
                        </m:r>
                        <m:r>
                          <a:rPr lang="en-US" sz="1900" b="0" i="1" smtClean="0">
                            <a:latin typeface="Cambria Math" panose="02040503050406030204" pitchFamily="18" charset="0"/>
                          </a:rPr>
                          <m:t>)</m:t>
                        </m:r>
                      </m:sup>
                    </m:sSup>
                  </m:oMath>
                </a14:m>
                <a:endParaRPr lang="en-US" sz="1900" dirty="0"/>
              </a:p>
              <a:p>
                <a:pPr marL="342900" indent="-342900">
                  <a:buFont typeface="Arial" panose="020B0604020202020204" pitchFamily="34" charset="0"/>
                  <a:buChar char="•"/>
                </a:pPr>
                <a:endParaRPr lang="en-US" sz="1900" dirty="0"/>
              </a:p>
              <a:p>
                <a:pPr marL="342900" indent="-342900">
                  <a:buFont typeface="Arial" panose="020B0604020202020204" pitchFamily="34" charset="0"/>
                  <a:buChar char="•"/>
                </a:pPr>
                <a:r>
                  <a:rPr lang="en-US" sz="1900" dirty="0"/>
                  <a:t>The basic idea is that areas of high concentration disperse into areas of low concentration.</a:t>
                </a:r>
              </a:p>
              <a:p>
                <a:endParaRPr lang="en-US" sz="1900" dirty="0"/>
              </a:p>
              <a:p>
                <a:r>
                  <a:rPr lang="en-US" sz="1900" u="sng" dirty="0">
                    <a:solidFill>
                      <a:srgbClr val="00B050"/>
                    </a:solidFill>
                  </a:rPr>
                  <a:t>Python animation: diff_eq.py</a:t>
                </a:r>
                <a:br>
                  <a:rPr lang="en-US" sz="1900" dirty="0"/>
                </a:br>
                <a:endParaRPr lang="en-US" sz="1900" dirty="0"/>
              </a:p>
            </p:txBody>
          </p:sp>
        </mc:Choice>
        <mc:Fallback xmlns="">
          <p:sp>
            <p:nvSpPr>
              <p:cNvPr id="4" name="TextBox 3"/>
              <p:cNvSpPr txBox="1">
                <a:spLocks noRot="1" noChangeAspect="1" noMove="1" noResize="1" noEditPoints="1" noAdjustHandles="1" noChangeArrowheads="1" noChangeShapeType="1" noTextEdit="1"/>
              </p:cNvSpPr>
              <p:nvPr/>
            </p:nvSpPr>
            <p:spPr>
              <a:xfrm>
                <a:off x="460375" y="1447134"/>
                <a:ext cx="8226425" cy="4544577"/>
              </a:xfrm>
              <a:prstGeom prst="rect">
                <a:avLst/>
              </a:prstGeom>
              <a:blipFill>
                <a:blip r:embed="rId4"/>
                <a:stretch>
                  <a:fillRect l="-741" t="-6166"/>
                </a:stretch>
              </a:blipFill>
            </p:spPr>
            <p:txBody>
              <a:bodyPr/>
              <a:lstStyle/>
              <a:p>
                <a:r>
                  <a:rPr lang="en-US">
                    <a:noFill/>
                  </a:rPr>
                  <a:t> </a:t>
                </a:r>
              </a:p>
            </p:txBody>
          </p:sp>
        </mc:Fallback>
      </mc:AlternateContent>
    </p:spTree>
    <p:extLst>
      <p:ext uri="{BB962C8B-B14F-4D97-AF65-F5344CB8AC3E}">
        <p14:creationId xmlns:p14="http://schemas.microsoft.com/office/powerpoint/2010/main" val="3909119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Problem</a:t>
            </a:r>
          </a:p>
        </p:txBody>
      </p:sp>
      <p:sp>
        <p:nvSpPr>
          <p:cNvPr id="3" name="Content Placeholder 2"/>
          <p:cNvSpPr>
            <a:spLocks noGrp="1"/>
          </p:cNvSpPr>
          <p:nvPr>
            <p:ph idx="1"/>
          </p:nvPr>
        </p:nvSpPr>
        <p:spPr>
          <a:xfrm>
            <a:off x="457200" y="1531938"/>
            <a:ext cx="8146026" cy="4269094"/>
          </a:xfrm>
          <a:effectLst>
            <a:glow rad="139700">
              <a:schemeClr val="accent4">
                <a:satMod val="175000"/>
                <a:alpha val="40000"/>
              </a:schemeClr>
            </a:glow>
          </a:effectLst>
        </p:spPr>
        <p:txBody>
          <a:bodyPr>
            <a:noAutofit/>
          </a:bodyPr>
          <a:lstStyle/>
          <a:p>
            <a:pPr marL="0" indent="0">
              <a:buNone/>
            </a:pPr>
            <a:r>
              <a:rPr lang="en-US" altLang="en-US" sz="2400" dirty="0">
                <a:latin typeface=" arial"/>
              </a:rPr>
              <a:t>An accident at an industrial plant ten kilometers upwind of a small town releases an airborne pollutant. One hour after release, a toxic cloud 2000 meters long is headed toward the town at a wind speed of 3 kilometers per hour. The maximum concentration of the pollutant in the cloud is 20 times the safe level. What is the maximum concentration expected </a:t>
            </a:r>
            <a:r>
              <a:rPr lang="en-US" altLang="en-US" sz="2400">
                <a:latin typeface=" arial"/>
              </a:rPr>
              <a:t>in town, </a:t>
            </a:r>
            <a:r>
              <a:rPr lang="en-US" altLang="en-US" sz="2400" dirty="0">
                <a:latin typeface=" arial"/>
              </a:rPr>
              <a:t>when will it occur, and how long until the concentration of pollutant falls back below a safe level?</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23107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1: Frame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9" y="1536087"/>
                <a:ext cx="4075472" cy="462543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Variables:</a:t>
                </a:r>
              </a:p>
              <a:p>
                <a:pPr marL="0" indent="0">
                  <a:buFont typeface="Arial"/>
                  <a:buNone/>
                </a:pPr>
                <a14:m>
                  <m:oMath xmlns:m="http://schemas.openxmlformats.org/officeDocument/2006/math">
                    <m:r>
                      <a:rPr lang="en-US" sz="2200" b="0" i="1" dirty="0" smtClean="0">
                        <a:latin typeface="Cambria Math" panose="02040503050406030204" pitchFamily="18" charset="0"/>
                      </a:rPr>
                      <m:t>𝑡</m:t>
                    </m:r>
                  </m:oMath>
                </a14:m>
                <a:r>
                  <a:rPr lang="en-US" sz="2200" i="1" dirty="0">
                    <a:latin typeface="+mj-lt"/>
                  </a:rPr>
                  <a:t> – </a:t>
                </a:r>
                <a:r>
                  <a:rPr lang="en-US" sz="2200" dirty="0">
                    <a:latin typeface="+mj-lt"/>
                  </a:rPr>
                  <a:t>time since release of pollutant (</a:t>
                </a:r>
                <a:r>
                  <a:rPr lang="en-US" sz="2200" dirty="0" err="1">
                    <a:latin typeface="+mj-lt"/>
                  </a:rPr>
                  <a:t>hrs</a:t>
                </a:r>
                <a:r>
                  <a:rPr lang="en-US" sz="2200" dirty="0">
                    <a:latin typeface="+mj-lt"/>
                  </a:rPr>
                  <a:t>)</a:t>
                </a:r>
              </a:p>
              <a:p>
                <a:pPr marL="0" indent="0">
                  <a:buNone/>
                </a:pPr>
                <a14:m>
                  <m:oMath xmlns:m="http://schemas.openxmlformats.org/officeDocument/2006/math">
                    <m:r>
                      <a:rPr lang="en-US" sz="2200" b="0" i="1" dirty="0" smtClean="0">
                        <a:latin typeface="Cambria Math" panose="02040503050406030204" pitchFamily="18" charset="0"/>
                      </a:rPr>
                      <m:t>𝜇</m:t>
                    </m:r>
                  </m:oMath>
                </a14:m>
                <a:r>
                  <a:rPr lang="en-US" sz="2200" i="1" dirty="0">
                    <a:latin typeface="+mj-lt"/>
                  </a:rPr>
                  <a:t> – </a:t>
                </a:r>
                <a:r>
                  <a:rPr lang="en-US" sz="2200" dirty="0"/>
                  <a:t>distance travelled by plume center (km)</a:t>
                </a:r>
              </a:p>
              <a:p>
                <a:pPr marL="0" indent="0">
                  <a:buNone/>
                </a:pPr>
                <a14:m>
                  <m:oMath xmlns:m="http://schemas.openxmlformats.org/officeDocument/2006/math">
                    <m:r>
                      <a:rPr lang="en-US" sz="2200" b="0" i="1" smtClean="0">
                        <a:latin typeface="Cambria Math" panose="02040503050406030204" pitchFamily="18" charset="0"/>
                      </a:rPr>
                      <m:t>𝑑</m:t>
                    </m:r>
                  </m:oMath>
                </a14:m>
                <a:r>
                  <a:rPr lang="en-US" sz="2200" dirty="0">
                    <a:latin typeface="+mj-lt"/>
                  </a:rPr>
                  <a:t> </a:t>
                </a:r>
                <a:r>
                  <a:rPr lang="en-US" sz="2200" i="1" dirty="0"/>
                  <a:t>–</a:t>
                </a:r>
                <a:r>
                  <a:rPr lang="en-US" sz="2200" dirty="0">
                    <a:latin typeface="+mj-lt"/>
                  </a:rPr>
                  <a:t> distance from plume center to town (km)</a:t>
                </a:r>
              </a:p>
              <a:p>
                <a:pPr marL="0" indent="0">
                  <a:buNone/>
                </a:pPr>
                <a14:m>
                  <m:oMath xmlns:m="http://schemas.openxmlformats.org/officeDocument/2006/math">
                    <m:r>
                      <a:rPr lang="en-US" sz="2200" b="0" i="1" smtClean="0">
                        <a:latin typeface="Cambria Math" panose="02040503050406030204" pitchFamily="18" charset="0"/>
                      </a:rPr>
                      <m:t>𝑠</m:t>
                    </m:r>
                  </m:oMath>
                </a14:m>
                <a:r>
                  <a:rPr lang="en-US" sz="2200" dirty="0">
                    <a:latin typeface="+mj-lt"/>
                  </a:rPr>
                  <a:t> </a:t>
                </a:r>
                <a:r>
                  <a:rPr lang="en-US" sz="2200" i="1" dirty="0"/>
                  <a:t>–</a:t>
                </a:r>
                <a:r>
                  <a:rPr lang="en-US" sz="2200" dirty="0">
                    <a:latin typeface="+mj-lt"/>
                  </a:rPr>
                  <a:t> plume spread at time </a:t>
                </a:r>
                <a14:m>
                  <m:oMath xmlns:m="http://schemas.openxmlformats.org/officeDocument/2006/math">
                    <m:r>
                      <a:rPr lang="en-US" sz="2200" b="0" i="1" smtClean="0">
                        <a:latin typeface="Cambria Math" panose="02040503050406030204" pitchFamily="18" charset="0"/>
                      </a:rPr>
                      <m:t>𝑡</m:t>
                    </m:r>
                  </m:oMath>
                </a14:m>
                <a:r>
                  <a:rPr lang="en-US" sz="2200" dirty="0">
                    <a:latin typeface="+mj-lt"/>
                  </a:rPr>
                  <a:t> (km)</a:t>
                </a:r>
              </a:p>
              <a:p>
                <a:pPr marL="0" indent="0">
                  <a:buNone/>
                </a:pP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𝐶</m:t>
                        </m:r>
                      </m:e>
                      <m:sub>
                        <m:r>
                          <a:rPr lang="en-US" sz="2200" b="0" i="1" smtClean="0">
                            <a:latin typeface="Cambria Math" panose="02040503050406030204" pitchFamily="18" charset="0"/>
                          </a:rPr>
                          <m:t>𝑇</m:t>
                        </m:r>
                      </m:sub>
                    </m:sSub>
                  </m:oMath>
                </a14:m>
                <a:r>
                  <a:rPr lang="en-US" sz="2200" i="1" dirty="0"/>
                  <a:t> –</a:t>
                </a:r>
                <a:r>
                  <a:rPr lang="en-US" sz="2200" dirty="0">
                    <a:latin typeface="+mj-lt"/>
                  </a:rPr>
                  <a:t> relative pollution concentration in town (0…1)</a:t>
                </a:r>
              </a:p>
              <a:p>
                <a:pPr marL="0" indent="0">
                  <a:buNone/>
                </a:pP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𝐶</m:t>
                        </m:r>
                      </m:e>
                      <m:sub>
                        <m:r>
                          <a:rPr lang="en-US" sz="2200" b="0" i="1" smtClean="0">
                            <a:latin typeface="Cambria Math" panose="02040503050406030204" pitchFamily="18" charset="0"/>
                          </a:rPr>
                          <m:t>𝑠</m:t>
                        </m:r>
                      </m:sub>
                    </m:sSub>
                  </m:oMath>
                </a14:m>
                <a:r>
                  <a:rPr lang="en-US" sz="2200" i="1" dirty="0"/>
                  <a:t> –</a:t>
                </a:r>
                <a:r>
                  <a:rPr lang="en-US" sz="2200" dirty="0">
                    <a:latin typeface="+mj-lt"/>
                  </a:rPr>
                  <a:t> safe relative concentration level (0..1)</a:t>
                </a:r>
              </a:p>
              <a:p>
                <a:pPr marL="0" indent="0">
                  <a:buNone/>
                </a:pPr>
                <a:endParaRPr lang="en-US" sz="2200" dirty="0">
                  <a:latin typeface="+mj-lt"/>
                </a:endParaRPr>
              </a:p>
              <a:p>
                <a:pPr marL="0" indent="0">
                  <a:buFont typeface="Arial"/>
                  <a:buNone/>
                </a:pPr>
                <a:endParaRPr lang="en-US" sz="2200" dirty="0">
                  <a:latin typeface="+mj-lt"/>
                </a:endParaRPr>
              </a:p>
              <a:p>
                <a:pPr marL="0" indent="0">
                  <a:buFont typeface="Arial"/>
                  <a:buNone/>
                </a:pPr>
                <a:endParaRPr lang="en-US" sz="2200" dirty="0">
                  <a:latin typeface="+mj-lt"/>
                </a:endParaRPr>
              </a:p>
              <a:p>
                <a:pPr marL="0" indent="0">
                  <a:buFont typeface="Arial"/>
                  <a:buNone/>
                </a:pPr>
                <a:endParaRPr lang="en-US" sz="2200" dirty="0">
                  <a:latin typeface="+mj-lt"/>
                </a:endParaRPr>
              </a:p>
              <a:p>
                <a:pPr marL="0" indent="0">
                  <a:buNone/>
                </a:pPr>
                <a:endParaRPr lang="en-US" sz="2200" i="1" dirty="0">
                  <a:latin typeface="Cambria Math" panose="02040503050406030204" pitchFamily="18"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9" y="1536087"/>
                <a:ext cx="4075472" cy="4625431"/>
              </a:xfrm>
              <a:prstGeom prst="rect">
                <a:avLst/>
              </a:prstGeom>
              <a:blipFill>
                <a:blip r:embed="rId4"/>
                <a:stretch>
                  <a:fillRect l="-1634" t="-655" r="-25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Content Placeholder 2"/>
              <p:cNvSpPr txBox="1">
                <a:spLocks/>
              </p:cNvSpPr>
              <p:nvPr/>
            </p:nvSpPr>
            <p:spPr>
              <a:xfrm>
                <a:off x="4670324" y="1541770"/>
                <a:ext cx="4016476" cy="287976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Assumptions:</a:t>
                </a:r>
              </a:p>
              <a:p>
                <a:pPr marL="0" indent="0">
                  <a:buFont typeface="Arial"/>
                  <a:buNone/>
                </a:pPr>
                <a14:m>
                  <m:oMath xmlns:m="http://schemas.openxmlformats.org/officeDocument/2006/math">
                    <m:r>
                      <a:rPr lang="en-US" sz="2200" b="0" i="1" smtClean="0">
                        <a:latin typeface="Cambria Math" panose="02040503050406030204" pitchFamily="18" charset="0"/>
                      </a:rPr>
                      <m:t>𝜇</m:t>
                    </m:r>
                    <m:r>
                      <a:rPr lang="en-US" sz="2200" b="0" i="1" smtClean="0">
                        <a:latin typeface="Cambria Math" panose="02040503050406030204" pitchFamily="18" charset="0"/>
                      </a:rPr>
                      <m:t>=3</m:t>
                    </m:r>
                    <m:r>
                      <a:rPr lang="en-US" sz="2200" b="0" i="1" smtClean="0">
                        <a:latin typeface="Cambria Math" panose="02040503050406030204" pitchFamily="18" charset="0"/>
                      </a:rPr>
                      <m:t>𝑡</m:t>
                    </m:r>
                  </m:oMath>
                </a14:m>
                <a:r>
                  <a:rPr lang="en-US" sz="2200" dirty="0">
                    <a:latin typeface="+mj-lt"/>
                  </a:rPr>
                  <a:t> </a:t>
                </a:r>
              </a:p>
              <a:p>
                <a:pPr marL="0" indent="0">
                  <a:buFont typeface="Arial"/>
                  <a:buNone/>
                </a:pPr>
                <a14:m>
                  <m:oMath xmlns:m="http://schemas.openxmlformats.org/officeDocument/2006/math">
                    <m:r>
                      <a:rPr lang="en-US" sz="2200" b="0" i="1" smtClean="0">
                        <a:latin typeface="Cambria Math" panose="02040503050406030204" pitchFamily="18" charset="0"/>
                      </a:rPr>
                      <m:t>𝑑</m:t>
                    </m:r>
                    <m:r>
                      <a:rPr lang="en-US" sz="2200" b="0" i="1" smtClean="0">
                        <a:latin typeface="Cambria Math" panose="02040503050406030204" pitchFamily="18" charset="0"/>
                      </a:rPr>
                      <m:t>=10−</m:t>
                    </m:r>
                    <m:r>
                      <a:rPr lang="en-US" sz="2200" b="0" i="1" smtClean="0">
                        <a:latin typeface="Cambria Math" panose="02040503050406030204" pitchFamily="18" charset="0"/>
                      </a:rPr>
                      <m:t>𝜇</m:t>
                    </m:r>
                  </m:oMath>
                </a14:m>
                <a:r>
                  <a:rPr lang="en-US" sz="2200" dirty="0">
                    <a:latin typeface="+mj-lt"/>
                  </a:rPr>
                  <a:t> </a:t>
                </a:r>
              </a:p>
              <a:p>
                <a:pPr marL="0" indent="0">
                  <a:buNone/>
                </a:pPr>
                <a:r>
                  <a:rPr lang="en-US" sz="2200" b="0" dirty="0"/>
                  <a:t>Peak concentration at </a:t>
                </a:r>
                <a14:m>
                  <m:oMath xmlns:m="http://schemas.openxmlformats.org/officeDocument/2006/math">
                    <m:r>
                      <a:rPr lang="en-US" sz="2200" i="1">
                        <a:latin typeface="Cambria Math" panose="02040503050406030204" pitchFamily="18" charset="0"/>
                      </a:rPr>
                      <m:t>𝑡</m:t>
                    </m:r>
                    <m:r>
                      <a:rPr lang="en-US" sz="2200" i="1">
                        <a:latin typeface="Cambria Math" panose="02040503050406030204" pitchFamily="18" charset="0"/>
                      </a:rPr>
                      <m:t>=1 </m:t>
                    </m:r>
                  </m:oMath>
                </a14:m>
                <a:r>
                  <a:rPr lang="en-US" sz="2200" dirty="0">
                    <a:latin typeface="+mj-lt"/>
                  </a:rPr>
                  <a:t>is 20 times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𝐶</m:t>
                        </m:r>
                      </m:e>
                      <m:sub>
                        <m:r>
                          <a:rPr lang="en-US" sz="2200" b="0" i="1" smtClean="0">
                            <a:latin typeface="Cambria Math" panose="02040503050406030204" pitchFamily="18" charset="0"/>
                          </a:rPr>
                          <m:t>𝑠</m:t>
                        </m:r>
                      </m:sub>
                    </m:sSub>
                  </m:oMath>
                </a14:m>
                <a:endParaRPr lang="en-US" sz="2200" dirty="0">
                  <a:latin typeface="+mj-lt"/>
                </a:endParaRPr>
              </a:p>
              <a:p>
                <a:pPr marL="0" indent="0">
                  <a:buFont typeface="Arial"/>
                  <a:buNone/>
                </a:pPr>
                <a:r>
                  <a:rPr lang="en-US" sz="2200" dirty="0">
                    <a:latin typeface="+mj-lt"/>
                  </a:rPr>
                  <a:t>Plume spread is </a:t>
                </a:r>
                <a14:m>
                  <m:oMath xmlns:m="http://schemas.openxmlformats.org/officeDocument/2006/math">
                    <m:r>
                      <a:rPr lang="en-US" sz="2200" b="0" i="1" smtClean="0">
                        <a:latin typeface="Cambria Math" panose="02040503050406030204" pitchFamily="18" charset="0"/>
                      </a:rPr>
                      <m:t>𝑠</m:t>
                    </m:r>
                    <m:r>
                      <a:rPr lang="en-US" sz="2200" b="0" i="1" smtClean="0">
                        <a:latin typeface="Cambria Math" panose="02040503050406030204" pitchFamily="18" charset="0"/>
                      </a:rPr>
                      <m:t>=2</m:t>
                    </m:r>
                  </m:oMath>
                </a14:m>
                <a:r>
                  <a:rPr lang="en-US" sz="2200" dirty="0">
                    <a:latin typeface="+mj-lt"/>
                  </a:rPr>
                  <a:t> km at </a:t>
                </a:r>
                <a14:m>
                  <m:oMath xmlns:m="http://schemas.openxmlformats.org/officeDocument/2006/math">
                    <m:r>
                      <a:rPr lang="en-US" sz="2200" b="0" i="1" smtClean="0">
                        <a:latin typeface="Cambria Math" panose="02040503050406030204" pitchFamily="18" charset="0"/>
                      </a:rPr>
                      <m:t>𝑡</m:t>
                    </m:r>
                    <m:r>
                      <a:rPr lang="en-US" sz="2200" b="0" i="1" smtClean="0">
                        <a:latin typeface="Cambria Math" panose="02040503050406030204" pitchFamily="18" charset="0"/>
                      </a:rPr>
                      <m:t>=1</m:t>
                    </m:r>
                  </m:oMath>
                </a14:m>
                <a:r>
                  <a:rPr lang="en-US" sz="2200" dirty="0">
                    <a:latin typeface="+mj-lt"/>
                  </a:rPr>
                  <a:t> hour</a:t>
                </a:r>
              </a:p>
            </p:txBody>
          </p:sp>
        </mc:Choice>
        <mc:Fallback>
          <p:sp>
            <p:nvSpPr>
              <p:cNvPr id="8" name="Content Placeholder 2"/>
              <p:cNvSpPr txBox="1">
                <a:spLocks noRot="1" noChangeAspect="1" noMove="1" noResize="1" noEditPoints="1" noAdjustHandles="1" noChangeArrowheads="1" noChangeShapeType="1" noTextEdit="1"/>
              </p:cNvSpPr>
              <p:nvPr/>
            </p:nvSpPr>
            <p:spPr>
              <a:xfrm>
                <a:off x="4670324" y="1541770"/>
                <a:ext cx="4016476" cy="2879768"/>
              </a:xfrm>
              <a:prstGeom prst="rect">
                <a:avLst/>
              </a:prstGeom>
              <a:blipFill>
                <a:blip r:embed="rId5"/>
                <a:stretch>
                  <a:fillRect l="-1659" t="-1050" r="-1056"/>
                </a:stretch>
              </a:blipFill>
            </p:spPr>
            <p:txBody>
              <a:bodyPr/>
              <a:lstStyle/>
              <a:p>
                <a:r>
                  <a:rPr lang="en-US">
                    <a:noFill/>
                  </a:rPr>
                  <a:t> </a:t>
                </a:r>
              </a:p>
            </p:txBody>
          </p:sp>
        </mc:Fallback>
      </mc:AlternateContent>
      <p:sp>
        <p:nvSpPr>
          <p:cNvPr id="9" name="Content Placeholder 2"/>
          <p:cNvSpPr txBox="1">
            <a:spLocks/>
          </p:cNvSpPr>
          <p:nvPr/>
        </p:nvSpPr>
        <p:spPr>
          <a:xfrm>
            <a:off x="4670324" y="4545670"/>
            <a:ext cx="4016476" cy="181499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Objective</a:t>
            </a:r>
          </a:p>
          <a:p>
            <a:pPr marL="0" indent="0">
              <a:buFont typeface="Arial"/>
              <a:buNone/>
            </a:pPr>
            <a:r>
              <a:rPr lang="en-US" sz="2200" b="0" dirty="0"/>
              <a:t>Determine the maximum level of pollution in town, and the time until pollution falls back to safe levels.</a:t>
            </a:r>
            <a:endParaRPr lang="en-US" sz="2200" dirty="0">
              <a:latin typeface="+mj-lt"/>
            </a:endParaRPr>
          </a:p>
        </p:txBody>
      </p:sp>
    </p:spTree>
    <p:extLst>
      <p:ext uri="{BB962C8B-B14F-4D97-AF65-F5344CB8AC3E}">
        <p14:creationId xmlns:p14="http://schemas.microsoft.com/office/powerpoint/2010/main" val="180738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2: Select the modeling approach</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9" y="1536087"/>
                <a:ext cx="4075472" cy="410733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000" b="1" u="sng" dirty="0">
                    <a:latin typeface="+mj-lt"/>
                  </a:rPr>
                  <a:t>Variables:</a:t>
                </a:r>
              </a:p>
              <a:p>
                <a:pPr marL="0" indent="0">
                  <a:buFont typeface="Arial"/>
                  <a:buNone/>
                </a:pPr>
                <a14:m>
                  <m:oMath xmlns:m="http://schemas.openxmlformats.org/officeDocument/2006/math">
                    <m:r>
                      <a:rPr lang="en-US" sz="2000" b="0" i="1" dirty="0" smtClean="0">
                        <a:latin typeface="Cambria Math" panose="02040503050406030204" pitchFamily="18" charset="0"/>
                      </a:rPr>
                      <m:t>𝑡</m:t>
                    </m:r>
                  </m:oMath>
                </a14:m>
                <a:r>
                  <a:rPr lang="en-US" sz="2000" i="1" dirty="0">
                    <a:latin typeface="+mj-lt"/>
                  </a:rPr>
                  <a:t> – </a:t>
                </a:r>
                <a:r>
                  <a:rPr lang="en-US" sz="2000" dirty="0">
                    <a:latin typeface="+mj-lt"/>
                  </a:rPr>
                  <a:t>time since release of pollutant (</a:t>
                </a:r>
                <a:r>
                  <a:rPr lang="en-US" sz="2000" dirty="0" err="1">
                    <a:latin typeface="+mj-lt"/>
                  </a:rPr>
                  <a:t>hrs</a:t>
                </a:r>
                <a:r>
                  <a:rPr lang="en-US" sz="2000" dirty="0">
                    <a:latin typeface="+mj-lt"/>
                  </a:rPr>
                  <a:t>)</a:t>
                </a:r>
              </a:p>
              <a:p>
                <a:pPr marL="0" indent="0">
                  <a:buNone/>
                </a:pPr>
                <a14:m>
                  <m:oMath xmlns:m="http://schemas.openxmlformats.org/officeDocument/2006/math">
                    <m:r>
                      <a:rPr lang="en-US" sz="2000" b="0" i="1" dirty="0" smtClean="0">
                        <a:latin typeface="Cambria Math" panose="02040503050406030204" pitchFamily="18" charset="0"/>
                      </a:rPr>
                      <m:t>𝜇</m:t>
                    </m:r>
                  </m:oMath>
                </a14:m>
                <a:r>
                  <a:rPr lang="en-US" sz="2000" i="1" dirty="0">
                    <a:latin typeface="+mj-lt"/>
                  </a:rPr>
                  <a:t> – </a:t>
                </a:r>
                <a:r>
                  <a:rPr lang="en-US" sz="2000" dirty="0"/>
                  <a:t>distance travelled by plume center (km)</a:t>
                </a:r>
              </a:p>
              <a:p>
                <a:pPr marL="0" indent="0">
                  <a:buNone/>
                </a:pPr>
                <a14:m>
                  <m:oMath xmlns:m="http://schemas.openxmlformats.org/officeDocument/2006/math">
                    <m:r>
                      <a:rPr lang="en-US" sz="2000" b="0" i="1" smtClean="0">
                        <a:latin typeface="Cambria Math" panose="02040503050406030204" pitchFamily="18" charset="0"/>
                      </a:rPr>
                      <m:t>𝑑</m:t>
                    </m:r>
                  </m:oMath>
                </a14:m>
                <a:r>
                  <a:rPr lang="en-US" sz="2000" dirty="0">
                    <a:latin typeface="+mj-lt"/>
                  </a:rPr>
                  <a:t> </a:t>
                </a:r>
                <a:r>
                  <a:rPr lang="en-US" sz="2000" i="1" dirty="0"/>
                  <a:t>–</a:t>
                </a:r>
                <a:r>
                  <a:rPr lang="en-US" sz="2000" dirty="0">
                    <a:latin typeface="+mj-lt"/>
                  </a:rPr>
                  <a:t> distance between plume center and town (km)</a:t>
                </a:r>
              </a:p>
              <a:p>
                <a:pPr marL="0" indent="0">
                  <a:buNone/>
                </a:pPr>
                <a14:m>
                  <m:oMath xmlns:m="http://schemas.openxmlformats.org/officeDocument/2006/math">
                    <m:r>
                      <a:rPr lang="en-US" sz="2000" b="0" i="1" smtClean="0">
                        <a:latin typeface="Cambria Math" panose="02040503050406030204" pitchFamily="18" charset="0"/>
                      </a:rPr>
                      <m:t>𝑠</m:t>
                    </m:r>
                  </m:oMath>
                </a14:m>
                <a:r>
                  <a:rPr lang="en-US" sz="2000" dirty="0">
                    <a:latin typeface="+mj-lt"/>
                  </a:rPr>
                  <a:t> </a:t>
                </a:r>
                <a:r>
                  <a:rPr lang="en-US" sz="2000" i="1" dirty="0"/>
                  <a:t>–</a:t>
                </a:r>
                <a:r>
                  <a:rPr lang="en-US" sz="2000" dirty="0">
                    <a:latin typeface="+mj-lt"/>
                  </a:rPr>
                  <a:t> plume spread at time </a:t>
                </a:r>
                <a14:m>
                  <m:oMath xmlns:m="http://schemas.openxmlformats.org/officeDocument/2006/math">
                    <m:r>
                      <a:rPr lang="en-US" sz="2000" b="0" i="1" smtClean="0">
                        <a:latin typeface="Cambria Math" panose="02040503050406030204" pitchFamily="18" charset="0"/>
                      </a:rPr>
                      <m:t>𝑡</m:t>
                    </m:r>
                  </m:oMath>
                </a14:m>
                <a:r>
                  <a:rPr lang="en-US" sz="2000" dirty="0">
                    <a:latin typeface="+mj-lt"/>
                  </a:rPr>
                  <a:t> (km)</a:t>
                </a:r>
              </a:p>
              <a:p>
                <a:pPr marL="0" indent="0">
                  <a:buNone/>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𝑇</m:t>
                        </m:r>
                      </m:sub>
                    </m:sSub>
                  </m:oMath>
                </a14:m>
                <a:r>
                  <a:rPr lang="en-US" sz="2000" i="1" dirty="0"/>
                  <a:t> –</a:t>
                </a:r>
                <a:r>
                  <a:rPr lang="en-US" sz="2000" dirty="0"/>
                  <a:t> relative pollution concentration in town (0…1)</a:t>
                </a:r>
              </a:p>
              <a:p>
                <a:pPr marL="0" indent="0">
                  <a:buNone/>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𝑠</m:t>
                        </m:r>
                      </m:sub>
                    </m:sSub>
                  </m:oMath>
                </a14:m>
                <a:r>
                  <a:rPr lang="en-US" sz="2000" i="1" dirty="0"/>
                  <a:t> –</a:t>
                </a:r>
                <a:r>
                  <a:rPr lang="en-US" sz="2000" dirty="0"/>
                  <a:t> safe relative concentration level (0..1)</a:t>
                </a:r>
              </a:p>
              <a:p>
                <a:pPr marL="0" indent="0">
                  <a:buNone/>
                </a:pPr>
                <a:endParaRPr lang="en-US" sz="2000" dirty="0"/>
              </a:p>
              <a:p>
                <a:pPr marL="0" indent="0">
                  <a:buNone/>
                </a:pPr>
                <a:endParaRPr lang="en-US" sz="2000" dirty="0">
                  <a:latin typeface="+mj-lt"/>
                </a:endParaRPr>
              </a:p>
              <a:p>
                <a:pPr marL="0" indent="0">
                  <a:buFont typeface="Arial"/>
                  <a:buNone/>
                </a:pPr>
                <a:endParaRPr lang="en-US" sz="2000" dirty="0">
                  <a:latin typeface="+mj-lt"/>
                </a:endParaRPr>
              </a:p>
              <a:p>
                <a:pPr marL="0" indent="0">
                  <a:buFont typeface="Arial"/>
                  <a:buNone/>
                </a:pPr>
                <a:endParaRPr lang="en-US" sz="2000" dirty="0">
                  <a:latin typeface="+mj-lt"/>
                </a:endParaRPr>
              </a:p>
              <a:p>
                <a:pPr marL="0" indent="0">
                  <a:buFont typeface="Arial"/>
                  <a:buNone/>
                </a:pPr>
                <a:endParaRPr lang="en-US" sz="2000" dirty="0">
                  <a:latin typeface="+mj-lt"/>
                </a:endParaRPr>
              </a:p>
              <a:p>
                <a:pPr marL="0" indent="0">
                  <a:buNone/>
                </a:pPr>
                <a:endParaRPr lang="en-US" sz="2000" i="1" dirty="0">
                  <a:latin typeface="Cambria Math" panose="02040503050406030204" pitchFamily="18"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9" y="1536087"/>
                <a:ext cx="4075472" cy="4107331"/>
              </a:xfrm>
              <a:prstGeom prst="rect">
                <a:avLst/>
              </a:prstGeom>
              <a:blipFill>
                <a:blip r:embed="rId4"/>
                <a:stretch>
                  <a:fillRect l="-1189" t="-590" b="-250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Content Placeholder 2"/>
              <p:cNvSpPr txBox="1">
                <a:spLocks/>
              </p:cNvSpPr>
              <p:nvPr/>
            </p:nvSpPr>
            <p:spPr>
              <a:xfrm>
                <a:off x="4670324" y="1541770"/>
                <a:ext cx="4016476" cy="287976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000" b="1" u="sng" dirty="0">
                    <a:latin typeface="+mj-lt"/>
                  </a:rPr>
                  <a:t>Assumptions:</a:t>
                </a:r>
              </a:p>
              <a:p>
                <a:pPr marL="0" indent="0">
                  <a:buFont typeface="Arial"/>
                  <a:buNone/>
                </a:pPr>
                <a14:m>
                  <m:oMath xmlns:m="http://schemas.openxmlformats.org/officeDocument/2006/math">
                    <m:r>
                      <a:rPr lang="en-US" sz="2000" b="0" i="1" smtClean="0">
                        <a:latin typeface="Cambria Math" panose="02040503050406030204" pitchFamily="18" charset="0"/>
                      </a:rPr>
                      <m:t>𝜇</m:t>
                    </m:r>
                    <m:r>
                      <a:rPr lang="en-US" sz="2000" b="0" i="1" smtClean="0">
                        <a:latin typeface="Cambria Math" panose="02040503050406030204" pitchFamily="18" charset="0"/>
                      </a:rPr>
                      <m:t>=3</m:t>
                    </m:r>
                    <m:r>
                      <a:rPr lang="en-US" sz="2000" b="0" i="1" smtClean="0">
                        <a:latin typeface="Cambria Math" panose="02040503050406030204" pitchFamily="18" charset="0"/>
                      </a:rPr>
                      <m:t>𝑡</m:t>
                    </m:r>
                  </m:oMath>
                </a14:m>
                <a:r>
                  <a:rPr lang="en-US" sz="2000" dirty="0">
                    <a:latin typeface="+mj-lt"/>
                  </a:rPr>
                  <a:t> </a:t>
                </a:r>
              </a:p>
              <a:p>
                <a:pPr marL="0" indent="0">
                  <a:buFont typeface="Arial"/>
                  <a:buNone/>
                </a:pPr>
                <a14:m>
                  <m:oMath xmlns:m="http://schemas.openxmlformats.org/officeDocument/2006/math">
                    <m:r>
                      <a:rPr lang="en-US" sz="2000" b="0" i="1" smtClean="0">
                        <a:latin typeface="Cambria Math" panose="02040503050406030204" pitchFamily="18" charset="0"/>
                      </a:rPr>
                      <m:t>𝑑</m:t>
                    </m:r>
                    <m:r>
                      <a:rPr lang="en-US" sz="2000" b="0" i="1" smtClean="0">
                        <a:latin typeface="Cambria Math" panose="02040503050406030204" pitchFamily="18" charset="0"/>
                      </a:rPr>
                      <m:t>=10−</m:t>
                    </m:r>
                    <m:r>
                      <a:rPr lang="en-US" sz="2000" b="0" i="1" smtClean="0">
                        <a:latin typeface="Cambria Math" panose="02040503050406030204" pitchFamily="18" charset="0"/>
                      </a:rPr>
                      <m:t>𝜇</m:t>
                    </m:r>
                  </m:oMath>
                </a14:m>
                <a:r>
                  <a:rPr lang="en-US" sz="2000" dirty="0">
                    <a:latin typeface="+mj-lt"/>
                  </a:rPr>
                  <a:t> </a:t>
                </a:r>
              </a:p>
              <a:p>
                <a:pPr marL="0" indent="0">
                  <a:buNone/>
                </a:pPr>
                <a:r>
                  <a:rPr lang="en-US" sz="2000"/>
                  <a:t>Peak concentration </a:t>
                </a:r>
                <a:r>
                  <a:rPr lang="en-US" sz="2000" dirty="0"/>
                  <a:t>at </a:t>
                </a:r>
                <a14:m>
                  <m:oMath xmlns:m="http://schemas.openxmlformats.org/officeDocument/2006/math">
                    <m:r>
                      <a:rPr lang="en-US" sz="2000" i="1">
                        <a:latin typeface="Cambria Math" panose="02040503050406030204" pitchFamily="18" charset="0"/>
                      </a:rPr>
                      <m:t>𝑡</m:t>
                    </m:r>
                    <m:r>
                      <a:rPr lang="en-US" sz="2000" i="1">
                        <a:latin typeface="Cambria Math" panose="02040503050406030204" pitchFamily="18" charset="0"/>
                      </a:rPr>
                      <m:t>=1 </m:t>
                    </m:r>
                  </m:oMath>
                </a14:m>
                <a:r>
                  <a:rPr lang="en-US" sz="2000" dirty="0"/>
                  <a:t>is 20 times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𝑠</m:t>
                        </m:r>
                      </m:sub>
                    </m:sSub>
                  </m:oMath>
                </a14:m>
                <a:endParaRPr lang="en-US" sz="2000" dirty="0"/>
              </a:p>
              <a:p>
                <a:pPr marL="0" indent="0">
                  <a:buFont typeface="Arial"/>
                  <a:buNone/>
                </a:pPr>
                <a:r>
                  <a:rPr lang="en-US" sz="2000" dirty="0">
                    <a:latin typeface="+mj-lt"/>
                  </a:rPr>
                  <a:t>Plume spread is </a:t>
                </a:r>
                <a14:m>
                  <m:oMath xmlns:m="http://schemas.openxmlformats.org/officeDocument/2006/math">
                    <m:r>
                      <a:rPr lang="en-US" sz="2000" b="0" i="1" smtClean="0">
                        <a:latin typeface="Cambria Math" panose="02040503050406030204" pitchFamily="18" charset="0"/>
                      </a:rPr>
                      <m:t>𝑠</m:t>
                    </m:r>
                    <m:r>
                      <a:rPr lang="en-US" sz="2000" b="0" i="1" smtClean="0">
                        <a:latin typeface="Cambria Math" panose="02040503050406030204" pitchFamily="18" charset="0"/>
                      </a:rPr>
                      <m:t>=2</m:t>
                    </m:r>
                  </m:oMath>
                </a14:m>
                <a:r>
                  <a:rPr lang="en-US" sz="2000" dirty="0">
                    <a:latin typeface="+mj-lt"/>
                  </a:rPr>
                  <a:t> km at </a:t>
                </a:r>
                <a14:m>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=1</m:t>
                    </m:r>
                  </m:oMath>
                </a14:m>
                <a:r>
                  <a:rPr lang="en-US" sz="2000" dirty="0">
                    <a:latin typeface="+mj-lt"/>
                  </a:rPr>
                  <a:t> hour</a:t>
                </a:r>
              </a:p>
            </p:txBody>
          </p:sp>
        </mc:Choice>
        <mc:Fallback>
          <p:sp>
            <p:nvSpPr>
              <p:cNvPr id="8" name="Content Placeholder 2"/>
              <p:cNvSpPr txBox="1">
                <a:spLocks noRot="1" noChangeAspect="1" noMove="1" noResize="1" noEditPoints="1" noAdjustHandles="1" noChangeArrowheads="1" noChangeShapeType="1" noTextEdit="1"/>
              </p:cNvSpPr>
              <p:nvPr/>
            </p:nvSpPr>
            <p:spPr>
              <a:xfrm>
                <a:off x="4670324" y="1541770"/>
                <a:ext cx="4016476" cy="2879768"/>
              </a:xfrm>
              <a:prstGeom prst="rect">
                <a:avLst/>
              </a:prstGeom>
              <a:blipFill>
                <a:blip r:embed="rId5"/>
                <a:stretch>
                  <a:fillRect l="-1207" t="-840"/>
                </a:stretch>
              </a:blipFill>
            </p:spPr>
            <p:txBody>
              <a:bodyPr/>
              <a:lstStyle/>
              <a:p>
                <a:r>
                  <a:rPr lang="en-US">
                    <a:noFill/>
                  </a:rPr>
                  <a:t> </a:t>
                </a:r>
              </a:p>
            </p:txBody>
          </p:sp>
        </mc:Fallback>
      </mc:AlternateContent>
      <p:sp>
        <p:nvSpPr>
          <p:cNvPr id="9" name="Content Placeholder 2"/>
          <p:cNvSpPr txBox="1">
            <a:spLocks/>
          </p:cNvSpPr>
          <p:nvPr/>
        </p:nvSpPr>
        <p:spPr>
          <a:xfrm>
            <a:off x="4670324" y="4545670"/>
            <a:ext cx="4016476" cy="181499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000" b="1" u="sng" dirty="0">
                <a:latin typeface="+mj-lt"/>
              </a:rPr>
              <a:t>Objective</a:t>
            </a:r>
          </a:p>
          <a:p>
            <a:pPr marL="0" indent="0">
              <a:buFont typeface="Arial"/>
              <a:buNone/>
            </a:pPr>
            <a:r>
              <a:rPr lang="en-US" sz="2000" b="0" dirty="0"/>
              <a:t>Determine the maximum level of pollution in town , and the time until pollution falls back to safe levels.</a:t>
            </a:r>
            <a:endParaRPr lang="en-US" sz="2000" dirty="0">
              <a:latin typeface="+mj-lt"/>
            </a:endParaRPr>
          </a:p>
        </p:txBody>
      </p:sp>
      <p:sp>
        <p:nvSpPr>
          <p:cNvPr id="11" name="Content Placeholder 2"/>
          <p:cNvSpPr txBox="1">
            <a:spLocks/>
          </p:cNvSpPr>
          <p:nvPr/>
        </p:nvSpPr>
        <p:spPr>
          <a:xfrm>
            <a:off x="449079" y="5797507"/>
            <a:ext cx="3905148" cy="981987"/>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Approach</a:t>
            </a:r>
          </a:p>
          <a:p>
            <a:pPr marL="0" indent="0">
              <a:buFont typeface="Arial"/>
              <a:buNone/>
            </a:pPr>
            <a:r>
              <a:rPr lang="en-US" sz="2200" b="0" dirty="0"/>
              <a:t>We will </a:t>
            </a:r>
            <a:r>
              <a:rPr lang="en-US" sz="2200" dirty="0"/>
              <a:t>use a diffusion model.</a:t>
            </a:r>
            <a:endParaRPr lang="en-US" sz="2200" dirty="0">
              <a:latin typeface="+mj-lt"/>
            </a:endParaRPr>
          </a:p>
        </p:txBody>
      </p:sp>
    </p:spTree>
    <p:extLst>
      <p:ext uri="{BB962C8B-B14F-4D97-AF65-F5344CB8AC3E}">
        <p14:creationId xmlns:p14="http://schemas.microsoft.com/office/powerpoint/2010/main" val="203712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3: Formulate the model</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60375" y="1531937"/>
                <a:ext cx="8229602" cy="532606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Relative Concentration of Pollutant: </a:t>
                </a:r>
                <a14:m>
                  <m:oMath xmlns:m="http://schemas.openxmlformats.org/officeDocument/2006/math">
                    <m:r>
                      <a:rPr lang="en-US" sz="2000" i="1" smtClean="0">
                        <a:latin typeface="Cambria Math" panose="02040503050406030204" pitchFamily="18" charset="0"/>
                      </a:rPr>
                      <m:t>𝐶</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𝑡</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ad>
                          <m:radPr>
                            <m:degHide m:val="on"/>
                            <m:ctrlPr>
                              <a:rPr lang="en-US" sz="2000" i="1">
                                <a:latin typeface="Cambria Math" panose="02040503050406030204" pitchFamily="18" charset="0"/>
                              </a:rPr>
                            </m:ctrlPr>
                          </m:radPr>
                          <m:deg/>
                          <m:e>
                            <m:r>
                              <a:rPr lang="en-US" sz="2000" i="1">
                                <a:latin typeface="Cambria Math" panose="02040503050406030204" pitchFamily="18" charset="0"/>
                              </a:rPr>
                              <m:t>2</m:t>
                            </m:r>
                            <m:r>
                              <a:rPr lang="en-US" sz="2000" i="1">
                                <a:latin typeface="Cambria Math" panose="02040503050406030204" pitchFamily="18" charset="0"/>
                              </a:rPr>
                              <m:t>𝜋</m:t>
                            </m:r>
                            <m:r>
                              <a:rPr lang="en-US" sz="2000" i="1">
                                <a:latin typeface="Cambria Math" panose="02040503050406030204" pitchFamily="18" charset="0"/>
                              </a:rPr>
                              <m:t>𝐷𝑡</m:t>
                            </m:r>
                          </m:e>
                        </m:rad>
                      </m:den>
                    </m:f>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r>
                          <a:rPr lang="en-US" sz="2000" i="1">
                            <a:latin typeface="Cambria Math" panose="02040503050406030204" pitchFamily="18" charset="0"/>
                          </a:rPr>
                          <m:t>/(2</m:t>
                        </m:r>
                        <m:r>
                          <a:rPr lang="en-US" sz="2000" i="1">
                            <a:latin typeface="Cambria Math" panose="02040503050406030204" pitchFamily="18" charset="0"/>
                          </a:rPr>
                          <m:t>𝐷𝑡</m:t>
                        </m:r>
                        <m:r>
                          <a:rPr lang="en-US" sz="2000" i="1">
                            <a:latin typeface="Cambria Math" panose="02040503050406030204" pitchFamily="18" charset="0"/>
                          </a:rPr>
                          <m:t>)</m:t>
                        </m:r>
                      </m:sup>
                    </m:sSup>
                  </m:oMath>
                </a14:m>
                <a:endParaRPr lang="en-US" sz="2000" dirty="0">
                  <a:latin typeface="+mj-lt"/>
                </a:endParaRPr>
              </a:p>
              <a:p>
                <a:pPr marL="0" indent="0">
                  <a:buNone/>
                </a:pPr>
                <a:r>
                  <a:rPr lang="en-US" sz="2000" dirty="0">
                    <a:latin typeface="+mj-lt"/>
                  </a:rPr>
                  <a:t>where </a:t>
                </a:r>
                <a14:m>
                  <m:oMath xmlns:m="http://schemas.openxmlformats.org/officeDocument/2006/math">
                    <m:r>
                      <a:rPr lang="en-US" sz="2000" b="0" i="1" smtClean="0">
                        <a:latin typeface="Cambria Math" panose="02040503050406030204" pitchFamily="18" charset="0"/>
                      </a:rPr>
                      <m:t>𝑥</m:t>
                    </m:r>
                  </m:oMath>
                </a14:m>
                <a:r>
                  <a:rPr lang="en-US" sz="2000" dirty="0">
                    <a:latin typeface="+mj-lt"/>
                  </a:rPr>
                  <a:t> is the location and </a:t>
                </a:r>
                <a14:m>
                  <m:oMath xmlns:m="http://schemas.openxmlformats.org/officeDocument/2006/math">
                    <m:r>
                      <a:rPr lang="en-US" sz="2000" b="0" i="1" smtClean="0">
                        <a:latin typeface="Cambria Math" panose="02040503050406030204" pitchFamily="18" charset="0"/>
                      </a:rPr>
                      <m:t>𝑡</m:t>
                    </m:r>
                  </m:oMath>
                </a14:m>
                <a:r>
                  <a:rPr lang="en-US" sz="2000" dirty="0">
                    <a:latin typeface="+mj-lt"/>
                  </a:rPr>
                  <a:t> is time (</a:t>
                </a:r>
                <a14:m>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rPr>
                      <m:t>=0</m:t>
                    </m:r>
                  </m:oMath>
                </a14:m>
                <a:r>
                  <a:rPr lang="en-US" sz="2000" dirty="0">
                    <a:latin typeface="+mj-lt"/>
                  </a:rPr>
                  <a:t> is the location center, plume start)</a:t>
                </a:r>
              </a:p>
              <a:p>
                <a:r>
                  <a:rPr lang="en-US" sz="2000" dirty="0">
                    <a:latin typeface="+mj-lt"/>
                  </a:rPr>
                  <a:t>The first order of business is to figure out what to use for </a:t>
                </a:r>
                <a14:m>
                  <m:oMath xmlns:m="http://schemas.openxmlformats.org/officeDocument/2006/math">
                    <m:r>
                      <a:rPr lang="en-US" sz="2000" b="0" i="1" smtClean="0">
                        <a:latin typeface="Cambria Math" panose="02040503050406030204" pitchFamily="18" charset="0"/>
                      </a:rPr>
                      <m:t>𝐷</m:t>
                    </m:r>
                  </m:oMath>
                </a14:m>
                <a:r>
                  <a:rPr lang="en-US" sz="2000" dirty="0">
                    <a:latin typeface="+mj-lt"/>
                  </a:rPr>
                  <a:t>.</a:t>
                </a:r>
              </a:p>
              <a:p>
                <a:pPr lvl="1"/>
                <a:r>
                  <a:rPr lang="en-US" sz="2000" dirty="0">
                    <a:latin typeface="+mj-lt"/>
                  </a:rPr>
                  <a:t>Note that </a:t>
                </a:r>
                <a14:m>
                  <m:oMath xmlns:m="http://schemas.openxmlformats.org/officeDocument/2006/math">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𝐷𝑡</m:t>
                        </m:r>
                      </m:e>
                    </m:rad>
                  </m:oMath>
                </a14:m>
                <a:r>
                  <a:rPr lang="en-US" sz="2000" dirty="0">
                    <a:latin typeface="+mj-lt"/>
                  </a:rPr>
                  <a:t> is the standard deviation of the distribution</a:t>
                </a:r>
              </a:p>
              <a:p>
                <a:pPr lvl="1"/>
                <a:r>
                  <a:rPr lang="en-US" sz="2000" dirty="0">
                    <a:latin typeface="+mj-lt"/>
                  </a:rPr>
                  <a:t>We know that at </a:t>
                </a:r>
                <a14:m>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=1</m:t>
                    </m:r>
                  </m:oMath>
                </a14:m>
                <a:r>
                  <a:rPr lang="en-US" sz="2000" dirty="0">
                    <a:latin typeface="+mj-lt"/>
                  </a:rPr>
                  <a:t>, the spread is </a:t>
                </a:r>
                <a14:m>
                  <m:oMath xmlns:m="http://schemas.openxmlformats.org/officeDocument/2006/math">
                    <m:r>
                      <a:rPr lang="en-US" sz="2000" b="0" i="1" smtClean="0">
                        <a:latin typeface="Cambria Math" panose="02040503050406030204" pitchFamily="18" charset="0"/>
                      </a:rPr>
                      <m:t>𝑠</m:t>
                    </m:r>
                    <m:r>
                      <a:rPr lang="en-US" sz="2000" b="0" i="1" smtClean="0">
                        <a:latin typeface="Cambria Math" panose="02040503050406030204" pitchFamily="18" charset="0"/>
                      </a:rPr>
                      <m:t>=2</m:t>
                    </m:r>
                  </m:oMath>
                </a14:m>
                <a:r>
                  <a:rPr lang="en-US" sz="2000" dirty="0">
                    <a:latin typeface="+mj-lt"/>
                  </a:rPr>
                  <a:t> km. </a:t>
                </a:r>
              </a:p>
              <a:p>
                <a:pPr lvl="1"/>
                <a:r>
                  <a:rPr lang="en-US" sz="2000" dirty="0">
                    <a:latin typeface="+mj-lt"/>
                  </a:rPr>
                  <a:t>Based on the Empirical Rule the middle 4 </a:t>
                </a:r>
                <a:br>
                  <a:rPr lang="en-US" sz="2000" dirty="0">
                    <a:latin typeface="+mj-lt"/>
                  </a:rPr>
                </a:br>
                <a:r>
                  <a:rPr lang="en-US" sz="2000" dirty="0">
                    <a:latin typeface="+mj-lt"/>
                  </a:rPr>
                  <a:t>standard deviations from the center contain </a:t>
                </a:r>
                <a:br>
                  <a:rPr lang="en-US" sz="2000" dirty="0">
                    <a:latin typeface="+mj-lt"/>
                  </a:rPr>
                </a:br>
                <a:r>
                  <a:rPr lang="en-US" sz="2000" dirty="0">
                    <a:latin typeface="+mj-lt"/>
                  </a:rPr>
                  <a:t>most of the density (about 95%).</a:t>
                </a:r>
              </a:p>
              <a:p>
                <a:pPr lvl="1"/>
                <a:r>
                  <a:rPr lang="en-US" sz="2000" dirty="0">
                    <a:latin typeface="+mj-lt"/>
                  </a:rPr>
                  <a:t>So we have </a:t>
                </a:r>
                <a14:m>
                  <m:oMath xmlns:m="http://schemas.openxmlformats.org/officeDocument/2006/math">
                    <m:r>
                      <a:rPr lang="en-US" sz="2000" b="0" i="1" smtClean="0">
                        <a:latin typeface="Cambria Math" panose="02040503050406030204" pitchFamily="18" charset="0"/>
                      </a:rPr>
                      <m:t>4</m:t>
                    </m:r>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𝐷𝑡</m:t>
                        </m:r>
                      </m:e>
                    </m:rad>
                    <m:r>
                      <a:rPr lang="en-US" sz="2000" b="0" i="1" smtClean="0">
                        <a:latin typeface="Cambria Math" panose="02040503050406030204" pitchFamily="18" charset="0"/>
                      </a:rPr>
                      <m:t>=2</m:t>
                    </m:r>
                  </m:oMath>
                </a14:m>
                <a:r>
                  <a:rPr lang="en-US" sz="2000" dirty="0">
                    <a:latin typeface="+mj-lt"/>
                  </a:rPr>
                  <a:t> when </a:t>
                </a:r>
                <a14:m>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=1</m:t>
                    </m:r>
                  </m:oMath>
                </a14:m>
                <a:endParaRPr lang="en-US" sz="2000" dirty="0">
                  <a:latin typeface="+mj-lt"/>
                </a:endParaRPr>
              </a:p>
              <a:p>
                <a:pPr lvl="1"/>
                <a:r>
                  <a:rPr lang="en-US" sz="2000" dirty="0">
                    <a:latin typeface="+mj-lt"/>
                  </a:rPr>
                  <a:t>Thus </a:t>
                </a:r>
                <a14:m>
                  <m:oMath xmlns:m="http://schemas.openxmlformats.org/officeDocument/2006/math">
                    <m:r>
                      <a:rPr lang="en-US" sz="2000" b="0" i="1" smtClean="0">
                        <a:latin typeface="Cambria Math" panose="02040503050406030204" pitchFamily="18" charset="0"/>
                      </a:rPr>
                      <m:t>𝐷</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oMath>
                </a14:m>
                <a:endParaRPr lang="en-US" sz="2000" dirty="0">
                  <a:latin typeface="+mj-lt"/>
                </a:endParaRPr>
              </a:p>
              <a:p>
                <a:r>
                  <a:rPr lang="en-US" sz="2000" dirty="0">
                    <a:latin typeface="+mj-lt"/>
                  </a:rPr>
                  <a:t>Therefore</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𝐶</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𝑡</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ad>
                            <m:radPr>
                              <m:degHide m:val="on"/>
                              <m:ctrlPr>
                                <a:rPr lang="en-US" sz="2000" i="1">
                                  <a:latin typeface="Cambria Math" panose="02040503050406030204" pitchFamily="18" charset="0"/>
                                </a:rPr>
                              </m:ctrlPr>
                            </m:radPr>
                            <m:deg/>
                            <m:e>
                              <m:r>
                                <a:rPr lang="en-US" sz="2000" b="0" i="1" smtClean="0">
                                  <a:latin typeface="Cambria Math" panose="02040503050406030204" pitchFamily="18" charset="0"/>
                                </a:rPr>
                                <m:t>0.5</m:t>
                              </m:r>
                              <m:r>
                                <a:rPr lang="en-US" sz="2000" i="1">
                                  <a:latin typeface="Cambria Math" panose="02040503050406030204" pitchFamily="18" charset="0"/>
                                </a:rPr>
                                <m:t>𝜋</m:t>
                              </m:r>
                              <m:r>
                                <a:rPr lang="en-US" sz="2000" i="1">
                                  <a:latin typeface="Cambria Math" panose="02040503050406030204" pitchFamily="18" charset="0"/>
                                </a:rPr>
                                <m:t>𝑡</m:t>
                              </m:r>
                            </m:e>
                          </m:rad>
                        </m:den>
                      </m:f>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r>
                            <a:rPr lang="en-US" sz="2000" i="1">
                              <a:latin typeface="Cambria Math" panose="02040503050406030204" pitchFamily="18" charset="0"/>
                            </a:rPr>
                            <m:t>/(</m:t>
                          </m:r>
                          <m:r>
                            <a:rPr lang="en-US" sz="2000" b="0" i="1" smtClean="0">
                              <a:latin typeface="Cambria Math" panose="02040503050406030204" pitchFamily="18" charset="0"/>
                            </a:rPr>
                            <m:t>0.5</m:t>
                          </m:r>
                          <m:r>
                            <a:rPr lang="en-US" sz="2000" i="1">
                              <a:latin typeface="Cambria Math" panose="02040503050406030204" pitchFamily="18" charset="0"/>
                            </a:rPr>
                            <m:t>𝑡</m:t>
                          </m:r>
                          <m:r>
                            <a:rPr lang="en-US" sz="2000" i="1">
                              <a:latin typeface="Cambria Math" panose="02040503050406030204" pitchFamily="18" charset="0"/>
                            </a:rPr>
                            <m:t>)</m:t>
                          </m:r>
                        </m:sup>
                      </m:sSup>
                    </m:oMath>
                  </m:oMathPara>
                </a14:m>
                <a:endParaRPr lang="en-US" sz="2000" dirty="0">
                  <a:latin typeface="+mj-lt"/>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60375" y="1531937"/>
                <a:ext cx="8229602" cy="5326063"/>
              </a:xfrm>
              <a:prstGeom prst="rect">
                <a:avLst/>
              </a:prstGeom>
              <a:blipFill>
                <a:blip r:embed="rId4"/>
                <a:stretch>
                  <a:fillRect l="-665"/>
                </a:stretch>
              </a:blipFill>
            </p:spPr>
            <p:txBody>
              <a:bodyPr/>
              <a:lstStyle/>
              <a:p>
                <a:r>
                  <a:rPr lang="en-US">
                    <a:noFill/>
                  </a:rPr>
                  <a:t> </a:t>
                </a:r>
              </a:p>
            </p:txBody>
          </p:sp>
        </mc:Fallback>
      </mc:AlternateContent>
      <p:sp>
        <p:nvSpPr>
          <p:cNvPr id="3" name="AutoShape 2" descr="Image result for empirical ru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5"/>
          <a:stretch>
            <a:fillRect/>
          </a:stretch>
        </p:blipFill>
        <p:spPr>
          <a:xfrm>
            <a:off x="5605895" y="4522177"/>
            <a:ext cx="2914650" cy="1571625"/>
          </a:xfrm>
          <a:prstGeom prst="rect">
            <a:avLst/>
          </a:prstGeom>
        </p:spPr>
      </p:pic>
    </p:spTree>
    <p:extLst>
      <p:ext uri="{BB962C8B-B14F-4D97-AF65-F5344CB8AC3E}">
        <p14:creationId xmlns:p14="http://schemas.microsoft.com/office/powerpoint/2010/main" val="186744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fade">
                                      <p:cBhvr>
                                        <p:cTn id="12" dur="500"/>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animEffect transition="in" filter="fade">
                                      <p:cBhvr>
                                        <p:cTn id="17" dur="500"/>
                                        <p:tgtEl>
                                          <p:spTgt spid="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fade">
                                      <p:cBhvr>
                                        <p:cTn id="27" dur="500"/>
                                        <p:tgtEl>
                                          <p:spTgt spid="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8" end="8"/>
                                            </p:txEl>
                                          </p:spTgt>
                                        </p:tgtEl>
                                        <p:attrNameLst>
                                          <p:attrName>style.visibility</p:attrName>
                                        </p:attrNameLst>
                                      </p:cBhvr>
                                      <p:to>
                                        <p:strVal val="visible"/>
                                      </p:to>
                                    </p:set>
                                    <p:animEffect transition="in" filter="fade">
                                      <p:cBhvr>
                                        <p:cTn id="32" dur="500"/>
                                        <p:tgtEl>
                                          <p:spTgt spid="7">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animEffect transition="in" filter="fade">
                                      <p:cBhvr>
                                        <p:cTn id="35"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3: Formulate the model</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60375" y="1531938"/>
                <a:ext cx="8229602" cy="4850389"/>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100" dirty="0"/>
                  <a:t>Relative Concentration of Pollutant: </a:t>
                </a:r>
                <a14:m>
                  <m:oMath xmlns:m="http://schemas.openxmlformats.org/officeDocument/2006/math">
                    <m:r>
                      <a:rPr lang="en-US" sz="2100" i="1">
                        <a:latin typeface="Cambria Math" panose="02040503050406030204" pitchFamily="18" charset="0"/>
                      </a:rPr>
                      <m:t>𝐶</m:t>
                    </m:r>
                    <m:d>
                      <m:dPr>
                        <m:ctrlPr>
                          <a:rPr lang="en-US" sz="2100" i="1">
                            <a:latin typeface="Cambria Math" panose="02040503050406030204" pitchFamily="18" charset="0"/>
                          </a:rPr>
                        </m:ctrlPr>
                      </m:dPr>
                      <m:e>
                        <m:r>
                          <a:rPr lang="en-US" sz="2100" i="1">
                            <a:latin typeface="Cambria Math" panose="02040503050406030204" pitchFamily="18" charset="0"/>
                          </a:rPr>
                          <m:t>𝑥</m:t>
                        </m:r>
                        <m:r>
                          <a:rPr lang="en-US" sz="2100" i="1">
                            <a:latin typeface="Cambria Math" panose="02040503050406030204" pitchFamily="18" charset="0"/>
                          </a:rPr>
                          <m:t>,</m:t>
                        </m:r>
                        <m:r>
                          <a:rPr lang="en-US" sz="2100" i="1">
                            <a:latin typeface="Cambria Math" panose="02040503050406030204" pitchFamily="18" charset="0"/>
                          </a:rPr>
                          <m:t>𝑡</m:t>
                        </m:r>
                      </m:e>
                    </m:d>
                    <m:r>
                      <a:rPr lang="en-US" sz="2100" i="1">
                        <a:latin typeface="Cambria Math" panose="02040503050406030204" pitchFamily="18" charset="0"/>
                      </a:rPr>
                      <m:t>=</m:t>
                    </m:r>
                    <m:f>
                      <m:fPr>
                        <m:ctrlPr>
                          <a:rPr lang="en-US" sz="2100" i="1">
                            <a:latin typeface="Cambria Math" panose="02040503050406030204" pitchFamily="18" charset="0"/>
                          </a:rPr>
                        </m:ctrlPr>
                      </m:fPr>
                      <m:num>
                        <m:r>
                          <a:rPr lang="en-US" sz="2100" i="1">
                            <a:latin typeface="Cambria Math" panose="02040503050406030204" pitchFamily="18" charset="0"/>
                          </a:rPr>
                          <m:t>1</m:t>
                        </m:r>
                      </m:num>
                      <m:den>
                        <m:rad>
                          <m:radPr>
                            <m:degHide m:val="on"/>
                            <m:ctrlPr>
                              <a:rPr lang="en-US" sz="2100" i="1">
                                <a:latin typeface="Cambria Math" panose="02040503050406030204" pitchFamily="18" charset="0"/>
                              </a:rPr>
                            </m:ctrlPr>
                          </m:radPr>
                          <m:deg/>
                          <m:e>
                            <m:r>
                              <a:rPr lang="en-US" sz="2100" i="1">
                                <a:latin typeface="Cambria Math" panose="02040503050406030204" pitchFamily="18" charset="0"/>
                              </a:rPr>
                              <m:t>0.5</m:t>
                            </m:r>
                            <m:r>
                              <a:rPr lang="en-US" sz="2100" i="1">
                                <a:latin typeface="Cambria Math" panose="02040503050406030204" pitchFamily="18" charset="0"/>
                              </a:rPr>
                              <m:t>𝜋</m:t>
                            </m:r>
                            <m:r>
                              <a:rPr lang="en-US" sz="2100" i="1">
                                <a:latin typeface="Cambria Math" panose="02040503050406030204" pitchFamily="18" charset="0"/>
                              </a:rPr>
                              <m:t>𝑡</m:t>
                            </m:r>
                          </m:e>
                        </m:rad>
                      </m:den>
                    </m:f>
                    <m:sSup>
                      <m:sSupPr>
                        <m:ctrlPr>
                          <a:rPr lang="en-US" sz="2100" i="1">
                            <a:latin typeface="Cambria Math" panose="02040503050406030204" pitchFamily="18" charset="0"/>
                          </a:rPr>
                        </m:ctrlPr>
                      </m:sSupPr>
                      <m:e>
                        <m:r>
                          <a:rPr lang="en-US" sz="2100" i="1">
                            <a:latin typeface="Cambria Math" panose="02040503050406030204" pitchFamily="18" charset="0"/>
                          </a:rPr>
                          <m:t>𝑒</m:t>
                        </m:r>
                      </m:e>
                      <m:sup>
                        <m:r>
                          <a:rPr lang="en-US" sz="2100" i="1">
                            <a:latin typeface="Cambria Math" panose="02040503050406030204" pitchFamily="18" charset="0"/>
                          </a:rPr>
                          <m:t>−</m:t>
                        </m:r>
                        <m:sSup>
                          <m:sSupPr>
                            <m:ctrlPr>
                              <a:rPr lang="en-US" sz="2100" i="1">
                                <a:latin typeface="Cambria Math" panose="02040503050406030204" pitchFamily="18" charset="0"/>
                              </a:rPr>
                            </m:ctrlPr>
                          </m:sSupPr>
                          <m:e>
                            <m:r>
                              <a:rPr lang="en-US" sz="2100" i="1">
                                <a:latin typeface="Cambria Math" panose="02040503050406030204" pitchFamily="18" charset="0"/>
                              </a:rPr>
                              <m:t>𝑥</m:t>
                            </m:r>
                          </m:e>
                          <m:sup>
                            <m:r>
                              <a:rPr lang="en-US" sz="2100" i="1">
                                <a:latin typeface="Cambria Math" panose="02040503050406030204" pitchFamily="18" charset="0"/>
                              </a:rPr>
                              <m:t>2</m:t>
                            </m:r>
                          </m:sup>
                        </m:sSup>
                        <m:r>
                          <a:rPr lang="en-US" sz="2100" i="1">
                            <a:latin typeface="Cambria Math" panose="02040503050406030204" pitchFamily="18" charset="0"/>
                          </a:rPr>
                          <m:t>/(0.5</m:t>
                        </m:r>
                        <m:r>
                          <a:rPr lang="en-US" sz="2100" i="1">
                            <a:latin typeface="Cambria Math" panose="02040503050406030204" pitchFamily="18" charset="0"/>
                          </a:rPr>
                          <m:t>𝑡</m:t>
                        </m:r>
                        <m:r>
                          <a:rPr lang="en-US" sz="2100" i="1">
                            <a:latin typeface="Cambria Math" panose="02040503050406030204" pitchFamily="18" charset="0"/>
                          </a:rPr>
                          <m:t>)</m:t>
                        </m:r>
                      </m:sup>
                    </m:sSup>
                  </m:oMath>
                </a14:m>
                <a:endParaRPr lang="en-US" sz="2100" dirty="0">
                  <a:latin typeface="+mj-lt"/>
                </a:endParaRPr>
              </a:p>
              <a:p>
                <a:pPr marL="0" indent="0">
                  <a:buNone/>
                </a:pPr>
                <a:r>
                  <a:rPr lang="en-US" sz="2100" dirty="0">
                    <a:latin typeface="+mj-lt"/>
                  </a:rPr>
                  <a:t>where </a:t>
                </a:r>
                <a14:m>
                  <m:oMath xmlns:m="http://schemas.openxmlformats.org/officeDocument/2006/math">
                    <m:r>
                      <a:rPr lang="en-US" sz="2100" b="0" i="1" smtClean="0">
                        <a:latin typeface="Cambria Math" panose="02040503050406030204" pitchFamily="18" charset="0"/>
                      </a:rPr>
                      <m:t>𝑥</m:t>
                    </m:r>
                  </m:oMath>
                </a14:m>
                <a:r>
                  <a:rPr lang="en-US" sz="2100" dirty="0">
                    <a:latin typeface="+mj-lt"/>
                  </a:rPr>
                  <a:t> is the location and </a:t>
                </a:r>
                <a14:m>
                  <m:oMath xmlns:m="http://schemas.openxmlformats.org/officeDocument/2006/math">
                    <m:r>
                      <a:rPr lang="en-US" sz="2100" b="0" i="1" smtClean="0">
                        <a:latin typeface="Cambria Math" panose="02040503050406030204" pitchFamily="18" charset="0"/>
                      </a:rPr>
                      <m:t>𝑡</m:t>
                    </m:r>
                  </m:oMath>
                </a14:m>
                <a:r>
                  <a:rPr lang="en-US" sz="2100" dirty="0">
                    <a:latin typeface="+mj-lt"/>
                  </a:rPr>
                  <a:t> is time (</a:t>
                </a:r>
                <a14:m>
                  <m:oMath xmlns:m="http://schemas.openxmlformats.org/officeDocument/2006/math">
                    <m:r>
                      <a:rPr lang="en-US" sz="2100" b="0" i="1" smtClean="0">
                        <a:latin typeface="Cambria Math" panose="02040503050406030204" pitchFamily="18" charset="0"/>
                      </a:rPr>
                      <m:t>𝑥</m:t>
                    </m:r>
                    <m:r>
                      <a:rPr lang="en-US" sz="2100" b="0" i="1" smtClean="0">
                        <a:latin typeface="Cambria Math" panose="02040503050406030204" pitchFamily="18" charset="0"/>
                      </a:rPr>
                      <m:t>=0</m:t>
                    </m:r>
                  </m:oMath>
                </a14:m>
                <a:r>
                  <a:rPr lang="en-US" sz="2100" dirty="0">
                    <a:latin typeface="+mj-lt"/>
                  </a:rPr>
                  <a:t> is the location center, plume start)</a:t>
                </a:r>
              </a:p>
              <a:p>
                <a:r>
                  <a:rPr lang="en-US" sz="2100" dirty="0"/>
                  <a:t>Next we can simply use the assumptions that </a:t>
                </a:r>
                <a14:m>
                  <m:oMath xmlns:m="http://schemas.openxmlformats.org/officeDocument/2006/math">
                    <m:r>
                      <a:rPr lang="en-US" sz="2100" i="1">
                        <a:latin typeface="Cambria Math" panose="02040503050406030204" pitchFamily="18" charset="0"/>
                      </a:rPr>
                      <m:t>𝜇</m:t>
                    </m:r>
                    <m:r>
                      <a:rPr lang="en-US" sz="2100" i="1">
                        <a:latin typeface="Cambria Math" panose="02040503050406030204" pitchFamily="18" charset="0"/>
                      </a:rPr>
                      <m:t>=3</m:t>
                    </m:r>
                    <m:r>
                      <a:rPr lang="en-US" sz="2100" i="1">
                        <a:latin typeface="Cambria Math" panose="02040503050406030204" pitchFamily="18" charset="0"/>
                      </a:rPr>
                      <m:t>𝑡</m:t>
                    </m:r>
                  </m:oMath>
                </a14:m>
                <a:r>
                  <a:rPr lang="en-US" sz="2100" dirty="0"/>
                  <a:t> and </a:t>
                </a:r>
                <a14:m>
                  <m:oMath xmlns:m="http://schemas.openxmlformats.org/officeDocument/2006/math">
                    <m:r>
                      <a:rPr lang="en-US" sz="2100" b="0" i="1" smtClean="0">
                        <a:latin typeface="Cambria Math" panose="02040503050406030204" pitchFamily="18" charset="0"/>
                      </a:rPr>
                      <m:t>𝑑</m:t>
                    </m:r>
                    <m:r>
                      <a:rPr lang="en-US" sz="2100" i="1">
                        <a:latin typeface="Cambria Math" panose="02040503050406030204" pitchFamily="18" charset="0"/>
                      </a:rPr>
                      <m:t>=10−</m:t>
                    </m:r>
                    <m:r>
                      <a:rPr lang="en-US" sz="2100" i="1">
                        <a:latin typeface="Cambria Math" panose="02040503050406030204" pitchFamily="18" charset="0"/>
                      </a:rPr>
                      <m:t>𝜇</m:t>
                    </m:r>
                  </m:oMath>
                </a14:m>
                <a:r>
                  <a:rPr lang="en-US" sz="2100" dirty="0"/>
                  <a:t>, to get</a:t>
                </a:r>
                <a:br>
                  <a:rPr lang="en-US" sz="2100" dirty="0"/>
                </a:br>
                <a14:m>
                  <m:oMath xmlns:m="http://schemas.openxmlformats.org/officeDocument/2006/math">
                    <m:r>
                      <a:rPr lang="en-US" sz="2100" b="0" i="1" smtClean="0">
                        <a:latin typeface="Cambria Math" panose="02040503050406030204" pitchFamily="18" charset="0"/>
                      </a:rPr>
                      <m:t>𝑑</m:t>
                    </m:r>
                    <m:r>
                      <a:rPr lang="en-US" sz="2100" i="1">
                        <a:latin typeface="Cambria Math" panose="02040503050406030204" pitchFamily="18" charset="0"/>
                      </a:rPr>
                      <m:t>=10−3</m:t>
                    </m:r>
                    <m:r>
                      <a:rPr lang="en-US" sz="2100" i="1">
                        <a:latin typeface="Cambria Math" panose="02040503050406030204" pitchFamily="18" charset="0"/>
                      </a:rPr>
                      <m:t>𝑡</m:t>
                    </m:r>
                  </m:oMath>
                </a14:m>
                <a:endParaRPr lang="en-US" sz="2100" dirty="0"/>
              </a:p>
              <a:p>
                <a:r>
                  <a:rPr lang="en-US" sz="2100" dirty="0"/>
                  <a:t>Substituting </a:t>
                </a:r>
                <a14:m>
                  <m:oMath xmlns:m="http://schemas.openxmlformats.org/officeDocument/2006/math">
                    <m:r>
                      <a:rPr lang="en-US" sz="2100" b="0" i="1" smtClean="0">
                        <a:latin typeface="Cambria Math" panose="02040503050406030204" pitchFamily="18" charset="0"/>
                      </a:rPr>
                      <m:t>𝑥</m:t>
                    </m:r>
                    <m:r>
                      <a:rPr lang="en-US" sz="2100" b="0" i="1" smtClean="0">
                        <a:latin typeface="Cambria Math" panose="02040503050406030204" pitchFamily="18" charset="0"/>
                      </a:rPr>
                      <m:t>=</m:t>
                    </m:r>
                    <m:r>
                      <a:rPr lang="en-US" sz="2100" b="0" i="1" smtClean="0">
                        <a:latin typeface="Cambria Math" panose="02040503050406030204" pitchFamily="18" charset="0"/>
                      </a:rPr>
                      <m:t>𝑑</m:t>
                    </m:r>
                  </m:oMath>
                </a14:m>
                <a:r>
                  <a:rPr lang="en-US" sz="2100" dirty="0"/>
                  <a:t> gives us the relative concentration of the pollutant in the town</a:t>
                </a:r>
                <a:br>
                  <a:rPr lang="en-US" sz="2100" dirty="0"/>
                </a:br>
                <a14:m>
                  <m:oMath xmlns:m="http://schemas.openxmlformats.org/officeDocument/2006/math">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𝐶</m:t>
                        </m:r>
                      </m:e>
                      <m:sub>
                        <m:r>
                          <a:rPr lang="en-US" sz="2100" b="0" i="1" smtClean="0">
                            <a:latin typeface="Cambria Math" panose="02040503050406030204" pitchFamily="18" charset="0"/>
                          </a:rPr>
                          <m:t>𝑇</m:t>
                        </m:r>
                      </m:sub>
                    </m:sSub>
                    <m:d>
                      <m:dPr>
                        <m:ctrlPr>
                          <a:rPr lang="en-US" sz="2100" b="0" i="1" smtClean="0">
                            <a:latin typeface="Cambria Math" panose="02040503050406030204" pitchFamily="18" charset="0"/>
                          </a:rPr>
                        </m:ctrlPr>
                      </m:dPr>
                      <m:e>
                        <m:r>
                          <a:rPr lang="en-US" sz="2100" b="0" i="1" smtClean="0">
                            <a:latin typeface="Cambria Math" panose="02040503050406030204" pitchFamily="18" charset="0"/>
                          </a:rPr>
                          <m:t>𝑡</m:t>
                        </m:r>
                      </m:e>
                    </m:d>
                    <m:r>
                      <a:rPr lang="en-US" sz="2100" b="0" i="1" smtClean="0">
                        <a:latin typeface="Cambria Math" panose="02040503050406030204" pitchFamily="18" charset="0"/>
                      </a:rPr>
                      <m:t>=</m:t>
                    </m:r>
                    <m:f>
                      <m:fPr>
                        <m:ctrlPr>
                          <a:rPr lang="en-US" sz="2100" i="1">
                            <a:latin typeface="Cambria Math" panose="02040503050406030204" pitchFamily="18" charset="0"/>
                          </a:rPr>
                        </m:ctrlPr>
                      </m:fPr>
                      <m:num>
                        <m:r>
                          <a:rPr lang="en-US" sz="2100" i="1">
                            <a:latin typeface="Cambria Math" panose="02040503050406030204" pitchFamily="18" charset="0"/>
                          </a:rPr>
                          <m:t>1</m:t>
                        </m:r>
                      </m:num>
                      <m:den>
                        <m:rad>
                          <m:radPr>
                            <m:degHide m:val="on"/>
                            <m:ctrlPr>
                              <a:rPr lang="en-US" sz="2100" i="1">
                                <a:latin typeface="Cambria Math" panose="02040503050406030204" pitchFamily="18" charset="0"/>
                              </a:rPr>
                            </m:ctrlPr>
                          </m:radPr>
                          <m:deg/>
                          <m:e>
                            <m:r>
                              <a:rPr lang="en-US" sz="2100" i="1">
                                <a:latin typeface="Cambria Math" panose="02040503050406030204" pitchFamily="18" charset="0"/>
                              </a:rPr>
                              <m:t>0.5</m:t>
                            </m:r>
                            <m:r>
                              <a:rPr lang="en-US" sz="2100" i="1">
                                <a:latin typeface="Cambria Math" panose="02040503050406030204" pitchFamily="18" charset="0"/>
                              </a:rPr>
                              <m:t>𝜋</m:t>
                            </m:r>
                            <m:r>
                              <a:rPr lang="en-US" sz="2100" i="1">
                                <a:latin typeface="Cambria Math" panose="02040503050406030204" pitchFamily="18" charset="0"/>
                              </a:rPr>
                              <m:t>𝑡</m:t>
                            </m:r>
                          </m:e>
                        </m:rad>
                      </m:den>
                    </m:f>
                    <m:sSup>
                      <m:sSupPr>
                        <m:ctrlPr>
                          <a:rPr lang="en-US" sz="2100" i="1">
                            <a:latin typeface="Cambria Math" panose="02040503050406030204" pitchFamily="18" charset="0"/>
                          </a:rPr>
                        </m:ctrlPr>
                      </m:sSupPr>
                      <m:e>
                        <m:r>
                          <a:rPr lang="en-US" sz="2100" i="1">
                            <a:latin typeface="Cambria Math" panose="02040503050406030204" pitchFamily="18" charset="0"/>
                          </a:rPr>
                          <m:t>𝑒</m:t>
                        </m:r>
                      </m:e>
                      <m:sup>
                        <m:r>
                          <a:rPr lang="en-US" sz="2100" i="1">
                            <a:latin typeface="Cambria Math" panose="02040503050406030204" pitchFamily="18" charset="0"/>
                          </a:rPr>
                          <m:t>−</m:t>
                        </m:r>
                        <m:sSup>
                          <m:sSupPr>
                            <m:ctrlPr>
                              <a:rPr lang="en-US" sz="2100" i="1">
                                <a:latin typeface="Cambria Math" panose="02040503050406030204" pitchFamily="18" charset="0"/>
                              </a:rPr>
                            </m:ctrlPr>
                          </m:sSupPr>
                          <m:e>
                            <m:r>
                              <a:rPr lang="en-US" sz="2100" b="0" i="1" smtClean="0">
                                <a:latin typeface="Cambria Math" panose="02040503050406030204" pitchFamily="18" charset="0"/>
                              </a:rPr>
                              <m:t>(10−3</m:t>
                            </m:r>
                            <m:r>
                              <a:rPr lang="en-US" sz="2100" b="0" i="1" smtClean="0">
                                <a:latin typeface="Cambria Math" panose="02040503050406030204" pitchFamily="18" charset="0"/>
                              </a:rPr>
                              <m:t>𝑡</m:t>
                            </m:r>
                            <m:r>
                              <a:rPr lang="en-US" sz="2100" b="0" i="1" smtClean="0">
                                <a:latin typeface="Cambria Math" panose="02040503050406030204" pitchFamily="18" charset="0"/>
                              </a:rPr>
                              <m:t>)</m:t>
                            </m:r>
                          </m:e>
                          <m:sup>
                            <m:r>
                              <a:rPr lang="en-US" sz="2100" i="1">
                                <a:latin typeface="Cambria Math" panose="02040503050406030204" pitchFamily="18" charset="0"/>
                              </a:rPr>
                              <m:t>2</m:t>
                            </m:r>
                          </m:sup>
                        </m:sSup>
                        <m:r>
                          <a:rPr lang="en-US" sz="2100" i="1">
                            <a:latin typeface="Cambria Math" panose="02040503050406030204" pitchFamily="18" charset="0"/>
                          </a:rPr>
                          <m:t>/(0.5</m:t>
                        </m:r>
                        <m:r>
                          <a:rPr lang="en-US" sz="2100" i="1">
                            <a:latin typeface="Cambria Math" panose="02040503050406030204" pitchFamily="18" charset="0"/>
                          </a:rPr>
                          <m:t>𝑡</m:t>
                        </m:r>
                        <m:r>
                          <a:rPr lang="en-US" sz="2100" i="1">
                            <a:latin typeface="Cambria Math" panose="02040503050406030204" pitchFamily="18" charset="0"/>
                          </a:rPr>
                          <m:t>)</m:t>
                        </m:r>
                      </m:sup>
                    </m:sSup>
                  </m:oMath>
                </a14:m>
                <a:endParaRPr lang="en-US" sz="2100" dirty="0"/>
              </a:p>
              <a:p>
                <a:r>
                  <a:rPr lang="en-US" sz="2100" dirty="0"/>
                  <a:t>The safe level is 1/20</a:t>
                </a:r>
                <a:r>
                  <a:rPr lang="en-US" sz="2100" baseline="30000" dirty="0"/>
                  <a:t>th</a:t>
                </a:r>
                <a:r>
                  <a:rPr lang="en-US" sz="2100" dirty="0"/>
                  <a:t> the peak level at </a:t>
                </a:r>
                <a14:m>
                  <m:oMath xmlns:m="http://schemas.openxmlformats.org/officeDocument/2006/math">
                    <m:r>
                      <a:rPr lang="en-US" sz="2100" b="0" i="1" smtClean="0">
                        <a:latin typeface="Cambria Math" panose="02040503050406030204" pitchFamily="18" charset="0"/>
                      </a:rPr>
                      <m:t>𝑡</m:t>
                    </m:r>
                    <m:r>
                      <a:rPr lang="en-US" sz="2100" b="0" i="1" smtClean="0">
                        <a:latin typeface="Cambria Math" panose="02040503050406030204" pitchFamily="18" charset="0"/>
                      </a:rPr>
                      <m:t>=1</m:t>
                    </m:r>
                  </m:oMath>
                </a14:m>
                <a:r>
                  <a:rPr lang="en-US" sz="2100" dirty="0"/>
                  <a:t>. Therefore,</a:t>
                </a:r>
                <a:br>
                  <a:rPr lang="en-US" sz="2100" dirty="0"/>
                </a:br>
                <a14:m>
                  <m:oMath xmlns:m="http://schemas.openxmlformats.org/officeDocument/2006/math">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𝐶</m:t>
                        </m:r>
                      </m:e>
                      <m:sub>
                        <m:r>
                          <a:rPr lang="en-US" sz="2100" b="0" i="1" smtClean="0">
                            <a:latin typeface="Cambria Math" panose="02040503050406030204" pitchFamily="18" charset="0"/>
                          </a:rPr>
                          <m:t>𝑠</m:t>
                        </m:r>
                      </m:sub>
                    </m:sSub>
                    <m:r>
                      <a:rPr lang="en-US" sz="2100" b="0" i="1" smtClean="0">
                        <a:latin typeface="Cambria Math" panose="02040503050406030204" pitchFamily="18" charset="0"/>
                      </a:rPr>
                      <m:t>=</m:t>
                    </m:r>
                    <m:f>
                      <m:fPr>
                        <m:ctrlPr>
                          <a:rPr lang="en-US" sz="2100" b="0" i="1" smtClean="0">
                            <a:latin typeface="Cambria Math" panose="02040503050406030204" pitchFamily="18" charset="0"/>
                          </a:rPr>
                        </m:ctrlPr>
                      </m:fPr>
                      <m:num>
                        <m:r>
                          <a:rPr lang="en-US" sz="2100" b="0" i="1" smtClean="0">
                            <a:latin typeface="Cambria Math" panose="02040503050406030204" pitchFamily="18" charset="0"/>
                          </a:rPr>
                          <m:t>𝐶</m:t>
                        </m:r>
                        <m:d>
                          <m:dPr>
                            <m:ctrlPr>
                              <a:rPr lang="en-US" sz="2100" b="0" i="1" smtClean="0">
                                <a:latin typeface="Cambria Math" panose="02040503050406030204" pitchFamily="18" charset="0"/>
                              </a:rPr>
                            </m:ctrlPr>
                          </m:dPr>
                          <m:e>
                            <m:r>
                              <a:rPr lang="en-US" sz="2100" b="0" i="1" smtClean="0">
                                <a:latin typeface="Cambria Math" panose="02040503050406030204" pitchFamily="18" charset="0"/>
                              </a:rPr>
                              <m:t>0,1</m:t>
                            </m:r>
                          </m:e>
                        </m:d>
                      </m:num>
                      <m:den>
                        <m:r>
                          <a:rPr lang="en-US" sz="2100" b="0" i="1" smtClean="0">
                            <a:latin typeface="Cambria Math" panose="02040503050406030204" pitchFamily="18" charset="0"/>
                          </a:rPr>
                          <m:t>20</m:t>
                        </m:r>
                      </m:den>
                    </m:f>
                  </m:oMath>
                </a14:m>
                <a:endParaRPr lang="en-US" sz="2100"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60375" y="1531938"/>
                <a:ext cx="8229602" cy="4850389"/>
              </a:xfrm>
              <a:prstGeom prst="rect">
                <a:avLst/>
              </a:prstGeom>
              <a:blipFill>
                <a:blip r:embed="rId4"/>
                <a:stretch>
                  <a:fillRect l="-739"/>
                </a:stretch>
              </a:blipFill>
            </p:spPr>
            <p:txBody>
              <a:bodyPr/>
              <a:lstStyle/>
              <a:p>
                <a:r>
                  <a:rPr lang="en-US">
                    <a:noFill/>
                  </a:rPr>
                  <a:t> </a:t>
                </a:r>
              </a:p>
            </p:txBody>
          </p:sp>
        </mc:Fallback>
      </mc:AlternateContent>
      <p:sp>
        <p:nvSpPr>
          <p:cNvPr id="3" name="AutoShape 2" descr="Image result for empirical ru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6851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38729" y="2445388"/>
                <a:ext cx="4862944" cy="347787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Arial" panose="020B0604020202020204" pitchFamily="34" charset="0"/>
                  <a:buChar char="•"/>
                </a:pPr>
                <a:r>
                  <a:rPr lang="en-US" sz="2000" dirty="0"/>
                  <a:t>To find the max level of pollutant, we maximize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𝑇</m:t>
                        </m:r>
                      </m:sub>
                    </m:sSub>
                  </m:oMath>
                </a14:m>
                <a:r>
                  <a:rPr lang="en-US" sz="2000" dirty="0"/>
                  <a:t> by using the </a:t>
                </a:r>
                <a:r>
                  <a:rPr lang="en-US" sz="2000" dirty="0" err="1">
                    <a:solidFill>
                      <a:srgbClr val="0070C0"/>
                    </a:solidFill>
                    <a:latin typeface="Consolas" panose="020B0609020204030204" pitchFamily="49" charset="0"/>
                  </a:rPr>
                  <a:t>scipy</a:t>
                </a:r>
                <a:r>
                  <a:rPr lang="en-US" sz="2000" dirty="0">
                    <a:solidFill>
                      <a:srgbClr val="0070C0"/>
                    </a:solidFill>
                    <a:latin typeface="Consolas" panose="020B0609020204030204" pitchFamily="49" charset="0"/>
                  </a:rPr>
                  <a:t> </a:t>
                </a:r>
                <a:r>
                  <a:rPr lang="en-US" sz="2000" dirty="0" err="1">
                    <a:solidFill>
                      <a:srgbClr val="0070C0"/>
                    </a:solidFill>
                    <a:latin typeface="Consolas" panose="020B0609020204030204" pitchFamily="49" charset="0"/>
                  </a:rPr>
                  <a:t>minimize_scalar</a:t>
                </a:r>
                <a:r>
                  <a:rPr lang="en-US" sz="2000" dirty="0"/>
                  <a:t> function on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r>
                          <a:rPr lang="en-US" sz="2000" b="0" i="1" smtClean="0">
                            <a:latin typeface="Cambria Math" panose="02040503050406030204" pitchFamily="18" charset="0"/>
                          </a:rPr>
                          <m:t>𝐶</m:t>
                        </m:r>
                      </m:e>
                      <m:sub>
                        <m:r>
                          <a:rPr lang="en-US" sz="2000" b="0" i="1" smtClean="0">
                            <a:latin typeface="Cambria Math" panose="02040503050406030204" pitchFamily="18" charset="0"/>
                          </a:rPr>
                          <m:t>𝑇</m:t>
                        </m:r>
                      </m:sub>
                    </m:sSub>
                  </m:oMath>
                </a14:m>
                <a:endParaRPr lang="en-US" sz="2000" b="0" dirty="0"/>
              </a:p>
              <a:p>
                <a:pPr marL="342900" indent="-342900">
                  <a:buFont typeface="Arial" panose="020B0604020202020204" pitchFamily="34" charset="0"/>
                  <a:buChar char="•"/>
                </a:pPr>
                <a:r>
                  <a:rPr lang="en-US" sz="2000" dirty="0"/>
                  <a:t>We get the max level occurs at </a:t>
                </a:r>
                <a14:m>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≈3.3</m:t>
                    </m:r>
                  </m:oMath>
                </a14:m>
                <a:r>
                  <a:rPr lang="en-US" sz="2000" dirty="0"/>
                  <a:t> and the max level is about 11 times the safe level.</a:t>
                </a:r>
              </a:p>
              <a:p>
                <a:pPr marL="342900" indent="-342900">
                  <a:buFont typeface="Arial" panose="020B0604020202020204" pitchFamily="34" charset="0"/>
                  <a:buChar char="•"/>
                </a:pPr>
                <a:r>
                  <a:rPr lang="en-US" sz="2000" dirty="0"/>
                  <a:t>To find the time when the concentration in the town returns to safe levels, we use the </a:t>
                </a:r>
                <a:r>
                  <a:rPr lang="en-US" sz="2000" dirty="0" err="1">
                    <a:solidFill>
                      <a:srgbClr val="0070C0"/>
                    </a:solidFill>
                    <a:latin typeface="Consolas" panose="020B0609020204030204" pitchFamily="49" charset="0"/>
                  </a:rPr>
                  <a:t>brentq</a:t>
                </a:r>
                <a:r>
                  <a:rPr lang="en-US" sz="2000" dirty="0"/>
                  <a:t> method to solve</a:t>
                </a:r>
                <a:br>
                  <a:rPr lang="en-US" sz="2000" dirty="0"/>
                </a:b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𝑇</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𝑠</m:t>
                        </m:r>
                      </m:sub>
                    </m:sSub>
                  </m:oMath>
                </a14:m>
                <a:r>
                  <a:rPr lang="en-US" sz="2000" dirty="0">
                    <a:effectLst>
                      <a:glow rad="63500">
                        <a:schemeClr val="accent4">
                          <a:satMod val="175000"/>
                          <a:alpha val="40000"/>
                        </a:schemeClr>
                      </a:glow>
                    </a:effectLst>
                  </a:rPr>
                  <a:t> </a:t>
                </a:r>
                <a:r>
                  <a:rPr lang="en-US" sz="2000" dirty="0"/>
                  <a:t>or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𝑇</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𝑠</m:t>
                        </m:r>
                      </m:sub>
                    </m:sSub>
                    <m:r>
                      <a:rPr lang="en-US" sz="2000" b="0" i="1" smtClean="0">
                        <a:latin typeface="Cambria Math" panose="02040503050406030204" pitchFamily="18" charset="0"/>
                      </a:rPr>
                      <m:t>=0</m:t>
                    </m:r>
                  </m:oMath>
                </a14:m>
                <a:endParaRPr lang="en-US" sz="2000" dirty="0">
                  <a:effectLst>
                    <a:glow rad="63500">
                      <a:schemeClr val="accent4">
                        <a:satMod val="175000"/>
                        <a:alpha val="40000"/>
                      </a:schemeClr>
                    </a:glow>
                  </a:effectLst>
                </a:endParaRPr>
              </a:p>
              <a:p>
                <a:pPr marL="342900" indent="-342900">
                  <a:buFont typeface="Arial" panose="020B0604020202020204" pitchFamily="34" charset="0"/>
                  <a:buChar char="•"/>
                </a:pPr>
                <a:r>
                  <a:rPr lang="en-US" sz="2000" dirty="0"/>
                  <a:t>We get solutions of </a:t>
                </a:r>
                <a14:m>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≈2.7</m:t>
                    </m:r>
                  </m:oMath>
                </a14:m>
                <a:r>
                  <a:rPr lang="en-US" sz="2000" dirty="0">
                    <a:effectLst>
                      <a:glow rad="63500">
                        <a:schemeClr val="accent4">
                          <a:satMod val="175000"/>
                          <a:alpha val="40000"/>
                        </a:schemeClr>
                      </a:glow>
                    </a:effectLst>
                  </a:rPr>
                  <a:t> </a:t>
                </a:r>
                <a:r>
                  <a:rPr lang="en-US" sz="2000" dirty="0"/>
                  <a:t>and </a:t>
                </a:r>
                <a14:m>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≈4.1</m:t>
                    </m:r>
                  </m:oMath>
                </a14:m>
                <a:endParaRPr lang="en-US" sz="2000" dirty="0">
                  <a:effectLst>
                    <a:glow rad="63500">
                      <a:schemeClr val="accent4">
                        <a:satMod val="175000"/>
                        <a:alpha val="40000"/>
                      </a:schemeClr>
                    </a:glow>
                  </a:effectLst>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38729" y="2445388"/>
                <a:ext cx="4862944" cy="3477875"/>
              </a:xfrm>
              <a:prstGeom prst="rect">
                <a:avLst/>
              </a:prstGeom>
              <a:blipFill>
                <a:blip r:embed="rId4"/>
                <a:stretch>
                  <a:fillRect l="-873" t="-522" b="-1739"/>
                </a:stretch>
              </a:blipFill>
              <a:ln>
                <a:solidFill>
                  <a:schemeClr val="bg1"/>
                </a:solidFill>
              </a:ln>
            </p:spPr>
            <p:txBody>
              <a:bodyPr/>
              <a:lstStyle/>
              <a:p>
                <a:r>
                  <a:rPr lang="en-US">
                    <a:noFill/>
                  </a:rPr>
                  <a:t> </a:t>
                </a:r>
              </a:p>
            </p:txBody>
          </p:sp>
        </mc:Fallback>
      </mc:AlternateContent>
      <p:sp>
        <p:nvSpPr>
          <p:cNvPr id="13" name="TextBox 12"/>
          <p:cNvSpPr txBox="1"/>
          <p:nvPr/>
        </p:nvSpPr>
        <p:spPr>
          <a:xfrm>
            <a:off x="460375" y="1429443"/>
            <a:ext cx="8162592" cy="70788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Determine the maximum level of pollution in town, and the time until pollution falls back to safe levels.</a:t>
            </a:r>
          </a:p>
        </p:txBody>
      </p:sp>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5086" t="5383" r="7871" b="2672"/>
          <a:stretch/>
        </p:blipFill>
        <p:spPr>
          <a:xfrm>
            <a:off x="5357091" y="2493818"/>
            <a:ext cx="3574473" cy="3177310"/>
          </a:xfrm>
          <a:prstGeom prst="rect">
            <a:avLst/>
          </a:prstGeom>
        </p:spPr>
      </p:pic>
    </p:spTree>
    <p:extLst>
      <p:ext uri="{BB962C8B-B14F-4D97-AF65-F5344CB8AC3E}">
        <p14:creationId xmlns:p14="http://schemas.microsoft.com/office/powerpoint/2010/main" val="187478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5307</TotalTime>
  <Words>867</Words>
  <Application>Microsoft Office PowerPoint</Application>
  <PresentationFormat>On-screen Show (4:3)</PresentationFormat>
  <Paragraphs>123</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 arial</vt:lpstr>
      <vt:lpstr>Arial</vt:lpstr>
      <vt:lpstr>Calibri</vt:lpstr>
      <vt:lpstr>Cambria Math</vt:lpstr>
      <vt:lpstr>Consolas</vt:lpstr>
      <vt:lpstr>Office Theme</vt:lpstr>
      <vt:lpstr>Diffusion</vt:lpstr>
      <vt:lpstr>Fick’s Law</vt:lpstr>
      <vt:lpstr>Fick’s Law</vt:lpstr>
      <vt:lpstr>Problem</vt:lpstr>
      <vt:lpstr>Step 1: Frame the problem</vt:lpstr>
      <vt:lpstr>Step 2: Select the modeling approach</vt:lpstr>
      <vt:lpstr>Step 3: Formulate the model</vt:lpstr>
      <vt:lpstr>Step 3: Formulate the model</vt:lpstr>
      <vt:lpstr>Step 4: Solve the Problem</vt:lpstr>
      <vt:lpstr>Step 5: Answer the question</vt:lpstr>
      <vt:lpstr>Sensitivity Analysis: Wind Velocity</vt:lpstr>
      <vt:lpstr>Robustness</vt:lpstr>
    </vt:vector>
  </TitlesOfParts>
  <Company>SFASU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becneljj@sfasu.edu</dc:creator>
  <cp:lastModifiedBy>Jeremy Becnel</cp:lastModifiedBy>
  <cp:revision>357</cp:revision>
  <dcterms:created xsi:type="dcterms:W3CDTF">2014-07-15T14:47:24Z</dcterms:created>
  <dcterms:modified xsi:type="dcterms:W3CDTF">2019-04-24T18:16:52Z</dcterms:modified>
</cp:coreProperties>
</file>