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52" r:id="rId3"/>
    <p:sldId id="342" r:id="rId4"/>
    <p:sldId id="303" r:id="rId5"/>
    <p:sldId id="356" r:id="rId6"/>
    <p:sldId id="345" r:id="rId7"/>
    <p:sldId id="357" r:id="rId8"/>
    <p:sldId id="304" r:id="rId9"/>
    <p:sldId id="358" r:id="rId10"/>
    <p:sldId id="355" r:id="rId11"/>
    <p:sldId id="349" r:id="rId12"/>
    <p:sldId id="359" r:id="rId13"/>
    <p:sldId id="34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52"/>
            <p14:sldId id="342"/>
            <p14:sldId id="303"/>
            <p14:sldId id="356"/>
            <p14:sldId id="345"/>
            <p14:sldId id="357"/>
            <p14:sldId id="304"/>
            <p14:sldId id="358"/>
            <p14:sldId id="355"/>
            <p14:sldId id="349"/>
            <p14:sldId id="359"/>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4BD71-E5DC-48F2-B467-B3B237A273CE}" v="601" dt="2019-04-26T15:11:10.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68C4BD71-E5DC-48F2-B467-B3B237A273CE}"/>
    <pc:docChg chg="modSld">
      <pc:chgData name="Jeremy Becnel" userId="83c67da8-0358-45df-a8cb-c23f6394336a" providerId="ADAL" clId="{68C4BD71-E5DC-48F2-B467-B3B237A273CE}" dt="2019-04-26T15:11:10.785" v="600" actId="33524"/>
      <pc:docMkLst>
        <pc:docMk/>
      </pc:docMkLst>
      <pc:sldChg chg="modSp modAnim">
        <pc:chgData name="Jeremy Becnel" userId="83c67da8-0358-45df-a8cb-c23f6394336a" providerId="ADAL" clId="{68C4BD71-E5DC-48F2-B467-B3B237A273CE}" dt="2019-04-25T18:52:42.870" v="9" actId="20577"/>
        <pc:sldMkLst>
          <pc:docMk/>
          <pc:sldMk cId="1874787584" sldId="304"/>
        </pc:sldMkLst>
        <pc:spChg chg="mod">
          <ac:chgData name="Jeremy Becnel" userId="83c67da8-0358-45df-a8cb-c23f6394336a" providerId="ADAL" clId="{68C4BD71-E5DC-48F2-B467-B3B237A273CE}" dt="2019-04-25T18:52:42.870" v="9" actId="20577"/>
          <ac:spMkLst>
            <pc:docMk/>
            <pc:sldMk cId="1874787584" sldId="304"/>
            <ac:spMk id="12" creationId="{00000000-0000-0000-0000-000000000000}"/>
          </ac:spMkLst>
        </pc:spChg>
      </pc:sldChg>
      <pc:sldChg chg="modSp">
        <pc:chgData name="Jeremy Becnel" userId="83c67da8-0358-45df-a8cb-c23f6394336a" providerId="ADAL" clId="{68C4BD71-E5DC-48F2-B467-B3B237A273CE}" dt="2019-04-26T15:11:10.785" v="600" actId="33524"/>
        <pc:sldMkLst>
          <pc:docMk/>
          <pc:sldMk cId="3909119968" sldId="352"/>
        </pc:sldMkLst>
        <pc:spChg chg="mod">
          <ac:chgData name="Jeremy Becnel" userId="83c67da8-0358-45df-a8cb-c23f6394336a" providerId="ADAL" clId="{68C4BD71-E5DC-48F2-B467-B3B237A273CE}" dt="2019-04-25T18:52:14.866" v="6" actId="20577"/>
          <ac:spMkLst>
            <pc:docMk/>
            <pc:sldMk cId="3909119968" sldId="352"/>
            <ac:spMk id="2" creationId="{00000000-0000-0000-0000-000000000000}"/>
          </ac:spMkLst>
        </pc:spChg>
        <pc:spChg chg="mod">
          <ac:chgData name="Jeremy Becnel" userId="83c67da8-0358-45df-a8cb-c23f6394336a" providerId="ADAL" clId="{68C4BD71-E5DC-48F2-B467-B3B237A273CE}" dt="2019-04-26T15:11:10.785" v="600" actId="33524"/>
          <ac:spMkLst>
            <pc:docMk/>
            <pc:sldMk cId="3909119968" sldId="352"/>
            <ac:spMk id="4" creationId="{00000000-0000-0000-0000-000000000000}"/>
          </ac:spMkLst>
        </pc:spChg>
      </pc:sldChg>
    </pc:docChg>
  </pc:docChgLst>
  <pc:docChgLst>
    <pc:chgData name="Jeremy Becnel" userId="83c67da8-0358-45df-a8cb-c23f6394336a" providerId="ADAL" clId="{5E19130B-3188-4B07-AB85-9745FB26E48F}"/>
    <pc:docChg chg="undo custSel addSld delSld modSld modSection">
      <pc:chgData name="Jeremy Becnel" userId="83c67da8-0358-45df-a8cb-c23f6394336a" providerId="ADAL" clId="{5E19130B-3188-4B07-AB85-9745FB26E48F}" dt="2019-04-25T03:11:20.062" v="5582" actId="20577"/>
      <pc:docMkLst>
        <pc:docMk/>
      </pc:docMkLst>
      <pc:sldChg chg="modSp">
        <pc:chgData name="Jeremy Becnel" userId="83c67da8-0358-45df-a8cb-c23f6394336a" providerId="ADAL" clId="{5E19130B-3188-4B07-AB85-9745FB26E48F}" dt="2019-03-18T22:13:58.759" v="26" actId="20577"/>
        <pc:sldMkLst>
          <pc:docMk/>
          <pc:sldMk cId="1953484933" sldId="256"/>
        </pc:sldMkLst>
        <pc:spChg chg="mod">
          <ac:chgData name="Jeremy Becnel" userId="83c67da8-0358-45df-a8cb-c23f6394336a" providerId="ADAL" clId="{5E19130B-3188-4B07-AB85-9745FB26E48F}" dt="2019-03-18T22:13:58.759" v="26" actId="20577"/>
          <ac:spMkLst>
            <pc:docMk/>
            <pc:sldMk cId="1953484933" sldId="256"/>
            <ac:spMk id="2" creationId="{00000000-0000-0000-0000-000000000000}"/>
          </ac:spMkLst>
        </pc:spChg>
      </pc:sldChg>
      <pc:sldChg chg="modSp modAnim">
        <pc:chgData name="Jeremy Becnel" userId="83c67da8-0358-45df-a8cb-c23f6394336a" providerId="ADAL" clId="{5E19130B-3188-4B07-AB85-9745FB26E48F}" dt="2019-03-19T02:15:03.800" v="5572"/>
        <pc:sldMkLst>
          <pc:docMk/>
          <pc:sldMk cId="1807386150" sldId="303"/>
        </pc:sldMkLst>
        <pc:spChg chg="mod">
          <ac:chgData name="Jeremy Becnel" userId="83c67da8-0358-45df-a8cb-c23f6394336a" providerId="ADAL" clId="{5E19130B-3188-4B07-AB85-9745FB26E48F}" dt="2019-03-18T22:23:13.442" v="942" actId="14100"/>
          <ac:spMkLst>
            <pc:docMk/>
            <pc:sldMk cId="1807386150" sldId="303"/>
            <ac:spMk id="7" creationId="{00000000-0000-0000-0000-000000000000}"/>
          </ac:spMkLst>
        </pc:spChg>
        <pc:spChg chg="mod">
          <ac:chgData name="Jeremy Becnel" userId="83c67da8-0358-45df-a8cb-c23f6394336a" providerId="ADAL" clId="{5E19130B-3188-4B07-AB85-9745FB26E48F}" dt="2019-03-18T22:29:13.527" v="1274" actId="113"/>
          <ac:spMkLst>
            <pc:docMk/>
            <pc:sldMk cId="1807386150" sldId="303"/>
            <ac:spMk id="8" creationId="{00000000-0000-0000-0000-000000000000}"/>
          </ac:spMkLst>
        </pc:spChg>
        <pc:spChg chg="mod">
          <ac:chgData name="Jeremy Becnel" userId="83c67da8-0358-45df-a8cb-c23f6394336a" providerId="ADAL" clId="{5E19130B-3188-4B07-AB85-9745FB26E48F}" dt="2019-03-18T22:24:01.235" v="972" actId="20577"/>
          <ac:spMkLst>
            <pc:docMk/>
            <pc:sldMk cId="1807386150" sldId="303"/>
            <ac:spMk id="9" creationId="{00000000-0000-0000-0000-000000000000}"/>
          </ac:spMkLst>
        </pc:spChg>
      </pc:sldChg>
      <pc:sldChg chg="modSp modAnim">
        <pc:chgData name="Jeremy Becnel" userId="83c67da8-0358-45df-a8cb-c23f6394336a" providerId="ADAL" clId="{5E19130B-3188-4B07-AB85-9745FB26E48F}" dt="2019-03-19T00:17:18.382" v="2515"/>
        <pc:sldMkLst>
          <pc:docMk/>
          <pc:sldMk cId="1874787584" sldId="304"/>
        </pc:sldMkLst>
        <pc:spChg chg="mod">
          <ac:chgData name="Jeremy Becnel" userId="83c67da8-0358-45df-a8cb-c23f6394336a" providerId="ADAL" clId="{5E19130B-3188-4B07-AB85-9745FB26E48F}" dt="2019-03-18T23:28:47.516" v="2509" actId="20577"/>
          <ac:spMkLst>
            <pc:docMk/>
            <pc:sldMk cId="1874787584" sldId="304"/>
            <ac:spMk id="12" creationId="{00000000-0000-0000-0000-000000000000}"/>
          </ac:spMkLst>
        </pc:spChg>
        <pc:spChg chg="mod">
          <ac:chgData name="Jeremy Becnel" userId="83c67da8-0358-45df-a8cb-c23f6394336a" providerId="ADAL" clId="{5E19130B-3188-4B07-AB85-9745FB26E48F}" dt="2019-03-18T23:15:58.732" v="2130" actId="20577"/>
          <ac:spMkLst>
            <pc:docMk/>
            <pc:sldMk cId="1874787584" sldId="304"/>
            <ac:spMk id="13" creationId="{00000000-0000-0000-0000-000000000000}"/>
          </ac:spMkLst>
        </pc:spChg>
      </pc:sldChg>
      <pc:sldChg chg="modSp">
        <pc:chgData name="Jeremy Becnel" userId="83c67da8-0358-45df-a8cb-c23f6394336a" providerId="ADAL" clId="{5E19130B-3188-4B07-AB85-9745FB26E48F}" dt="2019-03-19T02:21:49.714" v="5581" actId="20577"/>
        <pc:sldMkLst>
          <pc:docMk/>
          <pc:sldMk cId="3161842640" sldId="341"/>
        </pc:sldMkLst>
        <pc:spChg chg="mod">
          <ac:chgData name="Jeremy Becnel" userId="83c67da8-0358-45df-a8cb-c23f6394336a" providerId="ADAL" clId="{5E19130B-3188-4B07-AB85-9745FB26E48F}" dt="2019-03-19T02:21:49.714" v="5581" actId="20577"/>
          <ac:spMkLst>
            <pc:docMk/>
            <pc:sldMk cId="3161842640" sldId="341"/>
            <ac:spMk id="9" creationId="{00000000-0000-0000-0000-000000000000}"/>
          </ac:spMkLst>
        </pc:spChg>
      </pc:sldChg>
      <pc:sldChg chg="modSp">
        <pc:chgData name="Jeremy Becnel" userId="83c67da8-0358-45df-a8cb-c23f6394336a" providerId="ADAL" clId="{5E19130B-3188-4B07-AB85-9745FB26E48F}" dt="2019-03-19T02:13:28.417" v="5567" actId="313"/>
        <pc:sldMkLst>
          <pc:docMk/>
          <pc:sldMk cId="3223107516" sldId="342"/>
        </pc:sldMkLst>
        <pc:spChg chg="mod">
          <ac:chgData name="Jeremy Becnel" userId="83c67da8-0358-45df-a8cb-c23f6394336a" providerId="ADAL" clId="{5E19130B-3188-4B07-AB85-9745FB26E48F}" dt="2019-03-19T02:13:28.417" v="5567" actId="313"/>
          <ac:spMkLst>
            <pc:docMk/>
            <pc:sldMk cId="3223107516" sldId="342"/>
            <ac:spMk id="3" creationId="{00000000-0000-0000-0000-000000000000}"/>
          </ac:spMkLst>
        </pc:spChg>
      </pc:sldChg>
      <pc:sldChg chg="addSp modSp modAnim">
        <pc:chgData name="Jeremy Becnel" userId="83c67da8-0358-45df-a8cb-c23f6394336a" providerId="ADAL" clId="{5E19130B-3188-4B07-AB85-9745FB26E48F}" dt="2019-03-19T02:16:04.888" v="5575"/>
        <pc:sldMkLst>
          <pc:docMk/>
          <pc:sldMk cId="1867444736" sldId="345"/>
        </pc:sldMkLst>
        <pc:spChg chg="mod">
          <ac:chgData name="Jeremy Becnel" userId="83c67da8-0358-45df-a8cb-c23f6394336a" providerId="ADAL" clId="{5E19130B-3188-4B07-AB85-9745FB26E48F}" dt="2019-03-18T22:53:32.565" v="1775" actId="20577"/>
          <ac:spMkLst>
            <pc:docMk/>
            <pc:sldMk cId="1867444736" sldId="345"/>
            <ac:spMk id="7" creationId="{00000000-0000-0000-0000-000000000000}"/>
          </ac:spMkLst>
        </pc:spChg>
        <pc:spChg chg="add mod">
          <ac:chgData name="Jeremy Becnel" userId="83c67da8-0358-45df-a8cb-c23f6394336a" providerId="ADAL" clId="{5E19130B-3188-4B07-AB85-9745FB26E48F}" dt="2019-03-18T22:36:13.158" v="1502" actId="1038"/>
          <ac:spMkLst>
            <pc:docMk/>
            <pc:sldMk cId="1867444736" sldId="345"/>
            <ac:spMk id="8" creationId="{D00E3BC3-7E45-4F65-B038-8AC9B9E41C10}"/>
          </ac:spMkLst>
        </pc:spChg>
        <pc:spChg chg="mod">
          <ac:chgData name="Jeremy Becnel" userId="83c67da8-0358-45df-a8cb-c23f6394336a" providerId="ADAL" clId="{5E19130B-3188-4B07-AB85-9745FB26E48F}" dt="2019-03-18T22:36:19.076" v="1515" actId="1037"/>
          <ac:spMkLst>
            <pc:docMk/>
            <pc:sldMk cId="1867444736" sldId="345"/>
            <ac:spMk id="9" creationId="{00000000-0000-0000-0000-000000000000}"/>
          </ac:spMkLst>
        </pc:spChg>
      </pc:sldChg>
      <pc:sldChg chg="modSp modAnim">
        <pc:chgData name="Jeremy Becnel" userId="83c67da8-0358-45df-a8cb-c23f6394336a" providerId="ADAL" clId="{5E19130B-3188-4B07-AB85-9745FB26E48F}" dt="2019-03-19T01:52:30.693" v="4329"/>
        <pc:sldMkLst>
          <pc:docMk/>
          <pc:sldMk cId="1509236771" sldId="349"/>
        </pc:sldMkLst>
        <pc:spChg chg="mod">
          <ac:chgData name="Jeremy Becnel" userId="83c67da8-0358-45df-a8cb-c23f6394336a" providerId="ADAL" clId="{5E19130B-3188-4B07-AB85-9745FB26E48F}" dt="2019-03-19T01:28:55.057" v="3404" actId="20577"/>
          <ac:spMkLst>
            <pc:docMk/>
            <pc:sldMk cId="1509236771" sldId="349"/>
            <ac:spMk id="2" creationId="{00000000-0000-0000-0000-000000000000}"/>
          </ac:spMkLst>
        </pc:spChg>
        <pc:spChg chg="mod">
          <ac:chgData name="Jeremy Becnel" userId="83c67da8-0358-45df-a8cb-c23f6394336a" providerId="ADAL" clId="{5E19130B-3188-4B07-AB85-9745FB26E48F}" dt="2019-03-19T01:52:17.869" v="4328" actId="20577"/>
          <ac:spMkLst>
            <pc:docMk/>
            <pc:sldMk cId="1509236771" sldId="349"/>
            <ac:spMk id="13" creationId="{00000000-0000-0000-0000-000000000000}"/>
          </ac:spMkLst>
        </pc:spChg>
      </pc:sldChg>
      <pc:sldChg chg="modSp">
        <pc:chgData name="Jeremy Becnel" userId="83c67da8-0358-45df-a8cb-c23f6394336a" providerId="ADAL" clId="{5E19130B-3188-4B07-AB85-9745FB26E48F}" dt="2019-03-18T22:16:11.245" v="48" actId="20577"/>
        <pc:sldMkLst>
          <pc:docMk/>
          <pc:sldMk cId="3909119968" sldId="352"/>
        </pc:sldMkLst>
        <pc:spChg chg="mod">
          <ac:chgData name="Jeremy Becnel" userId="83c67da8-0358-45df-a8cb-c23f6394336a" providerId="ADAL" clId="{5E19130B-3188-4B07-AB85-9745FB26E48F}" dt="2019-03-18T22:14:27.487" v="35" actId="20577"/>
          <ac:spMkLst>
            <pc:docMk/>
            <pc:sldMk cId="3909119968" sldId="352"/>
            <ac:spMk id="2" creationId="{00000000-0000-0000-0000-000000000000}"/>
          </ac:spMkLst>
        </pc:spChg>
        <pc:spChg chg="mod">
          <ac:chgData name="Jeremy Becnel" userId="83c67da8-0358-45df-a8cb-c23f6394336a" providerId="ADAL" clId="{5E19130B-3188-4B07-AB85-9745FB26E48F}" dt="2019-03-18T22:16:11.245" v="48" actId="20577"/>
          <ac:spMkLst>
            <pc:docMk/>
            <pc:sldMk cId="3909119968" sldId="352"/>
            <ac:spMk id="4" creationId="{00000000-0000-0000-0000-000000000000}"/>
          </ac:spMkLst>
        </pc:spChg>
      </pc:sldChg>
      <pc:sldChg chg="modSp modAnim">
        <pc:chgData name="Jeremy Becnel" userId="83c67da8-0358-45df-a8cb-c23f6394336a" providerId="ADAL" clId="{5E19130B-3188-4B07-AB85-9745FB26E48F}" dt="2019-03-19T01:57:13.467" v="4658" actId="313"/>
        <pc:sldMkLst>
          <pc:docMk/>
          <pc:sldMk cId="4131356800" sldId="355"/>
        </pc:sldMkLst>
        <pc:spChg chg="mod">
          <ac:chgData name="Jeremy Becnel" userId="83c67da8-0358-45df-a8cb-c23f6394336a" providerId="ADAL" clId="{5E19130B-3188-4B07-AB85-9745FB26E48F}" dt="2019-03-19T01:57:13.467" v="4658" actId="313"/>
          <ac:spMkLst>
            <pc:docMk/>
            <pc:sldMk cId="4131356800" sldId="355"/>
            <ac:spMk id="12" creationId="{00000000-0000-0000-0000-000000000000}"/>
          </ac:spMkLst>
        </pc:spChg>
        <pc:spChg chg="mod">
          <ac:chgData name="Jeremy Becnel" userId="83c67da8-0358-45df-a8cb-c23f6394336a" providerId="ADAL" clId="{5E19130B-3188-4B07-AB85-9745FB26E48F}" dt="2019-03-19T00:31:26.865" v="3137" actId="20577"/>
          <ac:spMkLst>
            <pc:docMk/>
            <pc:sldMk cId="4131356800" sldId="355"/>
            <ac:spMk id="13" creationId="{00000000-0000-0000-0000-000000000000}"/>
          </ac:spMkLst>
        </pc:spChg>
      </pc:sldChg>
      <pc:sldChg chg="addSp modSp add modAnim">
        <pc:chgData name="Jeremy Becnel" userId="83c67da8-0358-45df-a8cb-c23f6394336a" providerId="ADAL" clId="{5E19130B-3188-4B07-AB85-9745FB26E48F}" dt="2019-04-25T03:11:20.062" v="5582" actId="20577"/>
        <pc:sldMkLst>
          <pc:docMk/>
          <pc:sldMk cId="2394531620" sldId="356"/>
        </pc:sldMkLst>
        <pc:spChg chg="mod">
          <ac:chgData name="Jeremy Becnel" userId="83c67da8-0358-45df-a8cb-c23f6394336a" providerId="ADAL" clId="{5E19130B-3188-4B07-AB85-9745FB26E48F}" dt="2019-03-18T22:29:41.295" v="1276"/>
          <ac:spMkLst>
            <pc:docMk/>
            <pc:sldMk cId="2394531620" sldId="356"/>
            <ac:spMk id="2" creationId="{00000000-0000-0000-0000-000000000000}"/>
          </ac:spMkLst>
        </pc:spChg>
        <pc:spChg chg="mod">
          <ac:chgData name="Jeremy Becnel" userId="83c67da8-0358-45df-a8cb-c23f6394336a" providerId="ADAL" clId="{5E19130B-3188-4B07-AB85-9745FB26E48F}" dt="2019-03-18T22:31:54.942" v="1294" actId="14100"/>
          <ac:spMkLst>
            <pc:docMk/>
            <pc:sldMk cId="2394531620" sldId="356"/>
            <ac:spMk id="8" creationId="{00000000-0000-0000-0000-000000000000}"/>
          </ac:spMkLst>
        </pc:spChg>
        <pc:spChg chg="add mod">
          <ac:chgData name="Jeremy Becnel" userId="83c67da8-0358-45df-a8cb-c23f6394336a" providerId="ADAL" clId="{5E19130B-3188-4B07-AB85-9745FB26E48F}" dt="2019-04-25T03:11:20.062" v="5582" actId="20577"/>
          <ac:spMkLst>
            <pc:docMk/>
            <pc:sldMk cId="2394531620" sldId="356"/>
            <ac:spMk id="11" creationId="{676BE9D2-336F-459C-8019-9A565B7F1FEF}"/>
          </ac:spMkLst>
        </pc:spChg>
      </pc:sldChg>
      <pc:sldChg chg="addSp delSp modSp add modAnim">
        <pc:chgData name="Jeremy Becnel" userId="83c67da8-0358-45df-a8cb-c23f6394336a" providerId="ADAL" clId="{5E19130B-3188-4B07-AB85-9745FB26E48F}" dt="2019-03-18T22:59:37.234" v="1949"/>
        <pc:sldMkLst>
          <pc:docMk/>
          <pc:sldMk cId="1204248432" sldId="357"/>
        </pc:sldMkLst>
        <pc:spChg chg="mod">
          <ac:chgData name="Jeremy Becnel" userId="83c67da8-0358-45df-a8cb-c23f6394336a" providerId="ADAL" clId="{5E19130B-3188-4B07-AB85-9745FB26E48F}" dt="2019-03-18T22:59:07.642" v="1948" actId="255"/>
          <ac:spMkLst>
            <pc:docMk/>
            <pc:sldMk cId="1204248432" sldId="357"/>
            <ac:spMk id="7" creationId="{00000000-0000-0000-0000-000000000000}"/>
          </ac:spMkLst>
        </pc:spChg>
        <pc:spChg chg="del">
          <ac:chgData name="Jeremy Becnel" userId="83c67da8-0358-45df-a8cb-c23f6394336a" providerId="ADAL" clId="{5E19130B-3188-4B07-AB85-9745FB26E48F}" dt="2019-03-18T22:55:29.168" v="1778" actId="478"/>
          <ac:spMkLst>
            <pc:docMk/>
            <pc:sldMk cId="1204248432" sldId="357"/>
            <ac:spMk id="8" creationId="{D00E3BC3-7E45-4F65-B038-8AC9B9E41C10}"/>
          </ac:spMkLst>
        </pc:spChg>
        <pc:spChg chg="del">
          <ac:chgData name="Jeremy Becnel" userId="83c67da8-0358-45df-a8cb-c23f6394336a" providerId="ADAL" clId="{5E19130B-3188-4B07-AB85-9745FB26E48F}" dt="2019-03-18T22:55:26.456" v="1777" actId="478"/>
          <ac:spMkLst>
            <pc:docMk/>
            <pc:sldMk cId="1204248432" sldId="357"/>
            <ac:spMk id="9" creationId="{00000000-0000-0000-0000-000000000000}"/>
          </ac:spMkLst>
        </pc:spChg>
        <pc:picChg chg="add mod">
          <ac:chgData name="Jeremy Becnel" userId="83c67da8-0358-45df-a8cb-c23f6394336a" providerId="ADAL" clId="{5E19130B-3188-4B07-AB85-9745FB26E48F}" dt="2019-03-18T22:56:12.594" v="1786" actId="14100"/>
          <ac:picMkLst>
            <pc:docMk/>
            <pc:sldMk cId="1204248432" sldId="357"/>
            <ac:picMk id="3" creationId="{44761004-3EAF-4FCC-944B-8543A12BA039}"/>
          </ac:picMkLst>
        </pc:picChg>
      </pc:sldChg>
      <pc:sldChg chg="modSp add modAnim">
        <pc:chgData name="Jeremy Becnel" userId="83c67da8-0358-45df-a8cb-c23f6394336a" providerId="ADAL" clId="{5E19130B-3188-4B07-AB85-9745FB26E48F}" dt="2019-03-19T00:31:51.698" v="3138"/>
        <pc:sldMkLst>
          <pc:docMk/>
          <pc:sldMk cId="917049061" sldId="358"/>
        </pc:sldMkLst>
        <pc:spChg chg="mod">
          <ac:chgData name="Jeremy Becnel" userId="83c67da8-0358-45df-a8cb-c23f6394336a" providerId="ADAL" clId="{5E19130B-3188-4B07-AB85-9745FB26E48F}" dt="2019-03-19T00:29:06.693" v="2996" actId="20577"/>
          <ac:spMkLst>
            <pc:docMk/>
            <pc:sldMk cId="917049061" sldId="358"/>
            <ac:spMk id="12" creationId="{00000000-0000-0000-0000-000000000000}"/>
          </ac:spMkLst>
        </pc:spChg>
        <pc:spChg chg="mod">
          <ac:chgData name="Jeremy Becnel" userId="83c67da8-0358-45df-a8cb-c23f6394336a" providerId="ADAL" clId="{5E19130B-3188-4B07-AB85-9745FB26E48F}" dt="2019-03-19T00:18:33.593" v="2594" actId="20577"/>
          <ac:spMkLst>
            <pc:docMk/>
            <pc:sldMk cId="917049061" sldId="358"/>
            <ac:spMk id="13" creationId="{00000000-0000-0000-0000-000000000000}"/>
          </ac:spMkLst>
        </pc:spChg>
      </pc:sldChg>
      <pc:sldChg chg="addSp modSp add modAnim">
        <pc:chgData name="Jeremy Becnel" userId="83c67da8-0358-45df-a8cb-c23f6394336a" providerId="ADAL" clId="{5E19130B-3188-4B07-AB85-9745FB26E48F}" dt="2019-03-19T01:53:13.031" v="4331"/>
        <pc:sldMkLst>
          <pc:docMk/>
          <pc:sldMk cId="1006164901" sldId="359"/>
        </pc:sldMkLst>
        <pc:spChg chg="mod">
          <ac:chgData name="Jeremy Becnel" userId="83c67da8-0358-45df-a8cb-c23f6394336a" providerId="ADAL" clId="{5E19130B-3188-4B07-AB85-9745FB26E48F}" dt="2019-03-19T01:51:04.200" v="4293" actId="20577"/>
          <ac:spMkLst>
            <pc:docMk/>
            <pc:sldMk cId="1006164901" sldId="359"/>
            <ac:spMk id="13" creationId="{00000000-0000-0000-0000-000000000000}"/>
          </ac:spMkLst>
        </pc:spChg>
        <pc:picChg chg="add mod">
          <ac:chgData name="Jeremy Becnel" userId="83c67da8-0358-45df-a8cb-c23f6394336a" providerId="ADAL" clId="{5E19130B-3188-4B07-AB85-9745FB26E48F}" dt="2019-03-19T01:50:46.555" v="4278" actId="1035"/>
          <ac:picMkLst>
            <pc:docMk/>
            <pc:sldMk cId="1006164901" sldId="359"/>
            <ac:picMk id="3" creationId="{EE520301-3A11-4396-B495-1E5BDDBDB4E1}"/>
          </ac:picMkLst>
        </pc:picChg>
      </pc:sldChg>
    </pc:docChg>
  </pc:docChgLst>
  <pc:docChgLst>
    <pc:chgData name="Jeremy Becnel" userId="83c67da8-0358-45df-a8cb-c23f6394336a" providerId="ADAL" clId="{14CB96B2-FE89-468A-B8AC-257492A0D357}"/>
    <pc:docChg chg="custSel modSld">
      <pc:chgData name="Jeremy Becnel" userId="83c67da8-0358-45df-a8cb-c23f6394336a" providerId="ADAL" clId="{14CB96B2-FE89-468A-B8AC-257492A0D357}" dt="2019-03-12T13:55:53.653" v="6" actId="20577"/>
      <pc:docMkLst>
        <pc:docMk/>
      </pc:docMkLst>
      <pc:sldChg chg="modSp">
        <pc:chgData name="Jeremy Becnel" userId="83c67da8-0358-45df-a8cb-c23f6394336a" providerId="ADAL" clId="{14CB96B2-FE89-468A-B8AC-257492A0D357}" dt="2019-03-12T13:55:53.653" v="6" actId="20577"/>
        <pc:sldMkLst>
          <pc:docMk/>
          <pc:sldMk cId="3161842640" sldId="341"/>
        </pc:sldMkLst>
        <pc:spChg chg="mod">
          <ac:chgData name="Jeremy Becnel" userId="83c67da8-0358-45df-a8cb-c23f6394336a" providerId="ADAL" clId="{14CB96B2-FE89-468A-B8AC-257492A0D357}" dt="2019-03-12T13:55:53.653" v="6" actId="20577"/>
          <ac:spMkLst>
            <pc:docMk/>
            <pc:sldMk cId="3161842640" sldId="341"/>
            <ac:spMk id="9" creationId="{00000000-0000-0000-0000-000000000000}"/>
          </ac:spMkLst>
        </pc:spChg>
      </pc:sldChg>
      <pc:sldChg chg="modSp">
        <pc:chgData name="Jeremy Becnel" userId="83c67da8-0358-45df-a8cb-c23f6394336a" providerId="ADAL" clId="{14CB96B2-FE89-468A-B8AC-257492A0D357}" dt="2019-03-12T13:55:01.233" v="4" actId="313"/>
        <pc:sldMkLst>
          <pc:docMk/>
          <pc:sldMk cId="1509236771" sldId="349"/>
        </pc:sldMkLst>
        <pc:spChg chg="mod">
          <ac:chgData name="Jeremy Becnel" userId="83c67da8-0358-45df-a8cb-c23f6394336a" providerId="ADAL" clId="{14CB96B2-FE89-468A-B8AC-257492A0D357}" dt="2019-03-12T13:55:01.233" v="4" actId="313"/>
          <ac:spMkLst>
            <pc:docMk/>
            <pc:sldMk cId="1509236771" sldId="349"/>
            <ac:spMk id="13" creationId="{00000000-0000-0000-0000-000000000000}"/>
          </ac:spMkLst>
        </pc:spChg>
      </pc:sldChg>
      <pc:sldChg chg="modSp">
        <pc:chgData name="Jeremy Becnel" userId="83c67da8-0358-45df-a8cb-c23f6394336a" providerId="ADAL" clId="{14CB96B2-FE89-468A-B8AC-257492A0D357}" dt="2019-03-12T13:54:47.845" v="3" actId="20577"/>
        <pc:sldMkLst>
          <pc:docMk/>
          <pc:sldMk cId="4131356800" sldId="355"/>
        </pc:sldMkLst>
        <pc:spChg chg="mod">
          <ac:chgData name="Jeremy Becnel" userId="83c67da8-0358-45df-a8cb-c23f6394336a" providerId="ADAL" clId="{14CB96B2-FE89-468A-B8AC-257492A0D357}" dt="2019-03-12T13:54:47.845" v="3" actId="20577"/>
          <ac:spMkLst>
            <pc:docMk/>
            <pc:sldMk cId="4131356800" sldId="355"/>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7869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229161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39325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6971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297349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59001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solidFill>
                  <a:schemeClr val="bg1"/>
                </a:solidFill>
              </a:rPr>
              <a:t>Markov Chains: Case Study</a:t>
            </a:r>
          </a:p>
        </p:txBody>
      </p:sp>
      <p:sp>
        <p:nvSpPr>
          <p:cNvPr id="3" name="Subtitle 2"/>
          <p:cNvSpPr>
            <a:spLocks noGrp="1"/>
          </p:cNvSpPr>
          <p:nvPr>
            <p:ph type="subTitle" idx="1"/>
          </p:nvPr>
        </p:nvSpPr>
        <p:spPr/>
        <p:txBody>
          <a:bodyPr/>
          <a:lstStyle/>
          <a:p>
            <a:r>
              <a:rPr lang="en-US"/>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3231169"/>
            <a:ext cx="8165767"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a:t>The store policy will result in lost sales roughly 10.5% of the time. Using 52 in a year, we have that the store will experience a lost sale in 5 or 6 weeks of a given year.</a:t>
            </a:r>
          </a:p>
          <a:p>
            <a:endParaRPr lang="en-US" sz="2400"/>
          </a:p>
          <a:p>
            <a:r>
              <a:rPr lang="en-US" sz="2400"/>
              <a:t>Although we only sell an average of 1 aquarium per week, the demand fluctuates. For weeks that we only have one unit in stock, we run a risk of losing sales due to insufficient inventory. It may be advisable to adjust the policy so that we never start a week with only one aquarium in stock.</a:t>
            </a:r>
          </a:p>
        </p:txBody>
      </p:sp>
      <mc:AlternateContent xmlns:mc="http://schemas.openxmlformats.org/markup-compatibility/2006">
        <mc:Choice xmlns:a14="http://schemas.microsoft.com/office/drawing/2010/main" Requires="a14">
          <p:sp>
            <p:nvSpPr>
              <p:cNvPr id="13" name="TextBox 12"/>
              <p:cNvSpPr txBox="1"/>
              <p:nvPr/>
            </p:nvSpPr>
            <p:spPr>
              <a:xfrm>
                <a:off x="460375" y="1429443"/>
                <a:ext cx="816259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a:t>We left off Step 4 with the following</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&gt;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𝑛</m:t>
                              </m:r>
                            </m:sub>
                          </m:sSub>
                        </m:e>
                      </m:d>
                      <m:r>
                        <a:rPr lang="en-US" sz="2400" b="0" i="1" smtClean="0">
                          <a:latin typeface="Cambria Math" panose="02040503050406030204" pitchFamily="18" charset="0"/>
                        </a:rPr>
                        <m:t>≈.105</m:t>
                      </m:r>
                    </m:oMath>
                  </m:oMathPara>
                </a14:m>
                <a:endParaRPr lang="en-US" sz="2400"/>
              </a:p>
              <a:p>
                <a:endParaRPr lang="en-US" sz="2400"/>
              </a:p>
              <a:p>
                <a:r>
                  <a:rPr lang="en-US" sz="2400"/>
                  <a:t>Recall that </a:t>
                </a:r>
                <a14:m>
                  <m:oMath xmlns:m="http://schemas.openxmlformats.org/officeDocument/2006/math">
                    <m:r>
                      <a:rPr lang="en-US" sz="2400" i="1">
                        <a:latin typeface="Cambria Math" panose="02040503050406030204" pitchFamily="18" charset="0"/>
                      </a:rPr>
                      <m:t>𝑛</m:t>
                    </m:r>
                  </m:oMath>
                </a14:m>
                <a:r>
                  <a:rPr lang="en-US" sz="2400"/>
                  <a:t> represents the number of weeks.</a:t>
                </a:r>
              </a:p>
            </p:txBody>
          </p:sp>
        </mc:Choice>
        <mc:Fallback>
          <p:sp>
            <p:nvSpPr>
              <p:cNvPr id="13" name="TextBox 12"/>
              <p:cNvSpPr txBox="1">
                <a:spLocks noRot="1" noChangeAspect="1" noMove="1" noResize="1" noEditPoints="1" noAdjustHandles="1" noChangeArrowheads="1" noChangeShapeType="1" noTextEdit="1"/>
              </p:cNvSpPr>
              <p:nvPr/>
            </p:nvSpPr>
            <p:spPr>
              <a:xfrm>
                <a:off x="460375" y="1429443"/>
                <a:ext cx="8162592" cy="1569660"/>
              </a:xfrm>
              <a:prstGeom prst="rect">
                <a:avLst/>
              </a:prstGeom>
              <a:blipFill>
                <a:blip r:embed="rId4"/>
                <a:stretch>
                  <a:fillRect l="-1042" t="-2290" b="-6870"/>
                </a:stretch>
              </a:blipFill>
            </p:spPr>
            <p:txBody>
              <a:bodyPr/>
              <a:lstStyle/>
              <a:p>
                <a:r>
                  <a:rPr lang="en-US">
                    <a:noFill/>
                  </a:rPr>
                  <a:t> </a:t>
                </a:r>
              </a:p>
            </p:txBody>
          </p:sp>
        </mc:Fallback>
      </mc:AlternateContent>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Mean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3" name="TextBox 12"/>
              <p:cNvSpPr txBox="1"/>
              <p:nvPr/>
            </p:nvSpPr>
            <p:spPr>
              <a:xfrm>
                <a:off x="460375" y="1429443"/>
                <a:ext cx="8162592" cy="49312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We assumed potential buyers arrive at random with an average of once per week. This was modeled using a Poisson distribution with mean 1.</a:t>
                </a:r>
              </a:p>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a:latin typeface="Cambria Math" panose="02040503050406030204" pitchFamily="18" charset="0"/>
                                </a:rPr>
                                <m:t>𝐷</m:t>
                              </m:r>
                            </m:e>
                            <m:sub>
                              <m:r>
                                <a:rPr lang="en-US" sz="2000" b="0" i="1">
                                  <a:latin typeface="Cambria Math" panose="02040503050406030204" pitchFamily="18" charset="0"/>
                                </a:rPr>
                                <m:t>𝑛</m:t>
                              </m:r>
                            </m:sub>
                          </m:sSub>
                          <m:r>
                            <a:rPr lang="en-US" sz="2000" b="0" i="1">
                              <a:latin typeface="Cambria Math" panose="02040503050406030204" pitchFamily="18" charset="0"/>
                            </a:rPr>
                            <m:t>=</m:t>
                          </m:r>
                          <m:r>
                            <a:rPr lang="en-US" sz="2000" b="0" i="1">
                              <a:latin typeface="Cambria Math" panose="02040503050406030204" pitchFamily="18" charset="0"/>
                            </a:rPr>
                            <m:t>𝑘</m:t>
                          </m:r>
                        </m:e>
                      </m:d>
                      <m:r>
                        <a:rPr lang="en-US" sz="2000" b="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b="0" i="1">
                                  <a:latin typeface="Cambria Math" panose="02040503050406030204" pitchFamily="18" charset="0"/>
                                </a:rPr>
                                <m:t>𝑒</m:t>
                              </m:r>
                            </m:e>
                            <m:sup>
                              <m:r>
                                <a:rPr lang="en-US" sz="2000" b="0" i="1">
                                  <a:latin typeface="Cambria Math" panose="02040503050406030204" pitchFamily="18" charset="0"/>
                                </a:rPr>
                                <m:t>−1</m:t>
                              </m:r>
                            </m:sup>
                          </m:sSup>
                        </m:num>
                        <m:den>
                          <m:r>
                            <a:rPr lang="en-US" sz="2000" b="0" i="1">
                              <a:latin typeface="Cambria Math" panose="02040503050406030204" pitchFamily="18" charset="0"/>
                            </a:rPr>
                            <m:t>𝑘</m:t>
                          </m:r>
                          <m:r>
                            <a:rPr lang="en-US" sz="2000" b="0" i="1">
                              <a:latin typeface="Cambria Math" panose="02040503050406030204" pitchFamily="18" charset="0"/>
                            </a:rPr>
                            <m:t>!</m:t>
                          </m:r>
                        </m:den>
                      </m:f>
                    </m:oMath>
                  </m:oMathPara>
                </a14:m>
                <a:endParaRPr lang="en-US" sz="2000"/>
              </a:p>
              <a:p>
                <a:r>
                  <a:rPr lang="en-US" sz="2000"/>
                  <a:t>We replace the mean with a parameter </a:t>
                </a:r>
                <a14:m>
                  <m:oMath xmlns:m="http://schemas.openxmlformats.org/officeDocument/2006/math">
                    <m:r>
                      <a:rPr lang="en-US" sz="2000" b="0" i="1" smtClean="0">
                        <a:latin typeface="Cambria Math" panose="02040503050406030204" pitchFamily="18" charset="0"/>
                      </a:rPr>
                      <m:t>𝜆</m:t>
                    </m:r>
                  </m:oMath>
                </a14:m>
                <a:r>
                  <a:rPr lang="en-US" sz="2000"/>
                  <a:t> and use</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𝜆</m:t>
                                  </m:r>
                                </m:e>
                                <m:sup>
                                  <m:r>
                                    <a:rPr lang="en-US" sz="2000" b="0" i="1" smtClean="0">
                                      <a:latin typeface="Cambria Math" panose="02040503050406030204" pitchFamily="18" charset="0"/>
                                    </a:rPr>
                                    <m:t>𝑘</m:t>
                                  </m:r>
                                </m:sup>
                              </m:sSup>
                              <m:r>
                                <a:rPr lang="en-US" sz="2000" i="1">
                                  <a:latin typeface="Cambria Math" panose="02040503050406030204" pitchFamily="18" charset="0"/>
                                </a:rPr>
                                <m:t>𝑒</m:t>
                              </m:r>
                            </m:e>
                            <m:sup>
                              <m:r>
                                <a:rPr lang="en-US" sz="2000" i="1">
                                  <a:latin typeface="Cambria Math" panose="02040503050406030204" pitchFamily="18" charset="0"/>
                                </a:rPr>
                                <m:t>−</m:t>
                              </m:r>
                              <m:r>
                                <a:rPr lang="en-US" sz="2000" b="0" i="1" smtClean="0">
                                  <a:latin typeface="Cambria Math" panose="02040503050406030204" pitchFamily="18" charset="0"/>
                                </a:rPr>
                                <m:t>𝜆</m:t>
                              </m:r>
                            </m:sup>
                          </m:sSup>
                        </m:num>
                        <m:den>
                          <m:r>
                            <a:rPr lang="en-US" sz="2000" i="1">
                              <a:latin typeface="Cambria Math" panose="02040503050406030204" pitchFamily="18" charset="0"/>
                            </a:rPr>
                            <m:t>𝑘</m:t>
                          </m:r>
                          <m:r>
                            <a:rPr lang="en-US" sz="2000" i="1">
                              <a:latin typeface="Cambria Math" panose="02040503050406030204" pitchFamily="18" charset="0"/>
                            </a:rPr>
                            <m:t>!</m:t>
                          </m:r>
                        </m:den>
                      </m:f>
                    </m:oMath>
                  </m:oMathPara>
                </a14:m>
                <a:endParaRPr lang="en-US" sz="2000"/>
              </a:p>
              <a:p>
                <a:endParaRPr lang="en-US" sz="2000"/>
              </a:p>
              <a:p>
                <a:r>
                  <a:rPr lang="en-US" sz="2000"/>
                  <a:t>For convenience, we call our solution in terms of </a:t>
                </a:r>
                <a14:m>
                  <m:oMath xmlns:m="http://schemas.openxmlformats.org/officeDocument/2006/math">
                    <m:r>
                      <a:rPr lang="en-US" sz="2000" b="0" i="1" smtClean="0">
                        <a:latin typeface="Cambria Math" panose="02040503050406030204" pitchFamily="18" charset="0"/>
                      </a:rPr>
                      <m:t>𝜆</m:t>
                    </m:r>
                  </m:oMath>
                </a14:m>
                <a:r>
                  <a:rPr lang="en-US" sz="2000"/>
                  <a:t>, </a:t>
                </a:r>
                <a14:m>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𝜆</m:t>
                        </m:r>
                      </m:e>
                    </m:d>
                    <m:r>
                      <a:rPr lang="en-US" sz="2000" b="0" i="1" smtClean="0">
                        <a:latin typeface="Cambria Math" panose="02040503050406030204" pitchFamily="18" charset="0"/>
                      </a:rPr>
                      <m:t>.</m:t>
                    </m:r>
                  </m:oMath>
                </a14:m>
                <a:r>
                  <a:rPr lang="en-US" sz="2000"/>
                  <a:t> For the original solution, we have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(1)=</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≈.105</m:t>
                    </m:r>
                  </m:oMath>
                </a14:m>
                <a:r>
                  <a:rPr lang="en-US" sz="2000"/>
                  <a:t>.</a:t>
                </a:r>
              </a:p>
              <a:p>
                <a:endParaRPr lang="en-US" sz="2000"/>
              </a:p>
              <a:p>
                <a:r>
                  <a:rPr lang="en-US" sz="2000"/>
                  <a:t>We now find </a:t>
                </a:r>
                <a14:m>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r>
                          <a:rPr lang="en-US" sz="2000" b="0" i="1" smtClean="0">
                            <a:latin typeface="Cambria Math" panose="02040503050406030204" pitchFamily="18" charset="0"/>
                          </a:rPr>
                          <m:t>, </m:t>
                        </m:r>
                        <m:r>
                          <a:rPr lang="en-US" sz="2000" b="0" i="1" smtClean="0">
                            <a:latin typeface="Cambria Math" panose="02040503050406030204" pitchFamily="18" charset="0"/>
                          </a:rPr>
                          <m:t>𝜆</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𝑑𝑝</m:t>
                        </m:r>
                      </m:num>
                      <m:den>
                        <m:r>
                          <a:rPr lang="en-US" sz="2000" b="0" i="1" smtClean="0">
                            <a:latin typeface="Cambria Math" panose="02040503050406030204" pitchFamily="18" charset="0"/>
                          </a:rPr>
                          <m:t>𝑑</m:t>
                        </m:r>
                        <m:r>
                          <a:rPr lang="en-US" sz="2000" b="0" i="1" smtClean="0">
                            <a:latin typeface="Cambria Math" panose="02040503050406030204" pitchFamily="18" charset="0"/>
                          </a:rPr>
                          <m:t>𝜆</m:t>
                        </m:r>
                      </m:den>
                    </m:f>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𝑝</m:t>
                        </m:r>
                      </m:den>
                    </m:f>
                  </m:oMath>
                </a14:m>
                <a:r>
                  <a:rPr lang="en-US" sz="2000"/>
                  <a:t>. We use an approximation for the derivative</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r>
                            <a:rPr lang="en-US" sz="2000" b="0" i="1" smtClean="0">
                              <a:latin typeface="Cambria Math" panose="02040503050406030204" pitchFamily="18" charset="0"/>
                            </a:rPr>
                            <m:t>=.105,</m:t>
                          </m:r>
                          <m:r>
                            <a:rPr lang="en-US" sz="2000" b="0" i="1" smtClean="0">
                              <a:latin typeface="Cambria Math" panose="02040503050406030204" pitchFamily="18" charset="0"/>
                            </a:rPr>
                            <m:t>𝜆</m:t>
                          </m:r>
                          <m:r>
                            <a:rPr lang="en-US" sz="2000" b="0" i="1" smtClean="0">
                              <a:latin typeface="Cambria Math" panose="02040503050406030204" pitchFamily="18" charset="0"/>
                            </a:rPr>
                            <m:t>=1</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a:latin typeface="Cambria Math" panose="02040503050406030204" pitchFamily="18" charset="0"/>
                                </a:rPr>
                                <m:t>01</m:t>
                              </m:r>
                            </m:e>
                          </m:d>
                          <m:r>
                            <a:rPr lang="en-US" sz="200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0.99</m:t>
                              </m:r>
                            </m:e>
                          </m:d>
                        </m:num>
                        <m:den>
                          <m:r>
                            <a:rPr lang="en-US" sz="2000" b="0" i="0"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0.01</m:t>
                              </m:r>
                            </m:e>
                          </m:d>
                        </m:den>
                      </m:f>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.105</m:t>
                          </m:r>
                        </m:den>
                      </m:f>
                      <m:r>
                        <a:rPr lang="en-US" sz="2000" b="0" i="1" smtClean="0">
                          <a:latin typeface="Cambria Math" panose="02040503050406030204" pitchFamily="18" charset="0"/>
                        </a:rPr>
                        <m:t>≈1.57</m:t>
                      </m:r>
                    </m:oMath>
                  </m:oMathPara>
                </a14:m>
                <a:endParaRPr lang="en-US" sz="2000" b="0"/>
              </a:p>
              <a:p>
                <a:endParaRPr lang="en-US" sz="2000"/>
              </a:p>
            </p:txBody>
          </p:sp>
        </mc:Choice>
        <mc:Fallback>
          <p:sp>
            <p:nvSpPr>
              <p:cNvPr id="13" name="TextBox 12"/>
              <p:cNvSpPr txBox="1">
                <a:spLocks noRot="1" noChangeAspect="1" noMove="1" noResize="1" noEditPoints="1" noAdjustHandles="1" noChangeArrowheads="1" noChangeShapeType="1" noTextEdit="1"/>
              </p:cNvSpPr>
              <p:nvPr/>
            </p:nvSpPr>
            <p:spPr>
              <a:xfrm>
                <a:off x="460375" y="1429443"/>
                <a:ext cx="8162592" cy="4931286"/>
              </a:xfrm>
              <a:prstGeom prst="rect">
                <a:avLst/>
              </a:prstGeom>
              <a:blipFill>
                <a:blip r:embed="rId4"/>
                <a:stretch>
                  <a:fillRect l="-670" t="-369"/>
                </a:stretch>
              </a:blipFill>
            </p:spPr>
            <p:txBody>
              <a:bodyPr/>
              <a:lstStyle/>
              <a:p>
                <a:r>
                  <a:rPr lang="en-US">
                    <a:noFill/>
                  </a:rPr>
                  <a:t> </a:t>
                </a:r>
              </a:p>
            </p:txBody>
          </p:sp>
        </mc:Fallback>
      </mc:AlternateContent>
    </p:spTree>
    <p:extLst>
      <p:ext uri="{BB962C8B-B14F-4D97-AF65-F5344CB8AC3E}">
        <p14:creationId xmlns:p14="http://schemas.microsoft.com/office/powerpoint/2010/main" val="15092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Mean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3" name="TextBox 12"/>
              <p:cNvSpPr txBox="1"/>
              <p:nvPr/>
            </p:nvSpPr>
            <p:spPr>
              <a:xfrm>
                <a:off x="460375" y="1663123"/>
                <a:ext cx="3613785" cy="38037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We have the sensitivity given by</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r>
                            <a:rPr lang="en-US" sz="2000" b="0" i="1" smtClean="0">
                              <a:latin typeface="Cambria Math" panose="02040503050406030204" pitchFamily="18" charset="0"/>
                            </a:rPr>
                            <m:t>=.105,</m:t>
                          </m:r>
                          <m:r>
                            <a:rPr lang="en-US" sz="2000" b="0" i="1" smtClean="0">
                              <a:latin typeface="Cambria Math" panose="02040503050406030204" pitchFamily="18" charset="0"/>
                            </a:rPr>
                            <m:t>𝜆</m:t>
                          </m:r>
                          <m:r>
                            <a:rPr lang="en-US" sz="2000" b="0" i="1" smtClean="0">
                              <a:latin typeface="Cambria Math" panose="02040503050406030204" pitchFamily="18" charset="0"/>
                            </a:rPr>
                            <m:t>=1</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a:latin typeface="Cambria Math" panose="02040503050406030204" pitchFamily="18" charset="0"/>
                                </a:rPr>
                                <m:t>01</m:t>
                              </m:r>
                            </m:e>
                          </m:d>
                          <m:r>
                            <a:rPr lang="en-US" sz="200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0.99</m:t>
                              </m:r>
                            </m:e>
                          </m:d>
                        </m:num>
                        <m:den>
                          <m:r>
                            <a:rPr lang="en-US" sz="2000" b="0" i="0"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0.01</m:t>
                              </m:r>
                            </m:e>
                          </m:d>
                        </m:den>
                      </m:f>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.105</m:t>
                          </m:r>
                        </m:den>
                      </m:f>
                      <m:r>
                        <a:rPr lang="en-US" sz="2000" b="0" i="1" smtClean="0">
                          <a:latin typeface="Cambria Math" panose="02040503050406030204" pitchFamily="18" charset="0"/>
                        </a:rPr>
                        <m:t>≈1.57</m:t>
                      </m:r>
                    </m:oMath>
                  </m:oMathPara>
                </a14:m>
                <a:endParaRPr lang="en-US" sz="2000" b="0"/>
              </a:p>
              <a:p>
                <a:endParaRPr lang="en-US" sz="2000"/>
              </a:p>
              <a:p>
                <a:r>
                  <a:rPr lang="en-US" sz="2000"/>
                  <a:t>For a 10% increase in the average number of potential buyers, we can expect a corresponding increase in the probability that demand exceeds supply of approximately 15%.</a:t>
                </a:r>
              </a:p>
            </p:txBody>
          </p:sp>
        </mc:Choice>
        <mc:Fallback>
          <p:sp>
            <p:nvSpPr>
              <p:cNvPr id="13" name="TextBox 12"/>
              <p:cNvSpPr txBox="1">
                <a:spLocks noRot="1" noChangeAspect="1" noMove="1" noResize="1" noEditPoints="1" noAdjustHandles="1" noChangeArrowheads="1" noChangeShapeType="1" noTextEdit="1"/>
              </p:cNvSpPr>
              <p:nvPr/>
            </p:nvSpPr>
            <p:spPr>
              <a:xfrm>
                <a:off x="460375" y="1663123"/>
                <a:ext cx="3613785" cy="3803798"/>
              </a:xfrm>
              <a:prstGeom prst="rect">
                <a:avLst/>
              </a:prstGeom>
              <a:blipFill>
                <a:blip r:embed="rId4"/>
                <a:stretch>
                  <a:fillRect l="-1510" t="-637" r="-1846" b="-159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E520301-3A11-4396-B495-1E5BDDBDB4E1}"/>
              </a:ext>
            </a:extLst>
          </p:cNvPr>
          <p:cNvPicPr>
            <a:picLocks noChangeAspect="1"/>
          </p:cNvPicPr>
          <p:nvPr/>
        </p:nvPicPr>
        <p:blipFill>
          <a:blip r:embed="rId5"/>
          <a:stretch>
            <a:fillRect/>
          </a:stretch>
        </p:blipFill>
        <p:spPr>
          <a:xfrm>
            <a:off x="4165918" y="1523048"/>
            <a:ext cx="4825328" cy="3621030"/>
          </a:xfrm>
          <a:prstGeom prst="rect">
            <a:avLst/>
          </a:prstGeom>
        </p:spPr>
      </p:pic>
    </p:spTree>
    <p:extLst>
      <p:ext uri="{BB962C8B-B14F-4D97-AF65-F5344CB8AC3E}">
        <p14:creationId xmlns:p14="http://schemas.microsoft.com/office/powerpoint/2010/main" val="10061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Robustness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9" name="TextBox 8"/>
              <p:cNvSpPr txBox="1"/>
              <p:nvPr/>
            </p:nvSpPr>
            <p:spPr>
              <a:xfrm>
                <a:off x="477959" y="1452806"/>
                <a:ext cx="8162592"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000"/>
                  <a:t>We have assumed that the time between potential buyers is independent and follows a Poisson distribution with rate </a:t>
                </a:r>
                <a14:m>
                  <m:oMath xmlns:m="http://schemas.openxmlformats.org/officeDocument/2006/math">
                    <m:r>
                      <a:rPr lang="en-US" sz="2000" b="0" i="1" smtClean="0">
                        <a:latin typeface="Cambria Math" panose="02040503050406030204" pitchFamily="18" charset="0"/>
                      </a:rPr>
                      <m:t>𝜆</m:t>
                    </m:r>
                  </m:oMath>
                </a14:m>
                <a:r>
                  <a:rPr lang="en-US" sz="2000"/>
                  <a:t>.</a:t>
                </a:r>
              </a:p>
              <a:p>
                <a:pPr marL="800100" lvl="1" indent="-342900">
                  <a:buFont typeface="Calibri" panose="020F0502020204030204" pitchFamily="34" charset="0"/>
                  <a:buChar char="‒"/>
                </a:pPr>
                <a:r>
                  <a:rPr lang="en-US" sz="2000"/>
                  <a:t>This is the general model for an arrival process, and it is reasonable to assume that our model results would not be altered greatly if the model was not exactly Poisson.</a:t>
                </a:r>
              </a:p>
              <a:p>
                <a:pPr marL="800100" lvl="1" indent="-342900">
                  <a:buFont typeface="Calibri" panose="020F0502020204030204" pitchFamily="34" charset="0"/>
                  <a:buChar char="‒"/>
                </a:pPr>
                <a:r>
                  <a:rPr lang="en-US" sz="2000"/>
                  <a:t>It is also reasonable to assume that buyers are independent. That is, one person buying an aquariums does not directly affect the chance another person will buy the aquarium.</a:t>
                </a:r>
              </a:p>
              <a:p>
                <a:pPr marL="342900" indent="-342900">
                  <a:buFont typeface="Arial" panose="020B0604020202020204" pitchFamily="34" charset="0"/>
                  <a:buChar char="•"/>
                </a:pPr>
                <a:r>
                  <a:rPr lang="en-US" sz="2000"/>
                  <a:t>We also simplified the model by assuming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a:t>is the state of the system. The store manager may want to consider more information, such as past sales. Including more information on past sales would complicate the model but is still possible.</a:t>
                </a:r>
              </a:p>
              <a:p>
                <a:pPr marL="800100" lvl="1" indent="-342900">
                  <a:buFont typeface="Calibri" panose="020F0502020204030204" pitchFamily="34" charset="0"/>
                  <a:buChar char="‒"/>
                </a:pPr>
                <a:r>
                  <a:rPr lang="en-US" sz="2000"/>
                  <a:t> Essentially our transition matrix </a:t>
                </a:r>
                <a14:m>
                  <m:oMath xmlns:m="http://schemas.openxmlformats.org/officeDocument/2006/math">
                    <m:r>
                      <a:rPr lang="en-US" sz="2000" i="1" dirty="0" smtClean="0">
                        <a:latin typeface="Cambria Math" panose="02040503050406030204" pitchFamily="18" charset="0"/>
                      </a:rPr>
                      <m:t>𝑃</m:t>
                    </m:r>
                  </m:oMath>
                </a14:m>
                <a:r>
                  <a:rPr lang="en-US" sz="2000"/>
                  <a:t> would just get larger.</a:t>
                </a:r>
              </a:p>
              <a:p>
                <a:pPr marL="342900" indent="-342900">
                  <a:buFont typeface="Arial" panose="020B0604020202020204" pitchFamily="34" charset="0"/>
                  <a:buChar char="•"/>
                </a:pPr>
                <a:r>
                  <a:rPr lang="en-US" sz="2000"/>
                  <a:t>We only tested one inventory policy.</a:t>
                </a:r>
              </a:p>
              <a:p>
                <a:pPr marL="800100" lvl="1" indent="-342900">
                  <a:buFont typeface="Calibri" panose="020F0502020204030204" pitchFamily="34" charset="0"/>
                  <a:buChar char="‒"/>
                </a:pPr>
                <a:r>
                  <a:rPr lang="en-US" sz="2000"/>
                  <a:t> We could potentially compare and test several policies.</a:t>
                </a:r>
              </a:p>
            </p:txBody>
          </p:sp>
        </mc:Choice>
        <mc:Fallback>
          <p:sp>
            <p:nvSpPr>
              <p:cNvPr id="9" name="TextBox 8"/>
              <p:cNvSpPr txBox="1">
                <a:spLocks noRot="1" noChangeAspect="1" noMove="1" noResize="1" noEditPoints="1" noAdjustHandles="1" noChangeArrowheads="1" noChangeShapeType="1" noTextEdit="1"/>
              </p:cNvSpPr>
              <p:nvPr/>
            </p:nvSpPr>
            <p:spPr>
              <a:xfrm>
                <a:off x="477959" y="1452806"/>
                <a:ext cx="8162592" cy="4708981"/>
              </a:xfrm>
              <a:prstGeom prst="rect">
                <a:avLst/>
              </a:prstGeom>
              <a:blipFill>
                <a:blip r:embed="rId3"/>
                <a:stretch>
                  <a:fillRect l="-521" t="-386" r="-745" b="-1158"/>
                </a:stretch>
              </a:blipFill>
            </p:spPr>
            <p:txBody>
              <a:bodyPr/>
              <a:lstStyle/>
              <a:p>
                <a:r>
                  <a:rPr lang="en-US">
                    <a:noFill/>
                  </a:rPr>
                  <a:t> </a:t>
                </a:r>
              </a:p>
            </p:txBody>
          </p:sp>
        </mc:Fallback>
      </mc:AlternateContent>
    </p:spTree>
    <p:extLst>
      <p:ext uri="{BB962C8B-B14F-4D97-AF65-F5344CB8AC3E}">
        <p14:creationId xmlns:p14="http://schemas.microsoft.com/office/powerpoint/2010/main" val="316184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Poisson Distribution: Review</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TextBox 3"/>
              <p:cNvSpPr txBox="1"/>
              <p:nvPr/>
            </p:nvSpPr>
            <p:spPr>
              <a:xfrm>
                <a:off x="457200" y="1462632"/>
                <a:ext cx="8229600" cy="4493666"/>
              </a:xfrm>
              <a:prstGeom prst="rect">
                <a:avLst/>
              </a:prstGeom>
              <a:solidFill>
                <a:schemeClr val="bg1"/>
              </a:solidFill>
            </p:spPr>
            <p:txBody>
              <a:bodyPr wrap="square" rtlCol="0">
                <a:spAutoFit/>
              </a:bodyPr>
              <a:lstStyle/>
              <a:p>
                <a:r>
                  <a:rPr lang="en-US" sz="2100">
                    <a:solidFill>
                      <a:schemeClr val="tx1"/>
                    </a:solidFill>
                  </a:rPr>
                  <a:t>A discrete random variable </a:t>
                </a:r>
                <a14:m>
                  <m:oMath xmlns:m="http://schemas.openxmlformats.org/officeDocument/2006/math">
                    <m:r>
                      <a:rPr lang="en-US" sz="2100" i="1">
                        <a:solidFill>
                          <a:schemeClr val="tx1"/>
                        </a:solidFill>
                        <a:latin typeface="Cambria Math" panose="02040503050406030204" pitchFamily="18" charset="0"/>
                      </a:rPr>
                      <m:t>𝑋</m:t>
                    </m:r>
                    <m:r>
                      <a:rPr lang="en-US" sz="2100" i="1">
                        <a:solidFill>
                          <a:schemeClr val="tx1"/>
                        </a:solidFill>
                        <a:latin typeface="Cambria Math" panose="02040503050406030204" pitchFamily="18" charset="0"/>
                      </a:rPr>
                      <m:t> </m:t>
                    </m:r>
                  </m:oMath>
                </a14:m>
                <a:r>
                  <a:rPr lang="en-US" sz="2100" b="0">
                    <a:solidFill>
                      <a:schemeClr val="tx1"/>
                    </a:solidFill>
                  </a:rPr>
                  <a:t>is said </a:t>
                </a:r>
                <a:r>
                  <a:rPr lang="en-US" sz="2100">
                    <a:solidFill>
                      <a:schemeClr val="tx1"/>
                    </a:solidFill>
                  </a:rPr>
                  <a:t>to have a </a:t>
                </a:r>
                <a:r>
                  <a:rPr lang="en-US" sz="2100" i="1" u="sng">
                    <a:solidFill>
                      <a:schemeClr val="tx1"/>
                    </a:solidFill>
                  </a:rPr>
                  <a:t>Poisson distribution</a:t>
                </a:r>
                <a:r>
                  <a:rPr lang="en-US" sz="2100">
                    <a:solidFill>
                      <a:schemeClr val="tx1"/>
                    </a:solidFill>
                  </a:rPr>
                  <a:t> when the probability mass function for </a:t>
                </a:r>
                <a14:m>
                  <m:oMath xmlns:m="http://schemas.openxmlformats.org/officeDocument/2006/math">
                    <m:r>
                      <a:rPr lang="en-US" sz="2100" i="1" dirty="0" smtClean="0">
                        <a:solidFill>
                          <a:schemeClr val="tx1"/>
                        </a:solidFill>
                        <a:latin typeface="Cambria Math" panose="02040503050406030204" pitchFamily="18" charset="0"/>
                      </a:rPr>
                      <m:t>𝑋</m:t>
                    </m:r>
                  </m:oMath>
                </a14:m>
                <a:r>
                  <a:rPr lang="en-US" sz="2100">
                    <a:solidFill>
                      <a:schemeClr val="tx1"/>
                    </a:solidFill>
                  </a:rPr>
                  <a:t> is given by</a:t>
                </a:r>
              </a:p>
              <a:p>
                <a:r>
                  <a:rPr lang="en-US" sz="2100">
                    <a:solidFill>
                      <a:schemeClr val="tx1"/>
                    </a:solidFill>
                  </a:rPr>
                  <a:t>				</a:t>
                </a:r>
                <a14:m>
                  <m:oMath xmlns:m="http://schemas.openxmlformats.org/officeDocument/2006/math">
                    <m:r>
                      <a:rPr lang="en-US" sz="2100" i="1">
                        <a:solidFill>
                          <a:schemeClr val="tx1"/>
                        </a:solidFill>
                        <a:latin typeface="Cambria Math" panose="02040503050406030204" pitchFamily="18" charset="0"/>
                      </a:rPr>
                      <m:t>𝑓</m:t>
                    </m:r>
                    <m:d>
                      <m:dPr>
                        <m:ctrlPr>
                          <a:rPr lang="en-US" sz="2100" i="1">
                            <a:solidFill>
                              <a:schemeClr val="tx1"/>
                            </a:solidFill>
                            <a:latin typeface="Cambria Math" panose="02040503050406030204" pitchFamily="18" charset="0"/>
                          </a:rPr>
                        </m:ctrlPr>
                      </m:dPr>
                      <m:e>
                        <m:r>
                          <a:rPr lang="en-US" sz="2100" b="0" i="1" smtClean="0">
                            <a:solidFill>
                              <a:schemeClr val="tx1"/>
                            </a:solidFill>
                            <a:latin typeface="Cambria Math" panose="02040503050406030204" pitchFamily="18" charset="0"/>
                          </a:rPr>
                          <m:t>𝑘</m:t>
                        </m:r>
                      </m:e>
                    </m:d>
                    <m:r>
                      <a:rPr lang="en-US" sz="2100" b="0" i="1" smtClean="0">
                        <a:solidFill>
                          <a:schemeClr val="tx1"/>
                        </a:solidFill>
                        <a:latin typeface="Cambria Math" panose="02040503050406030204" pitchFamily="18" charset="0"/>
                      </a:rPr>
                      <m:t>=</m:t>
                    </m:r>
                    <m:f>
                      <m:fPr>
                        <m:ctrlPr>
                          <a:rPr lang="en-US" sz="2100" b="0" i="1" smtClean="0">
                            <a:solidFill>
                              <a:schemeClr val="tx1"/>
                            </a:solidFill>
                            <a:latin typeface="Cambria Math" panose="02040503050406030204" pitchFamily="18" charset="0"/>
                          </a:rPr>
                        </m:ctrlPr>
                      </m:fPr>
                      <m:num>
                        <m:sSup>
                          <m:sSupPr>
                            <m:ctrlPr>
                              <a:rPr lang="en-US" sz="2100" b="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𝜆</m:t>
                            </m:r>
                          </m:e>
                          <m:sup>
                            <m:r>
                              <a:rPr lang="en-US" sz="2100" b="0" i="1" smtClean="0">
                                <a:solidFill>
                                  <a:schemeClr val="tx1"/>
                                </a:solidFill>
                                <a:latin typeface="Cambria Math" panose="02040503050406030204" pitchFamily="18" charset="0"/>
                              </a:rPr>
                              <m:t>𝑘</m:t>
                            </m:r>
                          </m:sup>
                        </m:sSup>
                        <m:sSup>
                          <m:sSupPr>
                            <m:ctrlPr>
                              <a:rPr lang="en-US" sz="2100" b="0" i="1" smtClean="0">
                                <a:solidFill>
                                  <a:schemeClr val="tx1"/>
                                </a:solidFill>
                                <a:latin typeface="Cambria Math" panose="02040503050406030204" pitchFamily="18" charset="0"/>
                              </a:rPr>
                            </m:ctrlPr>
                          </m:sSupPr>
                          <m:e>
                            <m:r>
                              <m:rPr>
                                <m:sty m:val="p"/>
                              </m:rPr>
                              <a:rPr lang="en-US" sz="2100" b="0" i="0" smtClean="0">
                                <a:solidFill>
                                  <a:schemeClr val="tx1"/>
                                </a:solidFill>
                                <a:latin typeface="Cambria Math" panose="02040503050406030204" pitchFamily="18" charset="0"/>
                              </a:rPr>
                              <m:t>e</m:t>
                            </m:r>
                          </m:e>
                          <m:sup>
                            <m:r>
                              <a:rPr lang="en-US" sz="2100" b="0" i="0" smtClean="0">
                                <a:solidFill>
                                  <a:schemeClr val="tx1"/>
                                </a:solidFill>
                                <a:latin typeface="Cambria Math" panose="02040503050406030204" pitchFamily="18" charset="0"/>
                              </a:rPr>
                              <m:t>−</m:t>
                            </m:r>
                            <m:r>
                              <a:rPr lang="en-US" sz="2100" b="0" i="1" smtClean="0">
                                <a:solidFill>
                                  <a:schemeClr val="tx1"/>
                                </a:solidFill>
                                <a:latin typeface="Cambria Math" panose="02040503050406030204" pitchFamily="18" charset="0"/>
                              </a:rPr>
                              <m:t>𝜆</m:t>
                            </m:r>
                          </m:sup>
                        </m:sSup>
                      </m:num>
                      <m:den>
                        <m:r>
                          <a:rPr lang="en-US" sz="2100" b="0" i="1" smtClean="0">
                            <a:solidFill>
                              <a:schemeClr val="tx1"/>
                            </a:solidFill>
                            <a:latin typeface="Cambria Math" panose="02040503050406030204" pitchFamily="18" charset="0"/>
                          </a:rPr>
                          <m:t>𝑘</m:t>
                        </m:r>
                        <m:r>
                          <a:rPr lang="en-US" sz="2100" b="0" i="1" smtClean="0">
                            <a:solidFill>
                              <a:schemeClr val="tx1"/>
                            </a:solidFill>
                            <a:latin typeface="Cambria Math" panose="02040503050406030204" pitchFamily="18" charset="0"/>
                          </a:rPr>
                          <m:t>!</m:t>
                        </m:r>
                      </m:den>
                    </m:f>
                    <m:r>
                      <a:rPr lang="en-US" sz="2100" b="0" i="0" smtClean="0">
                        <a:solidFill>
                          <a:schemeClr val="tx1"/>
                        </a:solidFill>
                        <a:latin typeface="Cambria Math" panose="02040503050406030204" pitchFamily="18" charset="0"/>
                      </a:rPr>
                      <m:t> </m:t>
                    </m:r>
                  </m:oMath>
                </a14:m>
                <a:r>
                  <a:rPr lang="en-US" sz="2100">
                    <a:solidFill>
                      <a:schemeClr val="tx1"/>
                    </a:solidFill>
                  </a:rPr>
                  <a:t> for </a:t>
                </a:r>
                <a14:m>
                  <m:oMath xmlns:m="http://schemas.openxmlformats.org/officeDocument/2006/math">
                    <m:r>
                      <a:rPr lang="en-US" sz="2100" b="0" i="1" smtClean="0">
                        <a:solidFill>
                          <a:schemeClr val="tx1"/>
                        </a:solidFill>
                        <a:latin typeface="Cambria Math" panose="02040503050406030204" pitchFamily="18" charset="0"/>
                      </a:rPr>
                      <m:t>𝑘</m:t>
                    </m:r>
                  </m:oMath>
                </a14:m>
                <a:r>
                  <a:rPr lang="en-US" sz="2100">
                    <a:solidFill>
                      <a:schemeClr val="tx1"/>
                    </a:solidFill>
                  </a:rPr>
                  <a:t> in </a:t>
                </a:r>
                <a14:m>
                  <m:oMath xmlns:m="http://schemas.openxmlformats.org/officeDocument/2006/math">
                    <m:r>
                      <a:rPr lang="en-US" sz="2100" b="0" i="1" smtClean="0">
                        <a:solidFill>
                          <a:schemeClr val="tx1"/>
                        </a:solidFill>
                        <a:latin typeface="Cambria Math" panose="02040503050406030204" pitchFamily="18" charset="0"/>
                      </a:rPr>
                      <m:t>{0,1,2,…,}</m:t>
                    </m:r>
                  </m:oMath>
                </a14:m>
                <a:r>
                  <a:rPr lang="en-US" sz="2100">
                    <a:solidFill>
                      <a:schemeClr val="tx1"/>
                    </a:solidFill>
                  </a:rPr>
                  <a:t>.</a:t>
                </a:r>
              </a:p>
              <a:p>
                <a:endParaRPr lang="en-US" sz="2100">
                  <a:solidFill>
                    <a:schemeClr val="tx1"/>
                  </a:solidFill>
                </a:endParaRPr>
              </a:p>
              <a:p>
                <a:r>
                  <a:rPr lang="en-US" sz="2100">
                    <a:solidFill>
                      <a:schemeClr val="tx1"/>
                    </a:solidFill>
                  </a:rPr>
                  <a:t>For a Poisson random variable </a:t>
                </a:r>
                <a14:m>
                  <m:oMath xmlns:m="http://schemas.openxmlformats.org/officeDocument/2006/math">
                    <m:r>
                      <a:rPr lang="en-US" sz="2100" b="0" i="1" smtClean="0">
                        <a:solidFill>
                          <a:schemeClr val="tx1"/>
                        </a:solidFill>
                        <a:latin typeface="Cambria Math" panose="02040503050406030204" pitchFamily="18" charset="0"/>
                      </a:rPr>
                      <m:t>𝑋</m:t>
                    </m:r>
                  </m:oMath>
                </a14:m>
                <a:r>
                  <a:rPr lang="en-US" sz="2100">
                    <a:solidFill>
                      <a:schemeClr val="tx1"/>
                    </a:solidFill>
                  </a:rPr>
                  <a:t> we have that</a:t>
                </a:r>
              </a:p>
              <a:p>
                <a:pPr/>
                <a14:m>
                  <m:oMathPara xmlns:m="http://schemas.openxmlformats.org/officeDocument/2006/math">
                    <m:oMathParaPr>
                      <m:jc m:val="centerGroup"/>
                    </m:oMathParaPr>
                    <m:oMath xmlns:m="http://schemas.openxmlformats.org/officeDocument/2006/math">
                      <m:r>
                        <a:rPr lang="en-US" sz="2100" b="0" i="1" smtClean="0">
                          <a:solidFill>
                            <a:schemeClr val="tx1"/>
                          </a:solidFill>
                          <a:latin typeface="Cambria Math" panose="02040503050406030204" pitchFamily="18" charset="0"/>
                        </a:rPr>
                        <m:t>𝜆</m:t>
                      </m:r>
                      <m:r>
                        <a:rPr lang="en-US" sz="2100" b="0" i="1" smtClean="0">
                          <a:solidFill>
                            <a:schemeClr val="tx1"/>
                          </a:solidFill>
                          <a:latin typeface="Cambria Math" panose="02040503050406030204" pitchFamily="18" charset="0"/>
                        </a:rPr>
                        <m:t>=</m:t>
                      </m:r>
                      <m:r>
                        <a:rPr lang="en-US" sz="2100" b="0" i="1" smtClean="0">
                          <a:solidFill>
                            <a:schemeClr val="tx1"/>
                          </a:solidFill>
                          <a:latin typeface="Cambria Math" panose="02040503050406030204" pitchFamily="18" charset="0"/>
                        </a:rPr>
                        <m:t>𝐸</m:t>
                      </m:r>
                      <m:d>
                        <m:dPr>
                          <m:ctrlPr>
                            <a:rPr lang="en-US" sz="2100" b="0" i="1" smtClean="0">
                              <a:solidFill>
                                <a:schemeClr val="tx1"/>
                              </a:solidFill>
                              <a:latin typeface="Cambria Math" panose="02040503050406030204" pitchFamily="18" charset="0"/>
                            </a:rPr>
                          </m:ctrlPr>
                        </m:dPr>
                        <m:e>
                          <m:r>
                            <a:rPr lang="en-US" sz="2100" b="0" i="1" smtClean="0">
                              <a:solidFill>
                                <a:schemeClr val="tx1"/>
                              </a:solidFill>
                              <a:latin typeface="Cambria Math" panose="02040503050406030204" pitchFamily="18" charset="0"/>
                            </a:rPr>
                            <m:t>𝑋</m:t>
                          </m:r>
                        </m:e>
                      </m:d>
                      <m:r>
                        <a:rPr lang="en-US" sz="2100" b="0" i="1" smtClean="0">
                          <a:solidFill>
                            <a:schemeClr val="tx1"/>
                          </a:solidFill>
                          <a:latin typeface="Cambria Math" panose="02040503050406030204" pitchFamily="18" charset="0"/>
                        </a:rPr>
                        <m:t>=</m:t>
                      </m:r>
                      <m:r>
                        <a:rPr lang="en-US" sz="2100" b="0" i="1" smtClean="0">
                          <a:solidFill>
                            <a:schemeClr val="tx1"/>
                          </a:solidFill>
                          <a:latin typeface="Cambria Math" panose="02040503050406030204" pitchFamily="18" charset="0"/>
                        </a:rPr>
                        <m:t>𝑉</m:t>
                      </m:r>
                      <m:r>
                        <a:rPr lang="en-US" sz="2100" b="0" i="1" smtClean="0">
                          <a:solidFill>
                            <a:schemeClr val="tx1"/>
                          </a:solidFill>
                          <a:latin typeface="Cambria Math" panose="02040503050406030204" pitchFamily="18" charset="0"/>
                        </a:rPr>
                        <m:t>(</m:t>
                      </m:r>
                      <m:r>
                        <a:rPr lang="en-US" sz="2100" b="0" i="1" smtClean="0">
                          <a:solidFill>
                            <a:schemeClr val="tx1"/>
                          </a:solidFill>
                          <a:latin typeface="Cambria Math" panose="02040503050406030204" pitchFamily="18" charset="0"/>
                        </a:rPr>
                        <m:t>𝑋</m:t>
                      </m:r>
                      <m:r>
                        <a:rPr lang="en-US" sz="2100" b="0" i="1" smtClean="0">
                          <a:solidFill>
                            <a:schemeClr val="tx1"/>
                          </a:solidFill>
                          <a:latin typeface="Cambria Math" panose="02040503050406030204" pitchFamily="18" charset="0"/>
                        </a:rPr>
                        <m:t>)</m:t>
                      </m:r>
                    </m:oMath>
                  </m:oMathPara>
                </a14:m>
                <a:endParaRPr lang="en-US" sz="2100">
                  <a:solidFill>
                    <a:schemeClr val="tx1"/>
                  </a:solidFill>
                </a:endParaRPr>
              </a:p>
              <a:p>
                <a:endParaRPr lang="en-US" sz="2100">
                  <a:solidFill>
                    <a:schemeClr val="tx1"/>
                  </a:solidFill>
                </a:endParaRPr>
              </a:p>
              <a:p>
                <a:r>
                  <a:rPr lang="en-US" sz="2100">
                    <a:solidFill>
                      <a:schemeClr val="tx1"/>
                    </a:solidFill>
                  </a:rPr>
                  <a:t>A useful application of Poisson process is its use in modeling </a:t>
                </a:r>
                <a:r>
                  <a:rPr lang="en-US" sz="2100" i="1">
                    <a:solidFill>
                      <a:schemeClr val="tx1"/>
                    </a:solidFill>
                  </a:rPr>
                  <a:t>arrival processes</a:t>
                </a:r>
                <a:r>
                  <a:rPr lang="en-US" sz="2100">
                    <a:solidFill>
                      <a:schemeClr val="tx1"/>
                    </a:solidFill>
                  </a:rPr>
                  <a:t>. That is, a Poisson process is commonly used to model random, mutually independent arrivals. </a:t>
                </a:r>
              </a:p>
              <a:p>
                <a:endParaRPr lang="en-US" sz="2100">
                  <a:solidFill>
                    <a:schemeClr val="tx1"/>
                  </a:solidFill>
                </a:endParaRPr>
              </a:p>
              <a:p>
                <a:r>
                  <a:rPr lang="en-US" sz="2100">
                    <a:solidFill>
                      <a:schemeClr val="tx1"/>
                    </a:solidFill>
                  </a:rPr>
                  <a:t>Here the parameter </a:t>
                </a:r>
                <a14:m>
                  <m:oMath xmlns:m="http://schemas.openxmlformats.org/officeDocument/2006/math">
                    <m:r>
                      <a:rPr lang="en-US" sz="2100" b="0" i="1" smtClean="0">
                        <a:solidFill>
                          <a:schemeClr val="tx1"/>
                        </a:solidFill>
                        <a:latin typeface="Cambria Math" panose="02040503050406030204" pitchFamily="18" charset="0"/>
                      </a:rPr>
                      <m:t>𝜆</m:t>
                    </m:r>
                  </m:oMath>
                </a14:m>
                <a:r>
                  <a:rPr lang="en-US" sz="2100">
                    <a:solidFill>
                      <a:schemeClr val="tx1"/>
                    </a:solidFill>
                  </a:rPr>
                  <a:t> is referred to as the arrival rate and is expressed as terms of the average number of arrivals during a unit of time. </a:t>
                </a:r>
              </a:p>
            </p:txBody>
          </p:sp>
        </mc:Choice>
        <mc:Fallback>
          <p:sp>
            <p:nvSpPr>
              <p:cNvPr id="4" name="TextBox 3"/>
              <p:cNvSpPr txBox="1">
                <a:spLocks noRot="1" noChangeAspect="1" noMove="1" noResize="1" noEditPoints="1" noAdjustHandles="1" noChangeArrowheads="1" noChangeShapeType="1" noTextEdit="1"/>
              </p:cNvSpPr>
              <p:nvPr/>
            </p:nvSpPr>
            <p:spPr>
              <a:xfrm>
                <a:off x="457200" y="1462632"/>
                <a:ext cx="8229600" cy="4493666"/>
              </a:xfrm>
              <a:prstGeom prst="rect">
                <a:avLst/>
              </a:prstGeom>
              <a:blipFill>
                <a:blip r:embed="rId4"/>
                <a:stretch>
                  <a:fillRect l="-889" t="-814" r="-74" b="-1628"/>
                </a:stretch>
              </a:blipFill>
            </p:spPr>
            <p:txBody>
              <a:bodyPr/>
              <a:lstStyle/>
              <a:p>
                <a:r>
                  <a:rPr lang="en-US">
                    <a:noFill/>
                  </a:rPr>
                  <a:t> </a:t>
                </a:r>
              </a:p>
            </p:txBody>
          </p:sp>
        </mc:Fallback>
      </mc:AlternateContent>
    </p:spTree>
    <p:extLst>
      <p:ext uri="{BB962C8B-B14F-4D97-AF65-F5344CB8AC3E}">
        <p14:creationId xmlns:p14="http://schemas.microsoft.com/office/powerpoint/2010/main" val="390911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Problem</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400">
                <a:latin typeface=" arial"/>
              </a:rPr>
              <a:t>A pet store sells a limited number of 20-gallon aquariums. At the end of each week, the store manager takes inventory and places orders. Store policy is to order three new 20-gallon aquariums at the end of the week if all of the current inventory has been sold. If even one of the 20-gallon aquariums remain in stock, no new units are ordered. This policy is based on the observation that the store only sells an average of one of the 20-gallon aquariums per week. Is this policy adequate to guard potential lost sales of 20-gallon aquariums due to a customer requesting one when they are out of stock?</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9" y="1536087"/>
                <a:ext cx="3251201" cy="206251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Variables:</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𝑆</m:t>
                        </m:r>
                      </m:e>
                      <m:sub>
                        <m:r>
                          <a:rPr lang="en-US" sz="2200" b="0" i="1" dirty="0" smtClean="0">
                            <a:latin typeface="Cambria Math" panose="02040503050406030204" pitchFamily="18" charset="0"/>
                          </a:rPr>
                          <m:t>𝑛</m:t>
                        </m:r>
                      </m:sub>
                    </m:sSub>
                    <m:r>
                      <a:rPr lang="en-US" sz="2200" b="0" i="1" dirty="0" smtClean="0">
                        <a:latin typeface="Cambria Math" panose="02040503050406030204" pitchFamily="18" charset="0"/>
                      </a:rPr>
                      <m:t> </m:t>
                    </m:r>
                  </m:oMath>
                </a14:m>
                <a:r>
                  <a:rPr lang="en-US" sz="2200" i="1">
                    <a:latin typeface="+mj-lt"/>
                  </a:rPr>
                  <a:t> – </a:t>
                </a:r>
                <a:r>
                  <a:rPr lang="en-US" sz="2200">
                    <a:latin typeface="+mj-lt"/>
                  </a:rPr>
                  <a:t>supply of aquariums at the beginning of week </a:t>
                </a:r>
                <a14:m>
                  <m:oMath xmlns:m="http://schemas.openxmlformats.org/officeDocument/2006/math">
                    <m:r>
                      <a:rPr lang="en-US" sz="2200" b="0" i="1" smtClean="0">
                        <a:latin typeface="Cambria Math" panose="02040503050406030204" pitchFamily="18" charset="0"/>
                      </a:rPr>
                      <m:t>𝑛</m:t>
                    </m:r>
                  </m:oMath>
                </a14:m>
                <a:endParaRPr lang="en-US" sz="2200">
                  <a:latin typeface="+mj-lt"/>
                </a:endParaRP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𝐷</m:t>
                        </m:r>
                      </m:e>
                      <m:sub>
                        <m:r>
                          <a:rPr lang="en-US" sz="2200" b="0" i="1" dirty="0" smtClean="0">
                            <a:latin typeface="Cambria Math" panose="02040503050406030204" pitchFamily="18" charset="0"/>
                          </a:rPr>
                          <m:t>𝑛</m:t>
                        </m:r>
                      </m:sub>
                    </m:sSub>
                  </m:oMath>
                </a14:m>
                <a:r>
                  <a:rPr lang="en-US" sz="2200" i="1">
                    <a:latin typeface="+mj-lt"/>
                  </a:rPr>
                  <a:t> – </a:t>
                </a:r>
                <a:r>
                  <a:rPr lang="en-US" sz="2200"/>
                  <a:t>demand for aquariums during week </a:t>
                </a:r>
                <a14:m>
                  <m:oMath xmlns:m="http://schemas.openxmlformats.org/officeDocument/2006/math">
                    <m:r>
                      <a:rPr lang="en-US" sz="2200" b="0" i="1" smtClean="0">
                        <a:latin typeface="Cambria Math" panose="02040503050406030204" pitchFamily="18" charset="0"/>
                      </a:rPr>
                      <m:t>𝑛</m:t>
                    </m:r>
                  </m:oMath>
                </a14:m>
                <a:endParaRPr lang="en-US" sz="220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9" y="1536087"/>
                <a:ext cx="3251201" cy="2062519"/>
              </a:xfrm>
              <a:prstGeom prst="rect">
                <a:avLst/>
              </a:prstGeom>
              <a:blipFill>
                <a:blip r:embed="rId4"/>
                <a:stretch>
                  <a:fillRect l="-2048" t="-1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3969283" y="1541769"/>
                <a:ext cx="4941037" cy="485903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Assumptions:</a:t>
                </a:r>
              </a:p>
              <a:p>
                <a:pPr marL="0" indent="0">
                  <a:buNone/>
                </a:pPr>
                <a:r>
                  <a:rPr lang="en-US" sz="2200" b="0"/>
                  <a:t>Potential buyers arrive at random with an average of once per week. We model using a Poisson distribution with mean 1.</a:t>
                </a:r>
              </a:p>
              <a:p>
                <a:pPr marL="0" indent="0">
                  <a:buNone/>
                </a:pPr>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rPr>
                        <m:t>𝑷</m:t>
                      </m:r>
                      <m:d>
                        <m:dPr>
                          <m:ctrlPr>
                            <a:rPr lang="en-US" sz="2200" b="1" i="1" smtClean="0">
                              <a:latin typeface="Cambria Math" panose="02040503050406030204" pitchFamily="18" charset="0"/>
                            </a:rPr>
                          </m:ctrlPr>
                        </m:dPr>
                        <m:e>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𝑫</m:t>
                              </m:r>
                            </m:e>
                            <m:sub>
                              <m:r>
                                <a:rPr lang="en-US" sz="2200" b="1" i="1" smtClean="0">
                                  <a:latin typeface="Cambria Math" panose="02040503050406030204" pitchFamily="18" charset="0"/>
                                </a:rPr>
                                <m:t>𝒏</m:t>
                              </m:r>
                            </m:sub>
                          </m:sSub>
                          <m:r>
                            <a:rPr lang="en-US" sz="2200" b="1" i="1" smtClean="0">
                              <a:latin typeface="Cambria Math" panose="02040503050406030204" pitchFamily="18" charset="0"/>
                            </a:rPr>
                            <m:t>=</m:t>
                          </m:r>
                          <m:r>
                            <a:rPr lang="en-US" sz="2200" b="1" i="1" smtClean="0">
                              <a:latin typeface="Cambria Math" panose="02040503050406030204" pitchFamily="18" charset="0"/>
                            </a:rPr>
                            <m:t>𝒌</m:t>
                          </m:r>
                        </m:e>
                      </m:d>
                      <m:r>
                        <a:rPr lang="en-US" sz="2200" b="1" i="1" smtClean="0">
                          <a:latin typeface="Cambria Math" panose="02040503050406030204" pitchFamily="18" charset="0"/>
                        </a:rPr>
                        <m:t>=</m:t>
                      </m:r>
                      <m:f>
                        <m:fPr>
                          <m:ctrlPr>
                            <a:rPr lang="en-US" sz="2200" b="1" i="1" smtClean="0">
                              <a:latin typeface="Cambria Math" panose="02040503050406030204" pitchFamily="18" charset="0"/>
                            </a:rPr>
                          </m:ctrlPr>
                        </m:fPr>
                        <m:num>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rPr>
                                <m:t>𝒆</m:t>
                              </m:r>
                            </m:e>
                            <m:sup>
                              <m:r>
                                <a:rPr lang="en-US" sz="2200" b="1" i="1" smtClean="0">
                                  <a:latin typeface="Cambria Math" panose="02040503050406030204" pitchFamily="18" charset="0"/>
                                </a:rPr>
                                <m:t>−</m:t>
                              </m:r>
                              <m:r>
                                <a:rPr lang="en-US" sz="2200" b="1" i="1" smtClean="0">
                                  <a:latin typeface="Cambria Math" panose="02040503050406030204" pitchFamily="18" charset="0"/>
                                </a:rPr>
                                <m:t>𝟏</m:t>
                              </m:r>
                            </m:sup>
                          </m:sSup>
                        </m:num>
                        <m:den>
                          <m:r>
                            <a:rPr lang="en-US" sz="2200" b="1" i="1" smtClean="0">
                              <a:latin typeface="Cambria Math" panose="02040503050406030204" pitchFamily="18" charset="0"/>
                            </a:rPr>
                            <m:t>𝒌</m:t>
                          </m:r>
                          <m:r>
                            <a:rPr lang="en-US" sz="2200" b="1" i="1" smtClean="0">
                              <a:latin typeface="Cambria Math" panose="02040503050406030204" pitchFamily="18" charset="0"/>
                            </a:rPr>
                            <m:t>!</m:t>
                          </m:r>
                        </m:den>
                      </m:f>
                    </m:oMath>
                  </m:oMathPara>
                </a14:m>
                <a:endParaRPr lang="en-US" sz="2200" b="1"/>
              </a:p>
              <a:p>
                <a:pPr marL="0" indent="0">
                  <a:buNone/>
                </a:pPr>
                <a:r>
                  <a:rPr lang="en-US" sz="2200"/>
                  <a:t>If not all sold, next weeks inventory is current weeks less the ones sold:</a:t>
                </a:r>
              </a:p>
              <a:p>
                <a:pPr marL="0" indent="0">
                  <a:buNone/>
                </a:pPr>
                <a:r>
                  <a:rPr lang="en-US" sz="2200" b="1"/>
                  <a:t>If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𝑫</m:t>
                        </m:r>
                      </m:e>
                      <m:sub>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𝟏</m:t>
                        </m:r>
                      </m:sub>
                    </m:sSub>
                    <m:r>
                      <a:rPr lang="en-US" sz="2200" b="1" i="1" smtClean="0">
                        <a:latin typeface="Cambria Math" panose="02040503050406030204" pitchFamily="18" charset="0"/>
                      </a:rPr>
                      <m:t>&lt;</m:t>
                    </m:r>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𝑺</m:t>
                        </m:r>
                      </m:e>
                      <m:sub>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𝟏</m:t>
                        </m:r>
                      </m:sub>
                    </m:sSub>
                  </m:oMath>
                </a14:m>
                <a:r>
                  <a:rPr lang="en-US" sz="2200" b="1"/>
                  <a:t>, then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𝑺</m:t>
                        </m:r>
                      </m:e>
                      <m:sub>
                        <m:r>
                          <a:rPr lang="en-US" sz="2200" b="1" i="1" smtClean="0">
                            <a:latin typeface="Cambria Math" panose="02040503050406030204" pitchFamily="18" charset="0"/>
                          </a:rPr>
                          <m:t>𝒏</m:t>
                        </m:r>
                      </m:sub>
                    </m:sSub>
                    <m:r>
                      <a:rPr lang="en-US" sz="2200" b="1" i="1" smtClean="0">
                        <a:latin typeface="Cambria Math" panose="02040503050406030204" pitchFamily="18" charset="0"/>
                      </a:rPr>
                      <m:t>=</m:t>
                    </m:r>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𝑺</m:t>
                        </m:r>
                      </m:e>
                      <m:sub>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𝟏</m:t>
                        </m:r>
                      </m:sub>
                    </m:sSub>
                    <m:r>
                      <a:rPr lang="en-US" sz="2200" b="1" i="1" smtClean="0">
                        <a:latin typeface="Cambria Math" panose="02040503050406030204" pitchFamily="18" charset="0"/>
                      </a:rPr>
                      <m:t>−</m:t>
                    </m:r>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𝑫</m:t>
                        </m:r>
                      </m:e>
                      <m:sub>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𝟏</m:t>
                        </m:r>
                      </m:sub>
                    </m:sSub>
                  </m:oMath>
                </a14:m>
                <a:endParaRPr lang="en-US" sz="2200" b="1"/>
              </a:p>
              <a:p>
                <a:pPr marL="0" indent="0">
                  <a:buNone/>
                </a:pPr>
                <a:endParaRPr lang="en-US" sz="2200"/>
              </a:p>
              <a:p>
                <a:pPr marL="0" indent="0">
                  <a:buNone/>
                </a:pPr>
                <a:r>
                  <a:rPr lang="en-US" sz="2200"/>
                  <a:t>If all the inventory is gone, order 3 new:</a:t>
                </a:r>
              </a:p>
              <a:p>
                <a:pPr marL="0" indent="0">
                  <a:buNone/>
                </a:pPr>
                <a:r>
                  <a:rPr lang="en-US" sz="2200" b="1"/>
                  <a:t>If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𝑫</m:t>
                        </m:r>
                      </m:e>
                      <m:sub>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𝟏</m:t>
                        </m:r>
                      </m:sub>
                    </m:sSub>
                    <m:r>
                      <a:rPr lang="en-US" sz="2200" b="1" i="1" smtClean="0">
                        <a:latin typeface="Cambria Math" panose="02040503050406030204" pitchFamily="18" charset="0"/>
                      </a:rPr>
                      <m:t>≥</m:t>
                    </m:r>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𝑺</m:t>
                        </m:r>
                      </m:e>
                      <m:sub>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𝟏</m:t>
                        </m:r>
                      </m:sub>
                    </m:sSub>
                  </m:oMath>
                </a14:m>
                <a:r>
                  <a:rPr lang="en-US" sz="2200" b="1"/>
                  <a:t>, then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𝑺</m:t>
                        </m:r>
                      </m:e>
                      <m:sub>
                        <m:r>
                          <a:rPr lang="en-US" sz="2200" b="1" i="1" smtClean="0">
                            <a:latin typeface="Cambria Math" panose="02040503050406030204" pitchFamily="18" charset="0"/>
                          </a:rPr>
                          <m:t>𝒏</m:t>
                        </m:r>
                      </m:sub>
                    </m:sSub>
                    <m:r>
                      <a:rPr lang="en-US" sz="2200" b="1" i="1" smtClean="0">
                        <a:latin typeface="Cambria Math" panose="02040503050406030204" pitchFamily="18" charset="0"/>
                      </a:rPr>
                      <m:t>=</m:t>
                    </m:r>
                    <m:r>
                      <a:rPr lang="en-US" sz="2200" b="1" i="1" smtClean="0">
                        <a:latin typeface="Cambria Math" panose="02040503050406030204" pitchFamily="18" charset="0"/>
                      </a:rPr>
                      <m:t>𝟑</m:t>
                    </m:r>
                  </m:oMath>
                </a14:m>
                <a:endParaRPr lang="en-US" sz="2200" b="1"/>
              </a:p>
              <a:p>
                <a:pPr marL="0" indent="0">
                  <a:buNone/>
                </a:pPr>
                <a:endParaRPr lang="en-US" sz="2200"/>
              </a:p>
            </p:txBody>
          </p:sp>
        </mc:Choice>
        <mc:Fallback>
          <p:sp>
            <p:nvSpPr>
              <p:cNvPr id="8" name="Content Placeholder 2"/>
              <p:cNvSpPr txBox="1">
                <a:spLocks noRot="1" noChangeAspect="1" noMove="1" noResize="1" noEditPoints="1" noAdjustHandles="1" noChangeArrowheads="1" noChangeShapeType="1" noTextEdit="1"/>
              </p:cNvSpPr>
              <p:nvPr/>
            </p:nvSpPr>
            <p:spPr>
              <a:xfrm>
                <a:off x="3969283" y="1541769"/>
                <a:ext cx="4941037" cy="4859031"/>
              </a:xfrm>
              <a:prstGeom prst="rect">
                <a:avLst/>
              </a:prstGeom>
              <a:blipFill>
                <a:blip r:embed="rId5"/>
                <a:stretch>
                  <a:fillRect l="-1350" t="-624" r="-13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57199" y="3914456"/>
                <a:ext cx="3251201" cy="214090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Objective</a:t>
                </a:r>
              </a:p>
              <a:p>
                <a:pPr marL="0" indent="0">
                  <a:buFont typeface="Arial"/>
                  <a:buNone/>
                </a:pPr>
                <a:r>
                  <a:rPr lang="en-US" sz="2200" b="0"/>
                  <a:t>Calculate </a:t>
                </a:r>
                <a14:m>
                  <m:oMath xmlns:m="http://schemas.openxmlformats.org/officeDocument/2006/math">
                    <m:r>
                      <a:rPr lang="en-US" sz="2200" b="0" i="1" smtClean="0">
                        <a:latin typeface="Cambria Math" panose="02040503050406030204" pitchFamily="18" charset="0"/>
                      </a:rPr>
                      <m:t>𝑃</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&gt;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oMath>
                </a14:m>
                <a:r>
                  <a:rPr lang="en-US" sz="2200">
                    <a:latin typeface="+mj-lt"/>
                  </a:rPr>
                  <a:t>.</a:t>
                </a:r>
              </a:p>
            </p:txBody>
          </p:sp>
        </mc:Choice>
        <mc:Fallback>
          <p:sp>
            <p:nvSpPr>
              <p:cNvPr id="9" name="Content Placeholder 2"/>
              <p:cNvSpPr txBox="1">
                <a:spLocks noRot="1" noChangeAspect="1" noMove="1" noResize="1" noEditPoints="1" noAdjustHandles="1" noChangeArrowheads="1" noChangeShapeType="1" noTextEdit="1"/>
              </p:cNvSpPr>
              <p:nvPr/>
            </p:nvSpPr>
            <p:spPr>
              <a:xfrm>
                <a:off x="457199" y="3914456"/>
                <a:ext cx="3251201" cy="2140904"/>
              </a:xfrm>
              <a:prstGeom prst="rect">
                <a:avLst/>
              </a:prstGeom>
              <a:blipFill>
                <a:blip r:embed="rId6"/>
                <a:stretch>
                  <a:fillRect l="-2048" t="-1408"/>
                </a:stretch>
              </a:blipFill>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allAtOnce"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9" y="1536087"/>
                <a:ext cx="3251201" cy="206251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Variables:</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𝑆</m:t>
                        </m:r>
                      </m:e>
                      <m:sub>
                        <m:r>
                          <a:rPr lang="en-US" sz="2200" b="0" i="1" dirty="0" smtClean="0">
                            <a:latin typeface="Cambria Math" panose="02040503050406030204" pitchFamily="18" charset="0"/>
                          </a:rPr>
                          <m:t>𝑛</m:t>
                        </m:r>
                      </m:sub>
                    </m:sSub>
                    <m:r>
                      <a:rPr lang="en-US" sz="2200" b="0" i="1" dirty="0" smtClean="0">
                        <a:latin typeface="Cambria Math" panose="02040503050406030204" pitchFamily="18" charset="0"/>
                      </a:rPr>
                      <m:t> </m:t>
                    </m:r>
                  </m:oMath>
                </a14:m>
                <a:r>
                  <a:rPr lang="en-US" sz="2200" i="1">
                    <a:latin typeface="+mj-lt"/>
                  </a:rPr>
                  <a:t> – </a:t>
                </a:r>
                <a:r>
                  <a:rPr lang="en-US" sz="2200">
                    <a:latin typeface="+mj-lt"/>
                  </a:rPr>
                  <a:t>supply of aquariums at the beginning of week </a:t>
                </a:r>
                <a14:m>
                  <m:oMath xmlns:m="http://schemas.openxmlformats.org/officeDocument/2006/math">
                    <m:r>
                      <a:rPr lang="en-US" sz="2200" b="0" i="1" smtClean="0">
                        <a:latin typeface="Cambria Math" panose="02040503050406030204" pitchFamily="18" charset="0"/>
                      </a:rPr>
                      <m:t>𝑛</m:t>
                    </m:r>
                  </m:oMath>
                </a14:m>
                <a:endParaRPr lang="en-US" sz="2200">
                  <a:latin typeface="+mj-lt"/>
                </a:endParaRP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𝐷</m:t>
                        </m:r>
                      </m:e>
                      <m:sub>
                        <m:r>
                          <a:rPr lang="en-US" sz="2200" b="0" i="1" dirty="0" smtClean="0">
                            <a:latin typeface="Cambria Math" panose="02040503050406030204" pitchFamily="18" charset="0"/>
                          </a:rPr>
                          <m:t>𝑛</m:t>
                        </m:r>
                      </m:sub>
                    </m:sSub>
                  </m:oMath>
                </a14:m>
                <a:r>
                  <a:rPr lang="en-US" sz="2200" i="1">
                    <a:latin typeface="+mj-lt"/>
                  </a:rPr>
                  <a:t> – </a:t>
                </a:r>
                <a:r>
                  <a:rPr lang="en-US" sz="2200"/>
                  <a:t>demand for aquariums during week </a:t>
                </a:r>
                <a14:m>
                  <m:oMath xmlns:m="http://schemas.openxmlformats.org/officeDocument/2006/math">
                    <m:r>
                      <a:rPr lang="en-US" sz="2200" b="0" i="1" smtClean="0">
                        <a:latin typeface="Cambria Math" panose="02040503050406030204" pitchFamily="18" charset="0"/>
                      </a:rPr>
                      <m:t>𝑛</m:t>
                    </m:r>
                  </m:oMath>
                </a14:m>
                <a:endParaRPr lang="en-US" sz="220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9" y="1536087"/>
                <a:ext cx="3251201" cy="2062519"/>
              </a:xfrm>
              <a:prstGeom prst="rect">
                <a:avLst/>
              </a:prstGeom>
              <a:blipFill>
                <a:blip r:embed="rId4"/>
                <a:stretch>
                  <a:fillRect l="-2048" t="-1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3969283" y="1541769"/>
                <a:ext cx="4941037" cy="217679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Assumptions:</a:t>
                </a:r>
              </a:p>
              <a:p>
                <a:pPr marL="0" indent="0">
                  <a:buNone/>
                </a:pPr>
                <a14:m>
                  <m:oMath xmlns:m="http://schemas.openxmlformats.org/officeDocument/2006/math">
                    <m:r>
                      <a:rPr lang="en-US" sz="2200" b="0" i="1" smtClean="0">
                        <a:latin typeface="Cambria Math" panose="02040503050406030204" pitchFamily="18" charset="0"/>
                      </a:rPr>
                      <m:t>𝑃</m:t>
                    </m:r>
                    <m:d>
                      <m:dPr>
                        <m:ctrlPr>
                          <a:rPr lang="en-US" sz="220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r>
                          <a:rPr lang="en-US" sz="2200" b="0" i="1" smtClean="0">
                            <a:latin typeface="Cambria Math" panose="02040503050406030204" pitchFamily="18" charset="0"/>
                          </a:rPr>
                          <m:t>𝑘</m:t>
                        </m:r>
                      </m:e>
                    </m:d>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−1</m:t>
                            </m:r>
                          </m:sup>
                        </m:sSup>
                      </m:num>
                      <m:den>
                        <m:r>
                          <a:rPr lang="en-US" sz="2200" b="0" i="1" smtClean="0">
                            <a:latin typeface="Cambria Math" panose="02040503050406030204" pitchFamily="18" charset="0"/>
                          </a:rPr>
                          <m:t>𝑘</m:t>
                        </m:r>
                        <m:r>
                          <a:rPr lang="en-US" sz="2200" b="0" i="1" smtClean="0">
                            <a:latin typeface="Cambria Math" panose="02040503050406030204" pitchFamily="18" charset="0"/>
                          </a:rPr>
                          <m:t>!</m:t>
                        </m:r>
                      </m:den>
                    </m:f>
                  </m:oMath>
                </a14:m>
                <a:r>
                  <a:rPr lang="en-US" sz="2200"/>
                  <a:t> </a:t>
                </a:r>
              </a:p>
              <a:p>
                <a:pPr marL="0" indent="0">
                  <a:buNone/>
                </a:pPr>
                <a:r>
                  <a:rPr lang="en-US" sz="2200"/>
                  <a:t>If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r>
                      <a:rPr lang="en-US" sz="2200" b="0" i="1" smtClean="0">
                        <a:latin typeface="Cambria Math" panose="02040503050406030204" pitchFamily="18" charset="0"/>
                      </a:rPr>
                      <m:t>&lt;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oMath>
                </a14:m>
                <a:r>
                  <a:rPr lang="en-US" sz="2200"/>
                  <a:t>, then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oMath>
                </a14:m>
                <a:endParaRPr lang="en-US" sz="2200"/>
              </a:p>
              <a:p>
                <a:pPr marL="0" indent="0">
                  <a:buNone/>
                </a:pPr>
                <a:r>
                  <a:rPr lang="en-US" sz="2200"/>
                  <a:t>If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oMath>
                </a14:m>
                <a:r>
                  <a:rPr lang="en-US" sz="2200"/>
                  <a:t>, then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=3</m:t>
                    </m:r>
                  </m:oMath>
                </a14:m>
                <a:endParaRPr lang="en-US" sz="2200"/>
              </a:p>
              <a:p>
                <a:pPr marL="0" indent="0">
                  <a:buNone/>
                </a:pPr>
                <a:endParaRPr lang="en-US" sz="2200"/>
              </a:p>
              <a:p>
                <a:pPr marL="0" indent="0">
                  <a:buNone/>
                </a:pPr>
                <a:endParaRPr lang="en-US" sz="2200"/>
              </a:p>
            </p:txBody>
          </p:sp>
        </mc:Choice>
        <mc:Fallback>
          <p:sp>
            <p:nvSpPr>
              <p:cNvPr id="8" name="Content Placeholder 2"/>
              <p:cNvSpPr txBox="1">
                <a:spLocks noRot="1" noChangeAspect="1" noMove="1" noResize="1" noEditPoints="1" noAdjustHandles="1" noChangeArrowheads="1" noChangeShapeType="1" noTextEdit="1"/>
              </p:cNvSpPr>
              <p:nvPr/>
            </p:nvSpPr>
            <p:spPr>
              <a:xfrm>
                <a:off x="3969283" y="1541769"/>
                <a:ext cx="4941037" cy="2176791"/>
              </a:xfrm>
              <a:prstGeom prst="rect">
                <a:avLst/>
              </a:prstGeom>
              <a:blipFill>
                <a:blip r:embed="rId5"/>
                <a:stretch>
                  <a:fillRect l="-1350" t="-1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57199" y="3914456"/>
                <a:ext cx="3251201" cy="214090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Objective</a:t>
                </a:r>
              </a:p>
              <a:p>
                <a:pPr marL="0" indent="0">
                  <a:buFont typeface="Arial"/>
                  <a:buNone/>
                </a:pPr>
                <a:r>
                  <a:rPr lang="en-US" sz="2200" b="0"/>
                  <a:t>Calculate </a:t>
                </a:r>
                <a14:m>
                  <m:oMath xmlns:m="http://schemas.openxmlformats.org/officeDocument/2006/math">
                    <m:r>
                      <a:rPr lang="en-US" sz="2200" b="0" i="1" smtClean="0">
                        <a:latin typeface="Cambria Math" panose="02040503050406030204" pitchFamily="18" charset="0"/>
                      </a:rPr>
                      <m:t>𝑃</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&gt;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oMath>
                </a14:m>
                <a:r>
                  <a:rPr lang="en-US" sz="2200">
                    <a:latin typeface="+mj-lt"/>
                  </a:rPr>
                  <a:t>.</a:t>
                </a:r>
              </a:p>
            </p:txBody>
          </p:sp>
        </mc:Choice>
        <mc:Fallback>
          <p:sp>
            <p:nvSpPr>
              <p:cNvPr id="9" name="Content Placeholder 2"/>
              <p:cNvSpPr txBox="1">
                <a:spLocks noRot="1" noChangeAspect="1" noMove="1" noResize="1" noEditPoints="1" noAdjustHandles="1" noChangeArrowheads="1" noChangeShapeType="1" noTextEdit="1"/>
              </p:cNvSpPr>
              <p:nvPr/>
            </p:nvSpPr>
            <p:spPr>
              <a:xfrm>
                <a:off x="457199" y="3914456"/>
                <a:ext cx="3251201" cy="2140904"/>
              </a:xfrm>
              <a:prstGeom prst="rect">
                <a:avLst/>
              </a:prstGeom>
              <a:blipFill>
                <a:blip r:embed="rId6"/>
                <a:stretch>
                  <a:fillRect l="-2048" t="-1408"/>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676BE9D2-336F-459C-8019-9A565B7F1FEF}"/>
              </a:ext>
            </a:extLst>
          </p:cNvPr>
          <p:cNvSpPr txBox="1">
            <a:spLocks/>
          </p:cNvSpPr>
          <p:nvPr/>
        </p:nvSpPr>
        <p:spPr>
          <a:xfrm>
            <a:off x="3969283" y="3917312"/>
            <a:ext cx="4941037" cy="214090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Modeling Approach</a:t>
            </a:r>
          </a:p>
          <a:p>
            <a:pPr marL="0" indent="0">
              <a:buFont typeface="Arial"/>
              <a:buNone/>
            </a:pPr>
            <a:r>
              <a:rPr lang="en-US" sz="2200" b="0"/>
              <a:t>We use a Markov chain model.</a:t>
            </a:r>
            <a:endParaRPr lang="en-US" sz="2200">
              <a:latin typeface="+mj-lt"/>
            </a:endParaRPr>
          </a:p>
        </p:txBody>
      </p:sp>
    </p:spTree>
    <p:extLst>
      <p:ext uri="{BB962C8B-B14F-4D97-AF65-F5344CB8AC3E}">
        <p14:creationId xmlns:p14="http://schemas.microsoft.com/office/powerpoint/2010/main" val="239453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8" y="3606800"/>
                <a:ext cx="8229602" cy="313944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latin typeface="+mj-lt"/>
                  </a:rPr>
                  <a:t>Let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𝑛</m:t>
                        </m:r>
                      </m:sub>
                    </m:sSub>
                  </m:oMath>
                </a14:m>
                <a:r>
                  <a:rPr lang="en-US" sz="1800">
                    <a:latin typeface="+mj-lt"/>
                  </a:rPr>
                  <a:t> with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∈{1,2,3}</m:t>
                    </m:r>
                  </m:oMath>
                </a14:m>
                <a:r>
                  <a:rPr lang="en-US" sz="1800">
                    <a:latin typeface="+mj-lt"/>
                  </a:rPr>
                  <a:t>. We start with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=3</m:t>
                    </m:r>
                  </m:oMath>
                </a14:m>
                <a:r>
                  <a:rPr lang="en-US" sz="1800">
                    <a:latin typeface="+mj-lt"/>
                  </a:rPr>
                  <a:t>.</a:t>
                </a:r>
              </a:p>
              <a:p>
                <a:r>
                  <a:rPr lang="en-US" sz="1800">
                    <a:latin typeface="+mj-lt"/>
                  </a:rPr>
                  <a:t>If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=3</m:t>
                    </m:r>
                  </m:oMath>
                </a14:m>
                <a:r>
                  <a:rPr lang="en-US" sz="1800">
                    <a:latin typeface="+mj-lt"/>
                  </a:rPr>
                  <a:t>, then</a:t>
                </a:r>
                <a:br>
                  <a:rPr lang="en-US" sz="1800">
                    <a:latin typeface="+mj-lt"/>
                  </a:rPr>
                </a:b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r>
                              <a:rPr lang="en-US" sz="1800" b="0" i="1" smtClean="0">
                                <a:latin typeface="Cambria Math" panose="02040503050406030204" pitchFamily="18" charset="0"/>
                              </a:rPr>
                              <m:t>+1</m:t>
                            </m:r>
                          </m:sub>
                        </m:sSub>
                        <m:r>
                          <a:rPr lang="en-US" sz="1800" b="0" i="1" smtClean="0">
                            <a:latin typeface="Cambria Math" panose="02040503050406030204" pitchFamily="18" charset="0"/>
                          </a:rPr>
                          <m:t>=1</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=2</m:t>
                        </m:r>
                      </m:e>
                    </m:d>
                    <m:r>
                      <a:rPr lang="en-US" sz="1800" b="0" i="1" smtClean="0">
                        <a:latin typeface="Cambria Math" panose="02040503050406030204" pitchFamily="18" charset="0"/>
                      </a:rPr>
                      <m:t>      </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r>
                              <a:rPr lang="en-US" sz="1800" b="0" i="1" smtClean="0">
                                <a:latin typeface="Cambria Math" panose="02040503050406030204" pitchFamily="18" charset="0"/>
                              </a:rPr>
                              <m:t>+1</m:t>
                            </m:r>
                          </m:sub>
                        </m:sSub>
                        <m:r>
                          <a:rPr lang="en-US" sz="1800" b="0" i="1" smtClean="0">
                            <a:latin typeface="Cambria Math" panose="02040503050406030204" pitchFamily="18" charset="0"/>
                          </a:rPr>
                          <m:t>=2</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=1</m:t>
                        </m:r>
                      </m:e>
                    </m:d>
                    <m:r>
                      <a:rPr lang="en-US" sz="1800" b="0" i="1" smtClean="0">
                        <a:latin typeface="Cambria Math" panose="02040503050406030204" pitchFamily="18" charset="0"/>
                      </a:rPr>
                      <m:t> </m:t>
                    </m:r>
                  </m:oMath>
                </a14:m>
                <a:br>
                  <a:rPr lang="en-US" sz="1800" b="0" i="1">
                    <a:latin typeface="Cambria Math" panose="02040503050406030204" pitchFamily="18" charset="0"/>
                  </a:rPr>
                </a:b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r>
                              <a:rPr lang="en-US" sz="1800" b="0" i="1" smtClean="0">
                                <a:latin typeface="Cambria Math" panose="02040503050406030204" pitchFamily="18" charset="0"/>
                              </a:rPr>
                              <m:t>+1</m:t>
                            </m:r>
                          </m:sub>
                        </m:sSub>
                        <m:r>
                          <a:rPr lang="en-US" sz="1800" b="0" i="1" smtClean="0">
                            <a:latin typeface="Cambria Math" panose="02040503050406030204" pitchFamily="18" charset="0"/>
                          </a:rPr>
                          <m:t>=3</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r>
                          <a:rPr lang="en-US" sz="1800" b="0" i="0" smtClean="0">
                            <a:latin typeface="Cambria Math" panose="02040503050406030204" pitchFamily="18" charset="0"/>
                          </a:rPr>
                          <m:t>3</m:t>
                        </m:r>
                      </m:e>
                    </m:d>
                    <m:r>
                      <a:rPr lang="en-US" sz="1800" b="0" i="0"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sub>
                        </m:sSub>
                        <m:r>
                          <a:rPr lang="en-US" sz="1800" b="0" i="0" smtClean="0">
                            <a:latin typeface="Cambria Math" panose="02040503050406030204" pitchFamily="18" charset="0"/>
                          </a:rPr>
                          <m:t>=0</m:t>
                        </m:r>
                      </m:e>
                    </m:d>
                    <m:r>
                      <a:rPr lang="en-US" sz="1800" b="0" i="0" smtClean="0">
                        <a:latin typeface="Cambria Math" panose="02040503050406030204" pitchFamily="18" charset="0"/>
                      </a:rPr>
                      <m:t>=1−</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sub>
                        </m:sSub>
                        <m:r>
                          <a:rPr lang="en-US" sz="1800" b="0" i="0" smtClean="0">
                            <a:latin typeface="Cambria Math" panose="02040503050406030204" pitchFamily="18" charset="0"/>
                          </a:rPr>
                          <m:t>=1</m:t>
                        </m:r>
                      </m:e>
                    </m:d>
                    <m:r>
                      <a:rPr lang="en-US" sz="1800" b="0" i="0" smtClean="0">
                        <a:latin typeface="Cambria Math" panose="02040503050406030204" pitchFamily="18" charset="0"/>
                      </a:rPr>
                      <m:t>−</m:t>
                    </m:r>
                    <m:r>
                      <a:rPr lang="en-US" sz="1800" b="0" i="1" smtClean="0">
                        <a:latin typeface="Cambria Math" panose="02040503050406030204" pitchFamily="18" charset="0"/>
                      </a:rPr>
                      <m:t>𝑃</m:t>
                    </m:r>
                    <m:r>
                      <a:rPr lang="en-US" sz="1800" b="0" i="0"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sub>
                    </m:sSub>
                    <m:r>
                      <a:rPr lang="en-US" sz="1800" b="0" i="0" smtClean="0">
                        <a:latin typeface="Cambria Math" panose="02040503050406030204" pitchFamily="18" charset="0"/>
                      </a:rPr>
                      <m:t>=2)</m:t>
                    </m:r>
                  </m:oMath>
                </a14:m>
                <a:endParaRPr lang="en-US" sz="1800">
                  <a:latin typeface="+mj-lt"/>
                </a:endParaRPr>
              </a:p>
              <a:p>
                <a:r>
                  <a:rPr lang="en-US" sz="180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b="0" i="1" smtClean="0">
                        <a:latin typeface="Cambria Math" panose="02040503050406030204" pitchFamily="18" charset="0"/>
                      </a:rPr>
                      <m:t>2</m:t>
                    </m:r>
                  </m:oMath>
                </a14:m>
                <a:r>
                  <a:rPr lang="en-US" sz="1800"/>
                  <a:t>, then</a:t>
                </a:r>
                <a:br>
                  <a:rPr lang="en-US" sz="1800"/>
                </a:b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=1</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b="0" i="1" smtClean="0">
                            <a:latin typeface="Cambria Math" panose="02040503050406030204" pitchFamily="18" charset="0"/>
                          </a:rPr>
                          <m:t>1</m:t>
                        </m:r>
                      </m:e>
                    </m:d>
                    <m:r>
                      <a:rPr lang="en-US" sz="1800" i="1">
                        <a:latin typeface="Cambria Math" panose="02040503050406030204" pitchFamily="18" charset="0"/>
                      </a:rPr>
                      <m:t>      </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=2</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b="0" i="1" smtClean="0">
                            <a:latin typeface="Cambria Math" panose="02040503050406030204" pitchFamily="18" charset="0"/>
                          </a:rPr>
                          <m:t>0</m:t>
                        </m:r>
                      </m:e>
                    </m:d>
                    <m:r>
                      <a:rPr lang="en-US" sz="1800" i="1">
                        <a:latin typeface="Cambria Math" panose="02040503050406030204" pitchFamily="18" charset="0"/>
                      </a:rPr>
                      <m:t> </m:t>
                    </m:r>
                  </m:oMath>
                </a14:m>
                <a:r>
                  <a:rPr lang="en-US" sz="1800" i="1">
                    <a:latin typeface="Cambria Math" panose="02040503050406030204" pitchFamily="18" charset="0"/>
                  </a:rPr>
                  <a:t> </a:t>
                </a:r>
                <a:br>
                  <a:rPr lang="en-US" sz="1800" i="1">
                    <a:latin typeface="Cambria Math" panose="02040503050406030204" pitchFamily="18" charset="0"/>
                  </a:rPr>
                </a:b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=3</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b="0" i="0" smtClean="0">
                            <a:latin typeface="Cambria Math" panose="02040503050406030204" pitchFamily="18" charset="0"/>
                          </a:rPr>
                          <m:t>2</m:t>
                        </m:r>
                      </m:e>
                    </m:d>
                    <m:r>
                      <a:rPr lang="en-US" sz="1800">
                        <a:latin typeface="Cambria Math" panose="02040503050406030204" pitchFamily="18" charset="0"/>
                      </a:rPr>
                      <m:t>=1−</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a:latin typeface="Cambria Math" panose="02040503050406030204" pitchFamily="18" charset="0"/>
                          </a:rPr>
                          <m:t>=</m:t>
                        </m:r>
                        <m:r>
                          <a:rPr lang="en-US" sz="1800" b="0" i="0" smtClean="0">
                            <a:latin typeface="Cambria Math" panose="02040503050406030204" pitchFamily="18" charset="0"/>
                          </a:rPr>
                          <m:t>0</m:t>
                        </m:r>
                      </m:e>
                    </m:d>
                    <m:r>
                      <a:rPr lang="en-US" sz="1800">
                        <a:latin typeface="Cambria Math" panose="02040503050406030204" pitchFamily="18" charset="0"/>
                      </a:rPr>
                      <m:t>−</m:t>
                    </m:r>
                    <m:r>
                      <a:rPr lang="en-US" sz="1800" i="1">
                        <a:latin typeface="Cambria Math" panose="02040503050406030204" pitchFamily="18" charset="0"/>
                      </a:rPr>
                      <m:t>𝑃</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a:latin typeface="Cambria Math" panose="02040503050406030204" pitchFamily="18" charset="0"/>
                      </a:rPr>
                      <m:t>=</m:t>
                    </m:r>
                    <m:r>
                      <a:rPr lang="en-US" sz="1800" b="0" i="0" smtClean="0">
                        <a:latin typeface="Cambria Math" panose="02040503050406030204" pitchFamily="18" charset="0"/>
                      </a:rPr>
                      <m:t>1</m:t>
                    </m:r>
                    <m:r>
                      <a:rPr lang="en-US" sz="1800">
                        <a:latin typeface="Cambria Math" panose="02040503050406030204" pitchFamily="18" charset="0"/>
                      </a:rPr>
                      <m:t>)</m:t>
                    </m:r>
                  </m:oMath>
                </a14:m>
                <a:r>
                  <a:rPr lang="en-US" sz="1800">
                    <a:latin typeface="+mj-lt"/>
                  </a:rPr>
                  <a:t> </a:t>
                </a:r>
              </a:p>
              <a:p>
                <a:r>
                  <a:rPr lang="en-US" sz="180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b="0" i="1" smtClean="0">
                        <a:latin typeface="Cambria Math" panose="02040503050406030204" pitchFamily="18" charset="0"/>
                      </a:rPr>
                      <m:t>1</m:t>
                    </m:r>
                  </m:oMath>
                </a14:m>
                <a:r>
                  <a:rPr lang="en-US" sz="1800"/>
                  <a:t>, then</a:t>
                </a:r>
                <a:br>
                  <a:rPr lang="en-US" sz="1800"/>
                </a:b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=1</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b="0" i="1" smtClean="0">
                            <a:latin typeface="Cambria Math" panose="02040503050406030204" pitchFamily="18" charset="0"/>
                          </a:rPr>
                          <m:t>0</m:t>
                        </m:r>
                      </m:e>
                    </m:d>
                    <m:r>
                      <a:rPr lang="en-US" sz="1800" i="1">
                        <a:latin typeface="Cambria Math" panose="02040503050406030204" pitchFamily="18" charset="0"/>
                      </a:rPr>
                      <m:t>      </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=2</m:t>
                        </m:r>
                      </m:e>
                    </m:d>
                    <m:r>
                      <a:rPr lang="en-US" sz="1800" i="1">
                        <a:latin typeface="Cambria Math" panose="02040503050406030204" pitchFamily="18" charset="0"/>
                      </a:rPr>
                      <m:t>=</m:t>
                    </m:r>
                    <m:r>
                      <a:rPr lang="en-US" sz="1800" b="0" i="1" smtClean="0">
                        <a:latin typeface="Cambria Math" panose="02040503050406030204" pitchFamily="18" charset="0"/>
                      </a:rPr>
                      <m:t>0</m:t>
                    </m:r>
                    <m:r>
                      <a:rPr lang="en-US" sz="1800" i="1">
                        <a:latin typeface="Cambria Math" panose="02040503050406030204" pitchFamily="18" charset="0"/>
                      </a:rPr>
                      <m:t> </m:t>
                    </m:r>
                  </m:oMath>
                </a14:m>
                <a:r>
                  <a:rPr lang="en-US" sz="1800" i="1">
                    <a:latin typeface="Cambria Math" panose="02040503050406030204" pitchFamily="18" charset="0"/>
                  </a:rPr>
                  <a:t> </a:t>
                </a:r>
                <a:br>
                  <a:rPr lang="en-US" sz="1800" i="1">
                    <a:latin typeface="Cambria Math" panose="02040503050406030204" pitchFamily="18" charset="0"/>
                  </a:rPr>
                </a:b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=3</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b="0" i="0" smtClean="0">
                            <a:latin typeface="Cambria Math" panose="02040503050406030204" pitchFamily="18" charset="0"/>
                          </a:rPr>
                          <m:t>1</m:t>
                        </m:r>
                      </m:e>
                    </m:d>
                    <m:r>
                      <a:rPr lang="en-US" sz="1800">
                        <a:latin typeface="Cambria Math" panose="02040503050406030204" pitchFamily="18" charset="0"/>
                      </a:rPr>
                      <m:t>=1−</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𝑛</m:t>
                            </m:r>
                          </m:sub>
                        </m:sSub>
                        <m:r>
                          <a:rPr lang="en-US" sz="1800">
                            <a:latin typeface="Cambria Math" panose="02040503050406030204" pitchFamily="18" charset="0"/>
                          </a:rPr>
                          <m:t>=0</m:t>
                        </m:r>
                      </m:e>
                    </m:d>
                  </m:oMath>
                </a14:m>
                <a:r>
                  <a:rPr lang="en-US" sz="1800"/>
                  <a:t> </a:t>
                </a:r>
              </a:p>
              <a:p>
                <a:endParaRPr lang="en-US" sz="180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8" y="3606800"/>
                <a:ext cx="8229602" cy="3139440"/>
              </a:xfrm>
              <a:prstGeom prst="rect">
                <a:avLst/>
              </a:prstGeom>
              <a:blipFill>
                <a:blip r:embed="rId4"/>
                <a:stretch>
                  <a:fillRect l="-295" t="-7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50215" y="1472357"/>
                <a:ext cx="4782185" cy="199728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b="1" u="sng"/>
                  <a:t>Assumptions:</a:t>
                </a:r>
              </a:p>
              <a:p>
                <a:pPr marL="0" indent="0">
                  <a:buNone/>
                </a:pP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𝑛</m:t>
                            </m:r>
                          </m:sub>
                        </m:sSub>
                        <m:r>
                          <a:rPr lang="en-US" sz="2200" i="1">
                            <a:latin typeface="Cambria Math" panose="02040503050406030204" pitchFamily="18" charset="0"/>
                          </a:rPr>
                          <m:t>=</m:t>
                        </m:r>
                        <m:r>
                          <a:rPr lang="en-US" sz="2200" i="1">
                            <a:latin typeface="Cambria Math" panose="02040503050406030204" pitchFamily="18" charset="0"/>
                          </a:rPr>
                          <m:t>𝑘</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−1</m:t>
                            </m:r>
                          </m:sup>
                        </m:sSup>
                      </m:num>
                      <m:den>
                        <m:r>
                          <a:rPr lang="en-US" sz="2200" i="1">
                            <a:latin typeface="Cambria Math" panose="02040503050406030204" pitchFamily="18" charset="0"/>
                          </a:rPr>
                          <m:t>𝑘</m:t>
                        </m:r>
                        <m:r>
                          <a:rPr lang="en-US" sz="2200" i="1">
                            <a:latin typeface="Cambria Math" panose="02040503050406030204" pitchFamily="18" charset="0"/>
                          </a:rPr>
                          <m:t>!</m:t>
                        </m:r>
                      </m:den>
                    </m:f>
                  </m:oMath>
                </a14:m>
                <a:r>
                  <a:rPr lang="en-US" sz="2200"/>
                  <a:t> </a:t>
                </a:r>
              </a:p>
              <a:p>
                <a:pPr marL="0" indent="0">
                  <a:buNone/>
                </a:pPr>
                <a:r>
                  <a:rPr lang="en-US" sz="2200"/>
                  <a:t>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𝑛</m:t>
                        </m:r>
                        <m:r>
                          <a:rPr lang="en-US" sz="2200" i="1">
                            <a:latin typeface="Cambria Math" panose="02040503050406030204" pitchFamily="18" charset="0"/>
                          </a:rPr>
                          <m:t>−1</m:t>
                        </m:r>
                      </m:sub>
                    </m:sSub>
                    <m:r>
                      <a:rPr lang="en-US" sz="2200" i="1">
                        <a:latin typeface="Cambria Math" panose="02040503050406030204" pitchFamily="18" charset="0"/>
                      </a:rPr>
                      <m:t>&lt;</m:t>
                    </m:r>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𝑛</m:t>
                        </m:r>
                        <m:r>
                          <a:rPr lang="en-US" sz="2200" i="1">
                            <a:latin typeface="Cambria Math" panose="02040503050406030204" pitchFamily="18" charset="0"/>
                          </a:rPr>
                          <m:t>−1</m:t>
                        </m:r>
                      </m:sub>
                    </m:sSub>
                  </m:oMath>
                </a14:m>
                <a:r>
                  <a:rPr lang="en-US" sz="2200"/>
                  <a:t>, then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𝑛</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𝑛</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𝑛</m:t>
                        </m:r>
                        <m:r>
                          <a:rPr lang="en-US" sz="2200" i="1">
                            <a:latin typeface="Cambria Math" panose="02040503050406030204" pitchFamily="18" charset="0"/>
                          </a:rPr>
                          <m:t>−1</m:t>
                        </m:r>
                      </m:sub>
                    </m:sSub>
                  </m:oMath>
                </a14:m>
                <a:endParaRPr lang="en-US" sz="2200"/>
              </a:p>
              <a:p>
                <a:pPr marL="0" indent="0">
                  <a:buNone/>
                </a:pPr>
                <a:r>
                  <a:rPr lang="en-US" sz="2200"/>
                  <a:t>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𝑛</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𝑛</m:t>
                        </m:r>
                        <m:r>
                          <a:rPr lang="en-US" sz="2200" i="1">
                            <a:latin typeface="Cambria Math" panose="02040503050406030204" pitchFamily="18" charset="0"/>
                          </a:rPr>
                          <m:t>−1</m:t>
                        </m:r>
                      </m:sub>
                    </m:sSub>
                  </m:oMath>
                </a14:m>
                <a:r>
                  <a:rPr lang="en-US" sz="2200"/>
                  <a:t>, then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𝑛</m:t>
                        </m:r>
                      </m:sub>
                    </m:sSub>
                    <m:r>
                      <a:rPr lang="en-US" sz="2200" i="1">
                        <a:latin typeface="Cambria Math" panose="02040503050406030204" pitchFamily="18" charset="0"/>
                      </a:rPr>
                      <m:t>=3</m:t>
                    </m:r>
                  </m:oMath>
                </a14:m>
                <a:endParaRPr lang="en-US" sz="2200"/>
              </a:p>
            </p:txBody>
          </p:sp>
        </mc:Choice>
        <mc:Fallback>
          <p:sp>
            <p:nvSpPr>
              <p:cNvPr id="9" name="Content Placeholder 2"/>
              <p:cNvSpPr txBox="1">
                <a:spLocks noRot="1" noChangeAspect="1" noMove="1" noResize="1" noEditPoints="1" noAdjustHandles="1" noChangeArrowheads="1" noChangeShapeType="1" noTextEdit="1"/>
              </p:cNvSpPr>
              <p:nvPr/>
            </p:nvSpPr>
            <p:spPr>
              <a:xfrm>
                <a:off x="450215" y="1472357"/>
                <a:ext cx="4782185" cy="1997283"/>
              </a:xfrm>
              <a:prstGeom prst="rect">
                <a:avLst/>
              </a:prstGeom>
              <a:blipFill>
                <a:blip r:embed="rId5"/>
                <a:stretch>
                  <a:fillRect l="-1396" t="-1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D00E3BC3-7E45-4F65-B038-8AC9B9E41C10}"/>
                  </a:ext>
                </a:extLst>
              </p:cNvPr>
              <p:cNvSpPr txBox="1">
                <a:spLocks/>
              </p:cNvSpPr>
              <p:nvPr/>
            </p:nvSpPr>
            <p:spPr>
              <a:xfrm>
                <a:off x="5415279" y="1464967"/>
                <a:ext cx="3251201" cy="206251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Variables:</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𝑆</m:t>
                        </m:r>
                      </m:e>
                      <m:sub>
                        <m:r>
                          <a:rPr lang="en-US" sz="2200" b="0" i="1" dirty="0" smtClean="0">
                            <a:latin typeface="Cambria Math" panose="02040503050406030204" pitchFamily="18" charset="0"/>
                          </a:rPr>
                          <m:t>𝑛</m:t>
                        </m:r>
                      </m:sub>
                    </m:sSub>
                    <m:r>
                      <a:rPr lang="en-US" sz="2200" b="0" i="1" dirty="0" smtClean="0">
                        <a:latin typeface="Cambria Math" panose="02040503050406030204" pitchFamily="18" charset="0"/>
                      </a:rPr>
                      <m:t> </m:t>
                    </m:r>
                  </m:oMath>
                </a14:m>
                <a:r>
                  <a:rPr lang="en-US" sz="2200" i="1">
                    <a:latin typeface="+mj-lt"/>
                  </a:rPr>
                  <a:t> – </a:t>
                </a:r>
                <a:r>
                  <a:rPr lang="en-US" sz="2200">
                    <a:latin typeface="+mj-lt"/>
                  </a:rPr>
                  <a:t>supply of aquariums at the beginning of week </a:t>
                </a:r>
                <a14:m>
                  <m:oMath xmlns:m="http://schemas.openxmlformats.org/officeDocument/2006/math">
                    <m:r>
                      <a:rPr lang="en-US" sz="2200" b="0" i="1" smtClean="0">
                        <a:latin typeface="Cambria Math" panose="02040503050406030204" pitchFamily="18" charset="0"/>
                      </a:rPr>
                      <m:t>𝑛</m:t>
                    </m:r>
                  </m:oMath>
                </a14:m>
                <a:endParaRPr lang="en-US" sz="2200">
                  <a:latin typeface="+mj-lt"/>
                </a:endParaRP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𝐷</m:t>
                        </m:r>
                      </m:e>
                      <m:sub>
                        <m:r>
                          <a:rPr lang="en-US" sz="2200" b="0" i="1" dirty="0" smtClean="0">
                            <a:latin typeface="Cambria Math" panose="02040503050406030204" pitchFamily="18" charset="0"/>
                          </a:rPr>
                          <m:t>𝑛</m:t>
                        </m:r>
                      </m:sub>
                    </m:sSub>
                  </m:oMath>
                </a14:m>
                <a:r>
                  <a:rPr lang="en-US" sz="2200" i="1">
                    <a:latin typeface="+mj-lt"/>
                  </a:rPr>
                  <a:t> – </a:t>
                </a:r>
                <a:r>
                  <a:rPr lang="en-US" sz="2200"/>
                  <a:t>demand for aquariums during week </a:t>
                </a:r>
                <a14:m>
                  <m:oMath xmlns:m="http://schemas.openxmlformats.org/officeDocument/2006/math">
                    <m:r>
                      <a:rPr lang="en-US" sz="2200" b="0" i="1" smtClean="0">
                        <a:latin typeface="Cambria Math" panose="02040503050406030204" pitchFamily="18" charset="0"/>
                      </a:rPr>
                      <m:t>𝑛</m:t>
                    </m:r>
                  </m:oMath>
                </a14:m>
                <a:endParaRPr lang="en-US" sz="2200">
                  <a:latin typeface="+mj-lt"/>
                </a:endParaRPr>
              </a:p>
            </p:txBody>
          </p:sp>
        </mc:Choice>
        <mc:Fallback>
          <p:sp>
            <p:nvSpPr>
              <p:cNvPr id="8" name="Content Placeholder 2">
                <a:extLst>
                  <a:ext uri="{FF2B5EF4-FFF2-40B4-BE49-F238E27FC236}">
                    <a16:creationId xmlns:a16="http://schemas.microsoft.com/office/drawing/2014/main" id="{D00E3BC3-7E45-4F65-B038-8AC9B9E41C10}"/>
                  </a:ext>
                </a:extLst>
              </p:cNvPr>
              <p:cNvSpPr txBox="1">
                <a:spLocks noRot="1" noChangeAspect="1" noMove="1" noResize="1" noEditPoints="1" noAdjustHandles="1" noChangeArrowheads="1" noChangeShapeType="1" noTextEdit="1"/>
              </p:cNvSpPr>
              <p:nvPr/>
            </p:nvSpPr>
            <p:spPr>
              <a:xfrm>
                <a:off x="5415279" y="1464967"/>
                <a:ext cx="3251201" cy="2062519"/>
              </a:xfrm>
              <a:prstGeom prst="rect">
                <a:avLst/>
              </a:prstGeom>
              <a:blipFill>
                <a:blip r:embed="rId6"/>
                <a:stretch>
                  <a:fillRect l="-2045" t="-1166"/>
                </a:stretch>
              </a:blipFill>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8" y="1531938"/>
                <a:ext cx="4380024" cy="42389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300">
                    <a:latin typeface="+mj-lt"/>
                  </a:rPr>
                  <a:t>We have the following state transition diagram.</a:t>
                </a:r>
              </a:p>
              <a:p>
                <a:pPr marL="0" indent="0">
                  <a:buNone/>
                </a:pPr>
                <a:endParaRPr lang="en-US" sz="2300">
                  <a:latin typeface="+mj-lt"/>
                </a:endParaRPr>
              </a:p>
              <a:p>
                <a:pPr marL="0" indent="0">
                  <a:buNone/>
                </a:pPr>
                <a:r>
                  <a:rPr lang="en-US" sz="2300">
                    <a:latin typeface="+mj-lt"/>
                  </a:rPr>
                  <a:t>And the state transition matrix is given by</a:t>
                </a:r>
              </a:p>
              <a:p>
                <a:pPr marL="0" indent="0">
                  <a:buNone/>
                </a:pPr>
                <a14:m>
                  <m:oMathPara xmlns:m="http://schemas.openxmlformats.org/officeDocument/2006/math">
                    <m:oMathParaPr>
                      <m:jc m:val="centerGroup"/>
                    </m:oMathParaPr>
                    <m:oMath xmlns:m="http://schemas.openxmlformats.org/officeDocument/2006/math">
                      <m:r>
                        <a:rPr lang="en-US" sz="2300" b="0" i="1" smtClean="0">
                          <a:latin typeface="Cambria Math" panose="02040503050406030204" pitchFamily="18" charset="0"/>
                        </a:rPr>
                        <m:t>𝑃</m:t>
                      </m:r>
                      <m:r>
                        <a:rPr lang="en-US" sz="2300" b="0" i="1" smtClean="0">
                          <a:latin typeface="Cambria Math" panose="02040503050406030204" pitchFamily="18" charset="0"/>
                        </a:rPr>
                        <m:t>=</m:t>
                      </m:r>
                      <m:d>
                        <m:dPr>
                          <m:begChr m:val="["/>
                          <m:endChr m:val="]"/>
                          <m:ctrlPr>
                            <a:rPr lang="en-US" sz="2300" b="0" i="1" smtClean="0">
                              <a:latin typeface="Cambria Math" panose="02040503050406030204" pitchFamily="18" charset="0"/>
                            </a:rPr>
                          </m:ctrlPr>
                        </m:dPr>
                        <m:e>
                          <m:m>
                            <m:mPr>
                              <m:mcs>
                                <m:mc>
                                  <m:mcPr>
                                    <m:count m:val="3"/>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0</m:t>
                                </m:r>
                                <m:r>
                                  <a:rPr lang="en-US" sz="2300" b="0" i="1" smtClean="0">
                                    <a:latin typeface="Cambria Math" panose="02040503050406030204" pitchFamily="18" charset="0"/>
                                  </a:rPr>
                                  <m:t>.368</m:t>
                                </m:r>
                              </m:e>
                              <m:e>
                                <m:r>
                                  <a:rPr lang="en-US" sz="2300" b="0" i="1" smtClean="0">
                                    <a:latin typeface="Cambria Math" panose="02040503050406030204" pitchFamily="18" charset="0"/>
                                  </a:rPr>
                                  <m:t>0</m:t>
                                </m:r>
                              </m:e>
                              <m:e>
                                <m:r>
                                  <a:rPr lang="en-US" sz="2300" b="0" i="1" smtClean="0">
                                    <a:latin typeface="Cambria Math" panose="02040503050406030204" pitchFamily="18" charset="0"/>
                                  </a:rPr>
                                  <m:t>0.632</m:t>
                                </m:r>
                              </m:e>
                            </m:mr>
                            <m:mr>
                              <m:e>
                                <m:r>
                                  <a:rPr lang="en-US" sz="2300" b="0" i="1" smtClean="0">
                                    <a:latin typeface="Cambria Math" panose="02040503050406030204" pitchFamily="18" charset="0"/>
                                  </a:rPr>
                                  <m:t>0.368</m:t>
                                </m:r>
                              </m:e>
                              <m:e>
                                <m:r>
                                  <a:rPr lang="en-US" sz="2300" b="0" i="1" smtClean="0">
                                    <a:latin typeface="Cambria Math" panose="02040503050406030204" pitchFamily="18" charset="0"/>
                                  </a:rPr>
                                  <m:t>0.368</m:t>
                                </m:r>
                              </m:e>
                              <m:e>
                                <m:r>
                                  <a:rPr lang="en-US" sz="2300" b="0" i="1" smtClean="0">
                                    <a:latin typeface="Cambria Math" panose="02040503050406030204" pitchFamily="18" charset="0"/>
                                  </a:rPr>
                                  <m:t>0.265</m:t>
                                </m:r>
                              </m:e>
                            </m:mr>
                            <m:mr>
                              <m:e>
                                <m:r>
                                  <a:rPr lang="en-US" sz="2300" b="0" i="1" smtClean="0">
                                    <a:latin typeface="Cambria Math" panose="02040503050406030204" pitchFamily="18" charset="0"/>
                                  </a:rPr>
                                  <m:t>0.184</m:t>
                                </m:r>
                              </m:e>
                              <m:e>
                                <m:r>
                                  <a:rPr lang="en-US" sz="2300" b="0" i="1" smtClean="0">
                                    <a:latin typeface="Cambria Math" panose="02040503050406030204" pitchFamily="18" charset="0"/>
                                  </a:rPr>
                                  <m:t>0.368</m:t>
                                </m:r>
                              </m:e>
                              <m:e>
                                <m:r>
                                  <a:rPr lang="en-US" sz="2300" b="0" i="1" smtClean="0">
                                    <a:latin typeface="Cambria Math" panose="02040503050406030204" pitchFamily="18" charset="0"/>
                                  </a:rPr>
                                  <m:t>0.448</m:t>
                                </m:r>
                              </m:e>
                            </m:mr>
                          </m:m>
                        </m:e>
                      </m:d>
                    </m:oMath>
                  </m:oMathPara>
                </a14:m>
                <a:endParaRPr lang="en-US" sz="230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8" y="1531938"/>
                <a:ext cx="4380024" cy="4238942"/>
              </a:xfrm>
              <a:prstGeom prst="rect">
                <a:avLst/>
              </a:prstGeom>
              <a:blipFill>
                <a:blip r:embed="rId4"/>
                <a:stretch>
                  <a:fillRect l="-1660" t="-71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4761004-3EAF-4FCC-944B-8543A12BA039}"/>
              </a:ext>
            </a:extLst>
          </p:cNvPr>
          <p:cNvPicPr>
            <a:picLocks noChangeAspect="1"/>
          </p:cNvPicPr>
          <p:nvPr/>
        </p:nvPicPr>
        <p:blipFill>
          <a:blip r:embed="rId5"/>
          <a:stretch>
            <a:fillRect/>
          </a:stretch>
        </p:blipFill>
        <p:spPr>
          <a:xfrm>
            <a:off x="5120640" y="1572260"/>
            <a:ext cx="3949495" cy="3670300"/>
          </a:xfrm>
          <a:prstGeom prst="rect">
            <a:avLst/>
          </a:prstGeom>
        </p:spPr>
      </p:pic>
    </p:spTree>
    <p:extLst>
      <p:ext uri="{BB962C8B-B14F-4D97-AF65-F5344CB8AC3E}">
        <p14:creationId xmlns:p14="http://schemas.microsoft.com/office/powerpoint/2010/main" val="12042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57200" y="2879495"/>
                <a:ext cx="8165767"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We need to know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oMath>
                </a14:m>
                <a:r>
                  <a:rPr lang="en-US" sz="2000"/>
                  <a:t>, </a:t>
                </a:r>
                <a14:m>
                  <m:oMath xmlns:m="http://schemas.openxmlformats.org/officeDocument/2006/math">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𝑋</m:t>
                            </m:r>
                          </m:e>
                          <m:sub>
                            <m:r>
                              <a:rPr lang="en-US" sz="2000" b="0" i="1" dirty="0" smtClean="0">
                                <a:latin typeface="Cambria Math" panose="02040503050406030204" pitchFamily="18" charset="0"/>
                              </a:rPr>
                              <m:t>𝑛</m:t>
                            </m:r>
                          </m:sub>
                        </m:sSub>
                        <m:r>
                          <a:rPr lang="en-US" sz="2000" b="0" i="1" dirty="0" smtClean="0">
                            <a:latin typeface="Cambria Math" panose="02040503050406030204" pitchFamily="18" charset="0"/>
                          </a:rPr>
                          <m:t>=2</m:t>
                        </m:r>
                      </m:e>
                    </m:d>
                  </m:oMath>
                </a14:m>
                <a:r>
                  <a:rPr lang="en-US" sz="2000"/>
                  <a:t>, and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=3)</m:t>
                    </m:r>
                  </m:oMath>
                </a14:m>
                <a:r>
                  <a:rPr lang="en-US" sz="2000"/>
                  <a:t>. To accomplish this we find the steady state distribution.</a:t>
                </a:r>
              </a:p>
              <a:p>
                <a:endParaRPr lang="en-US" sz="2000"/>
              </a:p>
              <a:p>
                <a:r>
                  <a:rPr lang="en-US" sz="2000"/>
                  <a:t>In the file </a:t>
                </a:r>
                <a:r>
                  <a:rPr lang="en-US" sz="2000">
                    <a:solidFill>
                      <a:schemeClr val="accent1"/>
                    </a:solidFill>
                    <a:latin typeface="Consolas" panose="020B0609020204030204" pitchFamily="49" charset="0"/>
                  </a:rPr>
                  <a:t>markov.py </a:t>
                </a:r>
                <a:r>
                  <a:rPr lang="en-US" sz="2000">
                    <a:solidFill>
                      <a:schemeClr val="tx1"/>
                    </a:solidFill>
                    <a:latin typeface="+mj-lt"/>
                  </a:rPr>
                  <a:t>we use iteration to find that</a:t>
                </a: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𝜋</m:t>
                      </m:r>
                      <m:r>
                        <a:rPr lang="en-US" sz="2000" b="0" i="1" smtClean="0">
                          <a:solidFill>
                            <a:schemeClr val="tx1"/>
                          </a:solidFill>
                          <a:latin typeface="Cambria Math" panose="02040503050406030204" pitchFamily="18" charset="0"/>
                        </a:rPr>
                        <m:t>≈(0.285, 0.263, 0.452)</m:t>
                      </m:r>
                    </m:oMath>
                  </m:oMathPara>
                </a14:m>
                <a:endParaRPr lang="en-US" sz="2000">
                  <a:solidFill>
                    <a:schemeClr val="tx1"/>
                  </a:solidFill>
                  <a:latin typeface="+mj-lt"/>
                </a:endParaRPr>
              </a:p>
              <a:p>
                <a:r>
                  <a:rPr lang="en-US" sz="2000">
                    <a:solidFill>
                      <a:schemeClr val="tx1"/>
                    </a:solidFill>
                    <a:latin typeface="+mj-lt"/>
                  </a:rPr>
                  <a:t>This is confirmed by solving the system </a:t>
                </a: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𝜋</m:t>
                      </m:r>
                      <m:r>
                        <a:rPr lang="en-US" sz="2000" b="0" i="1" smtClean="0">
                          <a:solidFill>
                            <a:schemeClr val="tx1"/>
                          </a:solidFill>
                          <a:latin typeface="Cambria Math" panose="02040503050406030204" pitchFamily="18" charset="0"/>
                        </a:rPr>
                        <m:t>𝑃</m:t>
                      </m:r>
                    </m:oMath>
                  </m:oMathPara>
                </a14:m>
                <a:endParaRPr lang="en-US" sz="2000">
                  <a:solidFill>
                    <a:schemeClr val="tx1"/>
                  </a:solidFill>
                  <a:latin typeface="+mj-lt"/>
                </a:endParaRPr>
              </a:p>
              <a:p>
                <a:r>
                  <a:rPr lang="en-US" sz="2000">
                    <a:solidFill>
                      <a:schemeClr val="tx1"/>
                    </a:solidFill>
                    <a:latin typeface="+mj-lt"/>
                  </a:rPr>
                  <a:t>along with the constraint</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𝜋</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𝜋</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𝜋</m:t>
                          </m:r>
                        </m:e>
                        <m:sub>
                          <m:r>
                            <a:rPr lang="en-US" sz="2000" b="0" i="1" smtClean="0">
                              <a:solidFill>
                                <a:schemeClr val="tx1"/>
                              </a:solidFill>
                              <a:latin typeface="Cambria Math" panose="02040503050406030204" pitchFamily="18" charset="0"/>
                            </a:rPr>
                            <m:t>3</m:t>
                          </m:r>
                        </m:sub>
                      </m:sSub>
                      <m:r>
                        <a:rPr lang="en-US" sz="2000" b="0" i="1" smtClean="0">
                          <a:solidFill>
                            <a:schemeClr val="tx1"/>
                          </a:solidFill>
                          <a:latin typeface="Cambria Math" panose="02040503050406030204" pitchFamily="18" charset="0"/>
                        </a:rPr>
                        <m:t>=1.</m:t>
                      </m:r>
                    </m:oMath>
                  </m:oMathPara>
                </a14:m>
                <a:endParaRPr lang="en-US" sz="2000">
                  <a:solidFill>
                    <a:schemeClr val="tx1"/>
                  </a:solidFill>
                  <a:latin typeface="+mj-lt"/>
                </a:endParaRPr>
              </a:p>
              <a:p>
                <a:r>
                  <a:rPr lang="en-US" sz="2000"/>
                  <a:t> </a:t>
                </a:r>
              </a:p>
            </p:txBody>
          </p:sp>
        </mc:Choice>
        <mc:Fallback>
          <p:sp>
            <p:nvSpPr>
              <p:cNvPr id="12" name="TextBox 11"/>
              <p:cNvSpPr txBox="1">
                <a:spLocks noRot="1" noChangeAspect="1" noMove="1" noResize="1" noEditPoints="1" noAdjustHandles="1" noChangeArrowheads="1" noChangeShapeType="1" noTextEdit="1"/>
              </p:cNvSpPr>
              <p:nvPr/>
            </p:nvSpPr>
            <p:spPr>
              <a:xfrm>
                <a:off x="457200" y="2879495"/>
                <a:ext cx="8165767" cy="3170099"/>
              </a:xfrm>
              <a:prstGeom prst="rect">
                <a:avLst/>
              </a:prstGeom>
              <a:blipFill>
                <a:blip r:embed="rId4"/>
                <a:stretch>
                  <a:fillRect l="-595" t="-573" r="-10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60375" y="1449763"/>
                <a:ext cx="816259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We seek to find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a:t>. This depends on the value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oMath>
                </a14:m>
                <a:r>
                  <a:rPr lang="en-US" sz="2000"/>
                  <a:t>:</a:t>
                </a:r>
              </a:p>
              <a:p>
                <a:pPr marL="342900" indent="-342900">
                  <a:buFont typeface="Arial" panose="020B0604020202020204" pitchFamily="34" charset="0"/>
                  <a:buChar char="•"/>
                </a:pPr>
                <a:r>
                  <a:rPr lang="en-US" sz="2000"/>
                  <a:t>If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oMath>
                </a14:m>
                <a:r>
                  <a:rPr lang="en-US" sz="2000"/>
                  <a:t>, then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&gt;1</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≥2</m:t>
                        </m:r>
                      </m:e>
                    </m:d>
                    <m:r>
                      <a:rPr lang="en-US" sz="2000" b="0" i="1" smtClean="0">
                        <a:latin typeface="Cambria Math" panose="02040503050406030204" pitchFamily="18" charset="0"/>
                      </a:rPr>
                      <m:t>≈0.264</m:t>
                    </m:r>
                  </m:oMath>
                </a14:m>
                <a:endParaRPr lang="en-US" sz="2000"/>
              </a:p>
              <a:p>
                <a:pPr marL="342900" indent="-342900">
                  <a:buFont typeface="Arial" panose="020B0604020202020204" pitchFamily="34" charset="0"/>
                  <a:buChar char="•"/>
                </a:pPr>
                <a:r>
                  <a:rPr lang="en-US" sz="2000"/>
                  <a:t>If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2</m:t>
                    </m:r>
                  </m:oMath>
                </a14:m>
                <a:r>
                  <a:rPr lang="en-US" sz="2000"/>
                  <a:t>, then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&gt;</m:t>
                        </m:r>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3</m:t>
                        </m:r>
                      </m:e>
                    </m:d>
                    <m:r>
                      <a:rPr lang="en-US" sz="2000" b="0" i="1" smtClean="0">
                        <a:latin typeface="Cambria Math" panose="02040503050406030204" pitchFamily="18" charset="0"/>
                      </a:rPr>
                      <m:t>≈0.080</m:t>
                    </m:r>
                  </m:oMath>
                </a14:m>
                <a:endParaRPr lang="en-US" sz="2000"/>
              </a:p>
              <a:p>
                <a:pPr marL="342900" indent="-342900">
                  <a:buFont typeface="Arial" panose="020B0604020202020204" pitchFamily="34" charset="0"/>
                  <a:buChar char="•"/>
                </a:pPr>
                <a:r>
                  <a:rPr lang="en-US" sz="2000"/>
                  <a:t>If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3</m:t>
                    </m:r>
                  </m:oMath>
                </a14:m>
                <a:r>
                  <a:rPr lang="en-US" sz="2000"/>
                  <a:t>, then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&gt;</m:t>
                        </m:r>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4</m:t>
                        </m:r>
                      </m:e>
                    </m:d>
                    <m:r>
                      <a:rPr lang="en-US" sz="2000" b="0" i="1" smtClean="0">
                        <a:latin typeface="Cambria Math" panose="02040503050406030204" pitchFamily="18" charset="0"/>
                      </a:rPr>
                      <m:t>≈0.019</m:t>
                    </m:r>
                  </m:oMath>
                </a14:m>
                <a:endParaRPr lang="en-US" sz="2000"/>
              </a:p>
            </p:txBody>
          </p:sp>
        </mc:Choice>
        <mc:Fallback>
          <p:sp>
            <p:nvSpPr>
              <p:cNvPr id="13" name="TextBox 12"/>
              <p:cNvSpPr txBox="1">
                <a:spLocks noRot="1" noChangeAspect="1" noMove="1" noResize="1" noEditPoints="1" noAdjustHandles="1" noChangeArrowheads="1" noChangeShapeType="1" noTextEdit="1"/>
              </p:cNvSpPr>
              <p:nvPr/>
            </p:nvSpPr>
            <p:spPr>
              <a:xfrm>
                <a:off x="460375" y="1449763"/>
                <a:ext cx="8162592" cy="1323439"/>
              </a:xfrm>
              <a:prstGeom prst="rect">
                <a:avLst/>
              </a:prstGeom>
              <a:blipFill>
                <a:blip r:embed="rId5"/>
                <a:stretch>
                  <a:fillRect l="-670" t="-1810" b="-6335"/>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57200" y="3875175"/>
                <a:ext cx="861568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We are now ready to compute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a:t>:</a:t>
                </a:r>
              </a:p>
              <a:p>
                <a:r>
                  <a:rPr lang="en-US" sz="2000" b="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&gt;1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&gt;2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=2</m:t>
                        </m:r>
                      </m:e>
                    </m:d>
                  </m:oMath>
                </a14:m>
                <a:br>
                  <a:rPr lang="en-US" sz="2000" b="0" i="1">
                    <a:latin typeface="Cambria Math" panose="02040503050406030204" pitchFamily="18" charset="0"/>
                  </a:rPr>
                </a:br>
                <a:r>
                  <a:rPr lang="en-US" sz="2000" b="0" i="1">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&gt;3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=3)</m:t>
                    </m:r>
                  </m:oMath>
                </a14:m>
                <a:br>
                  <a:rPr lang="en-US" sz="2000" b="0" i="1">
                    <a:latin typeface="Cambria Math" panose="02040503050406030204" pitchFamily="18" charset="0"/>
                  </a:rPr>
                </a:br>
                <a:r>
                  <a:rPr lang="en-US" sz="2000" b="0" i="1">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𝑃</m:t>
                    </m:r>
                    <m:d>
                      <m:dPr>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&gt;1 </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e>
                    </m:d>
                  </m:oMath>
                </a14:m>
                <a:br>
                  <a:rPr lang="en-US" sz="2000" b="0" i="1">
                    <a:latin typeface="Cambria Math" panose="02040503050406030204" pitchFamily="18" charset="0"/>
                  </a:rPr>
                </a:br>
                <a:r>
                  <a:rPr lang="en-US" sz="2000" b="0" i="1">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𝑃</m:t>
                    </m:r>
                    <m:d>
                      <m:dPr>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&gt;2 </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=2)</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=2</m:t>
                        </m:r>
                      </m:e>
                    </m:d>
                  </m:oMath>
                </a14:m>
                <a:br>
                  <a:rPr lang="en-US" sz="2000" b="0" i="1">
                    <a:latin typeface="Cambria Math" panose="02040503050406030204" pitchFamily="18" charset="0"/>
                  </a:rPr>
                </a:br>
                <a:r>
                  <a:rPr lang="en-US" sz="2000" b="0" i="1">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&gt;3 </m:t>
                    </m:r>
                    <m:d>
                      <m:dPr>
                        <m:beg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=3</m:t>
                        </m:r>
                      </m:e>
                    </m:d>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=3)</m:t>
                    </m:r>
                  </m:oMath>
                </a14:m>
                <a:endParaRPr lang="en-US" sz="2000"/>
              </a:p>
              <a:p>
                <a:r>
                  <a:rPr lang="en-US" sz="2000" b="0"/>
                  <a:t> 	</a:t>
                </a:r>
                <a14:m>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.264</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.285</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.080</m:t>
                        </m:r>
                      </m:e>
                    </m:d>
                    <m:r>
                      <a:rPr lang="en-US" sz="2000" b="0" i="1" smtClean="0">
                        <a:latin typeface="Cambria Math" panose="02040503050406030204" pitchFamily="18" charset="0"/>
                      </a:rPr>
                      <m:t>(.263)+(.019)(.452)</m:t>
                    </m:r>
                  </m:oMath>
                </a14:m>
                <a:endParaRPr lang="en-US" sz="2000"/>
              </a:p>
              <a:p>
                <a:r>
                  <a:rPr lang="en-US" sz="2000" b="0"/>
                  <a:t> 	</a:t>
                </a:r>
                <a14:m>
                  <m:oMath xmlns:m="http://schemas.openxmlformats.org/officeDocument/2006/math">
                    <m:r>
                      <a:rPr lang="en-US" sz="2000" b="0" i="1" smtClean="0">
                        <a:latin typeface="Cambria Math" panose="02040503050406030204" pitchFamily="18" charset="0"/>
                      </a:rPr>
                      <m:t>=0.105</m:t>
                    </m:r>
                  </m:oMath>
                </a14:m>
                <a:endParaRPr lang="en-US" sz="2000"/>
              </a:p>
            </p:txBody>
          </p:sp>
        </mc:Choice>
        <mc:Fallback>
          <p:sp>
            <p:nvSpPr>
              <p:cNvPr id="12" name="TextBox 11"/>
              <p:cNvSpPr txBox="1">
                <a:spLocks noRot="1" noChangeAspect="1" noMove="1" noResize="1" noEditPoints="1" noAdjustHandles="1" noChangeArrowheads="1" noChangeShapeType="1" noTextEdit="1"/>
              </p:cNvSpPr>
              <p:nvPr/>
            </p:nvSpPr>
            <p:spPr>
              <a:xfrm>
                <a:off x="457200" y="3875175"/>
                <a:ext cx="8615680" cy="2554545"/>
              </a:xfrm>
              <a:prstGeom prst="rect">
                <a:avLst/>
              </a:prstGeom>
              <a:blipFill>
                <a:blip r:embed="rId4"/>
                <a:stretch>
                  <a:fillRect l="-565" t="-9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60375" y="1449763"/>
                <a:ext cx="8162592"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We seek to find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a:t>. This depends on the value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oMath>
                </a14:m>
                <a:r>
                  <a:rPr lang="en-US" sz="2000"/>
                  <a:t>:</a:t>
                </a:r>
              </a:p>
              <a:p>
                <a:pPr marL="342900" indent="-342900">
                  <a:buFont typeface="Arial" panose="020B0604020202020204" pitchFamily="34" charset="0"/>
                  <a:buChar char="•"/>
                </a:pPr>
                <a:r>
                  <a:rPr lang="en-US" sz="2000"/>
                  <a:t>If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oMath>
                </a14:m>
                <a:r>
                  <a:rPr lang="en-US" sz="2000"/>
                  <a:t>, then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&gt;1</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≥2</m:t>
                        </m:r>
                      </m:e>
                    </m:d>
                    <m:r>
                      <a:rPr lang="en-US" sz="2000" b="0" i="1" smtClean="0">
                        <a:latin typeface="Cambria Math" panose="02040503050406030204" pitchFamily="18" charset="0"/>
                      </a:rPr>
                      <m:t>≈0.264</m:t>
                    </m:r>
                  </m:oMath>
                </a14:m>
                <a:endParaRPr lang="en-US" sz="2000"/>
              </a:p>
              <a:p>
                <a:pPr marL="342900" indent="-342900">
                  <a:buFont typeface="Arial" panose="020B0604020202020204" pitchFamily="34" charset="0"/>
                  <a:buChar char="•"/>
                </a:pPr>
                <a:r>
                  <a:rPr lang="en-US" sz="2000"/>
                  <a:t>If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2</m:t>
                    </m:r>
                  </m:oMath>
                </a14:m>
                <a:r>
                  <a:rPr lang="en-US" sz="2000"/>
                  <a:t>, then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&gt;</m:t>
                        </m:r>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3</m:t>
                        </m:r>
                      </m:e>
                    </m:d>
                    <m:r>
                      <a:rPr lang="en-US" sz="2000" b="0" i="1" smtClean="0">
                        <a:latin typeface="Cambria Math" panose="02040503050406030204" pitchFamily="18" charset="0"/>
                      </a:rPr>
                      <m:t>≈0.080</m:t>
                    </m:r>
                  </m:oMath>
                </a14:m>
                <a:endParaRPr lang="en-US" sz="2000"/>
              </a:p>
              <a:p>
                <a:pPr marL="342900" indent="-342900">
                  <a:buFont typeface="Arial" panose="020B0604020202020204" pitchFamily="34" charset="0"/>
                  <a:buChar char="•"/>
                </a:pPr>
                <a:r>
                  <a:rPr lang="en-US" sz="2000"/>
                  <a:t>If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3</m:t>
                    </m:r>
                  </m:oMath>
                </a14:m>
                <a:r>
                  <a:rPr lang="en-US" sz="2000"/>
                  <a:t>, then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&gt;</m:t>
                        </m:r>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4</m:t>
                        </m:r>
                      </m:e>
                    </m:d>
                    <m:r>
                      <a:rPr lang="en-US" sz="2000" b="0" i="1" smtClean="0">
                        <a:latin typeface="Cambria Math" panose="02040503050406030204" pitchFamily="18" charset="0"/>
                      </a:rPr>
                      <m:t>≈0.019</m:t>
                    </m:r>
                  </m:oMath>
                </a14:m>
                <a:endParaRPr lang="en-US" sz="2000"/>
              </a:p>
              <a:p>
                <a:endParaRPr lang="en-US" sz="2000"/>
              </a:p>
              <a:p>
                <a:r>
                  <a:rPr lang="en-US" sz="2000"/>
                  <a:t>We also know the values of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=1)</m:t>
                    </m:r>
                  </m:oMath>
                </a14:m>
                <a:r>
                  <a:rPr lang="en-US" sz="2000"/>
                  <a:t>, </a:t>
                </a:r>
                <a14:m>
                  <m:oMath xmlns:m="http://schemas.openxmlformats.org/officeDocument/2006/math">
                    <m:r>
                      <a:rPr lang="en-US" sz="2000" i="1" dirty="0">
                        <a:latin typeface="Cambria Math" panose="02040503050406030204" pitchFamily="18" charset="0"/>
                      </a:rPr>
                      <m:t>𝑃</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𝑋</m:t>
                            </m:r>
                          </m:e>
                          <m:sub>
                            <m:r>
                              <a:rPr lang="en-US" sz="2000" i="1" dirty="0">
                                <a:latin typeface="Cambria Math" panose="02040503050406030204" pitchFamily="18" charset="0"/>
                              </a:rPr>
                              <m:t>𝑛</m:t>
                            </m:r>
                          </m:sub>
                        </m:sSub>
                        <m:r>
                          <a:rPr lang="en-US" sz="2000" i="1" dirty="0">
                            <a:latin typeface="Cambria Math" panose="02040503050406030204" pitchFamily="18" charset="0"/>
                          </a:rPr>
                          <m:t>=2</m:t>
                        </m:r>
                      </m:e>
                    </m:d>
                  </m:oMath>
                </a14:m>
                <a:r>
                  <a:rPr lang="en-US" sz="2000"/>
                  <a:t>, and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=3)</m:t>
                    </m:r>
                  </m:oMath>
                </a14:m>
                <a:r>
                  <a:rPr lang="en-US" sz="2000"/>
                  <a:t> from</a:t>
                </a:r>
              </a:p>
              <a:p>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𝜋</m:t>
                      </m:r>
                      <m:r>
                        <a:rPr lang="en-US" sz="2000" i="1">
                          <a:solidFill>
                            <a:schemeClr val="tx1"/>
                          </a:solidFill>
                          <a:latin typeface="Cambria Math" panose="02040503050406030204" pitchFamily="18" charset="0"/>
                        </a:rPr>
                        <m:t>≈(0.285, 0.263, 0.452)</m:t>
                      </m:r>
                    </m:oMath>
                  </m:oMathPara>
                </a14:m>
                <a:endParaRPr lang="en-US" sz="2000">
                  <a:solidFill>
                    <a:schemeClr val="tx1"/>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460375" y="1449763"/>
                <a:ext cx="8162592" cy="2246769"/>
              </a:xfrm>
              <a:prstGeom prst="rect">
                <a:avLst/>
              </a:prstGeom>
              <a:blipFill>
                <a:blip r:embed="rId5"/>
                <a:stretch>
                  <a:fillRect l="-670" t="-1075" b="-1344"/>
                </a:stretch>
              </a:blipFill>
            </p:spPr>
            <p:txBody>
              <a:bodyPr/>
              <a:lstStyle/>
              <a:p>
                <a:r>
                  <a:rPr lang="en-US">
                    <a:noFill/>
                  </a:rPr>
                  <a:t> </a:t>
                </a:r>
              </a:p>
            </p:txBody>
          </p:sp>
        </mc:Fallback>
      </mc:AlternateContent>
    </p:spTree>
    <p:extLst>
      <p:ext uri="{BB962C8B-B14F-4D97-AF65-F5344CB8AC3E}">
        <p14:creationId xmlns:p14="http://schemas.microsoft.com/office/powerpoint/2010/main" val="91704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Markov Chains: Case Study</vt:lpstr>
      <vt:lpstr>Poisson Distribution: Review</vt:lpstr>
      <vt:lpstr>Problem</vt:lpstr>
      <vt:lpstr>Step 1: Frame the problem</vt:lpstr>
      <vt:lpstr>Step 2: Select the modeling approach</vt:lpstr>
      <vt:lpstr>Step 3: Formulate the model</vt:lpstr>
      <vt:lpstr>Step 3: Formulate the model</vt:lpstr>
      <vt:lpstr>Step 4: Solve the Problem</vt:lpstr>
      <vt:lpstr>Step 4: Solve the Problem</vt:lpstr>
      <vt:lpstr>Step 5: Answer the question</vt:lpstr>
      <vt:lpstr>Sensitivity Analysis: Mean</vt:lpstr>
      <vt:lpstr>Sensitivity Analysis: Mean</vt:lpstr>
      <vt:lpstr>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revision>1</cp:revision>
  <dcterms:created xsi:type="dcterms:W3CDTF">2014-07-15T14:47:24Z</dcterms:created>
  <dcterms:modified xsi:type="dcterms:W3CDTF">2019-04-26T15:11:20Z</dcterms:modified>
</cp:coreProperties>
</file>