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342" r:id="rId3"/>
    <p:sldId id="362" r:id="rId4"/>
    <p:sldId id="303" r:id="rId5"/>
    <p:sldId id="363" r:id="rId6"/>
    <p:sldId id="364" r:id="rId7"/>
    <p:sldId id="365" r:id="rId8"/>
    <p:sldId id="366" r:id="rId9"/>
    <p:sldId id="345" r:id="rId10"/>
    <p:sldId id="304" r:id="rId11"/>
    <p:sldId id="355" r:id="rId12"/>
    <p:sldId id="349" r:id="rId13"/>
    <p:sldId id="359" r:id="rId14"/>
    <p:sldId id="341" r:id="rId15"/>
    <p:sldId id="367" r:id="rId16"/>
    <p:sldId id="368" r:id="rId17"/>
    <p:sldId id="369"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572417-95C0-453A-B2CB-8088EAC0616B}">
          <p14:sldIdLst>
            <p14:sldId id="256"/>
            <p14:sldId id="342"/>
            <p14:sldId id="362"/>
            <p14:sldId id="303"/>
            <p14:sldId id="363"/>
            <p14:sldId id="364"/>
            <p14:sldId id="365"/>
            <p14:sldId id="366"/>
            <p14:sldId id="345"/>
            <p14:sldId id="304"/>
            <p14:sldId id="355"/>
            <p14:sldId id="349"/>
            <p14:sldId id="359"/>
            <p14:sldId id="341"/>
            <p14:sldId id="367"/>
            <p14:sldId id="368"/>
            <p14:sldId id="36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004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5" autoAdjust="0"/>
    <p:restoredTop sz="94660"/>
  </p:normalViewPr>
  <p:slideViewPr>
    <p:cSldViewPr snapToGrid="0" snapToObjects="1">
      <p:cViewPr varScale="1">
        <p:scale>
          <a:sx n="123" d="100"/>
          <a:sy n="123" d="100"/>
        </p:scale>
        <p:origin x="234" y="114"/>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78C7BC-9B65-4949-880E-EDD62E713078}" type="datetimeFigureOut">
              <a:rPr lang="en-US" smtClean="0"/>
              <a:t>5/4/2020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6572E-84CF-4A1E-A805-2F38D9E256E1}" type="slidenum">
              <a:rPr lang="en-US" smtClean="0"/>
              <a:t>‹#›</a:t>
            </a:fld>
            <a:endParaRPr lang="en-US"/>
          </a:p>
        </p:txBody>
      </p:sp>
    </p:spTree>
    <p:extLst>
      <p:ext uri="{BB962C8B-B14F-4D97-AF65-F5344CB8AC3E}">
        <p14:creationId xmlns:p14="http://schemas.microsoft.com/office/powerpoint/2010/main" val="311332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a:t>
            </a:fld>
            <a:endParaRPr lang="en-US"/>
          </a:p>
        </p:txBody>
      </p:sp>
    </p:spTree>
    <p:extLst>
      <p:ext uri="{BB962C8B-B14F-4D97-AF65-F5344CB8AC3E}">
        <p14:creationId xmlns:p14="http://schemas.microsoft.com/office/powerpoint/2010/main" val="1709361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11</a:t>
            </a:fld>
            <a:endParaRPr lang="en-US"/>
          </a:p>
        </p:txBody>
      </p:sp>
    </p:spTree>
    <p:extLst>
      <p:ext uri="{BB962C8B-B14F-4D97-AF65-F5344CB8AC3E}">
        <p14:creationId xmlns:p14="http://schemas.microsoft.com/office/powerpoint/2010/main" val="2590013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12</a:t>
            </a:fld>
            <a:endParaRPr lang="en-US"/>
          </a:p>
        </p:txBody>
      </p:sp>
    </p:spTree>
    <p:extLst>
      <p:ext uri="{BB962C8B-B14F-4D97-AF65-F5344CB8AC3E}">
        <p14:creationId xmlns:p14="http://schemas.microsoft.com/office/powerpoint/2010/main" val="3067484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13</a:t>
            </a:fld>
            <a:endParaRPr lang="en-US"/>
          </a:p>
        </p:txBody>
      </p:sp>
    </p:spTree>
    <p:extLst>
      <p:ext uri="{BB962C8B-B14F-4D97-AF65-F5344CB8AC3E}">
        <p14:creationId xmlns:p14="http://schemas.microsoft.com/office/powerpoint/2010/main" val="22916172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14</a:t>
            </a:fld>
            <a:endParaRPr lang="en-US"/>
          </a:p>
        </p:txBody>
      </p:sp>
    </p:spTree>
    <p:extLst>
      <p:ext uri="{BB962C8B-B14F-4D97-AF65-F5344CB8AC3E}">
        <p14:creationId xmlns:p14="http://schemas.microsoft.com/office/powerpoint/2010/main" val="38918070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15</a:t>
            </a:fld>
            <a:endParaRPr lang="en-US"/>
          </a:p>
        </p:txBody>
      </p:sp>
    </p:spTree>
    <p:extLst>
      <p:ext uri="{BB962C8B-B14F-4D97-AF65-F5344CB8AC3E}">
        <p14:creationId xmlns:p14="http://schemas.microsoft.com/office/powerpoint/2010/main" val="703399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16</a:t>
            </a:fld>
            <a:endParaRPr lang="en-US"/>
          </a:p>
        </p:txBody>
      </p:sp>
    </p:spTree>
    <p:extLst>
      <p:ext uri="{BB962C8B-B14F-4D97-AF65-F5344CB8AC3E}">
        <p14:creationId xmlns:p14="http://schemas.microsoft.com/office/powerpoint/2010/main" val="1822829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17</a:t>
            </a:fld>
            <a:endParaRPr lang="en-US"/>
          </a:p>
        </p:txBody>
      </p:sp>
    </p:spTree>
    <p:extLst>
      <p:ext uri="{BB962C8B-B14F-4D97-AF65-F5344CB8AC3E}">
        <p14:creationId xmlns:p14="http://schemas.microsoft.com/office/powerpoint/2010/main" val="934852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3</a:t>
            </a:fld>
            <a:endParaRPr lang="en-US"/>
          </a:p>
        </p:txBody>
      </p:sp>
    </p:spTree>
    <p:extLst>
      <p:ext uri="{BB962C8B-B14F-4D97-AF65-F5344CB8AC3E}">
        <p14:creationId xmlns:p14="http://schemas.microsoft.com/office/powerpoint/2010/main" val="1646684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4</a:t>
            </a:fld>
            <a:endParaRPr lang="en-US"/>
          </a:p>
        </p:txBody>
      </p:sp>
    </p:spTree>
    <p:extLst>
      <p:ext uri="{BB962C8B-B14F-4D97-AF65-F5344CB8AC3E}">
        <p14:creationId xmlns:p14="http://schemas.microsoft.com/office/powerpoint/2010/main" val="3216079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5</a:t>
            </a:fld>
            <a:endParaRPr lang="en-US"/>
          </a:p>
        </p:txBody>
      </p:sp>
    </p:spTree>
    <p:extLst>
      <p:ext uri="{BB962C8B-B14F-4D97-AF65-F5344CB8AC3E}">
        <p14:creationId xmlns:p14="http://schemas.microsoft.com/office/powerpoint/2010/main" val="2168435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6</a:t>
            </a:fld>
            <a:endParaRPr lang="en-US"/>
          </a:p>
        </p:txBody>
      </p:sp>
    </p:spTree>
    <p:extLst>
      <p:ext uri="{BB962C8B-B14F-4D97-AF65-F5344CB8AC3E}">
        <p14:creationId xmlns:p14="http://schemas.microsoft.com/office/powerpoint/2010/main" val="130671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7</a:t>
            </a:fld>
            <a:endParaRPr lang="en-US"/>
          </a:p>
        </p:txBody>
      </p:sp>
    </p:spTree>
    <p:extLst>
      <p:ext uri="{BB962C8B-B14F-4D97-AF65-F5344CB8AC3E}">
        <p14:creationId xmlns:p14="http://schemas.microsoft.com/office/powerpoint/2010/main" val="4031199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8</a:t>
            </a:fld>
            <a:endParaRPr lang="en-US"/>
          </a:p>
        </p:txBody>
      </p:sp>
    </p:spTree>
    <p:extLst>
      <p:ext uri="{BB962C8B-B14F-4D97-AF65-F5344CB8AC3E}">
        <p14:creationId xmlns:p14="http://schemas.microsoft.com/office/powerpoint/2010/main" val="1246446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9</a:t>
            </a:fld>
            <a:endParaRPr lang="en-US"/>
          </a:p>
        </p:txBody>
      </p:sp>
    </p:spTree>
    <p:extLst>
      <p:ext uri="{BB962C8B-B14F-4D97-AF65-F5344CB8AC3E}">
        <p14:creationId xmlns:p14="http://schemas.microsoft.com/office/powerpoint/2010/main" val="2226957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10</a:t>
            </a:fld>
            <a:endParaRPr lang="en-US"/>
          </a:p>
        </p:txBody>
      </p:sp>
    </p:spTree>
    <p:extLst>
      <p:ext uri="{BB962C8B-B14F-4D97-AF65-F5344CB8AC3E}">
        <p14:creationId xmlns:p14="http://schemas.microsoft.com/office/powerpoint/2010/main" val="1922610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7176B10-CDEB-4344-80DB-0E6AEFF25657}"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726868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76B10-CDEB-4344-80DB-0E6AEFF25657}"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771952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76B10-CDEB-4344-80DB-0E6AEFF25657}"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729978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76B10-CDEB-4344-80DB-0E6AEFF25657}"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651155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176B10-CDEB-4344-80DB-0E6AEFF25657}"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422974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176B10-CDEB-4344-80DB-0E6AEFF25657}"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076526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176B10-CDEB-4344-80DB-0E6AEFF25657}" type="datetimeFigureOut">
              <a:rPr lang="en-US" smtClean="0"/>
              <a:t>5/4/2020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3487971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176B10-CDEB-4344-80DB-0E6AEFF25657}" type="datetimeFigureOut">
              <a:rPr lang="en-US" smtClean="0"/>
              <a:t>5/4/2020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108517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76B10-CDEB-4344-80DB-0E6AEFF25657}" type="datetimeFigureOut">
              <a:rPr lang="en-US" smtClean="0"/>
              <a:t>5/4/2020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253569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522181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683542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76B10-CDEB-4344-80DB-0E6AEFF25657}" type="datetimeFigureOut">
              <a:rPr lang="en-US" smtClean="0"/>
              <a:t>5/4/2020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C2E7CF-BCE9-E548-9922-D852CE0DAF5A}" type="slidenum">
              <a:rPr lang="en-US" smtClean="0"/>
              <a:t>‹#›</a:t>
            </a:fld>
            <a:endParaRPr lang="en-US"/>
          </a:p>
        </p:txBody>
      </p:sp>
    </p:spTree>
    <p:extLst>
      <p:ext uri="{BB962C8B-B14F-4D97-AF65-F5344CB8AC3E}">
        <p14:creationId xmlns:p14="http://schemas.microsoft.com/office/powerpoint/2010/main" val="105048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jp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jp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chemeClr val="bg1"/>
                </a:solidFill>
              </a:rPr>
              <a:t>Linear Regression</a:t>
            </a:r>
          </a:p>
        </p:txBody>
      </p:sp>
      <p:sp>
        <p:nvSpPr>
          <p:cNvPr id="3" name="Subtitle 2"/>
          <p:cNvSpPr>
            <a:spLocks noGrp="1"/>
          </p:cNvSpPr>
          <p:nvPr>
            <p:ph type="subTitle" idx="1"/>
          </p:nvPr>
        </p:nvSpPr>
        <p:spPr/>
        <p:txBody>
          <a:bodyPr/>
          <a:lstStyle/>
          <a:p>
            <a:r>
              <a:rPr lang="en-US" dirty="0"/>
              <a:t>MTH 564 – Mathematical Modeling</a:t>
            </a:r>
          </a:p>
        </p:txBody>
      </p:sp>
    </p:spTree>
    <p:extLst>
      <p:ext uri="{BB962C8B-B14F-4D97-AF65-F5344CB8AC3E}">
        <p14:creationId xmlns:p14="http://schemas.microsoft.com/office/powerpoint/2010/main" val="1953484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4: Solve the Problem</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2" name="TextBox 11"/>
              <p:cNvSpPr txBox="1"/>
              <p:nvPr/>
            </p:nvSpPr>
            <p:spPr>
              <a:xfrm>
                <a:off x="457200" y="1457094"/>
                <a:ext cx="4578161" cy="501675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t>The results can be found in the file </a:t>
                </a:r>
                <a:r>
                  <a:rPr lang="en-US" sz="2000" dirty="0">
                    <a:solidFill>
                      <a:srgbClr val="00B050"/>
                    </a:solidFill>
                    <a:latin typeface="Consolas" panose="020B0609020204030204" pitchFamily="49" charset="0"/>
                  </a:rPr>
                  <a:t>(linear_regression.py)</a:t>
                </a:r>
              </a:p>
              <a:p>
                <a:pPr marL="342900" indent="-342900">
                  <a:buFont typeface="Arial" panose="020B0604020202020204" pitchFamily="34" charset="0"/>
                  <a:buChar char="•"/>
                </a:pPr>
                <a:r>
                  <a:rPr lang="en-US" sz="2000" dirty="0">
                    <a:solidFill>
                      <a:schemeClr val="tx1"/>
                    </a:solidFill>
                    <a:latin typeface="+mj-lt"/>
                  </a:rPr>
                  <a:t>The regression line is given by</a:t>
                </a:r>
                <a:br>
                  <a:rPr lang="en-US" sz="2000" dirty="0">
                    <a:solidFill>
                      <a:schemeClr val="tx1"/>
                    </a:solidFill>
                    <a:latin typeface="Consolas" panose="020B0609020204030204" pitchFamily="49" charset="0"/>
                  </a:rPr>
                </a:br>
                <a14:m>
                  <m:oMath xmlns:m="http://schemas.openxmlformats.org/officeDocument/2006/math">
                    <m:r>
                      <a:rPr lang="en-US" sz="2000" b="0" i="1" smtClean="0">
                        <a:solidFill>
                          <a:schemeClr val="tx1"/>
                        </a:solidFill>
                        <a:latin typeface="Cambria Math" panose="02040503050406030204" pitchFamily="18" charset="0"/>
                      </a:rPr>
                      <m:t>𝑦</m:t>
                    </m:r>
                    <m:r>
                      <a:rPr lang="en-US" sz="2000" b="0" i="1" smtClean="0">
                        <a:solidFill>
                          <a:schemeClr val="tx1"/>
                        </a:solidFill>
                        <a:latin typeface="Cambria Math" panose="02040503050406030204" pitchFamily="18" charset="0"/>
                      </a:rPr>
                      <m:t>=5.447+0.097</m:t>
                    </m:r>
                    <m:r>
                      <a:rPr lang="en-US" sz="2000" b="0" i="1" smtClean="0">
                        <a:solidFill>
                          <a:schemeClr val="tx1"/>
                        </a:solidFill>
                        <a:latin typeface="Cambria Math" panose="02040503050406030204" pitchFamily="18" charset="0"/>
                      </a:rPr>
                      <m:t>𝑡</m:t>
                    </m:r>
                  </m:oMath>
                </a14:m>
                <a:endParaRPr lang="en-US" sz="2000" dirty="0">
                  <a:solidFill>
                    <a:schemeClr val="tx1"/>
                  </a:solidFill>
                  <a:latin typeface="Consolas" panose="020B0609020204030204" pitchFamily="49" charset="0"/>
                </a:endParaRPr>
              </a:p>
              <a:p>
                <a:pPr marL="342900" indent="-342900">
                  <a:buFont typeface="Arial" panose="020B0604020202020204" pitchFamily="34" charset="0"/>
                  <a:buChar char="•"/>
                </a:pPr>
                <a:r>
                  <a:rPr lang="en-US" sz="2000" dirty="0">
                    <a:solidFill>
                      <a:schemeClr val="tx1"/>
                    </a:solidFill>
                    <a:latin typeface="+mj-lt"/>
                  </a:rPr>
                  <a:t>The coefficient of determination is given by </a:t>
                </a:r>
                <a14:m>
                  <m:oMath xmlns:m="http://schemas.openxmlformats.org/officeDocument/2006/math">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𝑅</m:t>
                        </m:r>
                      </m:e>
                      <m:sup>
                        <m:r>
                          <a:rPr lang="en-US" sz="2000" b="0" i="1" smtClean="0">
                            <a:solidFill>
                              <a:schemeClr val="tx1"/>
                            </a:solidFill>
                            <a:latin typeface="Cambria Math" panose="02040503050406030204" pitchFamily="18" charset="0"/>
                          </a:rPr>
                          <m:t>2</m:t>
                        </m:r>
                      </m:sup>
                    </m:sSup>
                    <m:r>
                      <a:rPr lang="en-US" sz="2000" b="0" i="1" smtClean="0">
                        <a:solidFill>
                          <a:schemeClr val="tx1"/>
                        </a:solidFill>
                        <a:latin typeface="Cambria Math" panose="02040503050406030204" pitchFamily="18" charset="0"/>
                      </a:rPr>
                      <m:t>=0.83</m:t>
                    </m:r>
                  </m:oMath>
                </a14:m>
                <a:r>
                  <a:rPr lang="en-US" sz="2000" dirty="0">
                    <a:solidFill>
                      <a:schemeClr val="tx1"/>
                    </a:solidFill>
                    <a:latin typeface="+mj-lt"/>
                  </a:rPr>
                  <a:t>, which indicates that the regression equation accounts for 83% of the total variation of the CM1 index. This gives us a fairly high level of confidence in our estimate </a:t>
                </a:r>
                <a14:m>
                  <m:oMath xmlns:m="http://schemas.openxmlformats.org/officeDocument/2006/math">
                    <m:r>
                      <a:rPr lang="en-US" sz="2000" b="0" i="1" smtClean="0">
                        <a:solidFill>
                          <a:schemeClr val="tx1"/>
                        </a:solidFill>
                        <a:latin typeface="Cambria Math" panose="02040503050406030204" pitchFamily="18" charset="0"/>
                      </a:rPr>
                      <m:t>𝐸</m:t>
                    </m:r>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𝑋</m:t>
                        </m:r>
                      </m:e>
                      <m:sub>
                        <m:r>
                          <a:rPr lang="en-US" sz="2000" b="0" i="1" smtClean="0">
                            <a:solidFill>
                              <a:schemeClr val="tx1"/>
                            </a:solidFill>
                            <a:latin typeface="Cambria Math" panose="02040503050406030204" pitchFamily="18" charset="0"/>
                          </a:rPr>
                          <m:t>48</m:t>
                        </m:r>
                      </m:sub>
                    </m:sSub>
                    <m:r>
                      <a:rPr lang="en-US" sz="2000" b="0" i="1" smtClean="0">
                        <a:solidFill>
                          <a:schemeClr val="tx1"/>
                        </a:solidFill>
                        <a:latin typeface="Cambria Math" panose="02040503050406030204" pitchFamily="18" charset="0"/>
                      </a:rPr>
                      <m:t>)</m:t>
                    </m:r>
                  </m:oMath>
                </a14:m>
                <a:r>
                  <a:rPr lang="en-US" sz="2000" dirty="0">
                    <a:solidFill>
                      <a:schemeClr val="tx1"/>
                    </a:solidFill>
                    <a:latin typeface="+mj-lt"/>
                  </a:rPr>
                  <a:t>.</a:t>
                </a:r>
              </a:p>
              <a:p>
                <a:pPr marL="342900" indent="-342900">
                  <a:buFont typeface="Arial" panose="020B0604020202020204" pitchFamily="34" charset="0"/>
                  <a:buChar char="•"/>
                </a:pPr>
                <a:r>
                  <a:rPr lang="en-US" sz="2000" dirty="0">
                    <a:solidFill>
                      <a:schemeClr val="tx1"/>
                    </a:solidFill>
                    <a:latin typeface="+mj-lt"/>
                  </a:rPr>
                  <a:t>Substituting </a:t>
                </a:r>
                <a14:m>
                  <m:oMath xmlns:m="http://schemas.openxmlformats.org/officeDocument/2006/math">
                    <m:r>
                      <a:rPr lang="en-US" sz="2000" b="0" i="1" smtClean="0">
                        <a:solidFill>
                          <a:schemeClr val="tx1"/>
                        </a:solidFill>
                        <a:latin typeface="Cambria Math" panose="02040503050406030204" pitchFamily="18" charset="0"/>
                      </a:rPr>
                      <m:t>𝑡</m:t>
                    </m:r>
                    <m:r>
                      <a:rPr lang="en-US" sz="2000" b="0" i="1" smtClean="0">
                        <a:solidFill>
                          <a:schemeClr val="tx1"/>
                        </a:solidFill>
                        <a:latin typeface="Cambria Math" panose="02040503050406030204" pitchFamily="18" charset="0"/>
                      </a:rPr>
                      <m:t>=48</m:t>
                    </m:r>
                  </m:oMath>
                </a14:m>
                <a:r>
                  <a:rPr lang="en-US" sz="2000" dirty="0">
                    <a:solidFill>
                      <a:schemeClr val="tx1"/>
                    </a:solidFill>
                    <a:latin typeface="+mj-lt"/>
                  </a:rPr>
                  <a:t> into the above equation we find that</a:t>
                </a:r>
                <a:br>
                  <a:rPr lang="en-US" sz="2000" dirty="0">
                    <a:solidFill>
                      <a:schemeClr val="tx1"/>
                    </a:solidFill>
                    <a:latin typeface="+mj-lt"/>
                  </a:rPr>
                </a:br>
                <a14:m>
                  <m:oMath xmlns:m="http://schemas.openxmlformats.org/officeDocument/2006/math">
                    <m:r>
                      <a:rPr lang="en-US" sz="2000" b="0" i="1" smtClean="0">
                        <a:solidFill>
                          <a:schemeClr val="tx1"/>
                        </a:solidFill>
                        <a:latin typeface="Cambria Math" panose="02040503050406030204" pitchFamily="18" charset="0"/>
                      </a:rPr>
                      <m:t>𝐸</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𝑋</m:t>
                            </m:r>
                          </m:e>
                          <m:sub>
                            <m:r>
                              <a:rPr lang="en-US" sz="2000" b="0" i="1" smtClean="0">
                                <a:solidFill>
                                  <a:schemeClr val="tx1"/>
                                </a:solidFill>
                                <a:latin typeface="Cambria Math" panose="02040503050406030204" pitchFamily="18" charset="0"/>
                              </a:rPr>
                              <m:t>48</m:t>
                            </m:r>
                          </m:sub>
                        </m:sSub>
                      </m:e>
                    </m:d>
                    <m:r>
                      <a:rPr lang="en-US" sz="2000" b="0" i="1" smtClean="0">
                        <a:solidFill>
                          <a:schemeClr val="tx1"/>
                        </a:solidFill>
                        <a:latin typeface="Cambria Math" panose="02040503050406030204" pitchFamily="18" charset="0"/>
                      </a:rPr>
                      <m:t>=5.447+0.097</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48</m:t>
                        </m:r>
                      </m:e>
                    </m:d>
                    <m:r>
                      <a:rPr lang="en-US" sz="2000" b="0" i="1" smtClean="0">
                        <a:solidFill>
                          <a:schemeClr val="tx1"/>
                        </a:solidFill>
                        <a:latin typeface="Cambria Math" panose="02040503050406030204" pitchFamily="18" charset="0"/>
                      </a:rPr>
                      <m:t>≈10.1</m:t>
                    </m:r>
                  </m:oMath>
                </a14:m>
                <a:endParaRPr lang="en-US" sz="2000" dirty="0">
                  <a:solidFill>
                    <a:schemeClr val="tx1"/>
                  </a:solidFill>
                  <a:latin typeface="+mj-lt"/>
                </a:endParaRPr>
              </a:p>
              <a:p>
                <a:pPr marL="342900" indent="-342900">
                  <a:buFont typeface="Arial" panose="020B0604020202020204" pitchFamily="34" charset="0"/>
                  <a:buChar char="•"/>
                </a:pPr>
                <a:endParaRPr lang="en-US" sz="2000" dirty="0">
                  <a:solidFill>
                    <a:schemeClr val="tx1"/>
                  </a:solidFill>
                  <a:latin typeface="+mj-lt"/>
                </a:endParaRPr>
              </a:p>
              <a:p>
                <a:pPr marL="342900" indent="-342900">
                  <a:buFont typeface="Arial" panose="020B0604020202020204" pitchFamily="34" charset="0"/>
                  <a:buChar char="•"/>
                </a:pPr>
                <a:endParaRPr lang="en-US" sz="2000" dirty="0">
                  <a:solidFill>
                    <a:schemeClr val="tx1"/>
                  </a:solidFill>
                  <a:latin typeface="+mj-lt"/>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457200" y="1457094"/>
                <a:ext cx="4578161" cy="5016758"/>
              </a:xfrm>
              <a:prstGeom prst="rect">
                <a:avLst/>
              </a:prstGeom>
              <a:blipFill>
                <a:blip r:embed="rId4"/>
                <a:stretch>
                  <a:fillRect l="-1060" t="-363"/>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C039A9DE-27D0-46D3-9976-B62763AD5E28}"/>
              </a:ext>
            </a:extLst>
          </p:cNvPr>
          <p:cNvPicPr>
            <a:picLocks noChangeAspect="1"/>
          </p:cNvPicPr>
          <p:nvPr/>
        </p:nvPicPr>
        <p:blipFill>
          <a:blip r:embed="rId5"/>
          <a:stretch>
            <a:fillRect/>
          </a:stretch>
        </p:blipFill>
        <p:spPr>
          <a:xfrm>
            <a:off x="5035361" y="1417638"/>
            <a:ext cx="4022039" cy="2930842"/>
          </a:xfrm>
          <a:prstGeom prst="rect">
            <a:avLst/>
          </a:prstGeom>
        </p:spPr>
      </p:pic>
    </p:spTree>
    <p:extLst>
      <p:ext uri="{BB962C8B-B14F-4D97-AF65-F5344CB8AC3E}">
        <p14:creationId xmlns:p14="http://schemas.microsoft.com/office/powerpoint/2010/main" val="187478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par>
                                <p:cTn id="7" presetID="6" presetClass="entr" presetSubtype="16" fill="hold"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circle(in)">
                                      <p:cBhvr>
                                        <p:cTn id="9" dur="2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5: Answer the question</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extBox 11"/>
          <p:cNvSpPr txBox="1"/>
          <p:nvPr/>
        </p:nvSpPr>
        <p:spPr>
          <a:xfrm>
            <a:off x="457200" y="2448849"/>
            <a:ext cx="8165767" cy="267765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Arial" panose="020B0604020202020204" pitchFamily="34" charset="0"/>
              <a:buChar char="•"/>
            </a:pPr>
            <a:r>
              <a:rPr lang="en-US" sz="2400" dirty="0"/>
              <a:t>We have concluded that the CM1 index shows a general trend, increasing by about 0.097 points per month. This figure is based on historical data over the past three years.</a:t>
            </a:r>
          </a:p>
          <a:p>
            <a:pPr marL="342900" indent="-342900">
              <a:buFont typeface="Arial" panose="020B0604020202020204" pitchFamily="34" charset="0"/>
              <a:buChar char="•"/>
            </a:pPr>
            <a:r>
              <a:rPr lang="en-US" sz="2400" dirty="0"/>
              <a:t>Projecting on this basis, we obtain the estimate of 10.1 for the May 1990 index figure.</a:t>
            </a:r>
          </a:p>
          <a:p>
            <a:pPr marL="342900" indent="-342900">
              <a:buFont typeface="Arial" panose="020B0604020202020204" pitchFamily="34" charset="0"/>
              <a:buChar char="•"/>
            </a:pPr>
            <a:r>
              <a:rPr lang="en-US" sz="2400" dirty="0"/>
              <a:t>This is about 1.1 points higher than the May 1989 index, so in 1990 we should expect ARM payments to increase again.</a:t>
            </a:r>
          </a:p>
        </p:txBody>
      </p:sp>
      <mc:AlternateContent xmlns:mc="http://schemas.openxmlformats.org/markup-compatibility/2006" xmlns:a14="http://schemas.microsoft.com/office/drawing/2010/main">
        <mc:Choice Requires="a14">
          <p:sp>
            <p:nvSpPr>
              <p:cNvPr id="13" name="TextBox 12"/>
              <p:cNvSpPr txBox="1"/>
              <p:nvPr/>
            </p:nvSpPr>
            <p:spPr>
              <a:xfrm>
                <a:off x="460375" y="1429443"/>
                <a:ext cx="8162592" cy="76944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200" dirty="0"/>
                  <a:t>We found that </a:t>
                </a:r>
              </a:p>
              <a:p>
                <a14:m>
                  <m:oMath xmlns:m="http://schemas.openxmlformats.org/officeDocument/2006/math">
                    <m:r>
                      <a:rPr lang="en-US" sz="2200" i="1">
                        <a:solidFill>
                          <a:schemeClr val="tx1"/>
                        </a:solidFill>
                        <a:latin typeface="Cambria Math" panose="02040503050406030204" pitchFamily="18" charset="0"/>
                      </a:rPr>
                      <m:t>𝑦</m:t>
                    </m:r>
                    <m:r>
                      <a:rPr lang="en-US" sz="2200" i="1">
                        <a:solidFill>
                          <a:schemeClr val="tx1"/>
                        </a:solidFill>
                        <a:latin typeface="Cambria Math" panose="02040503050406030204" pitchFamily="18" charset="0"/>
                      </a:rPr>
                      <m:t>=5.447+0.097</m:t>
                    </m:r>
                    <m:r>
                      <a:rPr lang="en-US" sz="2200" i="1">
                        <a:solidFill>
                          <a:schemeClr val="tx1"/>
                        </a:solidFill>
                        <a:latin typeface="Cambria Math" panose="02040503050406030204" pitchFamily="18" charset="0"/>
                      </a:rPr>
                      <m:t>𝑡</m:t>
                    </m:r>
                  </m:oMath>
                </a14:m>
                <a:r>
                  <a:rPr lang="en-US" sz="2200" i="1" dirty="0">
                    <a:latin typeface="Cambria Math" panose="02040503050406030204" pitchFamily="18" charset="0"/>
                  </a:rPr>
                  <a:t>	</a:t>
                </a:r>
                <a:r>
                  <a:rPr lang="en-US" sz="2200" dirty="0">
                    <a:latin typeface="Consolas" panose="020B0609020204030204" pitchFamily="49" charset="0"/>
                  </a:rPr>
                  <a:t>and</a:t>
                </a:r>
                <a:r>
                  <a:rPr lang="en-US" sz="2200" i="1" dirty="0">
                    <a:latin typeface="Cambria Math" panose="02040503050406030204" pitchFamily="18" charset="0"/>
                  </a:rPr>
                  <a:t>	</a:t>
                </a:r>
                <a14:m>
                  <m:oMath xmlns:m="http://schemas.openxmlformats.org/officeDocument/2006/math">
                    <m:r>
                      <a:rPr lang="en-US" sz="2200" i="1">
                        <a:solidFill>
                          <a:schemeClr val="tx1"/>
                        </a:solidFill>
                        <a:latin typeface="Cambria Math" panose="02040503050406030204" pitchFamily="18" charset="0"/>
                      </a:rPr>
                      <m:t>𝐸</m:t>
                    </m:r>
                    <m:d>
                      <m:dPr>
                        <m:ctrlPr>
                          <a:rPr lang="en-US" sz="2200" i="1">
                            <a:solidFill>
                              <a:schemeClr val="tx1"/>
                            </a:solidFill>
                            <a:latin typeface="Cambria Math" panose="02040503050406030204" pitchFamily="18" charset="0"/>
                          </a:rPr>
                        </m:ctrlPr>
                      </m:dPr>
                      <m:e>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𝑋</m:t>
                            </m:r>
                          </m:e>
                          <m:sub>
                            <m:r>
                              <a:rPr lang="en-US" sz="2200" i="1">
                                <a:solidFill>
                                  <a:schemeClr val="tx1"/>
                                </a:solidFill>
                                <a:latin typeface="Cambria Math" panose="02040503050406030204" pitchFamily="18" charset="0"/>
                              </a:rPr>
                              <m:t>48</m:t>
                            </m:r>
                          </m:sub>
                        </m:sSub>
                      </m:e>
                    </m:d>
                    <m:r>
                      <a:rPr lang="en-US" sz="2200" i="1">
                        <a:solidFill>
                          <a:schemeClr val="tx1"/>
                        </a:solidFill>
                        <a:latin typeface="Cambria Math" panose="02040503050406030204" pitchFamily="18" charset="0"/>
                      </a:rPr>
                      <m:t>=5.447+0.097</m:t>
                    </m:r>
                    <m:d>
                      <m:dPr>
                        <m:ctrlPr>
                          <a:rPr lang="en-US" sz="2200" i="1">
                            <a:solidFill>
                              <a:schemeClr val="tx1"/>
                            </a:solidFill>
                            <a:latin typeface="Cambria Math" panose="02040503050406030204" pitchFamily="18" charset="0"/>
                          </a:rPr>
                        </m:ctrlPr>
                      </m:dPr>
                      <m:e>
                        <m:r>
                          <a:rPr lang="en-US" sz="2200" i="1">
                            <a:solidFill>
                              <a:schemeClr val="tx1"/>
                            </a:solidFill>
                            <a:latin typeface="Cambria Math" panose="02040503050406030204" pitchFamily="18" charset="0"/>
                          </a:rPr>
                          <m:t>48</m:t>
                        </m:r>
                      </m:e>
                    </m:d>
                    <m:r>
                      <a:rPr lang="en-US" sz="2200" i="1">
                        <a:solidFill>
                          <a:schemeClr val="tx1"/>
                        </a:solidFill>
                        <a:latin typeface="Cambria Math" panose="02040503050406030204" pitchFamily="18" charset="0"/>
                      </a:rPr>
                      <m:t>≈10.1</m:t>
                    </m:r>
                  </m:oMath>
                </a14:m>
                <a:endParaRPr lang="en-US" sz="2200" dirty="0">
                  <a:solidFill>
                    <a:schemeClr val="tx1"/>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460375" y="1429443"/>
                <a:ext cx="8162592" cy="769441"/>
              </a:xfrm>
              <a:prstGeom prst="rect">
                <a:avLst/>
              </a:prstGeom>
              <a:blipFill>
                <a:blip r:embed="rId4"/>
                <a:stretch>
                  <a:fillRect l="-819" t="-3053" b="-12977"/>
                </a:stretch>
              </a:blipFill>
            </p:spPr>
            <p:txBody>
              <a:bodyPr/>
              <a:lstStyle/>
              <a:p>
                <a:r>
                  <a:rPr lang="en-US">
                    <a:noFill/>
                  </a:rPr>
                  <a:t> </a:t>
                </a:r>
              </a:p>
            </p:txBody>
          </p:sp>
        </mc:Fallback>
      </mc:AlternateContent>
    </p:spTree>
    <p:extLst>
      <p:ext uri="{BB962C8B-B14F-4D97-AF65-F5344CB8AC3E}">
        <p14:creationId xmlns:p14="http://schemas.microsoft.com/office/powerpoint/2010/main" val="413135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fontScale="90000"/>
          </a:bodyPr>
          <a:lstStyle/>
          <a:p>
            <a:r>
              <a:rPr lang="en-US" sz="3900" dirty="0">
                <a:solidFill>
                  <a:schemeClr val="bg1"/>
                </a:solidFill>
              </a:rPr>
              <a:t>Sensitivity Analysis: Random Fluctuation</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3" name="TextBox 12"/>
              <p:cNvSpPr txBox="1"/>
              <p:nvPr/>
            </p:nvSpPr>
            <p:spPr>
              <a:xfrm>
                <a:off x="470000" y="1487193"/>
                <a:ext cx="8216800" cy="443987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t>The most important question in regard to sensitivity analysis has to do with the random fluctuation in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𝑡</m:t>
                        </m:r>
                      </m:sub>
                    </m:sSub>
                  </m:oMath>
                </a14:m>
                <a:r>
                  <a:rPr lang="en-US" sz="2000" dirty="0"/>
                  <a:t>.</a:t>
                </a:r>
              </a:p>
              <a:p>
                <a:pPr marL="342900" indent="-342900">
                  <a:buFont typeface="Arial" panose="020B0604020202020204" pitchFamily="34" charset="0"/>
                  <a:buChar char="•"/>
                </a:pPr>
                <a:r>
                  <a:rPr lang="en-US" sz="2000" dirty="0"/>
                  <a:t>We begin by computing the </a:t>
                </a:r>
                <a:r>
                  <a:rPr lang="en-US" sz="2000" i="1" u="sng" dirty="0"/>
                  <a:t>mean square error</a:t>
                </a:r>
                <a:br>
                  <a:rPr lang="en-US" sz="2000" i="1" u="sng" dirty="0"/>
                </a:br>
                <a14:m>
                  <m:oMath xmlns:m="http://schemas.openxmlformats.org/officeDocument/2006/math">
                    <m:r>
                      <m:rPr>
                        <m:sty m:val="p"/>
                      </m:rPr>
                      <a:rPr lang="en-US" sz="2000" b="0" i="0" smtClean="0">
                        <a:latin typeface="Cambria Math" panose="02040503050406030204" pitchFamily="18" charset="0"/>
                      </a:rPr>
                      <m:t>MSE</m:t>
                    </m:r>
                    <m:r>
                      <a:rPr lang="en-US" sz="2000" b="0" i="0"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0" smtClean="0">
                            <a:latin typeface="Cambria Math" panose="02040503050406030204" pitchFamily="18" charset="0"/>
                          </a:rPr>
                          <m:t>1</m:t>
                        </m:r>
                      </m:num>
                      <m:den>
                        <m:r>
                          <a:rPr lang="en-US" sz="2000" b="0" i="1" smtClean="0">
                            <a:latin typeface="Cambria Math" panose="02040503050406030204" pitchFamily="18" charset="0"/>
                          </a:rPr>
                          <m:t>𝑛</m:t>
                        </m:r>
                        <m:r>
                          <a:rPr lang="en-US" sz="2000" b="0" i="1" smtClean="0">
                            <a:latin typeface="Cambria Math" panose="02040503050406030204" pitchFamily="18" charset="0"/>
                          </a:rPr>
                          <m:t>−2</m:t>
                        </m:r>
                      </m:den>
                    </m:f>
                    <m:nary>
                      <m:naryPr>
                        <m:chr m:val="∑"/>
                        <m:limLoc m:val="subSup"/>
                        <m:ctrlPr>
                          <a:rPr lang="en-US" sz="2000" b="0" i="1" smtClean="0">
                            <a:latin typeface="Cambria Math" panose="02040503050406030204" pitchFamily="18" charset="0"/>
                          </a:rPr>
                        </m:ctrlPr>
                      </m:naryPr>
                      <m:sub>
                        <m:r>
                          <m:rPr>
                            <m:brk m:alnAt="25"/>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𝜖</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2</m:t>
                            </m:r>
                          </m:sup>
                        </m:sSubSup>
                      </m:e>
                    </m:nary>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i="1">
                            <a:latin typeface="Cambria Math" panose="02040503050406030204" pitchFamily="18" charset="0"/>
                          </a:rPr>
                          <m:t>𝑛</m:t>
                        </m:r>
                        <m:r>
                          <a:rPr lang="en-US" sz="2000" i="1">
                            <a:latin typeface="Cambria Math" panose="02040503050406030204" pitchFamily="18" charset="0"/>
                          </a:rPr>
                          <m:t>−2</m:t>
                        </m:r>
                      </m:den>
                    </m:f>
                    <m:nary>
                      <m:naryPr>
                        <m:chr m:val="∑"/>
                        <m:limLoc m:val="subSup"/>
                        <m:ctrlPr>
                          <a:rPr lang="en-US" sz="2000" i="1">
                            <a:latin typeface="Cambria Math" panose="02040503050406030204" pitchFamily="18" charset="0"/>
                          </a:rPr>
                        </m:ctrlPr>
                      </m:naryPr>
                      <m:sub>
                        <m:r>
                          <m:rPr>
                            <m:brk m:alnAt="25"/>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sSup>
                          <m:sSupPr>
                            <m:ctrlPr>
                              <a:rPr lang="en-US" sz="2000" b="0" i="1" smtClean="0">
                                <a:latin typeface="Cambria Math" panose="02040503050406030204" pitchFamily="18" charset="0"/>
                              </a:rPr>
                            </m:ctrlPr>
                          </m:sSupPr>
                          <m:e>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b="0" i="1" smtClean="0">
                                        <a:latin typeface="Cambria Math" panose="02040503050406030204" pitchFamily="18" charset="0"/>
                                      </a:rPr>
                                      <m:t>𝑏</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𝑖</m:t>
                                        </m:r>
                                      </m:sub>
                                    </m:sSub>
                                  </m:e>
                                </m:d>
                              </m:e>
                            </m:d>
                          </m:e>
                          <m:sup>
                            <m:r>
                              <a:rPr lang="en-US" sz="2000" b="0" i="1" smtClean="0">
                                <a:latin typeface="Cambria Math" panose="02040503050406030204" pitchFamily="18" charset="0"/>
                              </a:rPr>
                              <m:t>2</m:t>
                            </m:r>
                          </m:sup>
                        </m:sSup>
                      </m:e>
                    </m:nary>
                  </m:oMath>
                </a14:m>
                <a:endParaRPr lang="en-US" sz="2000" dirty="0"/>
              </a:p>
              <a:p>
                <a:pPr marL="342900" indent="-342900">
                  <a:buFont typeface="Arial" panose="020B0604020202020204" pitchFamily="34" charset="0"/>
                  <a:buChar char="•"/>
                </a:pPr>
                <a:r>
                  <a:rPr lang="en-US" sz="2000" dirty="0"/>
                  <a:t>The </a:t>
                </a:r>
                <a:r>
                  <a:rPr lang="en-US" sz="2000" i="1" dirty="0"/>
                  <a:t>root of the mean square error </a:t>
                </a:r>
                <a:r>
                  <a:rPr lang="en-US" sz="2000" dirty="0"/>
                  <a:t>is the standard deviation of the normal distribution describing the error terms and is given by </a:t>
                </a:r>
                <a:br>
                  <a:rPr lang="en-US" sz="2000" dirty="0"/>
                </a:br>
                <a14:m>
                  <m:oMath xmlns:m="http://schemas.openxmlformats.org/officeDocument/2006/math">
                    <m:r>
                      <m:rPr>
                        <m:sty m:val="p"/>
                      </m:rPr>
                      <a:rPr lang="en-US" sz="2000" i="0">
                        <a:latin typeface="Cambria Math" panose="02040503050406030204" pitchFamily="18" charset="0"/>
                      </a:rPr>
                      <m:t>σ</m:t>
                    </m:r>
                    <m:r>
                      <a:rPr lang="en-US" sz="2000" b="0" i="1" smtClean="0">
                        <a:latin typeface="Cambria Math" panose="02040503050406030204" pitchFamily="18" charset="0"/>
                      </a:rPr>
                      <m:t>=</m:t>
                    </m:r>
                    <m:r>
                      <m:rPr>
                        <m:sty m:val="p"/>
                      </m:rPr>
                      <a:rPr lang="en-US" sz="2000" b="0" i="0" smtClean="0">
                        <a:latin typeface="Cambria Math" panose="02040503050406030204" pitchFamily="18" charset="0"/>
                      </a:rPr>
                      <m:t>RMSE</m:t>
                    </m:r>
                    <m:r>
                      <a:rPr lang="en-US" sz="2000" b="0" i="1" smtClean="0">
                        <a:latin typeface="Cambria Math" panose="02040503050406030204" pitchFamily="18" charset="0"/>
                      </a:rPr>
                      <m:t>=</m:t>
                    </m:r>
                    <m:rad>
                      <m:radPr>
                        <m:degHide m:val="on"/>
                        <m:ctrlPr>
                          <a:rPr lang="en-US" sz="2000" b="0" i="1" smtClean="0">
                            <a:latin typeface="Cambria Math" panose="02040503050406030204" pitchFamily="18" charset="0"/>
                          </a:rPr>
                        </m:ctrlPr>
                      </m:radPr>
                      <m:deg/>
                      <m:e>
                        <m:r>
                          <m:rPr>
                            <m:sty m:val="p"/>
                          </m:rPr>
                          <a:rPr lang="en-US" sz="2000" b="0" i="0" smtClean="0">
                            <a:latin typeface="Cambria Math" panose="02040503050406030204" pitchFamily="18" charset="0"/>
                          </a:rPr>
                          <m:t>MSE</m:t>
                        </m:r>
                      </m:e>
                    </m:rad>
                  </m:oMath>
                </a14:m>
                <a:endParaRPr lang="en-US" sz="2000" dirty="0"/>
              </a:p>
              <a:p>
                <a:pPr marL="342900" indent="-342900">
                  <a:buFont typeface="Arial" panose="020B0604020202020204" pitchFamily="34" charset="0"/>
                  <a:buChar char="•"/>
                </a:pPr>
                <a:r>
                  <a:rPr lang="en-US" sz="2000" dirty="0"/>
                  <a:t>For this problem we have that </a:t>
                </a:r>
                <a14:m>
                  <m:oMath xmlns:m="http://schemas.openxmlformats.org/officeDocument/2006/math">
                    <m:r>
                      <m:rPr>
                        <m:sty m:val="p"/>
                      </m:rPr>
                      <a:rPr lang="en-US" sz="2000" i="0">
                        <a:latin typeface="Cambria Math" panose="02040503050406030204" pitchFamily="18" charset="0"/>
                      </a:rPr>
                      <m:t>σ</m:t>
                    </m:r>
                    <m:r>
                      <a:rPr lang="en-US" sz="2000" b="0" i="1" smtClean="0">
                        <a:latin typeface="Cambria Math" panose="02040503050406030204" pitchFamily="18" charset="0"/>
                      </a:rPr>
                      <m:t>≈0.4812</m:t>
                    </m:r>
                  </m:oMath>
                </a14:m>
                <a:r>
                  <a:rPr lang="en-US" sz="2000" dirty="0"/>
                  <a:t>.</a:t>
                </a:r>
              </a:p>
              <a:p>
                <a:pPr marL="342900" indent="-342900">
                  <a:buFont typeface="Arial" panose="020B0604020202020204" pitchFamily="34" charset="0"/>
                  <a:buChar char="•"/>
                </a:pPr>
                <a:r>
                  <a:rPr lang="en-US" sz="2000" dirty="0"/>
                  <a:t>Since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𝜖</m:t>
                        </m:r>
                      </m:e>
                      <m:sub>
                        <m:r>
                          <a:rPr lang="en-US" sz="2000" b="0" i="1" smtClean="0">
                            <a:latin typeface="Cambria Math" panose="02040503050406030204" pitchFamily="18" charset="0"/>
                          </a:rPr>
                          <m:t>𝑡</m:t>
                        </m:r>
                      </m:sub>
                    </m:sSub>
                  </m:oMath>
                </a14:m>
                <a:r>
                  <a:rPr lang="en-US" sz="2000" dirty="0"/>
                  <a:t> is normal with mean 0 and standard deviation </a:t>
                </a:r>
                <a14:m>
                  <m:oMath xmlns:m="http://schemas.openxmlformats.org/officeDocument/2006/math">
                    <m:r>
                      <a:rPr lang="en-US" sz="2000" b="0" i="1" smtClean="0">
                        <a:latin typeface="Cambria Math" panose="02040503050406030204" pitchFamily="18" charset="0"/>
                      </a:rPr>
                      <m:t>𝜎</m:t>
                    </m:r>
                    <m:r>
                      <a:rPr lang="en-US" sz="2000" b="0" i="1" smtClean="0">
                        <a:latin typeface="Cambria Math" panose="02040503050406030204" pitchFamily="18" charset="0"/>
                      </a:rPr>
                      <m:t>≈0.4812</m:t>
                    </m:r>
                  </m:oMath>
                </a14:m>
                <a:r>
                  <a:rPr lang="en-US" sz="2000" dirty="0"/>
                  <a:t> we expect that 95% of the data points are no more than </a:t>
                </a:r>
                <a14:m>
                  <m:oMath xmlns:m="http://schemas.openxmlformats.org/officeDocument/2006/math">
                    <m:r>
                      <a:rPr lang="en-US" sz="2000" b="0" i="1" smtClean="0">
                        <a:latin typeface="Cambria Math" panose="02040503050406030204" pitchFamily="18" charset="0"/>
                      </a:rPr>
                      <m:t>±1.96</m:t>
                    </m:r>
                    <m:r>
                      <m:rPr>
                        <m:sty m:val="p"/>
                      </m:rPr>
                      <a:rPr lang="en-US" sz="2000" b="0" i="0" smtClean="0">
                        <a:latin typeface="Cambria Math" panose="02040503050406030204" pitchFamily="18" charset="0"/>
                      </a:rPr>
                      <m:t>σ</m:t>
                    </m:r>
                  </m:oMath>
                </a14:m>
                <a:r>
                  <a:rPr lang="en-US" sz="2000" dirty="0"/>
                  <a:t> away from the regression line.</a:t>
                </a:r>
              </a:p>
              <a:p>
                <a:pPr marL="800100" lvl="1" indent="-342900">
                  <a:buFontTx/>
                  <a:buChar char="‒"/>
                </a:pPr>
                <a:r>
                  <a:rPr lang="en-US" sz="2000" dirty="0"/>
                  <a:t>Note 1.96 is the value such that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−1.96&lt;</m:t>
                        </m:r>
                        <m:r>
                          <a:rPr lang="en-US" sz="2000" b="0" i="1" smtClean="0">
                            <a:latin typeface="Cambria Math" panose="02040503050406030204" pitchFamily="18" charset="0"/>
                          </a:rPr>
                          <m:t>𝑍</m:t>
                        </m:r>
                        <m:r>
                          <a:rPr lang="en-US" sz="2000" b="0" i="1" smtClean="0">
                            <a:latin typeface="Cambria Math" panose="02040503050406030204" pitchFamily="18" charset="0"/>
                          </a:rPr>
                          <m:t>&lt;1.96</m:t>
                        </m:r>
                      </m:e>
                    </m:d>
                    <m:r>
                      <a:rPr lang="en-US" sz="2000" b="0" i="1" smtClean="0">
                        <a:latin typeface="Cambria Math" panose="02040503050406030204" pitchFamily="18" charset="0"/>
                      </a:rPr>
                      <m:t>≈0.95</m:t>
                    </m:r>
                  </m:oMath>
                </a14:m>
                <a:r>
                  <a:rPr lang="en-US" sz="2000" dirty="0"/>
                  <a:t>, where </a:t>
                </a:r>
                <a14:m>
                  <m:oMath xmlns:m="http://schemas.openxmlformats.org/officeDocument/2006/math">
                    <m:r>
                      <a:rPr lang="en-US" sz="2000" b="0" i="1" smtClean="0">
                        <a:latin typeface="Cambria Math" panose="02040503050406030204" pitchFamily="18" charset="0"/>
                      </a:rPr>
                      <m:t>𝑍</m:t>
                    </m:r>
                  </m:oMath>
                </a14:m>
                <a:r>
                  <a:rPr lang="en-US" sz="2000" dirty="0"/>
                  <a:t> is the standard normal distribution.</a:t>
                </a:r>
              </a:p>
            </p:txBody>
          </p:sp>
        </mc:Choice>
        <mc:Fallback xmlns="">
          <p:sp>
            <p:nvSpPr>
              <p:cNvPr id="13" name="TextBox 12"/>
              <p:cNvSpPr txBox="1">
                <a:spLocks noRot="1" noChangeAspect="1" noMove="1" noResize="1" noEditPoints="1" noAdjustHandles="1" noChangeArrowheads="1" noChangeShapeType="1" noTextEdit="1"/>
              </p:cNvSpPr>
              <p:nvPr/>
            </p:nvSpPr>
            <p:spPr>
              <a:xfrm>
                <a:off x="470000" y="1487193"/>
                <a:ext cx="8216800" cy="4439870"/>
              </a:xfrm>
              <a:prstGeom prst="rect">
                <a:avLst/>
              </a:prstGeom>
              <a:blipFill>
                <a:blip r:embed="rId4"/>
                <a:stretch>
                  <a:fillRect l="-592" t="-546" r="-1257" b="-1230"/>
                </a:stretch>
              </a:blipFill>
            </p:spPr>
            <p:txBody>
              <a:bodyPr/>
              <a:lstStyle/>
              <a:p>
                <a:r>
                  <a:rPr lang="en-US">
                    <a:noFill/>
                  </a:rPr>
                  <a:t> </a:t>
                </a:r>
              </a:p>
            </p:txBody>
          </p:sp>
        </mc:Fallback>
      </mc:AlternateContent>
    </p:spTree>
    <p:extLst>
      <p:ext uri="{BB962C8B-B14F-4D97-AF65-F5344CB8AC3E}">
        <p14:creationId xmlns:p14="http://schemas.microsoft.com/office/powerpoint/2010/main" val="1509236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animEffect transition="in" filter="fade">
                                      <p:cBhvr>
                                        <p:cTn id="7" dur="1000"/>
                                        <p:tgtEl>
                                          <p:spTgt spid="13">
                                            <p:txEl>
                                              <p:pRg st="2" end="2"/>
                                            </p:txEl>
                                          </p:spTgt>
                                        </p:tgtEl>
                                      </p:cBhvr>
                                    </p:animEffect>
                                    <p:anim calcmode="lin" valueType="num">
                                      <p:cBhvr>
                                        <p:cTn id="8"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xEl>
                                              <p:pRg st="3" end="3"/>
                                            </p:txEl>
                                          </p:spTgt>
                                        </p:tgtEl>
                                        <p:attrNameLst>
                                          <p:attrName>style.visibility</p:attrName>
                                        </p:attrNameLst>
                                      </p:cBhvr>
                                      <p:to>
                                        <p:strVal val="visible"/>
                                      </p:to>
                                    </p:set>
                                    <p:animEffect transition="in" filter="fade">
                                      <p:cBhvr>
                                        <p:cTn id="12" dur="1000"/>
                                        <p:tgtEl>
                                          <p:spTgt spid="13">
                                            <p:txEl>
                                              <p:pRg st="3" end="3"/>
                                            </p:txEl>
                                          </p:spTgt>
                                        </p:tgtEl>
                                      </p:cBhvr>
                                    </p:animEffect>
                                    <p:anim calcmode="lin" valueType="num">
                                      <p:cBhvr>
                                        <p:cTn id="13"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3">
                                            <p:txEl>
                                              <p:pRg st="4" end="4"/>
                                            </p:txEl>
                                          </p:spTgt>
                                        </p:tgtEl>
                                        <p:attrNameLst>
                                          <p:attrName>style.visibility</p:attrName>
                                        </p:attrNameLst>
                                      </p:cBhvr>
                                      <p:to>
                                        <p:strVal val="visible"/>
                                      </p:to>
                                    </p:set>
                                    <p:animEffect transition="in" filter="fade">
                                      <p:cBhvr>
                                        <p:cTn id="19" dur="1000"/>
                                        <p:tgtEl>
                                          <p:spTgt spid="13">
                                            <p:txEl>
                                              <p:pRg st="4" end="4"/>
                                            </p:txEl>
                                          </p:spTgt>
                                        </p:tgtEl>
                                      </p:cBhvr>
                                    </p:animEffect>
                                    <p:anim calcmode="lin" valueType="num">
                                      <p:cBhvr>
                                        <p:cTn id="20"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13">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3">
                                            <p:txEl>
                                              <p:pRg st="5" end="5"/>
                                            </p:txEl>
                                          </p:spTgt>
                                        </p:tgtEl>
                                        <p:attrNameLst>
                                          <p:attrName>style.visibility</p:attrName>
                                        </p:attrNameLst>
                                      </p:cBhvr>
                                      <p:to>
                                        <p:strVal val="visible"/>
                                      </p:to>
                                    </p:set>
                                    <p:animEffect transition="in" filter="fade">
                                      <p:cBhvr>
                                        <p:cTn id="24" dur="1000"/>
                                        <p:tgtEl>
                                          <p:spTgt spid="13">
                                            <p:txEl>
                                              <p:pRg st="5" end="5"/>
                                            </p:txEl>
                                          </p:spTgt>
                                        </p:tgtEl>
                                      </p:cBhvr>
                                    </p:animEffect>
                                    <p:anim calcmode="lin" valueType="num">
                                      <p:cBhvr>
                                        <p:cTn id="25" dur="1000" fill="hold"/>
                                        <p:tgtEl>
                                          <p:spTgt spid="1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1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fontScale="90000"/>
          </a:bodyPr>
          <a:lstStyle/>
          <a:p>
            <a:r>
              <a:rPr lang="en-US" sz="3900" dirty="0">
                <a:solidFill>
                  <a:schemeClr val="bg1"/>
                </a:solidFill>
              </a:rPr>
              <a:t>Sensitivity Analysis: Random Fluctuations</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3" name="TextBox 12"/>
              <p:cNvSpPr txBox="1"/>
              <p:nvPr/>
            </p:nvSpPr>
            <p:spPr>
              <a:xfrm>
                <a:off x="460375" y="1663123"/>
                <a:ext cx="3613785" cy="34778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t>We found that 95% of the data points are no more than </a:t>
                </a:r>
                <a14:m>
                  <m:oMath xmlns:m="http://schemas.openxmlformats.org/officeDocument/2006/math">
                    <m:r>
                      <a:rPr lang="en-US" sz="2000" i="1">
                        <a:latin typeface="Cambria Math" panose="02040503050406030204" pitchFamily="18" charset="0"/>
                      </a:rPr>
                      <m:t>±1.96</m:t>
                    </m:r>
                    <m:r>
                      <a:rPr lang="en-US" sz="2000" i="1">
                        <a:latin typeface="Cambria Math" panose="02040503050406030204" pitchFamily="18" charset="0"/>
                      </a:rPr>
                      <m:t>𝜎</m:t>
                    </m:r>
                  </m:oMath>
                </a14:m>
                <a:r>
                  <a:rPr lang="en-US" sz="2000" dirty="0"/>
                  <a:t> away from the regression line where </a:t>
                </a:r>
                <a14:m>
                  <m:oMath xmlns:m="http://schemas.openxmlformats.org/officeDocument/2006/math">
                    <m:r>
                      <a:rPr lang="en-US" sz="2000" b="0" i="1" smtClean="0">
                        <a:latin typeface="Cambria Math" panose="02040503050406030204" pitchFamily="18" charset="0"/>
                      </a:rPr>
                      <m:t>𝜎</m:t>
                    </m:r>
                    <m:r>
                      <a:rPr lang="en-US" sz="2000" b="0" i="1" smtClean="0">
                        <a:latin typeface="Cambria Math" panose="02040503050406030204" pitchFamily="18" charset="0"/>
                      </a:rPr>
                      <m:t>≈0.4812</m:t>
                    </m:r>
                  </m:oMath>
                </a14:m>
                <a:r>
                  <a:rPr lang="en-US" sz="2000" dirty="0"/>
                  <a:t>.</a:t>
                </a:r>
              </a:p>
              <a:p>
                <a:endParaRPr lang="en-US" sz="2000" dirty="0"/>
              </a:p>
              <a:p>
                <a:r>
                  <a:rPr lang="en-US" sz="2000" dirty="0"/>
                  <a:t>Thus with roughly 95% confidence we can say that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48</m:t>
                        </m:r>
                      </m:sub>
                    </m:sSub>
                  </m:oMath>
                </a14:m>
                <a:r>
                  <a:rPr lang="en-US" sz="2000" dirty="0"/>
                  <a:t> lies in the interval </a:t>
                </a: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10.1±1.96</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0.4812</m:t>
                          </m:r>
                        </m:e>
                      </m:d>
                    </m:oMath>
                  </m:oMathPara>
                </a14:m>
                <a:endParaRPr lang="en-US" sz="2000" b="0" dirty="0"/>
              </a:p>
              <a:p>
                <a:r>
                  <a:rPr lang="en-US" sz="2000" dirty="0"/>
                  <a:t> or</a:t>
                </a: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[9.16, 11.05]</m:t>
                      </m:r>
                    </m:oMath>
                  </m:oMathPara>
                </a14:m>
                <a:endParaRPr lang="en-US" sz="2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460375" y="1663123"/>
                <a:ext cx="3613785" cy="3477875"/>
              </a:xfrm>
              <a:prstGeom prst="rect">
                <a:avLst/>
              </a:prstGeom>
              <a:blipFill>
                <a:blip r:embed="rId4"/>
                <a:stretch>
                  <a:fillRect l="-1510" t="-697" b="-523"/>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5123625E-559D-49F8-9A86-1BF906EDAE15}"/>
              </a:ext>
            </a:extLst>
          </p:cNvPr>
          <p:cNvPicPr>
            <a:picLocks noChangeAspect="1"/>
          </p:cNvPicPr>
          <p:nvPr/>
        </p:nvPicPr>
        <p:blipFill>
          <a:blip r:embed="rId5"/>
          <a:stretch>
            <a:fillRect/>
          </a:stretch>
        </p:blipFill>
        <p:spPr>
          <a:xfrm>
            <a:off x="4285522" y="1623378"/>
            <a:ext cx="4432205" cy="3314382"/>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2070649-C1C6-43E8-99BA-4D74D4564579}"/>
                  </a:ext>
                </a:extLst>
              </p:cNvPr>
              <p:cNvSpPr txBox="1"/>
              <p:nvPr/>
            </p:nvSpPr>
            <p:spPr>
              <a:xfrm flipH="1">
                <a:off x="4571999" y="4937761"/>
                <a:ext cx="4145727" cy="923330"/>
              </a:xfrm>
              <a:prstGeom prst="rect">
                <a:avLst/>
              </a:prstGeom>
              <a:noFill/>
            </p:spPr>
            <p:txBody>
              <a:bodyPr wrap="square" rtlCol="0">
                <a:spAutoFit/>
              </a:bodyPr>
              <a:lstStyle/>
              <a:p>
                <a:pPr/>
                <a:r>
                  <a:rPr lang="en-US" dirty="0"/>
                  <a:t>The </a:t>
                </a:r>
                <a:r>
                  <a:rPr lang="en-US" dirty="0">
                    <a:solidFill>
                      <a:srgbClr val="FF0000"/>
                    </a:solidFill>
                  </a:rPr>
                  <a:t>RED</a:t>
                </a:r>
                <a:r>
                  <a:rPr lang="en-US" dirty="0"/>
                  <a:t> lines represent the model</a:t>
                </a:r>
                <a:br>
                  <a:rPr lang="en-US" dirty="0"/>
                </a:b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𝑦</m:t>
                      </m:r>
                      <m:r>
                        <a:rPr lang="en-US" i="1" smtClean="0">
                          <a:latin typeface="Cambria Math" panose="02040503050406030204" pitchFamily="18" charset="0"/>
                        </a:rPr>
                        <m:t>=5.447+0.097</m:t>
                      </m:r>
                      <m:r>
                        <a:rPr lang="en-US" i="1" smtClean="0">
                          <a:latin typeface="Cambria Math" panose="02040503050406030204" pitchFamily="18" charset="0"/>
                        </a:rPr>
                        <m:t>𝑡</m:t>
                      </m:r>
                      <m:r>
                        <a:rPr lang="en-US" b="0" i="1" smtClean="0">
                          <a:latin typeface="Cambria Math" panose="02040503050406030204" pitchFamily="18" charset="0"/>
                        </a:rPr>
                        <m:t>±</m:t>
                      </m:r>
                      <m:r>
                        <a:rPr lang="en-US" b="0" i="1" smtClean="0">
                          <a:solidFill>
                            <a:srgbClr val="FF0000"/>
                          </a:solidFill>
                          <a:latin typeface="Cambria Math" panose="02040503050406030204" pitchFamily="18" charset="0"/>
                        </a:rPr>
                        <m:t>1.96(0.4812)</m:t>
                      </m:r>
                    </m:oMath>
                  </m:oMathPara>
                </a14:m>
                <a:endParaRPr lang="en-US" dirty="0"/>
              </a:p>
              <a:p>
                <a:endParaRPr lang="en-US" dirty="0"/>
              </a:p>
            </p:txBody>
          </p:sp>
        </mc:Choice>
        <mc:Fallback xmlns="">
          <p:sp>
            <p:nvSpPr>
              <p:cNvPr id="5" name="TextBox 4">
                <a:extLst>
                  <a:ext uri="{FF2B5EF4-FFF2-40B4-BE49-F238E27FC236}">
                    <a16:creationId xmlns:a16="http://schemas.microsoft.com/office/drawing/2014/main" id="{B2070649-C1C6-43E8-99BA-4D74D4564579}"/>
                  </a:ext>
                </a:extLst>
              </p:cNvPr>
              <p:cNvSpPr txBox="1">
                <a:spLocks noRot="1" noChangeAspect="1" noMove="1" noResize="1" noEditPoints="1" noAdjustHandles="1" noChangeArrowheads="1" noChangeShapeType="1" noTextEdit="1"/>
              </p:cNvSpPr>
              <p:nvPr/>
            </p:nvSpPr>
            <p:spPr>
              <a:xfrm flipH="1">
                <a:off x="4571999" y="4937761"/>
                <a:ext cx="4145727" cy="923330"/>
              </a:xfrm>
              <a:prstGeom prst="rect">
                <a:avLst/>
              </a:prstGeom>
              <a:blipFill>
                <a:blip r:embed="rId6"/>
                <a:stretch>
                  <a:fillRect l="-1176" t="-3311"/>
                </a:stretch>
              </a:blipFill>
            </p:spPr>
            <p:txBody>
              <a:bodyPr/>
              <a:lstStyle/>
              <a:p>
                <a:r>
                  <a:rPr lang="en-US">
                    <a:noFill/>
                  </a:rPr>
                  <a:t> </a:t>
                </a:r>
              </a:p>
            </p:txBody>
          </p:sp>
        </mc:Fallback>
      </mc:AlternateContent>
    </p:spTree>
    <p:extLst>
      <p:ext uri="{BB962C8B-B14F-4D97-AF65-F5344CB8AC3E}">
        <p14:creationId xmlns:p14="http://schemas.microsoft.com/office/powerpoint/2010/main" val="1006164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Sensitivity Analysis: Outliers</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9" name="TextBox 8"/>
              <p:cNvSpPr txBox="1"/>
              <p:nvPr/>
            </p:nvSpPr>
            <p:spPr>
              <a:xfrm>
                <a:off x="186056" y="1468512"/>
                <a:ext cx="4432204" cy="502746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Arial" panose="020B0604020202020204" pitchFamily="34" charset="0"/>
                  <a:buChar char="•"/>
                </a:pPr>
                <a:r>
                  <a:rPr lang="en-US" sz="1900" b="1" u="sng" dirty="0"/>
                  <a:t>outlier</a:t>
                </a:r>
                <a:r>
                  <a:rPr lang="en-US" sz="1900" dirty="0"/>
                  <a:t> – an observation that lies outside the overall pattern of a distribution</a:t>
                </a:r>
              </a:p>
              <a:p>
                <a:pPr marL="342900" indent="-342900">
                  <a:buFont typeface="Arial" panose="020B0604020202020204" pitchFamily="34" charset="0"/>
                  <a:buChar char="•"/>
                </a:pPr>
                <a:r>
                  <a:rPr lang="en-US" sz="1900" dirty="0"/>
                  <a:t>We consider the sensitivity of the model to outliers</a:t>
                </a:r>
              </a:p>
              <a:p>
                <a:pPr marL="800100" lvl="1" indent="-342900">
                  <a:buFontTx/>
                  <a:buChar char="‒"/>
                </a:pPr>
                <a:r>
                  <a:rPr lang="en-US" sz="1900" dirty="0"/>
                  <a:t>Looking at the graph the first point </a:t>
                </a:r>
                <a14:m>
                  <m:oMath xmlns:m="http://schemas.openxmlformats.org/officeDocument/2006/math">
                    <m:r>
                      <a:rPr lang="en-US" sz="1900" i="1" dirty="0" smtClean="0">
                        <a:latin typeface="Cambria Math" panose="02040503050406030204" pitchFamily="18" charset="0"/>
                      </a:rPr>
                      <m:t>(1, 6.73)</m:t>
                    </m:r>
                  </m:oMath>
                </a14:m>
                <a:r>
                  <a:rPr lang="en-US" sz="1900" dirty="0"/>
                  <a:t> is flagged an outlier.</a:t>
                </a:r>
              </a:p>
              <a:p>
                <a:pPr marL="800100" lvl="1" indent="-342900">
                  <a:buFontTx/>
                  <a:buChar char="‒"/>
                </a:pPr>
                <a:r>
                  <a:rPr lang="en-US" sz="1900" dirty="0"/>
                  <a:t>Plugging 1 into the model we get a predicted value of</a:t>
                </a:r>
                <a:br>
                  <a:rPr lang="en-US" sz="1900" dirty="0"/>
                </a:br>
                <a14:m>
                  <m:oMath xmlns:m="http://schemas.openxmlformats.org/officeDocument/2006/math">
                    <m:r>
                      <a:rPr lang="en-US" sz="1900" i="1">
                        <a:solidFill>
                          <a:schemeClr val="tx1"/>
                        </a:solidFill>
                        <a:latin typeface="Cambria Math" panose="02040503050406030204" pitchFamily="18" charset="0"/>
                      </a:rPr>
                      <m:t>5.447+0.097</m:t>
                    </m:r>
                    <m:d>
                      <m:dPr>
                        <m:ctrlPr>
                          <a:rPr lang="en-US" sz="1900" b="0" i="1" smtClean="0">
                            <a:solidFill>
                              <a:schemeClr val="tx1"/>
                            </a:solidFill>
                            <a:latin typeface="Cambria Math" panose="02040503050406030204" pitchFamily="18" charset="0"/>
                          </a:rPr>
                        </m:ctrlPr>
                      </m:dPr>
                      <m:e>
                        <m:r>
                          <a:rPr lang="en-US" sz="1900" b="0" i="1" smtClean="0">
                            <a:solidFill>
                              <a:schemeClr val="tx1"/>
                            </a:solidFill>
                            <a:latin typeface="Cambria Math" panose="02040503050406030204" pitchFamily="18" charset="0"/>
                          </a:rPr>
                          <m:t>1</m:t>
                        </m:r>
                      </m:e>
                    </m:d>
                    <m:r>
                      <a:rPr lang="en-US" sz="1900" b="0" i="1" smtClean="0">
                        <a:solidFill>
                          <a:schemeClr val="tx1"/>
                        </a:solidFill>
                        <a:latin typeface="Cambria Math" panose="02040503050406030204" pitchFamily="18" charset="0"/>
                      </a:rPr>
                      <m:t>≈5.547</m:t>
                    </m:r>
                  </m:oMath>
                </a14:m>
                <a:endParaRPr lang="en-US" sz="1900" dirty="0"/>
              </a:p>
              <a:p>
                <a:pPr marL="800100" lvl="1" indent="-342900">
                  <a:buFontTx/>
                  <a:buChar char="‒"/>
                </a:pPr>
                <a:r>
                  <a:rPr lang="en-US" sz="1900" dirty="0"/>
                  <a:t>The residual is </a:t>
                </a:r>
                <a:br>
                  <a:rPr lang="en-US" sz="1900" dirty="0"/>
                </a:br>
                <a14:m>
                  <m:oMath xmlns:m="http://schemas.openxmlformats.org/officeDocument/2006/math">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𝜖</m:t>
                        </m:r>
                      </m:e>
                      <m:sub>
                        <m:r>
                          <a:rPr lang="en-US" sz="1900" b="0" i="1" smtClean="0">
                            <a:latin typeface="Cambria Math" panose="02040503050406030204" pitchFamily="18" charset="0"/>
                          </a:rPr>
                          <m:t>1</m:t>
                        </m:r>
                      </m:sub>
                    </m:sSub>
                    <m:r>
                      <a:rPr lang="en-US" sz="1900" b="0" i="1" smtClean="0">
                        <a:latin typeface="Cambria Math" panose="02040503050406030204" pitchFamily="18" charset="0"/>
                      </a:rPr>
                      <m:t>=6.73−5.547=1.18</m:t>
                    </m:r>
                  </m:oMath>
                </a14:m>
                <a:endParaRPr lang="en-US" sz="1900" dirty="0"/>
              </a:p>
              <a:p>
                <a:pPr marL="800100" lvl="1" indent="-342900">
                  <a:buFontTx/>
                  <a:buChar char="‒"/>
                </a:pPr>
                <a:r>
                  <a:rPr lang="en-US" sz="1900" dirty="0"/>
                  <a:t>This is </a:t>
                </a:r>
                <a:br>
                  <a:rPr lang="en-US" sz="1900" dirty="0"/>
                </a:br>
                <a14:m>
                  <m:oMath xmlns:m="http://schemas.openxmlformats.org/officeDocument/2006/math">
                    <m:f>
                      <m:fPr>
                        <m:ctrlPr>
                          <a:rPr lang="en-US" sz="1900" b="0" i="1" smtClean="0">
                            <a:latin typeface="Cambria Math" panose="02040503050406030204" pitchFamily="18" charset="0"/>
                          </a:rPr>
                        </m:ctrlPr>
                      </m:fPr>
                      <m:num>
                        <m:r>
                          <a:rPr lang="en-US" sz="1900" b="0" i="1" smtClean="0">
                            <a:latin typeface="Cambria Math" panose="02040503050406030204" pitchFamily="18" charset="0"/>
                          </a:rPr>
                          <m:t>1.18</m:t>
                        </m:r>
                      </m:num>
                      <m:den>
                        <m:r>
                          <a:rPr lang="en-US" sz="1900" b="0" i="1" smtClean="0">
                            <a:latin typeface="Cambria Math" panose="02040503050406030204" pitchFamily="18" charset="0"/>
                          </a:rPr>
                          <m:t>𝜎</m:t>
                        </m:r>
                      </m:den>
                    </m:f>
                    <m:r>
                      <a:rPr lang="en-US" sz="1900" b="0" i="1" smtClean="0">
                        <a:latin typeface="Cambria Math" panose="02040503050406030204" pitchFamily="18" charset="0"/>
                      </a:rPr>
                      <m:t>≈</m:t>
                    </m:r>
                    <m:f>
                      <m:fPr>
                        <m:ctrlPr>
                          <a:rPr lang="en-US" sz="1900" b="0" i="1" smtClean="0">
                            <a:latin typeface="Cambria Math" panose="02040503050406030204" pitchFamily="18" charset="0"/>
                          </a:rPr>
                        </m:ctrlPr>
                      </m:fPr>
                      <m:num>
                        <m:r>
                          <a:rPr lang="en-US" sz="1900" b="0" i="1" smtClean="0">
                            <a:latin typeface="Cambria Math" panose="02040503050406030204" pitchFamily="18" charset="0"/>
                          </a:rPr>
                          <m:t>1.18</m:t>
                        </m:r>
                      </m:num>
                      <m:den>
                        <m:r>
                          <a:rPr lang="en-US" sz="1900" b="0" i="1" smtClean="0">
                            <a:latin typeface="Cambria Math" panose="02040503050406030204" pitchFamily="18" charset="0"/>
                          </a:rPr>
                          <m:t>0.4812</m:t>
                        </m:r>
                      </m:den>
                    </m:f>
                    <m:r>
                      <a:rPr lang="en-US" sz="1900" b="0" i="1" smtClean="0">
                        <a:latin typeface="Cambria Math" panose="02040503050406030204" pitchFamily="18" charset="0"/>
                      </a:rPr>
                      <m:t>≈2.6</m:t>
                    </m:r>
                  </m:oMath>
                </a14:m>
                <a:br>
                  <a:rPr lang="en-US" sz="1900" b="0" dirty="0"/>
                </a:br>
                <a:r>
                  <a:rPr lang="en-US" sz="1900" b="0" dirty="0"/>
                  <a:t>standard deviations above the regression line.</a:t>
                </a:r>
              </a:p>
            </p:txBody>
          </p:sp>
        </mc:Choice>
        <mc:Fallback xmlns="">
          <p:sp>
            <p:nvSpPr>
              <p:cNvPr id="9" name="TextBox 8"/>
              <p:cNvSpPr txBox="1">
                <a:spLocks noRot="1" noChangeAspect="1" noMove="1" noResize="1" noEditPoints="1" noAdjustHandles="1" noChangeArrowheads="1" noChangeShapeType="1" noTextEdit="1"/>
              </p:cNvSpPr>
              <p:nvPr/>
            </p:nvSpPr>
            <p:spPr>
              <a:xfrm>
                <a:off x="186056" y="1468512"/>
                <a:ext cx="4432204" cy="5027467"/>
              </a:xfrm>
              <a:prstGeom prst="rect">
                <a:avLst/>
              </a:prstGeom>
              <a:blipFill>
                <a:blip r:embed="rId3"/>
                <a:stretch>
                  <a:fillRect l="-821" t="-362" r="-958" b="-844"/>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6FD1433-1610-4C34-AAAF-4FFC2BCBA218}"/>
              </a:ext>
            </a:extLst>
          </p:cNvPr>
          <p:cNvPicPr>
            <a:picLocks noChangeAspect="1"/>
          </p:cNvPicPr>
          <p:nvPr/>
        </p:nvPicPr>
        <p:blipFill>
          <a:blip r:embed="rId4"/>
          <a:stretch>
            <a:fillRect/>
          </a:stretch>
        </p:blipFill>
        <p:spPr>
          <a:xfrm>
            <a:off x="4711795" y="1623378"/>
            <a:ext cx="4432205" cy="3314382"/>
          </a:xfrm>
          <a:prstGeom prst="rect">
            <a:avLst/>
          </a:prstGeom>
        </p:spPr>
      </p:pic>
      <p:sp>
        <p:nvSpPr>
          <p:cNvPr id="3" name="Oval 2">
            <a:extLst>
              <a:ext uri="{FF2B5EF4-FFF2-40B4-BE49-F238E27FC236}">
                <a16:creationId xmlns:a16="http://schemas.microsoft.com/office/drawing/2014/main" id="{9B896A04-21B7-4B6D-81B9-F8736CDB4B6D}"/>
              </a:ext>
            </a:extLst>
          </p:cNvPr>
          <p:cNvSpPr/>
          <p:nvPr/>
        </p:nvSpPr>
        <p:spPr>
          <a:xfrm>
            <a:off x="5201920" y="3271520"/>
            <a:ext cx="355600" cy="233680"/>
          </a:xfrm>
          <a:prstGeom prst="ellipse">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61842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2" presetClass="entr" presetSubtype="4"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anim calcmode="lin" valueType="num">
                                      <p:cBhvr additive="base">
                                        <p:cTn id="9" dur="500" fill="hold"/>
                                        <p:tgtEl>
                                          <p:spTgt spid="3"/>
                                        </p:tgtEl>
                                        <p:attrNameLst>
                                          <p:attrName>ppt_x</p:attrName>
                                        </p:attrNameLst>
                                      </p:cBhvr>
                                      <p:tavLst>
                                        <p:tav tm="0">
                                          <p:val>
                                            <p:strVal val="#ppt_x"/>
                                          </p:val>
                                        </p:tav>
                                        <p:tav tm="100000">
                                          <p:val>
                                            <p:strVal val="#ppt_x"/>
                                          </p:val>
                                        </p:tav>
                                      </p:tavLst>
                                    </p:anim>
                                    <p:anim calcmode="lin" valueType="num">
                                      <p:cBhvr additive="base">
                                        <p:cTn id="1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Sensitivity Analysis: Outliers</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9" name="TextBox 8"/>
              <p:cNvSpPr txBox="1"/>
              <p:nvPr/>
            </p:nvSpPr>
            <p:spPr>
              <a:xfrm>
                <a:off x="186056" y="1468512"/>
                <a:ext cx="4432204" cy="51943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Arial" panose="020B0604020202020204" pitchFamily="34" charset="0"/>
                  <a:buChar char="•"/>
                </a:pPr>
                <a:r>
                  <a:rPr lang="en-US" sz="1900" dirty="0"/>
                  <a:t>We remove the outlier and rerun the regression model.</a:t>
                </a:r>
              </a:p>
              <a:p>
                <a:pPr marL="342900" indent="-342900">
                  <a:buFont typeface="Arial" panose="020B0604020202020204" pitchFamily="34" charset="0"/>
                  <a:buChar char="•"/>
                </a:pPr>
                <a:r>
                  <a:rPr lang="en-US" sz="1900" dirty="0"/>
                  <a:t>We get the following results.</a:t>
                </a:r>
              </a:p>
              <a:p>
                <a:pPr marL="800100" lvl="1" indent="-342900">
                  <a:buFontTx/>
                  <a:buChar char="‒"/>
                </a:pPr>
                <a:r>
                  <a:rPr lang="en-US" sz="1900" dirty="0"/>
                  <a:t>The new equations is</a:t>
                </a:r>
                <a:br>
                  <a:rPr lang="en-US" sz="1900" dirty="0"/>
                </a:br>
                <a14:m>
                  <m:oMath xmlns:m="http://schemas.openxmlformats.org/officeDocument/2006/math">
                    <m:r>
                      <a:rPr lang="en-US" sz="2000" i="1">
                        <a:solidFill>
                          <a:schemeClr val="tx1"/>
                        </a:solidFill>
                        <a:latin typeface="Cambria Math" panose="02040503050406030204" pitchFamily="18" charset="0"/>
                      </a:rPr>
                      <m:t>𝑦</m:t>
                    </m:r>
                    <m:r>
                      <a:rPr lang="en-US" sz="2000" i="1">
                        <a:solidFill>
                          <a:schemeClr val="tx1"/>
                        </a:solidFill>
                        <a:latin typeface="Cambria Math" panose="02040503050406030204" pitchFamily="18" charset="0"/>
                      </a:rPr>
                      <m:t>=5.304+0.103</m:t>
                    </m:r>
                    <m:r>
                      <a:rPr lang="en-US" sz="2000" i="1">
                        <a:solidFill>
                          <a:schemeClr val="tx1"/>
                        </a:solidFill>
                        <a:latin typeface="Cambria Math" panose="02040503050406030204" pitchFamily="18" charset="0"/>
                      </a:rPr>
                      <m:t>𝑡</m:t>
                    </m:r>
                  </m:oMath>
                </a14:m>
                <a:endParaRPr lang="en-US" sz="1900" dirty="0"/>
              </a:p>
              <a:p>
                <a:pPr marL="800100" lvl="1" indent="-342900">
                  <a:buFontTx/>
                  <a:buChar char="‒"/>
                </a:pPr>
                <a:r>
                  <a:rPr lang="en-US" sz="1900" dirty="0"/>
                  <a:t>Plugging 48 into the model we get a predicted value of</a:t>
                </a:r>
                <a:br>
                  <a:rPr lang="en-US" sz="1900" dirty="0"/>
                </a:br>
                <a14:m>
                  <m:oMath xmlns:m="http://schemas.openxmlformats.org/officeDocument/2006/math">
                    <m:r>
                      <a:rPr lang="en-US" sz="2000" i="1">
                        <a:solidFill>
                          <a:schemeClr val="tx1"/>
                        </a:solidFill>
                        <a:latin typeface="Cambria Math" panose="02040503050406030204" pitchFamily="18" charset="0"/>
                      </a:rPr>
                      <m:t>𝐸</m:t>
                    </m:r>
                    <m:d>
                      <m:dPr>
                        <m:ctrlPr>
                          <a:rPr lang="en-US" sz="2000" i="1">
                            <a:solidFill>
                              <a:schemeClr val="tx1"/>
                            </a:solidFill>
                            <a:latin typeface="Cambria Math" panose="02040503050406030204" pitchFamily="18" charset="0"/>
                          </a:rPr>
                        </m:ctrlPr>
                      </m:d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𝑋</m:t>
                            </m:r>
                          </m:e>
                          <m:sub>
                            <m:r>
                              <a:rPr lang="en-US" sz="2000" i="1">
                                <a:solidFill>
                                  <a:schemeClr val="tx1"/>
                                </a:solidFill>
                                <a:latin typeface="Cambria Math" panose="02040503050406030204" pitchFamily="18" charset="0"/>
                              </a:rPr>
                              <m:t>48</m:t>
                            </m:r>
                          </m:sub>
                        </m:sSub>
                      </m:e>
                    </m:d>
                    <m:r>
                      <a:rPr lang="en-US" sz="2000" i="1">
                        <a:solidFill>
                          <a:schemeClr val="tx1"/>
                        </a:solidFill>
                        <a:latin typeface="Cambria Math" panose="02040503050406030204" pitchFamily="18" charset="0"/>
                      </a:rPr>
                      <m:t>=5.</m:t>
                    </m:r>
                    <m:r>
                      <a:rPr lang="en-US" sz="2000" b="0" i="1" smtClean="0">
                        <a:solidFill>
                          <a:schemeClr val="tx1"/>
                        </a:solidFill>
                        <a:latin typeface="Cambria Math" panose="02040503050406030204" pitchFamily="18" charset="0"/>
                      </a:rPr>
                      <m:t>304</m:t>
                    </m:r>
                    <m:r>
                      <a:rPr lang="en-US" sz="2000" i="1">
                        <a:solidFill>
                          <a:schemeClr val="tx1"/>
                        </a:solidFill>
                        <a:latin typeface="Cambria Math" panose="02040503050406030204" pitchFamily="18" charset="0"/>
                      </a:rPr>
                      <m:t>+0.</m:t>
                    </m:r>
                    <m:r>
                      <a:rPr lang="en-US" sz="2000" b="0" i="1" smtClean="0">
                        <a:solidFill>
                          <a:schemeClr val="tx1"/>
                        </a:solidFill>
                        <a:latin typeface="Cambria Math" panose="02040503050406030204" pitchFamily="18" charset="0"/>
                      </a:rPr>
                      <m:t>103</m:t>
                    </m:r>
                    <m:d>
                      <m:dPr>
                        <m:ctrlPr>
                          <a:rPr lang="en-US" sz="2000" i="1">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48</m:t>
                        </m:r>
                      </m:e>
                    </m:d>
                    <m:r>
                      <a:rPr lang="en-US" sz="2000" i="1">
                        <a:solidFill>
                          <a:schemeClr val="tx1"/>
                        </a:solidFill>
                        <a:latin typeface="Cambria Math" panose="02040503050406030204" pitchFamily="18" charset="0"/>
                      </a:rPr>
                      <m:t>≈10.</m:t>
                    </m:r>
                    <m:r>
                      <a:rPr lang="en-US" sz="2000" b="0" i="1" smtClean="0">
                        <a:solidFill>
                          <a:schemeClr val="tx1"/>
                        </a:solidFill>
                        <a:latin typeface="Cambria Math" panose="02040503050406030204" pitchFamily="18" charset="0"/>
                      </a:rPr>
                      <m:t>24</m:t>
                    </m:r>
                  </m:oMath>
                </a14:m>
                <a:endParaRPr lang="en-US" sz="1900" dirty="0"/>
              </a:p>
              <a:p>
                <a:pPr marL="800100" lvl="1" indent="-342900">
                  <a:buFontTx/>
                  <a:buChar char="‒"/>
                </a:pPr>
                <a:r>
                  <a:rPr lang="en-US" sz="1900" dirty="0"/>
                  <a:t>The new standard deviation is </a:t>
                </a:r>
                <a:br>
                  <a:rPr lang="en-US" sz="1900" dirty="0"/>
                </a:br>
                <a14:m>
                  <m:oMath xmlns:m="http://schemas.openxmlformats.org/officeDocument/2006/math">
                    <m:r>
                      <a:rPr lang="en-US" sz="1900" b="0" i="1" smtClean="0">
                        <a:latin typeface="Cambria Math" panose="02040503050406030204" pitchFamily="18" charset="0"/>
                      </a:rPr>
                      <m:t>𝜎</m:t>
                    </m:r>
                    <m:r>
                      <a:rPr lang="en-US" sz="1900" b="0" i="1" smtClean="0">
                        <a:latin typeface="Cambria Math" panose="02040503050406030204" pitchFamily="18" charset="0"/>
                      </a:rPr>
                      <m:t>≈0.43845</m:t>
                    </m:r>
                  </m:oMath>
                </a14:m>
                <a:endParaRPr lang="en-US" sz="1900" b="0" dirty="0"/>
              </a:p>
              <a:p>
                <a:pPr marL="800100" lvl="1" indent="-342900">
                  <a:buFontTx/>
                  <a:buChar char="‒"/>
                </a:pPr>
                <a:r>
                  <a:rPr lang="en-US" sz="2000" dirty="0"/>
                  <a:t>Thus with roughly 95% confidence we can say that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48</m:t>
                        </m:r>
                      </m:sub>
                    </m:sSub>
                  </m:oMath>
                </a14:m>
                <a:r>
                  <a:rPr lang="en-US" sz="2000" dirty="0"/>
                  <a:t> lies in the interval </a:t>
                </a:r>
                <a:br>
                  <a:rPr lang="en-US" sz="2000" dirty="0"/>
                </a:br>
                <a14:m>
                  <m:oMath xmlns:m="http://schemas.openxmlformats.org/officeDocument/2006/math">
                    <m:r>
                      <a:rPr lang="en-US" sz="2000" i="1">
                        <a:latin typeface="Cambria Math" panose="02040503050406030204" pitchFamily="18" charset="0"/>
                      </a:rPr>
                      <m:t>10.</m:t>
                    </m:r>
                    <m:r>
                      <a:rPr lang="en-US" sz="2000" b="0" i="1" smtClean="0">
                        <a:latin typeface="Cambria Math" panose="02040503050406030204" pitchFamily="18" charset="0"/>
                      </a:rPr>
                      <m:t>24</m:t>
                    </m:r>
                    <m:r>
                      <a:rPr lang="en-US" sz="2000" i="1">
                        <a:latin typeface="Cambria Math" panose="02040503050406030204" pitchFamily="18" charset="0"/>
                      </a:rPr>
                      <m:t>±1.96</m:t>
                    </m:r>
                    <m:d>
                      <m:dPr>
                        <m:ctrlPr>
                          <a:rPr lang="en-US" sz="2000" i="1">
                            <a:latin typeface="Cambria Math" panose="02040503050406030204" pitchFamily="18" charset="0"/>
                          </a:rPr>
                        </m:ctrlPr>
                      </m:dPr>
                      <m:e>
                        <m:r>
                          <a:rPr lang="en-US" sz="2000" i="1">
                            <a:latin typeface="Cambria Math" panose="02040503050406030204" pitchFamily="18" charset="0"/>
                          </a:rPr>
                          <m:t>0.</m:t>
                        </m:r>
                        <m:r>
                          <a:rPr lang="en-US" sz="2000" b="0" i="1" smtClean="0">
                            <a:latin typeface="Cambria Math" panose="02040503050406030204" pitchFamily="18" charset="0"/>
                          </a:rPr>
                          <m:t>43845</m:t>
                        </m:r>
                      </m:e>
                    </m:d>
                  </m:oMath>
                </a14:m>
                <a:br>
                  <a:rPr lang="en-US" sz="2000" dirty="0"/>
                </a:br>
                <a:r>
                  <a:rPr lang="en-US" sz="2000" dirty="0"/>
                  <a:t>or</a:t>
                </a: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[9.</m:t>
                      </m:r>
                      <m:r>
                        <a:rPr lang="en-US" sz="2000" b="0" i="1" smtClean="0">
                          <a:latin typeface="Cambria Math" panose="02040503050406030204" pitchFamily="18" charset="0"/>
                        </a:rPr>
                        <m:t>37</m:t>
                      </m:r>
                      <m:r>
                        <a:rPr lang="en-US" sz="2000" i="1">
                          <a:latin typeface="Cambria Math" panose="02040503050406030204" pitchFamily="18" charset="0"/>
                        </a:rPr>
                        <m:t>, 11.0</m:t>
                      </m:r>
                      <m:r>
                        <a:rPr lang="en-US" sz="2000" b="0" i="1" smtClean="0">
                          <a:latin typeface="Cambria Math" panose="02040503050406030204" pitchFamily="18" charset="0"/>
                        </a:rPr>
                        <m:t>9</m:t>
                      </m:r>
                      <m:r>
                        <a:rPr lang="en-US" sz="2000" i="1">
                          <a:latin typeface="Cambria Math" panose="02040503050406030204" pitchFamily="18" charset="0"/>
                        </a:rPr>
                        <m:t>]</m:t>
                      </m:r>
                    </m:oMath>
                  </m:oMathPara>
                </a14:m>
                <a:endParaRPr 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186056" y="1468512"/>
                <a:ext cx="4432204" cy="5194307"/>
              </a:xfrm>
              <a:prstGeom prst="rect">
                <a:avLst/>
              </a:prstGeom>
              <a:blipFill>
                <a:blip r:embed="rId3"/>
                <a:stretch>
                  <a:fillRect l="-821" t="-350"/>
                </a:stretch>
              </a:blipFill>
            </p:spPr>
            <p:txBody>
              <a:bodyPr/>
              <a:lstStyle/>
              <a:p>
                <a:r>
                  <a:rPr lang="en-US">
                    <a:noFill/>
                  </a:rPr>
                  <a:t> </a:t>
                </a:r>
              </a:p>
            </p:txBody>
          </p:sp>
        </mc:Fallback>
      </mc:AlternateContent>
      <p:pic>
        <p:nvPicPr>
          <p:cNvPr id="7" name="Picture 6" descr="A close up of a map&#10;&#10;Description automatically generated">
            <a:extLst>
              <a:ext uri="{FF2B5EF4-FFF2-40B4-BE49-F238E27FC236}">
                <a16:creationId xmlns:a16="http://schemas.microsoft.com/office/drawing/2014/main" id="{A2F5AF53-F8F7-431C-BB07-51126110A630}"/>
              </a:ext>
            </a:extLst>
          </p:cNvPr>
          <p:cNvPicPr>
            <a:picLocks noChangeAspect="1"/>
          </p:cNvPicPr>
          <p:nvPr/>
        </p:nvPicPr>
        <p:blipFill>
          <a:blip r:embed="rId4"/>
          <a:stretch>
            <a:fillRect/>
          </a:stretch>
        </p:blipFill>
        <p:spPr>
          <a:xfrm>
            <a:off x="4714235" y="1668267"/>
            <a:ext cx="4359632" cy="3228853"/>
          </a:xfrm>
          <a:prstGeom prst="rect">
            <a:avLst/>
          </a:prstGeom>
        </p:spPr>
      </p:pic>
    </p:spTree>
    <p:extLst>
      <p:ext uri="{BB962C8B-B14F-4D97-AF65-F5344CB8AC3E}">
        <p14:creationId xmlns:p14="http://schemas.microsoft.com/office/powerpoint/2010/main" val="63180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Sensitivity Analysis: Outliers</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460374" y="1468512"/>
            <a:ext cx="8226425"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t>Comparing the original model to the new model without the outlier we get the following results.</a:t>
            </a: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BFA8E7D7-9BF3-403C-9BDE-E4C02194B6C8}"/>
                  </a:ext>
                </a:extLst>
              </p:cNvPr>
              <p:cNvGraphicFramePr>
                <a:graphicFrameLocks noGrp="1"/>
              </p:cNvGraphicFramePr>
              <p:nvPr>
                <p:extLst>
                  <p:ext uri="{D42A27DB-BD31-4B8C-83A1-F6EECF244321}">
                    <p14:modId xmlns:p14="http://schemas.microsoft.com/office/powerpoint/2010/main" val="4206677044"/>
                  </p:ext>
                </p:extLst>
              </p:nvPr>
            </p:nvGraphicFramePr>
            <p:xfrm>
              <a:off x="454025" y="2345333"/>
              <a:ext cx="8229600" cy="2379801"/>
            </p:xfrm>
            <a:graphic>
              <a:graphicData uri="http://schemas.openxmlformats.org/drawingml/2006/table">
                <a:tbl>
                  <a:tblPr firstRow="1" bandRow="1">
                    <a:tableStyleId>{1E171933-4619-4E11-9A3F-F7608DF75F80}</a:tableStyleId>
                  </a:tblPr>
                  <a:tblGrid>
                    <a:gridCol w="2265680">
                      <a:extLst>
                        <a:ext uri="{9D8B030D-6E8A-4147-A177-3AD203B41FA5}">
                          <a16:colId xmlns:a16="http://schemas.microsoft.com/office/drawing/2014/main" val="4110672915"/>
                        </a:ext>
                      </a:extLst>
                    </a:gridCol>
                    <a:gridCol w="3220720">
                      <a:extLst>
                        <a:ext uri="{9D8B030D-6E8A-4147-A177-3AD203B41FA5}">
                          <a16:colId xmlns:a16="http://schemas.microsoft.com/office/drawing/2014/main" val="2794716182"/>
                        </a:ext>
                      </a:extLst>
                    </a:gridCol>
                    <a:gridCol w="2743200">
                      <a:extLst>
                        <a:ext uri="{9D8B030D-6E8A-4147-A177-3AD203B41FA5}">
                          <a16:colId xmlns:a16="http://schemas.microsoft.com/office/drawing/2014/main" val="3617768418"/>
                        </a:ext>
                      </a:extLst>
                    </a:gridCol>
                  </a:tblGrid>
                  <a:tr h="322397">
                    <a:tc>
                      <a:txBody>
                        <a:bodyPr/>
                        <a:lstStyle/>
                        <a:p>
                          <a:endParaRPr lang="en-US" dirty="0"/>
                        </a:p>
                      </a:txBody>
                      <a:tcPr/>
                    </a:tc>
                    <a:tc>
                      <a:txBody>
                        <a:bodyPr/>
                        <a:lstStyle/>
                        <a:p>
                          <a:pPr algn="ctr"/>
                          <a:r>
                            <a:rPr lang="en-US" dirty="0"/>
                            <a:t>Original </a:t>
                          </a:r>
                        </a:p>
                      </a:txBody>
                      <a:tcPr/>
                    </a:tc>
                    <a:tc>
                      <a:txBody>
                        <a:bodyPr/>
                        <a:lstStyle/>
                        <a:p>
                          <a:pPr algn="ctr"/>
                          <a:r>
                            <a:rPr lang="en-US" dirty="0"/>
                            <a:t>Without Outlier</a:t>
                          </a:r>
                        </a:p>
                      </a:txBody>
                      <a:tcPr/>
                    </a:tc>
                    <a:extLst>
                      <a:ext uri="{0D108BD9-81ED-4DB2-BD59-A6C34878D82A}">
                        <a16:rowId xmlns:a16="http://schemas.microsoft.com/office/drawing/2014/main" val="375047433"/>
                      </a:ext>
                    </a:extLst>
                  </a:tr>
                  <a:tr h="551001">
                    <a:tc>
                      <a:txBody>
                        <a:bodyPr/>
                        <a:lstStyle/>
                        <a:p>
                          <a:r>
                            <a:rPr lang="en-US" dirty="0"/>
                            <a:t>Model</a:t>
                          </a:r>
                        </a:p>
                      </a:txBody>
                      <a:tcPr>
                        <a:lnR w="1270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𝑦</m:t>
                                </m:r>
                                <m:r>
                                  <a:rPr lang="en-US" i="1" smtClean="0">
                                    <a:latin typeface="Cambria Math" panose="02040503050406030204" pitchFamily="18" charset="0"/>
                                  </a:rPr>
                                  <m:t>=5.447+0.097</m:t>
                                </m:r>
                                <m:r>
                                  <a:rPr lang="en-US" i="1" smtClean="0">
                                    <a:latin typeface="Cambria Math" panose="02040503050406030204" pitchFamily="18" charset="0"/>
                                  </a:rPr>
                                  <m:t>𝑡</m:t>
                                </m:r>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lang="en-US" sz="1800" i="1" smtClean="0">
                                    <a:solidFill>
                                      <a:schemeClr val="tx1"/>
                                    </a:solidFill>
                                    <a:latin typeface="Cambria Math" panose="02040503050406030204" pitchFamily="18" charset="0"/>
                                  </a:rPr>
                                  <m:t>𝑦</m:t>
                                </m:r>
                                <m:r>
                                  <a:rPr lang="en-US" sz="1800" i="1" smtClean="0">
                                    <a:solidFill>
                                      <a:schemeClr val="tx1"/>
                                    </a:solidFill>
                                    <a:latin typeface="Cambria Math" panose="02040503050406030204" pitchFamily="18" charset="0"/>
                                  </a:rPr>
                                  <m:t>=5.304+0.103</m:t>
                                </m:r>
                                <m:r>
                                  <a:rPr lang="en-US" sz="1800" i="1">
                                    <a:solidFill>
                                      <a:schemeClr val="tx1"/>
                                    </a:solidFill>
                                    <a:latin typeface="Cambria Math" panose="02040503050406030204" pitchFamily="18" charset="0"/>
                                  </a:rPr>
                                  <m:t>𝑡</m:t>
                                </m:r>
                              </m:oMath>
                            </m:oMathPara>
                          </a14:m>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483540109"/>
                      </a:ext>
                    </a:extLst>
                  </a:tr>
                  <a:tr h="322397">
                    <a:tc>
                      <a:txBody>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dirty="0"/>
                            <a:t> </a:t>
                          </a:r>
                        </a:p>
                      </a:txBody>
                      <a:tcPr>
                        <a:lnR w="1270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83.0%</m:t>
                                </m:r>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86.2%</m:t>
                                </m:r>
                              </m:oMath>
                            </m:oMathPara>
                          </a14:m>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48931840"/>
                      </a:ext>
                    </a:extLst>
                  </a:tr>
                  <a:tr h="322397">
                    <a:tc>
                      <a:txBody>
                        <a:bodyPr/>
                        <a:lstStyle/>
                        <a:p>
                          <a:r>
                            <a:rPr lang="en-US" dirty="0"/>
                            <a:t>Prediction</a:t>
                          </a:r>
                        </a:p>
                      </a:txBody>
                      <a:tcPr>
                        <a:lnR w="12700" cap="flat" cmpd="sng" algn="ctr">
                          <a:solidFill>
                            <a:schemeClr val="tx1"/>
                          </a:solidFill>
                          <a:prstDash val="solid"/>
                          <a:round/>
                          <a:headEnd type="none" w="med" len="med"/>
                          <a:tailEnd type="none" w="med" len="med"/>
                        </a:lnR>
                      </a:tcPr>
                    </a:tc>
                    <a:tc>
                      <a:txBody>
                        <a:bodyPr/>
                        <a:lstStyle/>
                        <a:p>
                          <a:pPr algn="ctr"/>
                          <a14:m>
                            <m:oMath xmlns:m="http://schemas.openxmlformats.org/officeDocument/2006/math">
                              <m:r>
                                <a:rPr lang="en-US" sz="1800" i="1" smtClean="0">
                                  <a:solidFill>
                                    <a:schemeClr val="tx1"/>
                                  </a:solidFill>
                                  <a:latin typeface="Cambria Math" panose="02040503050406030204" pitchFamily="18" charset="0"/>
                                </a:rPr>
                                <m:t>𝐸</m:t>
                              </m:r>
                              <m:d>
                                <m:dPr>
                                  <m:ctrlPr>
                                    <a:rPr lang="en-US" sz="1800" i="1">
                                      <a:solidFill>
                                        <a:schemeClr val="tx1"/>
                                      </a:solidFill>
                                      <a:latin typeface="Cambria Math" panose="02040503050406030204" pitchFamily="18" charset="0"/>
                                    </a:rPr>
                                  </m:ctrlPr>
                                </m:dPr>
                                <m:e>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𝑋</m:t>
                                      </m:r>
                                    </m:e>
                                    <m:sub>
                                      <m:r>
                                        <a:rPr lang="en-US" sz="1800" i="1">
                                          <a:solidFill>
                                            <a:schemeClr val="tx1"/>
                                          </a:solidFill>
                                          <a:latin typeface="Cambria Math" panose="02040503050406030204" pitchFamily="18" charset="0"/>
                                        </a:rPr>
                                        <m:t>48</m:t>
                                      </m:r>
                                    </m:sub>
                                  </m:sSub>
                                </m:e>
                              </m:d>
                              <m:r>
                                <a:rPr lang="en-US" sz="1800" i="1">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10.1</m:t>
                              </m:r>
                            </m:oMath>
                          </a14:m>
                          <a:r>
                            <a:rPr lang="en-US" dirty="0"/>
                            <a:t>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lang="en-US" sz="1800" i="1" smtClean="0">
                                    <a:solidFill>
                                      <a:schemeClr val="tx1"/>
                                    </a:solidFill>
                                    <a:latin typeface="Cambria Math" panose="02040503050406030204" pitchFamily="18" charset="0"/>
                                  </a:rPr>
                                  <m:t>𝐸</m:t>
                                </m:r>
                                <m:d>
                                  <m:dPr>
                                    <m:ctrlPr>
                                      <a:rPr lang="en-US" sz="1800" i="1">
                                        <a:solidFill>
                                          <a:schemeClr val="tx1"/>
                                        </a:solidFill>
                                        <a:latin typeface="Cambria Math" panose="02040503050406030204" pitchFamily="18" charset="0"/>
                                      </a:rPr>
                                    </m:ctrlPr>
                                  </m:dPr>
                                  <m:e>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𝑋</m:t>
                                        </m:r>
                                      </m:e>
                                      <m:sub>
                                        <m:r>
                                          <a:rPr lang="en-US" sz="1800" i="1">
                                            <a:solidFill>
                                              <a:schemeClr val="tx1"/>
                                            </a:solidFill>
                                            <a:latin typeface="Cambria Math" panose="02040503050406030204" pitchFamily="18" charset="0"/>
                                          </a:rPr>
                                          <m:t>48</m:t>
                                        </m:r>
                                      </m:sub>
                                    </m:sSub>
                                  </m:e>
                                </m:d>
                                <m:r>
                                  <a:rPr lang="en-US" sz="1800" i="1">
                                    <a:solidFill>
                                      <a:schemeClr val="tx1"/>
                                    </a:solidFill>
                                    <a:latin typeface="Cambria Math" panose="02040503050406030204" pitchFamily="18" charset="0"/>
                                  </a:rPr>
                                  <m:t>≈10.</m:t>
                                </m:r>
                                <m:r>
                                  <a:rPr lang="en-US" sz="1800" b="0" i="1" smtClean="0">
                                    <a:solidFill>
                                      <a:schemeClr val="tx1"/>
                                    </a:solidFill>
                                    <a:latin typeface="Cambria Math" panose="02040503050406030204" pitchFamily="18" charset="0"/>
                                  </a:rPr>
                                  <m:t>24</m:t>
                                </m:r>
                              </m:oMath>
                            </m:oMathPara>
                          </a14:m>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526868380"/>
                      </a:ext>
                    </a:extLst>
                  </a:tr>
                  <a:tr h="322397">
                    <a:tc>
                      <a:txBody>
                        <a:bodyPr/>
                        <a:lstStyle/>
                        <a:p>
                          <a14:m>
                            <m:oMath xmlns:m="http://schemas.openxmlformats.org/officeDocument/2006/math">
                              <m:r>
                                <a:rPr lang="en-US" b="0" i="1" smtClean="0">
                                  <a:latin typeface="Cambria Math" panose="02040503050406030204" pitchFamily="18" charset="0"/>
                                </a:rPr>
                                <m:t>𝜎</m:t>
                              </m:r>
                            </m:oMath>
                          </a14:m>
                          <a:r>
                            <a:rPr lang="en-US" dirty="0"/>
                            <a:t> </a:t>
                          </a:r>
                        </a:p>
                      </a:txBody>
                      <a:tcPr>
                        <a:lnR w="1270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0.4812</m:t>
                                </m:r>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0.43845</m:t>
                                </m:r>
                              </m:oMath>
                            </m:oMathPara>
                          </a14:m>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55070479"/>
                      </a:ext>
                    </a:extLst>
                  </a:tr>
                  <a:tr h="322397">
                    <a:tc>
                      <a:txBody>
                        <a:bodyPr/>
                        <a:lstStyle/>
                        <a:p>
                          <a:r>
                            <a:rPr lang="en-US" dirty="0"/>
                            <a:t>Confidence Interval</a:t>
                          </a:r>
                        </a:p>
                      </a:txBody>
                      <a:tcPr>
                        <a:lnR w="1270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[9.16, 11.05]</m:t>
                                </m:r>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[9.37, 11.09]</m:t>
                                </m:r>
                              </m:oMath>
                            </m:oMathPara>
                          </a14:m>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18457294"/>
                      </a:ext>
                    </a:extLst>
                  </a:tr>
                </a:tbl>
              </a:graphicData>
            </a:graphic>
          </p:graphicFrame>
        </mc:Choice>
        <mc:Fallback xmlns="">
          <p:graphicFrame>
            <p:nvGraphicFramePr>
              <p:cNvPr id="3" name="Table 2">
                <a:extLst>
                  <a:ext uri="{FF2B5EF4-FFF2-40B4-BE49-F238E27FC236}">
                    <a16:creationId xmlns:a16="http://schemas.microsoft.com/office/drawing/2014/main" id="{BFA8E7D7-9BF3-403C-9BDE-E4C02194B6C8}"/>
                  </a:ext>
                </a:extLst>
              </p:cNvPr>
              <p:cNvGraphicFramePr>
                <a:graphicFrameLocks noGrp="1"/>
              </p:cNvGraphicFramePr>
              <p:nvPr>
                <p:extLst>
                  <p:ext uri="{D42A27DB-BD31-4B8C-83A1-F6EECF244321}">
                    <p14:modId xmlns:p14="http://schemas.microsoft.com/office/powerpoint/2010/main" val="4206677044"/>
                  </p:ext>
                </p:extLst>
              </p:nvPr>
            </p:nvGraphicFramePr>
            <p:xfrm>
              <a:off x="454025" y="2345333"/>
              <a:ext cx="8229600" cy="2379801"/>
            </p:xfrm>
            <a:graphic>
              <a:graphicData uri="http://schemas.openxmlformats.org/drawingml/2006/table">
                <a:tbl>
                  <a:tblPr firstRow="1" bandRow="1">
                    <a:tableStyleId>{1E171933-4619-4E11-9A3F-F7608DF75F80}</a:tableStyleId>
                  </a:tblPr>
                  <a:tblGrid>
                    <a:gridCol w="2265680">
                      <a:extLst>
                        <a:ext uri="{9D8B030D-6E8A-4147-A177-3AD203B41FA5}">
                          <a16:colId xmlns:a16="http://schemas.microsoft.com/office/drawing/2014/main" val="4110672915"/>
                        </a:ext>
                      </a:extLst>
                    </a:gridCol>
                    <a:gridCol w="3220720">
                      <a:extLst>
                        <a:ext uri="{9D8B030D-6E8A-4147-A177-3AD203B41FA5}">
                          <a16:colId xmlns:a16="http://schemas.microsoft.com/office/drawing/2014/main" val="2794716182"/>
                        </a:ext>
                      </a:extLst>
                    </a:gridCol>
                    <a:gridCol w="2743200">
                      <a:extLst>
                        <a:ext uri="{9D8B030D-6E8A-4147-A177-3AD203B41FA5}">
                          <a16:colId xmlns:a16="http://schemas.microsoft.com/office/drawing/2014/main" val="3617768418"/>
                        </a:ext>
                      </a:extLst>
                    </a:gridCol>
                  </a:tblGrid>
                  <a:tr h="365760">
                    <a:tc>
                      <a:txBody>
                        <a:bodyPr/>
                        <a:lstStyle/>
                        <a:p>
                          <a:endParaRPr lang="en-US" dirty="0"/>
                        </a:p>
                      </a:txBody>
                      <a:tcPr/>
                    </a:tc>
                    <a:tc>
                      <a:txBody>
                        <a:bodyPr/>
                        <a:lstStyle/>
                        <a:p>
                          <a:pPr algn="ctr"/>
                          <a:r>
                            <a:rPr lang="en-US" dirty="0"/>
                            <a:t>Original </a:t>
                          </a:r>
                        </a:p>
                      </a:txBody>
                      <a:tcPr/>
                    </a:tc>
                    <a:tc>
                      <a:txBody>
                        <a:bodyPr/>
                        <a:lstStyle/>
                        <a:p>
                          <a:pPr algn="ctr"/>
                          <a:r>
                            <a:rPr lang="en-US" dirty="0"/>
                            <a:t>Without Outlier</a:t>
                          </a:r>
                        </a:p>
                      </a:txBody>
                      <a:tcPr/>
                    </a:tc>
                    <a:extLst>
                      <a:ext uri="{0D108BD9-81ED-4DB2-BD59-A6C34878D82A}">
                        <a16:rowId xmlns:a16="http://schemas.microsoft.com/office/drawing/2014/main" val="375047433"/>
                      </a:ext>
                    </a:extLst>
                  </a:tr>
                  <a:tr h="551001">
                    <a:tc>
                      <a:txBody>
                        <a:bodyPr/>
                        <a:lstStyle/>
                        <a:p>
                          <a:r>
                            <a:rPr lang="en-US" dirty="0"/>
                            <a:t>Model</a:t>
                          </a:r>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l="-70510" t="-71429" r="-85444" b="-281319"/>
                          </a:stretch>
                        </a:blipFill>
                      </a:tcPr>
                    </a:tc>
                    <a:tc>
                      <a:txBody>
                        <a:bodyPr/>
                        <a:lstStyle/>
                        <a:p>
                          <a:endParaRPr lang="en-US"/>
                        </a:p>
                      </a:txBody>
                      <a:tcPr>
                        <a:lnL w="12700" cap="flat" cmpd="sng" algn="ctr">
                          <a:solidFill>
                            <a:schemeClr val="tx1"/>
                          </a:solidFill>
                          <a:prstDash val="solid"/>
                          <a:round/>
                          <a:headEnd type="none" w="med" len="med"/>
                          <a:tailEnd type="none" w="med" len="med"/>
                        </a:lnL>
                        <a:blipFill>
                          <a:blip r:embed="rId3"/>
                          <a:stretch>
                            <a:fillRect l="-200444" t="-71429" r="-444" b="-281319"/>
                          </a:stretch>
                        </a:blipFill>
                      </a:tcPr>
                    </a:tc>
                    <a:extLst>
                      <a:ext uri="{0D108BD9-81ED-4DB2-BD59-A6C34878D82A}">
                        <a16:rowId xmlns:a16="http://schemas.microsoft.com/office/drawing/2014/main" val="3483540109"/>
                      </a:ext>
                    </a:extLst>
                  </a:tr>
                  <a:tr h="365760">
                    <a:tc>
                      <a:txBody>
                        <a:bodyPr/>
                        <a:lstStyle/>
                        <a:p>
                          <a:endParaRPr lang="en-US"/>
                        </a:p>
                      </a:txBody>
                      <a:tcPr>
                        <a:lnR w="12700" cap="flat" cmpd="sng" algn="ctr">
                          <a:solidFill>
                            <a:schemeClr val="tx1"/>
                          </a:solidFill>
                          <a:prstDash val="solid"/>
                          <a:round/>
                          <a:headEnd type="none" w="med" len="med"/>
                          <a:tailEnd type="none" w="med" len="med"/>
                        </a:lnR>
                        <a:blipFill>
                          <a:blip r:embed="rId3"/>
                          <a:stretch>
                            <a:fillRect l="-269" t="-260000" r="-263710" b="-32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l="-70510" t="-260000" r="-85444" b="-326667"/>
                          </a:stretch>
                        </a:blipFill>
                      </a:tcPr>
                    </a:tc>
                    <a:tc>
                      <a:txBody>
                        <a:bodyPr/>
                        <a:lstStyle/>
                        <a:p>
                          <a:endParaRPr lang="en-US"/>
                        </a:p>
                      </a:txBody>
                      <a:tcPr>
                        <a:lnL w="12700" cap="flat" cmpd="sng" algn="ctr">
                          <a:solidFill>
                            <a:schemeClr val="tx1"/>
                          </a:solidFill>
                          <a:prstDash val="solid"/>
                          <a:round/>
                          <a:headEnd type="none" w="med" len="med"/>
                          <a:tailEnd type="none" w="med" len="med"/>
                        </a:lnL>
                        <a:blipFill>
                          <a:blip r:embed="rId3"/>
                          <a:stretch>
                            <a:fillRect l="-200444" t="-260000" r="-444" b="-326667"/>
                          </a:stretch>
                        </a:blipFill>
                      </a:tcPr>
                    </a:tc>
                    <a:extLst>
                      <a:ext uri="{0D108BD9-81ED-4DB2-BD59-A6C34878D82A}">
                        <a16:rowId xmlns:a16="http://schemas.microsoft.com/office/drawing/2014/main" val="1448931840"/>
                      </a:ext>
                    </a:extLst>
                  </a:tr>
                  <a:tr h="365760">
                    <a:tc>
                      <a:txBody>
                        <a:bodyPr/>
                        <a:lstStyle/>
                        <a:p>
                          <a:r>
                            <a:rPr lang="en-US" dirty="0"/>
                            <a:t>Prediction</a:t>
                          </a:r>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l="-70510" t="-354098" r="-85444" b="-221311"/>
                          </a:stretch>
                        </a:blipFill>
                      </a:tcPr>
                    </a:tc>
                    <a:tc>
                      <a:txBody>
                        <a:bodyPr/>
                        <a:lstStyle/>
                        <a:p>
                          <a:endParaRPr lang="en-US"/>
                        </a:p>
                      </a:txBody>
                      <a:tcPr>
                        <a:lnL w="12700" cap="flat" cmpd="sng" algn="ctr">
                          <a:solidFill>
                            <a:schemeClr val="tx1"/>
                          </a:solidFill>
                          <a:prstDash val="solid"/>
                          <a:round/>
                          <a:headEnd type="none" w="med" len="med"/>
                          <a:tailEnd type="none" w="med" len="med"/>
                        </a:lnL>
                        <a:blipFill>
                          <a:blip r:embed="rId3"/>
                          <a:stretch>
                            <a:fillRect l="-200444" t="-354098" r="-444" b="-221311"/>
                          </a:stretch>
                        </a:blipFill>
                      </a:tcPr>
                    </a:tc>
                    <a:extLst>
                      <a:ext uri="{0D108BD9-81ED-4DB2-BD59-A6C34878D82A}">
                        <a16:rowId xmlns:a16="http://schemas.microsoft.com/office/drawing/2014/main" val="3526868380"/>
                      </a:ext>
                    </a:extLst>
                  </a:tr>
                  <a:tr h="365760">
                    <a:tc>
                      <a:txBody>
                        <a:bodyPr/>
                        <a:lstStyle/>
                        <a:p>
                          <a:endParaRPr lang="en-US"/>
                        </a:p>
                      </a:txBody>
                      <a:tcPr>
                        <a:lnR w="12700" cap="flat" cmpd="sng" algn="ctr">
                          <a:solidFill>
                            <a:schemeClr val="tx1"/>
                          </a:solidFill>
                          <a:prstDash val="solid"/>
                          <a:round/>
                          <a:headEnd type="none" w="med" len="med"/>
                          <a:tailEnd type="none" w="med" len="med"/>
                        </a:lnR>
                        <a:blipFill>
                          <a:blip r:embed="rId3"/>
                          <a:stretch>
                            <a:fillRect l="-269" t="-461667" r="-263710" b="-12500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l="-70510" t="-461667" r="-85444" b="-125000"/>
                          </a:stretch>
                        </a:blipFill>
                      </a:tcPr>
                    </a:tc>
                    <a:tc>
                      <a:txBody>
                        <a:bodyPr/>
                        <a:lstStyle/>
                        <a:p>
                          <a:endParaRPr lang="en-US"/>
                        </a:p>
                      </a:txBody>
                      <a:tcPr>
                        <a:lnL w="12700" cap="flat" cmpd="sng" algn="ctr">
                          <a:solidFill>
                            <a:schemeClr val="tx1"/>
                          </a:solidFill>
                          <a:prstDash val="solid"/>
                          <a:round/>
                          <a:headEnd type="none" w="med" len="med"/>
                          <a:tailEnd type="none" w="med" len="med"/>
                        </a:lnL>
                        <a:blipFill>
                          <a:blip r:embed="rId3"/>
                          <a:stretch>
                            <a:fillRect l="-200444" t="-461667" r="-444" b="-125000"/>
                          </a:stretch>
                        </a:blipFill>
                      </a:tcPr>
                    </a:tc>
                    <a:extLst>
                      <a:ext uri="{0D108BD9-81ED-4DB2-BD59-A6C34878D82A}">
                        <a16:rowId xmlns:a16="http://schemas.microsoft.com/office/drawing/2014/main" val="4055070479"/>
                      </a:ext>
                    </a:extLst>
                  </a:tr>
                  <a:tr h="365760">
                    <a:tc>
                      <a:txBody>
                        <a:bodyPr/>
                        <a:lstStyle/>
                        <a:p>
                          <a:r>
                            <a:rPr lang="en-US" dirty="0"/>
                            <a:t>Confidence Interval</a:t>
                          </a:r>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l="-70510" t="-561667" r="-85444" b="-25000"/>
                          </a:stretch>
                        </a:blipFill>
                      </a:tcPr>
                    </a:tc>
                    <a:tc>
                      <a:txBody>
                        <a:bodyPr/>
                        <a:lstStyle/>
                        <a:p>
                          <a:endParaRPr lang="en-US"/>
                        </a:p>
                      </a:txBody>
                      <a:tcPr>
                        <a:lnL w="12700" cap="flat" cmpd="sng" algn="ctr">
                          <a:solidFill>
                            <a:schemeClr val="tx1"/>
                          </a:solidFill>
                          <a:prstDash val="solid"/>
                          <a:round/>
                          <a:headEnd type="none" w="med" len="med"/>
                          <a:tailEnd type="none" w="med" len="med"/>
                        </a:lnL>
                        <a:blipFill>
                          <a:blip r:embed="rId3"/>
                          <a:stretch>
                            <a:fillRect l="-200444" t="-561667" r="-444" b="-25000"/>
                          </a:stretch>
                        </a:blipFill>
                      </a:tcPr>
                    </a:tc>
                    <a:extLst>
                      <a:ext uri="{0D108BD9-81ED-4DB2-BD59-A6C34878D82A}">
                        <a16:rowId xmlns:a16="http://schemas.microsoft.com/office/drawing/2014/main" val="618457294"/>
                      </a:ext>
                    </a:extLst>
                  </a:tr>
                </a:tbl>
              </a:graphicData>
            </a:graphic>
          </p:graphicFrame>
        </mc:Fallback>
      </mc:AlternateContent>
      <p:sp>
        <p:nvSpPr>
          <p:cNvPr id="8" name="TextBox 7">
            <a:extLst>
              <a:ext uri="{FF2B5EF4-FFF2-40B4-BE49-F238E27FC236}">
                <a16:creationId xmlns:a16="http://schemas.microsoft.com/office/drawing/2014/main" id="{BC839CB5-E902-4C4F-B3E5-6B95674B38D2}"/>
              </a:ext>
            </a:extLst>
          </p:cNvPr>
          <p:cNvSpPr txBox="1"/>
          <p:nvPr/>
        </p:nvSpPr>
        <p:spPr>
          <a:xfrm>
            <a:off x="460374" y="5227185"/>
            <a:ext cx="8226425"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u="sng" dirty="0"/>
              <a:t>Conclusion:</a:t>
            </a:r>
            <a:r>
              <a:rPr lang="en-US" sz="2000" b="1" dirty="0"/>
              <a:t> </a:t>
            </a:r>
            <a:r>
              <a:rPr lang="en-US" sz="2000" dirty="0"/>
              <a:t>The values are not very sensitive to the </a:t>
            </a:r>
            <a:r>
              <a:rPr lang="en-US" sz="2000"/>
              <a:t>outlier. </a:t>
            </a:r>
            <a:endParaRPr lang="en-US" sz="2000" b="1" u="sng" dirty="0"/>
          </a:p>
        </p:txBody>
      </p:sp>
    </p:spTree>
    <p:extLst>
      <p:ext uri="{BB962C8B-B14F-4D97-AF65-F5344CB8AC3E}">
        <p14:creationId xmlns:p14="http://schemas.microsoft.com/office/powerpoint/2010/main" val="795798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Robustness</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3" name="TextBox 12"/>
              <p:cNvSpPr txBox="1"/>
              <p:nvPr/>
            </p:nvSpPr>
            <p:spPr>
              <a:xfrm>
                <a:off x="470000" y="1487193"/>
                <a:ext cx="8216800" cy="470898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t>Here are some items to consider regarding robustness of the model:</a:t>
                </a:r>
              </a:p>
              <a:p>
                <a:pPr marL="342900" indent="-342900">
                  <a:buFont typeface="Arial" panose="020B0604020202020204" pitchFamily="34" charset="0"/>
                  <a:buChar char="•"/>
                </a:pPr>
                <a:r>
                  <a:rPr lang="en-US" sz="2000" dirty="0"/>
                  <a:t>The value of </a:t>
                </a:r>
                <a14:m>
                  <m:oMath xmlns:m="http://schemas.openxmlformats.org/officeDocument/2006/math">
                    <m:r>
                      <a:rPr lang="en-US" sz="2000" b="0" i="1" smtClean="0">
                        <a:latin typeface="Cambria Math" panose="02040503050406030204" pitchFamily="18" charset="0"/>
                      </a:rPr>
                      <m:t>𝑡</m:t>
                    </m:r>
                    <m:r>
                      <a:rPr lang="en-US" sz="2000" b="0" i="1" smtClean="0">
                        <a:latin typeface="Cambria Math" panose="02040503050406030204" pitchFamily="18" charset="0"/>
                      </a:rPr>
                      <m:t>=48</m:t>
                    </m:r>
                  </m:oMath>
                </a14:m>
                <a:r>
                  <a:rPr lang="en-US" sz="2000" dirty="0"/>
                  <a:t> used in the model is far outside the data range of 1 through 37.</a:t>
                </a:r>
              </a:p>
              <a:p>
                <a:pPr marL="800100" lvl="1" indent="-342900">
                  <a:buFont typeface="Calibri" panose="020F0502020204030204" pitchFamily="34" charset="0"/>
                  <a:buChar char="−"/>
                </a:pPr>
                <a:r>
                  <a:rPr lang="en-US" sz="2000" dirty="0"/>
                  <a:t>Linear regression models are better suited to perform </a:t>
                </a:r>
                <a:r>
                  <a:rPr lang="en-US" sz="2000" i="1" u="sng" dirty="0"/>
                  <a:t>interpolation</a:t>
                </a:r>
                <a:r>
                  <a:rPr lang="en-US" sz="2000" dirty="0"/>
                  <a:t>, making predictions within the range of data.</a:t>
                </a:r>
              </a:p>
              <a:p>
                <a:pPr marL="800100" lvl="1" indent="-342900">
                  <a:buFont typeface="Calibri" panose="020F0502020204030204" pitchFamily="34" charset="0"/>
                  <a:buChar char="−"/>
                </a:pPr>
                <a:r>
                  <a:rPr lang="en-US" sz="2000" dirty="0"/>
                  <a:t>Here we performed </a:t>
                </a:r>
                <a:r>
                  <a:rPr lang="en-US" sz="2000" i="1" u="sng" dirty="0"/>
                  <a:t>extrapolation</a:t>
                </a:r>
                <a:r>
                  <a:rPr lang="en-US" sz="2000" dirty="0"/>
                  <a:t>, making a prediction outside of the data range. In general, the further we move away outside the range of the data, the more error is involved in the linear approximation.</a:t>
                </a:r>
              </a:p>
              <a:p>
                <a:pPr marL="342900" indent="-342900">
                  <a:buFont typeface="Arial" panose="020B0604020202020204" pitchFamily="34" charset="0"/>
                  <a:buChar char="•"/>
                </a:pPr>
                <a:r>
                  <a:rPr lang="en-US" sz="2000" dirty="0"/>
                  <a:t>We also assumed that the errors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𝜖</m:t>
                        </m:r>
                      </m:e>
                      <m:sub>
                        <m:r>
                          <a:rPr lang="en-US" sz="2000" b="0" i="1" smtClean="0">
                            <a:latin typeface="Cambria Math" panose="02040503050406030204" pitchFamily="18" charset="0"/>
                          </a:rPr>
                          <m:t>𝑡</m:t>
                        </m:r>
                      </m:sub>
                    </m:sSub>
                  </m:oMath>
                </a14:m>
                <a:r>
                  <a:rPr lang="en-US" sz="2000" dirty="0"/>
                  <a:t> are independent and identically distributed (</a:t>
                </a:r>
                <a:r>
                  <a:rPr lang="en-US" sz="2000" dirty="0" err="1"/>
                  <a:t>i.i.d</a:t>
                </a:r>
                <a:r>
                  <a:rPr lang="en-US" sz="2000" dirty="0"/>
                  <a:t>.).</a:t>
                </a:r>
              </a:p>
              <a:p>
                <a:pPr marL="800100" lvl="1" indent="-342900">
                  <a:buFont typeface="Calibri" panose="020F0502020204030204" pitchFamily="34" charset="0"/>
                  <a:buChar char="−"/>
                </a:pPr>
                <a:r>
                  <a:rPr lang="en-US" sz="2000" dirty="0"/>
                  <a:t>This is a standard assumption in linear regression.</a:t>
                </a:r>
              </a:p>
              <a:p>
                <a:pPr marL="800100" lvl="1" indent="-342900">
                  <a:buFont typeface="Calibri" panose="020F0502020204030204" pitchFamily="34" charset="0"/>
                  <a:buChar char="−"/>
                </a:pPr>
                <a:r>
                  <a:rPr lang="en-US" sz="2000" dirty="0"/>
                  <a:t>However, a more complex model may consider dependence between these random variables. For instance, rates may adjust based on errors in the previous months.</a:t>
                </a:r>
              </a:p>
              <a:p>
                <a:pPr marL="800100" lvl="1" indent="-342900">
                  <a:buFont typeface="Calibri" panose="020F0502020204030204" pitchFamily="34" charset="0"/>
                  <a:buChar char="−"/>
                </a:pPr>
                <a:r>
                  <a:rPr lang="en-US" sz="2000" dirty="0"/>
                  <a:t>Spoiler Alert: Next we explore this very issue using </a:t>
                </a:r>
                <a:r>
                  <a:rPr lang="en-US" sz="2000" i="1"/>
                  <a:t>time series</a:t>
                </a:r>
                <a:r>
                  <a:rPr lang="en-US" sz="2000" dirty="0"/>
                  <a:t>.</a:t>
                </a:r>
              </a:p>
            </p:txBody>
          </p:sp>
        </mc:Choice>
        <mc:Fallback xmlns="">
          <p:sp>
            <p:nvSpPr>
              <p:cNvPr id="13" name="TextBox 12"/>
              <p:cNvSpPr txBox="1">
                <a:spLocks noRot="1" noChangeAspect="1" noMove="1" noResize="1" noEditPoints="1" noAdjustHandles="1" noChangeArrowheads="1" noChangeShapeType="1" noTextEdit="1"/>
              </p:cNvSpPr>
              <p:nvPr/>
            </p:nvSpPr>
            <p:spPr>
              <a:xfrm>
                <a:off x="470000" y="1487193"/>
                <a:ext cx="8216800" cy="4708981"/>
              </a:xfrm>
              <a:prstGeom prst="rect">
                <a:avLst/>
              </a:prstGeom>
              <a:blipFill>
                <a:blip r:embed="rId4"/>
                <a:stretch>
                  <a:fillRect l="-592" t="-515" r="-1183" b="-1160"/>
                </a:stretch>
              </a:blipFill>
            </p:spPr>
            <p:txBody>
              <a:bodyPr/>
              <a:lstStyle/>
              <a:p>
                <a:r>
                  <a:rPr lang="en-US">
                    <a:noFill/>
                  </a:rPr>
                  <a:t> </a:t>
                </a:r>
              </a:p>
            </p:txBody>
          </p:sp>
        </mc:Fallback>
      </mc:AlternateContent>
    </p:spTree>
    <p:extLst>
      <p:ext uri="{BB962C8B-B14F-4D97-AF65-F5344CB8AC3E}">
        <p14:creationId xmlns:p14="http://schemas.microsoft.com/office/powerpoint/2010/main" val="3669454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4" end="4"/>
                                            </p:txEl>
                                          </p:spTgt>
                                        </p:tgtEl>
                                        <p:attrNameLst>
                                          <p:attrName>style.visibility</p:attrName>
                                        </p:attrNameLst>
                                      </p:cBhvr>
                                      <p:to>
                                        <p:strVal val="visible"/>
                                      </p:to>
                                    </p:set>
                                    <p:anim calcmode="lin" valueType="num">
                                      <p:cBhvr additive="base">
                                        <p:cTn id="7"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xEl>
                                              <p:pRg st="5" end="5"/>
                                            </p:txEl>
                                          </p:spTgt>
                                        </p:tgtEl>
                                        <p:attrNameLst>
                                          <p:attrName>style.visibility</p:attrName>
                                        </p:attrNameLst>
                                      </p:cBhvr>
                                      <p:to>
                                        <p:strVal val="visible"/>
                                      </p:to>
                                    </p:set>
                                    <p:anim calcmode="lin" valueType="num">
                                      <p:cBhvr additive="base">
                                        <p:cTn id="11" dur="500" fill="hold"/>
                                        <p:tgtEl>
                                          <p:spTgt spid="1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
                                            <p:txEl>
                                              <p:pRg st="6" end="6"/>
                                            </p:txEl>
                                          </p:spTgt>
                                        </p:tgtEl>
                                        <p:attrNameLst>
                                          <p:attrName>style.visibility</p:attrName>
                                        </p:attrNameLst>
                                      </p:cBhvr>
                                      <p:to>
                                        <p:strVal val="visible"/>
                                      </p:to>
                                    </p:set>
                                    <p:anim calcmode="lin" valueType="num">
                                      <p:cBhvr additive="base">
                                        <p:cTn id="15" dur="500" fill="hold"/>
                                        <p:tgtEl>
                                          <p:spTgt spid="1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3">
                                            <p:txEl>
                                              <p:pRg st="7" end="7"/>
                                            </p:txEl>
                                          </p:spTgt>
                                        </p:tgtEl>
                                        <p:attrNameLst>
                                          <p:attrName>style.visibility</p:attrName>
                                        </p:attrNameLst>
                                      </p:cBhvr>
                                      <p:to>
                                        <p:strVal val="visible"/>
                                      </p:to>
                                    </p:set>
                                    <p:anim calcmode="lin" valueType="num">
                                      <p:cBhvr additive="base">
                                        <p:cTn id="19" dur="500" fill="hold"/>
                                        <p:tgtEl>
                                          <p:spTgt spid="1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Problem</a:t>
            </a:r>
          </a:p>
        </p:txBody>
      </p:sp>
      <p:sp>
        <p:nvSpPr>
          <p:cNvPr id="3" name="Content Placeholder 2"/>
          <p:cNvSpPr>
            <a:spLocks noGrp="1"/>
          </p:cNvSpPr>
          <p:nvPr>
            <p:ph idx="1"/>
          </p:nvPr>
        </p:nvSpPr>
        <p:spPr>
          <a:xfrm>
            <a:off x="457200" y="1531938"/>
            <a:ext cx="8146026" cy="4269094"/>
          </a:xfrm>
          <a:effectLst>
            <a:glow rad="139700">
              <a:schemeClr val="accent4">
                <a:satMod val="175000"/>
                <a:alpha val="40000"/>
              </a:schemeClr>
            </a:glow>
          </a:effectLst>
        </p:spPr>
        <p:txBody>
          <a:bodyPr>
            <a:noAutofit/>
          </a:bodyPr>
          <a:lstStyle/>
          <a:p>
            <a:pPr marL="0" indent="0">
              <a:buNone/>
            </a:pPr>
            <a:r>
              <a:rPr lang="en-US" altLang="en-US" sz="2300" dirty="0">
                <a:latin typeface=" arial"/>
              </a:rPr>
              <a:t>Adjustable-rate mortgages on private homes are commonly based on one of several market indices tabulated by the federal home loan bank. The author’s mortgage is adjusted yearly on the basis of the U.S. Treasury one-year Constant Maturity (CM1) index for May of each year. Historical data for the three-year period beginning June 1986 are shown in Table 8.1. Use this information to project the estimated value of this index in May 1990, the date of the next adjustment. </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23107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5575" y="457201"/>
            <a:ext cx="3132569" cy="688109"/>
          </a:xfrm>
          <a:solidFill>
            <a:srgbClr val="002060"/>
          </a:solidFill>
          <a:ln w="19050">
            <a:solidFill>
              <a:schemeClr val="bg1"/>
            </a:solidFill>
          </a:ln>
        </p:spPr>
        <p:txBody>
          <a:bodyPr wrap="square">
            <a:normAutofit/>
          </a:bodyPr>
          <a:lstStyle/>
          <a:p>
            <a:r>
              <a:rPr lang="en-US" sz="2400" dirty="0">
                <a:solidFill>
                  <a:schemeClr val="bg1"/>
                </a:solidFill>
              </a:rPr>
              <a:t>Data</a:t>
            </a:r>
          </a:p>
        </p:txBody>
      </p:sp>
      <p:sp>
        <p:nvSpPr>
          <p:cNvPr id="3" name="Content Placeholder 2"/>
          <p:cNvSpPr>
            <a:spLocks noGrp="1"/>
          </p:cNvSpPr>
          <p:nvPr>
            <p:ph idx="1"/>
          </p:nvPr>
        </p:nvSpPr>
        <p:spPr>
          <a:xfrm>
            <a:off x="155575" y="1381899"/>
            <a:ext cx="3132569" cy="4335410"/>
          </a:xfrm>
        </p:spPr>
        <p:txBody>
          <a:bodyPr>
            <a:normAutofit/>
          </a:bodyPr>
          <a:lstStyle/>
          <a:p>
            <a:pPr marL="0" indent="0">
              <a:lnSpc>
                <a:spcPct val="90000"/>
              </a:lnSpc>
              <a:buNone/>
            </a:pPr>
            <a:r>
              <a:rPr lang="en-US" altLang="en-US" sz="1800" dirty="0">
                <a:solidFill>
                  <a:schemeClr val="bg1"/>
                </a:solidFill>
              </a:rPr>
              <a:t>The data can be found in the file </a:t>
            </a:r>
            <a:r>
              <a:rPr lang="en-US" altLang="en-US" sz="1800" dirty="0">
                <a:solidFill>
                  <a:schemeClr val="accent5">
                    <a:lumMod val="60000"/>
                    <a:lumOff val="40000"/>
                  </a:schemeClr>
                </a:solidFill>
                <a:latin typeface="Consolas" panose="020B0609020204030204" pitchFamily="49" charset="0"/>
              </a:rPr>
              <a:t>cm1.csv</a:t>
            </a:r>
          </a:p>
          <a:p>
            <a:pPr marL="0" indent="0">
              <a:lnSpc>
                <a:spcPct val="90000"/>
              </a:lnSpc>
              <a:buNone/>
            </a:pPr>
            <a:endParaRPr lang="en-US" altLang="en-US" sz="1800" dirty="0">
              <a:solidFill>
                <a:schemeClr val="bg1"/>
              </a:solidFill>
            </a:endParaRPr>
          </a:p>
          <a:p>
            <a:pPr marL="0" indent="0">
              <a:lnSpc>
                <a:spcPct val="90000"/>
              </a:lnSpc>
              <a:buNone/>
            </a:pPr>
            <a:r>
              <a:rPr lang="en-US" altLang="en-US" sz="1800" dirty="0">
                <a:solidFill>
                  <a:schemeClr val="bg1"/>
                </a:solidFill>
              </a:rPr>
              <a:t>csv – comma separated values</a:t>
            </a:r>
          </a:p>
          <a:p>
            <a:pPr marL="0" indent="0">
              <a:lnSpc>
                <a:spcPct val="90000"/>
              </a:lnSpc>
              <a:buNone/>
            </a:pPr>
            <a:endParaRPr lang="en-US" altLang="en-US" sz="1800" dirty="0">
              <a:solidFill>
                <a:schemeClr val="bg1"/>
              </a:solidFill>
            </a:endParaRPr>
          </a:p>
          <a:p>
            <a:pPr marL="0" indent="0">
              <a:lnSpc>
                <a:spcPct val="90000"/>
              </a:lnSpc>
              <a:buNone/>
            </a:pPr>
            <a:r>
              <a:rPr lang="en-US" altLang="en-US" sz="1800" dirty="0">
                <a:solidFill>
                  <a:schemeClr val="bg1"/>
                </a:solidFill>
              </a:rPr>
              <a:t>We read the data into Python using the python panda package and the command </a:t>
            </a:r>
            <a:r>
              <a:rPr lang="en-US" altLang="en-US" sz="1800" dirty="0" err="1">
                <a:solidFill>
                  <a:schemeClr val="accent5">
                    <a:lumMod val="60000"/>
                    <a:lumOff val="40000"/>
                  </a:schemeClr>
                </a:solidFill>
                <a:latin typeface="Consolas" panose="020B0609020204030204" pitchFamily="49" charset="0"/>
              </a:rPr>
              <a:t>read_csv</a:t>
            </a:r>
            <a:endParaRPr lang="en-US" altLang="en-US" sz="1800" dirty="0">
              <a:solidFill>
                <a:schemeClr val="accent5">
                  <a:lumMod val="60000"/>
                  <a:lumOff val="40000"/>
                </a:schemeClr>
              </a:solidFill>
              <a:latin typeface="Consolas" panose="020B0609020204030204" pitchFamily="49" charset="0"/>
            </a:endParaRPr>
          </a:p>
          <a:p>
            <a:pPr marL="0" indent="0">
              <a:lnSpc>
                <a:spcPct val="90000"/>
              </a:lnSpc>
              <a:buNone/>
            </a:pPr>
            <a:endParaRPr lang="en-US" altLang="en-US" sz="1800" dirty="0">
              <a:solidFill>
                <a:schemeClr val="bg1"/>
              </a:solidFill>
            </a:endParaRPr>
          </a:p>
          <a:p>
            <a:pPr marL="0" indent="0">
              <a:lnSpc>
                <a:spcPct val="90000"/>
              </a:lnSpc>
              <a:buNone/>
            </a:pPr>
            <a:r>
              <a:rPr lang="en-US" altLang="en-US" sz="1800" dirty="0">
                <a:solidFill>
                  <a:schemeClr val="bg1"/>
                </a:solidFill>
              </a:rPr>
              <a:t>see </a:t>
            </a:r>
            <a:r>
              <a:rPr lang="en-US" altLang="en-US" sz="1800" dirty="0">
                <a:solidFill>
                  <a:schemeClr val="accent5">
                    <a:lumMod val="60000"/>
                    <a:lumOff val="40000"/>
                  </a:schemeClr>
                </a:solidFill>
                <a:latin typeface="Consolas" panose="020B0609020204030204" pitchFamily="49" charset="0"/>
              </a:rPr>
              <a:t>linear_regression.py</a:t>
            </a:r>
          </a:p>
        </p:txBody>
      </p:sp>
      <p:pic>
        <p:nvPicPr>
          <p:cNvPr id="4" name="Picture 3">
            <a:extLst>
              <a:ext uri="{FF2B5EF4-FFF2-40B4-BE49-F238E27FC236}">
                <a16:creationId xmlns:a16="http://schemas.microsoft.com/office/drawing/2014/main" id="{02E5437F-0C1F-491D-9274-F9574C7968BD}"/>
              </a:ext>
            </a:extLst>
          </p:cNvPr>
          <p:cNvPicPr>
            <a:picLocks noChangeAspect="1"/>
          </p:cNvPicPr>
          <p:nvPr/>
        </p:nvPicPr>
        <p:blipFill>
          <a:blip r:embed="rId3"/>
          <a:stretch>
            <a:fillRect/>
          </a:stretch>
        </p:blipFill>
        <p:spPr>
          <a:xfrm>
            <a:off x="4160044" y="643467"/>
            <a:ext cx="4314633" cy="5410199"/>
          </a:xfrm>
          <a:prstGeom prst="rect">
            <a:avLst/>
          </a:prstGeom>
        </p:spPr>
      </p:pic>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65008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1: Frame the problem</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60375" y="1531939"/>
                <a:ext cx="3251201" cy="1897061"/>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dirty="0">
                    <a:latin typeface="+mj-lt"/>
                  </a:rPr>
                  <a:t>Variables:</a:t>
                </a:r>
              </a:p>
              <a:p>
                <a:pPr marL="0" indent="0">
                  <a:buNone/>
                </a:pPr>
                <a14:m>
                  <m:oMath xmlns:m="http://schemas.openxmlformats.org/officeDocument/2006/math">
                    <m:r>
                      <a:rPr lang="en-US" sz="2200" b="0" i="1" dirty="0" smtClean="0">
                        <a:latin typeface="Cambria Math" panose="02040503050406030204" pitchFamily="18" charset="0"/>
                      </a:rPr>
                      <m:t>𝑡</m:t>
                    </m:r>
                    <m:r>
                      <a:rPr lang="en-US" sz="2200" i="1" dirty="0">
                        <a:latin typeface="Cambria Math" panose="02040503050406030204" pitchFamily="18" charset="0"/>
                      </a:rPr>
                      <m:t> </m:t>
                    </m:r>
                  </m:oMath>
                </a14:m>
                <a:r>
                  <a:rPr lang="en-US" sz="2200" i="1" dirty="0"/>
                  <a:t> – </a:t>
                </a:r>
                <a:r>
                  <a:rPr lang="en-US" sz="2200" dirty="0"/>
                  <a:t>time (months)</a:t>
                </a:r>
                <a:r>
                  <a:rPr lang="en-US" sz="2200" b="0" i="1" dirty="0">
                    <a:latin typeface="Cambria Math" panose="02040503050406030204" pitchFamily="18" charset="0"/>
                  </a:rPr>
                  <a:t> </a:t>
                </a:r>
              </a:p>
              <a:p>
                <a:pPr marL="0" indent="0">
                  <a:buFont typeface="Arial"/>
                  <a:buNone/>
                </a:pPr>
                <a14:m>
                  <m:oMath xmlns:m="http://schemas.openxmlformats.org/officeDocument/2006/math">
                    <m:sSub>
                      <m:sSubPr>
                        <m:ctrlPr>
                          <a:rPr lang="en-US" sz="2200" b="0" i="1" dirty="0" smtClean="0">
                            <a:latin typeface="Cambria Math" panose="02040503050406030204" pitchFamily="18" charset="0"/>
                          </a:rPr>
                        </m:ctrlPr>
                      </m:sSubPr>
                      <m:e>
                        <m:r>
                          <a:rPr lang="en-US" sz="2200" b="0" i="1" dirty="0" smtClean="0">
                            <a:latin typeface="Cambria Math" panose="02040503050406030204" pitchFamily="18" charset="0"/>
                          </a:rPr>
                          <m:t>𝑋</m:t>
                        </m:r>
                      </m:e>
                      <m:sub>
                        <m:r>
                          <a:rPr lang="en-US" sz="2200" b="0" i="1" dirty="0" smtClean="0">
                            <a:latin typeface="Cambria Math" panose="02040503050406030204" pitchFamily="18" charset="0"/>
                          </a:rPr>
                          <m:t>𝑡</m:t>
                        </m:r>
                      </m:sub>
                    </m:sSub>
                    <m:r>
                      <a:rPr lang="en-US" sz="2200" b="0" i="1" dirty="0" smtClean="0">
                        <a:latin typeface="Cambria Math" panose="02040503050406030204" pitchFamily="18" charset="0"/>
                      </a:rPr>
                      <m:t> </m:t>
                    </m:r>
                  </m:oMath>
                </a14:m>
                <a:r>
                  <a:rPr lang="en-US" sz="2200" i="1" dirty="0">
                    <a:latin typeface="+mj-lt"/>
                  </a:rPr>
                  <a:t> – </a:t>
                </a:r>
                <a:r>
                  <a:rPr lang="en-US" sz="2200" dirty="0">
                    <a:latin typeface="+mj-lt"/>
                  </a:rPr>
                  <a:t>U.S Treasury one-year Constant Maturity (CM1) index at time </a:t>
                </a:r>
                <a14:m>
                  <m:oMath xmlns:m="http://schemas.openxmlformats.org/officeDocument/2006/math">
                    <m:r>
                      <a:rPr lang="en-US" sz="2200" i="1" dirty="0" smtClean="0">
                        <a:latin typeface="Cambria Math" panose="02040503050406030204" pitchFamily="18" charset="0"/>
                      </a:rPr>
                      <m:t>𝑡</m:t>
                    </m:r>
                  </m:oMath>
                </a14:m>
                <a:endParaRPr lang="en-US" sz="2200" dirty="0">
                  <a:latin typeface="+mj-lt"/>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60375" y="1531939"/>
                <a:ext cx="3251201" cy="1897061"/>
              </a:xfrm>
              <a:prstGeom prst="rect">
                <a:avLst/>
              </a:prstGeom>
              <a:blipFill>
                <a:blip r:embed="rId4"/>
                <a:stretch>
                  <a:fillRect l="-2048" t="-1266" b="-60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a:xfrm>
                <a:off x="3969283" y="1541769"/>
                <a:ext cx="4717517" cy="2759011"/>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dirty="0">
                    <a:latin typeface="+mj-lt"/>
                  </a:rPr>
                  <a:t>Assumptions:</a:t>
                </a:r>
              </a:p>
              <a:p>
                <a:r>
                  <a:rPr lang="en-US" sz="2200" b="0" dirty="0"/>
                  <a:t>We use the data from the table with </a:t>
                </a:r>
                <a14:m>
                  <m:oMath xmlns:m="http://schemas.openxmlformats.org/officeDocument/2006/math">
                    <m:r>
                      <a:rPr lang="en-US" sz="2200" b="0" i="1" smtClean="0">
                        <a:latin typeface="Cambria Math" panose="02040503050406030204" pitchFamily="18" charset="0"/>
                      </a:rPr>
                      <m:t>𝑡</m:t>
                    </m:r>
                    <m:r>
                      <a:rPr lang="en-US" sz="2200" b="0" i="1" smtClean="0">
                        <a:latin typeface="Cambria Math" panose="02040503050406030204" pitchFamily="18" charset="0"/>
                      </a:rPr>
                      <m:t>=1</m:t>
                    </m:r>
                  </m:oMath>
                </a14:m>
                <a:r>
                  <a:rPr lang="en-US" sz="2200" b="0" dirty="0"/>
                  <a:t> corresponding to the month 6/86, </a:t>
                </a:r>
                <a14:m>
                  <m:oMath xmlns:m="http://schemas.openxmlformats.org/officeDocument/2006/math">
                    <m:r>
                      <a:rPr lang="en-US" sz="2200" b="0" i="1" smtClean="0">
                        <a:latin typeface="Cambria Math" panose="02040503050406030204" pitchFamily="18" charset="0"/>
                      </a:rPr>
                      <m:t>𝑡</m:t>
                    </m:r>
                    <m:r>
                      <a:rPr lang="en-US" sz="2200" b="0" i="1" smtClean="0">
                        <a:latin typeface="Cambria Math" panose="02040503050406030204" pitchFamily="18" charset="0"/>
                      </a:rPr>
                      <m:t>=2</m:t>
                    </m:r>
                  </m:oMath>
                </a14:m>
                <a:r>
                  <a:rPr lang="en-US" sz="2200" b="0" dirty="0"/>
                  <a:t> corresponding to the month 7/86, and so on.</a:t>
                </a:r>
              </a:p>
              <a:p>
                <a:r>
                  <a:rPr lang="en-US" sz="2200" b="0" dirty="0"/>
                  <a:t>Likewise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=6.73</m:t>
                    </m:r>
                  </m:oMath>
                </a14:m>
                <a:r>
                  <a:rPr lang="en-US" sz="2200" b="0" dirty="0"/>
                  <a:t>,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=6.27</m:t>
                    </m:r>
                  </m:oMath>
                </a14:m>
                <a:r>
                  <a:rPr lang="en-US" sz="2200" b="0" dirty="0"/>
                  <a:t>, and so on </a:t>
                </a:r>
              </a:p>
              <a:p>
                <a:pPr marL="0" indent="0">
                  <a:buNone/>
                </a:pPr>
                <a:endParaRPr lang="en-US" sz="2200" dirty="0"/>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3969283" y="1541769"/>
                <a:ext cx="4717517" cy="2759011"/>
              </a:xfrm>
              <a:prstGeom prst="rect">
                <a:avLst/>
              </a:prstGeom>
              <a:blipFill>
                <a:blip r:embed="rId5"/>
                <a:stretch>
                  <a:fillRect l="-1414" t="-1094" r="-9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460375" y="3689024"/>
                <a:ext cx="3251201" cy="2894338"/>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dirty="0">
                    <a:latin typeface="+mj-lt"/>
                  </a:rPr>
                  <a:t>Objective</a:t>
                </a:r>
              </a:p>
              <a:p>
                <a:r>
                  <a:rPr lang="en-US" sz="2200" b="0" dirty="0"/>
                  <a:t>Estimate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48</m:t>
                        </m:r>
                      </m:sub>
                    </m:sSub>
                  </m:oMath>
                </a14:m>
                <a:r>
                  <a:rPr lang="en-US" sz="2200" dirty="0">
                    <a:latin typeface="+mj-lt"/>
                  </a:rPr>
                  <a:t>, the estimated value of the index in May 1990.</a:t>
                </a:r>
              </a:p>
              <a:p>
                <a:r>
                  <a:rPr lang="en-US" sz="2200" dirty="0">
                    <a:latin typeface="+mj-lt"/>
                  </a:rPr>
                  <a:t>We find </a:t>
                </a:r>
                <a14:m>
                  <m:oMath xmlns:m="http://schemas.openxmlformats.org/officeDocument/2006/math">
                    <m:r>
                      <a:rPr lang="en-US" sz="2200" b="0" i="1" smtClean="0">
                        <a:latin typeface="Cambria Math" panose="02040503050406030204" pitchFamily="18" charset="0"/>
                      </a:rPr>
                      <m:t>𝐸</m:t>
                    </m:r>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48</m:t>
                        </m:r>
                      </m:sub>
                    </m:sSub>
                    <m:r>
                      <a:rPr lang="en-US" sz="2200" b="0" i="1" smtClean="0">
                        <a:latin typeface="Cambria Math" panose="02040503050406030204" pitchFamily="18" charset="0"/>
                      </a:rPr>
                      <m:t>)</m:t>
                    </m:r>
                  </m:oMath>
                </a14:m>
                <a:r>
                  <a:rPr lang="en-US" sz="2200" dirty="0">
                    <a:latin typeface="+mj-lt"/>
                  </a:rPr>
                  <a:t> and quantity the uncertainty in the measurement.</a:t>
                </a: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460375" y="3689024"/>
                <a:ext cx="3251201" cy="2894338"/>
              </a:xfrm>
              <a:prstGeom prst="rect">
                <a:avLst/>
              </a:prstGeom>
              <a:blipFill>
                <a:blip r:embed="rId6"/>
                <a:stretch>
                  <a:fillRect l="-2048" t="-1044" b="-4384"/>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1B725A06-2998-416C-94C9-5DA44CFD4623}"/>
              </a:ext>
            </a:extLst>
          </p:cNvPr>
          <p:cNvPicPr>
            <a:picLocks noChangeAspect="1"/>
          </p:cNvPicPr>
          <p:nvPr/>
        </p:nvPicPr>
        <p:blipFill rotWithShape="1">
          <a:blip r:embed="rId7"/>
          <a:srcRect b="61959"/>
          <a:stretch/>
        </p:blipFill>
        <p:spPr>
          <a:xfrm>
            <a:off x="4250642" y="4325294"/>
            <a:ext cx="4154797" cy="1981874"/>
          </a:xfrm>
          <a:prstGeom prst="rect">
            <a:avLst/>
          </a:prstGeom>
        </p:spPr>
      </p:pic>
    </p:spTree>
    <p:extLst>
      <p:ext uri="{BB962C8B-B14F-4D97-AF65-F5344CB8AC3E}">
        <p14:creationId xmlns:p14="http://schemas.microsoft.com/office/powerpoint/2010/main" val="180738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uiExpand="1" build="allAtOnce"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2: Select the modeling approach</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60375" y="1531939"/>
                <a:ext cx="3251201" cy="1897061"/>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dirty="0">
                    <a:latin typeface="+mj-lt"/>
                  </a:rPr>
                  <a:t>Variables:</a:t>
                </a:r>
              </a:p>
              <a:p>
                <a:pPr marL="0" indent="0">
                  <a:buNone/>
                </a:pPr>
                <a14:m>
                  <m:oMath xmlns:m="http://schemas.openxmlformats.org/officeDocument/2006/math">
                    <m:r>
                      <a:rPr lang="en-US" sz="2200" b="0" i="1" dirty="0" smtClean="0">
                        <a:latin typeface="Cambria Math" panose="02040503050406030204" pitchFamily="18" charset="0"/>
                      </a:rPr>
                      <m:t>𝑡</m:t>
                    </m:r>
                    <m:r>
                      <a:rPr lang="en-US" sz="2200" i="1" dirty="0">
                        <a:latin typeface="Cambria Math" panose="02040503050406030204" pitchFamily="18" charset="0"/>
                      </a:rPr>
                      <m:t> </m:t>
                    </m:r>
                  </m:oMath>
                </a14:m>
                <a:r>
                  <a:rPr lang="en-US" sz="2200" i="1" dirty="0"/>
                  <a:t> – </a:t>
                </a:r>
                <a:r>
                  <a:rPr lang="en-US" sz="2200" dirty="0"/>
                  <a:t>time (months)</a:t>
                </a:r>
                <a:r>
                  <a:rPr lang="en-US" sz="2200" b="0" i="1" dirty="0">
                    <a:latin typeface="Cambria Math" panose="02040503050406030204" pitchFamily="18" charset="0"/>
                  </a:rPr>
                  <a:t> </a:t>
                </a:r>
              </a:p>
              <a:p>
                <a:pPr marL="0" indent="0">
                  <a:buFont typeface="Arial"/>
                  <a:buNone/>
                </a:pPr>
                <a14:m>
                  <m:oMath xmlns:m="http://schemas.openxmlformats.org/officeDocument/2006/math">
                    <m:sSub>
                      <m:sSubPr>
                        <m:ctrlPr>
                          <a:rPr lang="en-US" sz="2200" b="0" i="1" dirty="0" smtClean="0">
                            <a:latin typeface="Cambria Math" panose="02040503050406030204" pitchFamily="18" charset="0"/>
                          </a:rPr>
                        </m:ctrlPr>
                      </m:sSubPr>
                      <m:e>
                        <m:r>
                          <a:rPr lang="en-US" sz="2200" b="0" i="1" dirty="0" smtClean="0">
                            <a:latin typeface="Cambria Math" panose="02040503050406030204" pitchFamily="18" charset="0"/>
                          </a:rPr>
                          <m:t>𝑋</m:t>
                        </m:r>
                      </m:e>
                      <m:sub>
                        <m:r>
                          <a:rPr lang="en-US" sz="2200" b="0" i="1" dirty="0" smtClean="0">
                            <a:latin typeface="Cambria Math" panose="02040503050406030204" pitchFamily="18" charset="0"/>
                          </a:rPr>
                          <m:t>𝑡</m:t>
                        </m:r>
                      </m:sub>
                    </m:sSub>
                    <m:r>
                      <a:rPr lang="en-US" sz="2200" b="0" i="1" dirty="0" smtClean="0">
                        <a:latin typeface="Cambria Math" panose="02040503050406030204" pitchFamily="18" charset="0"/>
                      </a:rPr>
                      <m:t> </m:t>
                    </m:r>
                  </m:oMath>
                </a14:m>
                <a:r>
                  <a:rPr lang="en-US" sz="2200" i="1" dirty="0">
                    <a:latin typeface="+mj-lt"/>
                  </a:rPr>
                  <a:t> – </a:t>
                </a:r>
                <a:r>
                  <a:rPr lang="en-US" sz="2200" dirty="0">
                    <a:latin typeface="+mj-lt"/>
                  </a:rPr>
                  <a:t>U.S Treasury one-year Constant Maturity (CM1) index at time </a:t>
                </a:r>
                <a14:m>
                  <m:oMath xmlns:m="http://schemas.openxmlformats.org/officeDocument/2006/math">
                    <m:r>
                      <a:rPr lang="en-US" sz="2200" i="1" dirty="0" smtClean="0">
                        <a:latin typeface="Cambria Math" panose="02040503050406030204" pitchFamily="18" charset="0"/>
                      </a:rPr>
                      <m:t>𝑡</m:t>
                    </m:r>
                  </m:oMath>
                </a14:m>
                <a:endParaRPr lang="en-US" sz="2200" dirty="0">
                  <a:latin typeface="+mj-lt"/>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60375" y="1531939"/>
                <a:ext cx="3251201" cy="1897061"/>
              </a:xfrm>
              <a:prstGeom prst="rect">
                <a:avLst/>
              </a:prstGeom>
              <a:blipFill>
                <a:blip r:embed="rId4"/>
                <a:stretch>
                  <a:fillRect l="-2048" t="-1266" b="-60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a:xfrm>
                <a:off x="3969283" y="1541769"/>
                <a:ext cx="4717517" cy="2759011"/>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dirty="0">
                    <a:latin typeface="+mj-lt"/>
                  </a:rPr>
                  <a:t>Assumptions:</a:t>
                </a:r>
              </a:p>
              <a:p>
                <a:r>
                  <a:rPr lang="en-US" sz="2200" b="0" dirty="0"/>
                  <a:t>We use the data from the table with </a:t>
                </a:r>
                <a14:m>
                  <m:oMath xmlns:m="http://schemas.openxmlformats.org/officeDocument/2006/math">
                    <m:r>
                      <a:rPr lang="en-US" sz="2200" b="0" i="1" smtClean="0">
                        <a:latin typeface="Cambria Math" panose="02040503050406030204" pitchFamily="18" charset="0"/>
                      </a:rPr>
                      <m:t>𝑡</m:t>
                    </m:r>
                    <m:r>
                      <a:rPr lang="en-US" sz="2200" b="0" i="1" smtClean="0">
                        <a:latin typeface="Cambria Math" panose="02040503050406030204" pitchFamily="18" charset="0"/>
                      </a:rPr>
                      <m:t>=1</m:t>
                    </m:r>
                  </m:oMath>
                </a14:m>
                <a:r>
                  <a:rPr lang="en-US" sz="2200" b="0" dirty="0"/>
                  <a:t> corresponding to the month 6/86, </a:t>
                </a:r>
                <a14:m>
                  <m:oMath xmlns:m="http://schemas.openxmlformats.org/officeDocument/2006/math">
                    <m:r>
                      <a:rPr lang="en-US" sz="2200" b="0" i="1" smtClean="0">
                        <a:latin typeface="Cambria Math" panose="02040503050406030204" pitchFamily="18" charset="0"/>
                      </a:rPr>
                      <m:t>𝑡</m:t>
                    </m:r>
                    <m:r>
                      <a:rPr lang="en-US" sz="2200" b="0" i="1" smtClean="0">
                        <a:latin typeface="Cambria Math" panose="02040503050406030204" pitchFamily="18" charset="0"/>
                      </a:rPr>
                      <m:t>=2</m:t>
                    </m:r>
                  </m:oMath>
                </a14:m>
                <a:r>
                  <a:rPr lang="en-US" sz="2200" b="0" dirty="0"/>
                  <a:t> corresponding to the month 7/86, and so on.</a:t>
                </a:r>
              </a:p>
              <a:p>
                <a:r>
                  <a:rPr lang="en-US" sz="2200" b="0" dirty="0"/>
                  <a:t>Likewise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=6.73</m:t>
                    </m:r>
                  </m:oMath>
                </a14:m>
                <a:r>
                  <a:rPr lang="en-US" sz="2200" b="0" dirty="0"/>
                  <a:t>,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=6.27</m:t>
                    </m:r>
                  </m:oMath>
                </a14:m>
                <a:r>
                  <a:rPr lang="en-US" sz="2200" b="0" dirty="0"/>
                  <a:t>, and so on </a:t>
                </a:r>
              </a:p>
              <a:p>
                <a:pPr marL="0" indent="0">
                  <a:buNone/>
                </a:pPr>
                <a:endParaRPr lang="en-US" sz="2200" dirty="0"/>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3969283" y="1541769"/>
                <a:ext cx="4717517" cy="2759011"/>
              </a:xfrm>
              <a:prstGeom prst="rect">
                <a:avLst/>
              </a:prstGeom>
              <a:blipFill>
                <a:blip r:embed="rId5"/>
                <a:stretch>
                  <a:fillRect l="-1414" t="-1094" r="-9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460375" y="3689024"/>
                <a:ext cx="3251201" cy="2894338"/>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dirty="0">
                    <a:latin typeface="+mj-lt"/>
                  </a:rPr>
                  <a:t>Objective</a:t>
                </a:r>
              </a:p>
              <a:p>
                <a:r>
                  <a:rPr lang="en-US" sz="2200" b="0" dirty="0"/>
                  <a:t>Estimate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48</m:t>
                        </m:r>
                      </m:sub>
                    </m:sSub>
                  </m:oMath>
                </a14:m>
                <a:r>
                  <a:rPr lang="en-US" sz="2200" dirty="0">
                    <a:latin typeface="+mj-lt"/>
                  </a:rPr>
                  <a:t>, the estimated value of the index in May 1990.</a:t>
                </a:r>
              </a:p>
              <a:p>
                <a:r>
                  <a:rPr lang="en-US" sz="2200" dirty="0">
                    <a:latin typeface="+mj-lt"/>
                  </a:rPr>
                  <a:t>We find </a:t>
                </a:r>
                <a14:m>
                  <m:oMath xmlns:m="http://schemas.openxmlformats.org/officeDocument/2006/math">
                    <m:r>
                      <a:rPr lang="en-US" sz="2200" b="0" i="1" smtClean="0">
                        <a:latin typeface="Cambria Math" panose="02040503050406030204" pitchFamily="18" charset="0"/>
                      </a:rPr>
                      <m:t>𝐸</m:t>
                    </m:r>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48</m:t>
                        </m:r>
                      </m:sub>
                    </m:sSub>
                    <m:r>
                      <a:rPr lang="en-US" sz="2200" b="0" i="1" smtClean="0">
                        <a:latin typeface="Cambria Math" panose="02040503050406030204" pitchFamily="18" charset="0"/>
                      </a:rPr>
                      <m:t>)</m:t>
                    </m:r>
                  </m:oMath>
                </a14:m>
                <a:r>
                  <a:rPr lang="en-US" sz="2200" dirty="0">
                    <a:latin typeface="+mj-lt"/>
                  </a:rPr>
                  <a:t> and quantity the uncertainty in the measurement.</a:t>
                </a: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460375" y="3689024"/>
                <a:ext cx="3251201" cy="2894338"/>
              </a:xfrm>
              <a:prstGeom prst="rect">
                <a:avLst/>
              </a:prstGeom>
              <a:blipFill>
                <a:blip r:embed="rId6"/>
                <a:stretch>
                  <a:fillRect l="-2048" t="-1044" b="-4384"/>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1B725A06-2998-416C-94C9-5DA44CFD4623}"/>
              </a:ext>
            </a:extLst>
          </p:cNvPr>
          <p:cNvPicPr>
            <a:picLocks noChangeAspect="1"/>
          </p:cNvPicPr>
          <p:nvPr/>
        </p:nvPicPr>
        <p:blipFill rotWithShape="1">
          <a:blip r:embed="rId7"/>
          <a:srcRect b="61959"/>
          <a:stretch/>
        </p:blipFill>
        <p:spPr>
          <a:xfrm>
            <a:off x="4250642" y="4325294"/>
            <a:ext cx="4154797" cy="1981874"/>
          </a:xfrm>
          <a:prstGeom prst="rect">
            <a:avLst/>
          </a:prstGeom>
        </p:spPr>
      </p:pic>
      <p:sp>
        <p:nvSpPr>
          <p:cNvPr id="3" name="TextBox 2">
            <a:extLst>
              <a:ext uri="{FF2B5EF4-FFF2-40B4-BE49-F238E27FC236}">
                <a16:creationId xmlns:a16="http://schemas.microsoft.com/office/drawing/2014/main" id="{2D723BA7-C8A3-4F0D-AE03-7C026B62C525}"/>
              </a:ext>
            </a:extLst>
          </p:cNvPr>
          <p:cNvSpPr txBox="1"/>
          <p:nvPr/>
        </p:nvSpPr>
        <p:spPr>
          <a:xfrm>
            <a:off x="4466887" y="4641742"/>
            <a:ext cx="3938552" cy="110799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200" dirty="0"/>
              <a:t>We model this problem using ordinary least squares (OLS) linear regression.</a:t>
            </a:r>
          </a:p>
        </p:txBody>
      </p:sp>
    </p:spTree>
    <p:extLst>
      <p:ext uri="{BB962C8B-B14F-4D97-AF65-F5344CB8AC3E}">
        <p14:creationId xmlns:p14="http://schemas.microsoft.com/office/powerpoint/2010/main" val="3952646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Linear Regression</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57198" y="1531938"/>
                <a:ext cx="4409442" cy="43191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900" dirty="0">
                    <a:latin typeface="+mj-lt"/>
                  </a:rPr>
                  <a:t>The </a:t>
                </a:r>
                <a:r>
                  <a:rPr lang="en-US" sz="1900" i="1" dirty="0">
                    <a:latin typeface="+mj-lt"/>
                  </a:rPr>
                  <a:t>linear regression</a:t>
                </a:r>
                <a:r>
                  <a:rPr lang="en-US" sz="1900" dirty="0">
                    <a:latin typeface="+mj-lt"/>
                  </a:rPr>
                  <a:t> model assumes that</a:t>
                </a:r>
                <a:br>
                  <a:rPr lang="en-US" sz="1900" dirty="0">
                    <a:latin typeface="+mj-lt"/>
                  </a:rPr>
                </a:br>
                <a14:m>
                  <m:oMath xmlns:m="http://schemas.openxmlformats.org/officeDocument/2006/math">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𝑋</m:t>
                        </m:r>
                      </m:e>
                      <m:sub>
                        <m:r>
                          <a:rPr lang="en-US" sz="1900" b="0" i="1" smtClean="0">
                            <a:latin typeface="Cambria Math" panose="02040503050406030204" pitchFamily="18" charset="0"/>
                          </a:rPr>
                          <m:t>𝑡</m:t>
                        </m:r>
                      </m:sub>
                    </m:sSub>
                    <m:r>
                      <a:rPr lang="en-US" sz="1900" b="0" i="1" smtClean="0">
                        <a:latin typeface="Cambria Math" panose="02040503050406030204" pitchFamily="18" charset="0"/>
                      </a:rPr>
                      <m:t>=</m:t>
                    </m:r>
                    <m:r>
                      <a:rPr lang="en-US" sz="1900" b="0" i="1" smtClean="0">
                        <a:latin typeface="Cambria Math" panose="02040503050406030204" pitchFamily="18" charset="0"/>
                      </a:rPr>
                      <m:t>𝑎</m:t>
                    </m:r>
                    <m:r>
                      <a:rPr lang="en-US" sz="1900" b="0" i="1" smtClean="0">
                        <a:latin typeface="Cambria Math" panose="02040503050406030204" pitchFamily="18" charset="0"/>
                      </a:rPr>
                      <m:t>+</m:t>
                    </m:r>
                    <m:r>
                      <a:rPr lang="en-US" sz="1900" b="0" i="1" smtClean="0">
                        <a:latin typeface="Cambria Math" panose="02040503050406030204" pitchFamily="18" charset="0"/>
                      </a:rPr>
                      <m:t>𝑏𝑡</m:t>
                    </m:r>
                    <m:r>
                      <a:rPr lang="en-US" sz="1900" b="0" i="1" smtClean="0">
                        <a:latin typeface="Cambria Math" panose="02040503050406030204" pitchFamily="18" charset="0"/>
                      </a:rPr>
                      <m:t>+</m:t>
                    </m:r>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𝜖</m:t>
                        </m:r>
                      </m:e>
                      <m:sub>
                        <m:r>
                          <a:rPr lang="en-US" sz="1900" b="0" i="1" smtClean="0">
                            <a:latin typeface="Cambria Math" panose="02040503050406030204" pitchFamily="18" charset="0"/>
                          </a:rPr>
                          <m:t>𝑡</m:t>
                        </m:r>
                      </m:sub>
                    </m:sSub>
                  </m:oMath>
                </a14:m>
                <a:br>
                  <a:rPr lang="en-US" sz="1900" dirty="0">
                    <a:latin typeface="+mj-lt"/>
                  </a:rPr>
                </a:br>
                <a:r>
                  <a:rPr lang="en-US" sz="1900" dirty="0">
                    <a:latin typeface="+mj-lt"/>
                  </a:rPr>
                  <a:t>where </a:t>
                </a:r>
                <a14:m>
                  <m:oMath xmlns:m="http://schemas.openxmlformats.org/officeDocument/2006/math">
                    <m:r>
                      <a:rPr lang="en-US" sz="1900" b="0" i="1" smtClean="0">
                        <a:latin typeface="Cambria Math" panose="02040503050406030204" pitchFamily="18" charset="0"/>
                      </a:rPr>
                      <m:t>𝑎</m:t>
                    </m:r>
                  </m:oMath>
                </a14:m>
                <a:r>
                  <a:rPr lang="en-US" sz="1900" dirty="0">
                    <a:latin typeface="+mj-lt"/>
                  </a:rPr>
                  <a:t> and </a:t>
                </a:r>
                <a14:m>
                  <m:oMath xmlns:m="http://schemas.openxmlformats.org/officeDocument/2006/math">
                    <m:r>
                      <a:rPr lang="en-US" sz="1900" b="0" i="1" smtClean="0">
                        <a:latin typeface="Cambria Math" panose="02040503050406030204" pitchFamily="18" charset="0"/>
                      </a:rPr>
                      <m:t>𝑏</m:t>
                    </m:r>
                  </m:oMath>
                </a14:m>
                <a:r>
                  <a:rPr lang="en-US" sz="1900" dirty="0">
                    <a:latin typeface="+mj-lt"/>
                  </a:rPr>
                  <a:t> are real constants and </a:t>
                </a:r>
                <a14:m>
                  <m:oMath xmlns:m="http://schemas.openxmlformats.org/officeDocument/2006/math">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𝜖</m:t>
                        </m:r>
                      </m:e>
                      <m:sub>
                        <m:r>
                          <a:rPr lang="en-US" sz="1900" b="0" i="1" smtClean="0">
                            <a:latin typeface="Cambria Math" panose="02040503050406030204" pitchFamily="18" charset="0"/>
                          </a:rPr>
                          <m:t>𝑡</m:t>
                        </m:r>
                      </m:sub>
                    </m:sSub>
                  </m:oMath>
                </a14:m>
                <a:r>
                  <a:rPr lang="en-US" sz="1900" dirty="0">
                    <a:latin typeface="+mj-lt"/>
                  </a:rPr>
                  <a:t> is a random variable that represents the effect of random fluctuations.</a:t>
                </a:r>
              </a:p>
              <a:p>
                <a:r>
                  <a:rPr lang="en-US" sz="1900" dirty="0">
                    <a:latin typeface="+mj-lt"/>
                  </a:rPr>
                  <a:t>It is assumed that</a:t>
                </a:r>
                <a:br>
                  <a:rPr lang="en-US" sz="1900" dirty="0">
                    <a:latin typeface="+mj-lt"/>
                  </a:rPr>
                </a:br>
                <a14:m>
                  <m:oMath xmlns:m="http://schemas.openxmlformats.org/officeDocument/2006/math">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𝜖</m:t>
                        </m:r>
                      </m:e>
                      <m:sub>
                        <m:r>
                          <a:rPr lang="en-US" sz="1900" b="0" i="1" smtClean="0">
                            <a:latin typeface="Cambria Math" panose="02040503050406030204" pitchFamily="18" charset="0"/>
                          </a:rPr>
                          <m:t>1</m:t>
                        </m:r>
                      </m:sub>
                    </m:sSub>
                    <m:r>
                      <a:rPr lang="en-US" sz="1900" b="0" i="1" smtClean="0">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𝜖</m:t>
                        </m:r>
                      </m:e>
                      <m:sub>
                        <m:r>
                          <a:rPr lang="en-US" sz="1900" b="0" i="1" smtClean="0">
                            <a:latin typeface="Cambria Math" panose="02040503050406030204" pitchFamily="18" charset="0"/>
                          </a:rPr>
                          <m:t>2</m:t>
                        </m:r>
                      </m:sub>
                    </m:sSub>
                    <m:r>
                      <a:rPr lang="en-US" sz="1900" b="0" i="1" smtClean="0">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𝜖</m:t>
                        </m:r>
                      </m:e>
                      <m:sub>
                        <m:r>
                          <a:rPr lang="en-US" sz="1900" b="0" i="1" smtClean="0">
                            <a:latin typeface="Cambria Math" panose="02040503050406030204" pitchFamily="18" charset="0"/>
                          </a:rPr>
                          <m:t>3</m:t>
                        </m:r>
                      </m:sub>
                    </m:sSub>
                    <m:r>
                      <a:rPr lang="en-US" sz="1900" b="0" i="1" smtClean="0">
                        <a:latin typeface="Cambria Math" panose="02040503050406030204" pitchFamily="18" charset="0"/>
                      </a:rPr>
                      <m:t>, …</m:t>
                    </m:r>
                  </m:oMath>
                </a14:m>
                <a:br>
                  <a:rPr lang="en-US" sz="1900" dirty="0">
                    <a:latin typeface="+mj-lt"/>
                  </a:rPr>
                </a:br>
                <a:r>
                  <a:rPr lang="en-US" sz="1900" dirty="0">
                    <a:latin typeface="+mj-lt"/>
                  </a:rPr>
                  <a:t>are independent and normally distributed with mean 0 and standard deviation </a:t>
                </a:r>
                <a14:m>
                  <m:oMath xmlns:m="http://schemas.openxmlformats.org/officeDocument/2006/math">
                    <m:r>
                      <a:rPr lang="en-US" sz="1900" b="0" i="1" smtClean="0">
                        <a:latin typeface="Cambria Math" panose="02040503050406030204" pitchFamily="18" charset="0"/>
                      </a:rPr>
                      <m:t>𝜎</m:t>
                    </m:r>
                  </m:oMath>
                </a14:m>
                <a:r>
                  <a:rPr lang="en-US" sz="1900" dirty="0">
                    <a:latin typeface="+mj-lt"/>
                  </a:rPr>
                  <a:t>.</a:t>
                </a:r>
              </a:p>
              <a:p>
                <a:r>
                  <a:rPr lang="en-US" sz="1900" b="0" dirty="0">
                    <a:latin typeface="+mj-lt"/>
                  </a:rPr>
                  <a:t>Since the mean of </a:t>
                </a:r>
                <a14:m>
                  <m:oMath xmlns:m="http://schemas.openxmlformats.org/officeDocument/2006/math">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𝜖</m:t>
                        </m:r>
                      </m:e>
                      <m:sub>
                        <m:r>
                          <a:rPr lang="en-US" sz="1900" b="0" i="1" smtClean="0">
                            <a:latin typeface="Cambria Math" panose="02040503050406030204" pitchFamily="18" charset="0"/>
                          </a:rPr>
                          <m:t>𝑡</m:t>
                        </m:r>
                      </m:sub>
                    </m:sSub>
                  </m:oMath>
                </a14:m>
                <a:r>
                  <a:rPr lang="en-US" sz="1900" b="0" dirty="0">
                    <a:latin typeface="+mj-lt"/>
                  </a:rPr>
                  <a:t> is 0 we have </a:t>
                </a:r>
                <a:br>
                  <a:rPr lang="en-US" sz="1900" b="0" dirty="0">
                    <a:latin typeface="+mj-lt"/>
                  </a:rPr>
                </a:br>
                <a14:m>
                  <m:oMath xmlns:m="http://schemas.openxmlformats.org/officeDocument/2006/math">
                    <m:r>
                      <a:rPr lang="en-US" sz="1900" b="0" i="1" smtClean="0">
                        <a:latin typeface="Cambria Math" panose="02040503050406030204" pitchFamily="18" charset="0"/>
                      </a:rPr>
                      <m:t>𝐸</m:t>
                    </m:r>
                    <m:d>
                      <m:dPr>
                        <m:ctrlPr>
                          <a:rPr lang="en-US" sz="1900" b="0" i="1" smtClean="0">
                            <a:latin typeface="Cambria Math" panose="02040503050406030204" pitchFamily="18" charset="0"/>
                          </a:rPr>
                        </m:ctrlPr>
                      </m:dPr>
                      <m:e>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𝑋</m:t>
                            </m:r>
                          </m:e>
                          <m:sub>
                            <m:r>
                              <a:rPr lang="en-US" sz="1900" b="0" i="1" smtClean="0">
                                <a:latin typeface="Cambria Math" panose="02040503050406030204" pitchFamily="18" charset="0"/>
                              </a:rPr>
                              <m:t>𝑡</m:t>
                            </m:r>
                          </m:sub>
                        </m:sSub>
                      </m:e>
                    </m:d>
                    <m:r>
                      <a:rPr lang="en-US" sz="1900" b="0" i="1" smtClean="0">
                        <a:latin typeface="Cambria Math" panose="02040503050406030204" pitchFamily="18" charset="0"/>
                      </a:rPr>
                      <m:t>=</m:t>
                    </m:r>
                    <m:r>
                      <a:rPr lang="en-US" sz="1900" b="0" i="1" smtClean="0">
                        <a:latin typeface="Cambria Math" panose="02040503050406030204" pitchFamily="18" charset="0"/>
                      </a:rPr>
                      <m:t>𝑎</m:t>
                    </m:r>
                    <m:r>
                      <a:rPr lang="en-US" sz="1900" b="0" i="1" smtClean="0">
                        <a:latin typeface="Cambria Math" panose="02040503050406030204" pitchFamily="18" charset="0"/>
                      </a:rPr>
                      <m:t>+</m:t>
                    </m:r>
                    <m:r>
                      <a:rPr lang="en-US" sz="1900" b="0" i="1" smtClean="0">
                        <a:latin typeface="Cambria Math" panose="02040503050406030204" pitchFamily="18" charset="0"/>
                      </a:rPr>
                      <m:t>𝑏𝑡</m:t>
                    </m:r>
                  </m:oMath>
                </a14:m>
                <a:endParaRPr lang="en-US" sz="1900" b="0" dirty="0">
                  <a:latin typeface="+mj-lt"/>
                </a:endParaRPr>
              </a:p>
              <a:p>
                <a:pPr marL="0" indent="0">
                  <a:buNone/>
                </a:pPr>
                <a:endParaRPr lang="en-US" sz="1900" dirty="0">
                  <a:latin typeface="+mj-lt"/>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57198" y="1531938"/>
                <a:ext cx="4409442" cy="4319160"/>
              </a:xfrm>
              <a:prstGeom prst="rect">
                <a:avLst/>
              </a:prstGeom>
              <a:blipFill>
                <a:blip r:embed="rId4"/>
                <a:stretch>
                  <a:fillRect l="-688" t="-421" r="-138"/>
                </a:stretch>
              </a:blipFill>
            </p:spPr>
            <p:txBody>
              <a:bodyPr/>
              <a:lstStyle/>
              <a:p>
                <a:r>
                  <a:rPr lang="en-US">
                    <a:noFill/>
                  </a:rPr>
                  <a:t> </a:t>
                </a:r>
              </a:p>
            </p:txBody>
          </p:sp>
        </mc:Fallback>
      </mc:AlternateContent>
      <p:pic>
        <p:nvPicPr>
          <p:cNvPr id="1026" name="Picture 2" descr="Image result for linear regression">
            <a:extLst>
              <a:ext uri="{FF2B5EF4-FFF2-40B4-BE49-F238E27FC236}">
                <a16:creationId xmlns:a16="http://schemas.microsoft.com/office/drawing/2014/main" id="{7DAEE094-434D-44B2-A17C-9552DE1483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4619" y="1767840"/>
            <a:ext cx="3086101" cy="38884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2B8C9C0-84EA-411D-8052-A3ED4B286DB1}"/>
                  </a:ext>
                </a:extLst>
              </p:cNvPr>
              <p:cNvSpPr txBox="1"/>
              <p:nvPr/>
            </p:nvSpPr>
            <p:spPr>
              <a:xfrm>
                <a:off x="6746240" y="5435600"/>
                <a:ext cx="365760" cy="415498"/>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100" i="1" dirty="0" smtClean="0">
                          <a:latin typeface="Cambria Math" panose="02040503050406030204" pitchFamily="18" charset="0"/>
                        </a:rPr>
                        <m:t>𝑡</m:t>
                      </m:r>
                    </m:oMath>
                  </m:oMathPara>
                </a14:m>
                <a:endParaRPr lang="en-US" sz="2100" dirty="0"/>
              </a:p>
            </p:txBody>
          </p:sp>
        </mc:Choice>
        <mc:Fallback xmlns="">
          <p:sp>
            <p:nvSpPr>
              <p:cNvPr id="4" name="TextBox 3">
                <a:extLst>
                  <a:ext uri="{FF2B5EF4-FFF2-40B4-BE49-F238E27FC236}">
                    <a16:creationId xmlns:a16="http://schemas.microsoft.com/office/drawing/2014/main" id="{42B8C9C0-84EA-411D-8052-A3ED4B286DB1}"/>
                  </a:ext>
                </a:extLst>
              </p:cNvPr>
              <p:cNvSpPr txBox="1">
                <a:spLocks noRot="1" noChangeAspect="1" noMove="1" noResize="1" noEditPoints="1" noAdjustHandles="1" noChangeArrowheads="1" noChangeShapeType="1" noTextEdit="1"/>
              </p:cNvSpPr>
              <p:nvPr/>
            </p:nvSpPr>
            <p:spPr>
              <a:xfrm>
                <a:off x="6746240" y="5435600"/>
                <a:ext cx="365760" cy="41549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53514DF-4CAF-4CF1-BC38-442423691516}"/>
                  </a:ext>
                </a:extLst>
              </p:cNvPr>
              <p:cNvSpPr txBox="1"/>
              <p:nvPr/>
            </p:nvSpPr>
            <p:spPr>
              <a:xfrm>
                <a:off x="5059680" y="3129280"/>
                <a:ext cx="365760" cy="415498"/>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100" b="0" i="1" dirty="0" smtClean="0">
                              <a:latin typeface="Cambria Math" panose="02040503050406030204" pitchFamily="18" charset="0"/>
                            </a:rPr>
                          </m:ctrlPr>
                        </m:sSubPr>
                        <m:e>
                          <m:r>
                            <a:rPr lang="en-US" sz="2100" b="0" i="1" dirty="0" smtClean="0">
                              <a:latin typeface="Cambria Math" panose="02040503050406030204" pitchFamily="18" charset="0"/>
                            </a:rPr>
                            <m:t>𝑋</m:t>
                          </m:r>
                        </m:e>
                        <m:sub>
                          <m:r>
                            <a:rPr lang="en-US" sz="2100" i="1" dirty="0" smtClean="0">
                              <a:latin typeface="Cambria Math" panose="02040503050406030204" pitchFamily="18" charset="0"/>
                            </a:rPr>
                            <m:t>𝑡</m:t>
                          </m:r>
                        </m:sub>
                      </m:sSub>
                    </m:oMath>
                  </m:oMathPara>
                </a14:m>
                <a:endParaRPr lang="en-US" sz="2100" dirty="0"/>
              </a:p>
            </p:txBody>
          </p:sp>
        </mc:Choice>
        <mc:Fallback xmlns="">
          <p:sp>
            <p:nvSpPr>
              <p:cNvPr id="11" name="TextBox 10">
                <a:extLst>
                  <a:ext uri="{FF2B5EF4-FFF2-40B4-BE49-F238E27FC236}">
                    <a16:creationId xmlns:a16="http://schemas.microsoft.com/office/drawing/2014/main" id="{C53514DF-4CAF-4CF1-BC38-442423691516}"/>
                  </a:ext>
                </a:extLst>
              </p:cNvPr>
              <p:cNvSpPr txBox="1">
                <a:spLocks noRot="1" noChangeAspect="1" noMove="1" noResize="1" noEditPoints="1" noAdjustHandles="1" noChangeArrowheads="1" noChangeShapeType="1" noTextEdit="1"/>
              </p:cNvSpPr>
              <p:nvPr/>
            </p:nvSpPr>
            <p:spPr>
              <a:xfrm>
                <a:off x="5059680" y="3129280"/>
                <a:ext cx="365760" cy="415498"/>
              </a:xfrm>
              <a:prstGeom prst="rect">
                <a:avLst/>
              </a:prstGeom>
              <a:blipFill>
                <a:blip r:embed="rId7"/>
                <a:stretch>
                  <a:fillRect r="-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D9EF553-20A2-4614-B5E4-9DBCA124EA47}"/>
                  </a:ext>
                </a:extLst>
              </p:cNvPr>
              <p:cNvSpPr txBox="1"/>
              <p:nvPr/>
            </p:nvSpPr>
            <p:spPr>
              <a:xfrm>
                <a:off x="6746240" y="4074160"/>
                <a:ext cx="365760" cy="415498"/>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100" b="0" i="1" dirty="0" smtClean="0">
                              <a:latin typeface="Cambria Math" panose="02040503050406030204" pitchFamily="18" charset="0"/>
                            </a:rPr>
                          </m:ctrlPr>
                        </m:sSubPr>
                        <m:e>
                          <m:r>
                            <a:rPr lang="en-US" sz="2100" b="0" i="1" dirty="0" smtClean="0">
                              <a:latin typeface="Cambria Math" panose="02040503050406030204" pitchFamily="18" charset="0"/>
                            </a:rPr>
                            <m:t>𝜖</m:t>
                          </m:r>
                        </m:e>
                        <m:sub>
                          <m:r>
                            <a:rPr lang="en-US" sz="2100" i="1" dirty="0" smtClean="0">
                              <a:latin typeface="Cambria Math" panose="02040503050406030204" pitchFamily="18" charset="0"/>
                            </a:rPr>
                            <m:t>𝑡</m:t>
                          </m:r>
                        </m:sub>
                      </m:sSub>
                    </m:oMath>
                  </m:oMathPara>
                </a14:m>
                <a:endParaRPr lang="en-US" sz="2100" dirty="0"/>
              </a:p>
            </p:txBody>
          </p:sp>
        </mc:Choice>
        <mc:Fallback xmlns="">
          <p:sp>
            <p:nvSpPr>
              <p:cNvPr id="12" name="TextBox 11">
                <a:extLst>
                  <a:ext uri="{FF2B5EF4-FFF2-40B4-BE49-F238E27FC236}">
                    <a16:creationId xmlns:a16="http://schemas.microsoft.com/office/drawing/2014/main" id="{3D9EF553-20A2-4614-B5E4-9DBCA124EA47}"/>
                  </a:ext>
                </a:extLst>
              </p:cNvPr>
              <p:cNvSpPr txBox="1">
                <a:spLocks noRot="1" noChangeAspect="1" noMove="1" noResize="1" noEditPoints="1" noAdjustHandles="1" noChangeArrowheads="1" noChangeShapeType="1" noTextEdit="1"/>
              </p:cNvSpPr>
              <p:nvPr/>
            </p:nvSpPr>
            <p:spPr>
              <a:xfrm>
                <a:off x="6746240" y="4074160"/>
                <a:ext cx="365760" cy="415498"/>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7212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Effect transition="in" filter="fade">
                                      <p:cBhvr>
                                        <p:cTn id="11"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Linear Regression</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57198" y="1531938"/>
                <a:ext cx="4409442" cy="4685982"/>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mj-lt"/>
                  </a:rPr>
                  <a:t>We now examine how to find the parameters </a:t>
                </a:r>
                <a14:m>
                  <m:oMath xmlns:m="http://schemas.openxmlformats.org/officeDocument/2006/math">
                    <m:r>
                      <a:rPr lang="en-US" sz="2000" i="1">
                        <a:latin typeface="Cambria Math" panose="02040503050406030204" pitchFamily="18" charset="0"/>
                      </a:rPr>
                      <m:t>𝑎</m:t>
                    </m:r>
                  </m:oMath>
                </a14:m>
                <a:r>
                  <a:rPr lang="en-US" sz="2000" dirty="0"/>
                  <a:t> (intercept) and </a:t>
                </a:r>
                <a14:m>
                  <m:oMath xmlns:m="http://schemas.openxmlformats.org/officeDocument/2006/math">
                    <m:r>
                      <a:rPr lang="en-US" sz="2000" i="1">
                        <a:latin typeface="Cambria Math" panose="02040503050406030204" pitchFamily="18" charset="0"/>
                      </a:rPr>
                      <m:t>𝑏</m:t>
                    </m:r>
                  </m:oMath>
                </a14:m>
                <a:r>
                  <a:rPr lang="en-US" sz="2000" dirty="0">
                    <a:latin typeface="+mj-lt"/>
                  </a:rPr>
                  <a:t> (slope)</a:t>
                </a:r>
                <a:br>
                  <a:rPr lang="en-US" sz="2000" dirty="0">
                    <a:latin typeface="+mj-lt"/>
                  </a:rPr>
                </a:b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b="0" i="1" smtClean="0">
                        <a:latin typeface="Cambria Math" panose="02040503050406030204" pitchFamily="18" charset="0"/>
                      </a:rPr>
                      <m:t>𝑏𝑡</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𝜖</m:t>
                        </m:r>
                      </m:e>
                      <m:sub>
                        <m:r>
                          <a:rPr lang="en-US" sz="2000" b="0" i="1" smtClean="0">
                            <a:latin typeface="Cambria Math" panose="02040503050406030204" pitchFamily="18" charset="0"/>
                          </a:rPr>
                          <m:t>𝑡</m:t>
                        </m:r>
                      </m:sub>
                    </m:sSub>
                  </m:oMath>
                </a14:m>
                <a:endParaRPr lang="en-US" sz="2000" b="0" dirty="0">
                  <a:latin typeface="+mj-lt"/>
                </a:endParaRPr>
              </a:p>
              <a:p>
                <a:r>
                  <a:rPr lang="en-US" sz="2000" dirty="0">
                    <a:latin typeface="+mj-lt"/>
                  </a:rPr>
                  <a:t>Given a set of data points </a:t>
                </a:r>
                <a:br>
                  <a:rPr lang="en-US" sz="2000" dirty="0">
                    <a:latin typeface="+mj-lt"/>
                  </a:rPr>
                </a:br>
                <a14:m>
                  <m:oMath xmlns:m="http://schemas.openxmlformats.org/officeDocument/2006/math">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 …, </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𝑛</m:t>
                            </m:r>
                          </m:sub>
                        </m:sSub>
                      </m:e>
                    </m:d>
                  </m:oMath>
                </a14:m>
                <a:r>
                  <a:rPr lang="en-US" sz="2000" dirty="0">
                    <a:latin typeface="+mj-lt"/>
                  </a:rPr>
                  <a:t> </a:t>
                </a:r>
                <a:br>
                  <a:rPr lang="en-US" sz="2000" dirty="0">
                    <a:latin typeface="+mj-lt"/>
                  </a:rPr>
                </a:br>
                <a:r>
                  <a:rPr lang="en-US" sz="2000" dirty="0">
                    <a:latin typeface="+mj-lt"/>
                  </a:rPr>
                  <a:t>and the model </a:t>
                </a:r>
                <a14:m>
                  <m:oMath xmlns:m="http://schemas.openxmlformats.org/officeDocument/2006/math">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b="0" i="1" smtClean="0">
                        <a:latin typeface="Cambria Math" panose="02040503050406030204" pitchFamily="18" charset="0"/>
                      </a:rPr>
                      <m:t>𝑏𝑡</m:t>
                    </m:r>
                  </m:oMath>
                </a14:m>
                <a:r>
                  <a:rPr lang="en-US" sz="2000" dirty="0">
                    <a:latin typeface="+mj-lt"/>
                  </a:rPr>
                  <a:t> we have that</a:t>
                </a:r>
                <a:br>
                  <a:rPr lang="en-US" sz="2000" dirty="0">
                    <a:latin typeface="+mj-lt"/>
                  </a:rPr>
                </a:b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𝜖</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b="0" i="1" smtClean="0">
                            <a:latin typeface="Cambria Math" panose="02040503050406030204" pitchFamily="18" charset="0"/>
                          </a:rPr>
                          <m:t>𝑏</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m:t>
                    </m:r>
                  </m:oMath>
                </a14:m>
                <a:endParaRPr lang="en-US" sz="2000" dirty="0">
                  <a:latin typeface="+mj-lt"/>
                </a:endParaRPr>
              </a:p>
              <a:p>
                <a:r>
                  <a:rPr lang="en-US" sz="2000" dirty="0">
                    <a:latin typeface="+mj-lt"/>
                  </a:rPr>
                  <a:t>We can use techniques from multivariate calculus to find </a:t>
                </a:r>
                <a14:m>
                  <m:oMath xmlns:m="http://schemas.openxmlformats.org/officeDocument/2006/math">
                    <m:r>
                      <a:rPr lang="en-US" sz="2000" b="0" i="1" smtClean="0">
                        <a:latin typeface="Cambria Math" panose="02040503050406030204" pitchFamily="18" charset="0"/>
                      </a:rPr>
                      <m:t>𝑎</m:t>
                    </m:r>
                  </m:oMath>
                </a14:m>
                <a:r>
                  <a:rPr lang="en-US" sz="2000" dirty="0">
                    <a:latin typeface="+mj-lt"/>
                  </a:rPr>
                  <a:t> and </a:t>
                </a:r>
                <a14:m>
                  <m:oMath xmlns:m="http://schemas.openxmlformats.org/officeDocument/2006/math">
                    <m:r>
                      <a:rPr lang="en-US" sz="2000" b="0" i="1" smtClean="0">
                        <a:latin typeface="Cambria Math" panose="02040503050406030204" pitchFamily="18" charset="0"/>
                      </a:rPr>
                      <m:t>𝑏</m:t>
                    </m:r>
                  </m:oMath>
                </a14:m>
                <a:r>
                  <a:rPr lang="en-US" sz="2000" dirty="0">
                    <a:latin typeface="+mj-lt"/>
                  </a:rPr>
                  <a:t> that minimize</a:t>
                </a:r>
                <a:br>
                  <a:rPr lang="en-US" sz="2000" dirty="0">
                    <a:latin typeface="+mj-lt"/>
                  </a:rPr>
                </a:br>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𝜖</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2</m:t>
                            </m:r>
                          </m:sup>
                        </m:sSubSup>
                      </m:e>
                    </m:nary>
                  </m:oMath>
                </a14:m>
                <a:endParaRPr lang="en-US" sz="2000" dirty="0">
                  <a:latin typeface="+mj-lt"/>
                </a:endParaRPr>
              </a:p>
              <a:p>
                <a:pPr marL="0" indent="0">
                  <a:buNone/>
                </a:pPr>
                <a:endParaRPr lang="en-US" sz="2000" dirty="0">
                  <a:latin typeface="+mj-lt"/>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57198" y="1531938"/>
                <a:ext cx="4409442" cy="4685982"/>
              </a:xfrm>
              <a:prstGeom prst="rect">
                <a:avLst/>
              </a:prstGeom>
              <a:blipFill>
                <a:blip r:embed="rId4"/>
                <a:stretch>
                  <a:fillRect l="-963" t="-388"/>
                </a:stretch>
              </a:blipFill>
            </p:spPr>
            <p:txBody>
              <a:bodyPr/>
              <a:lstStyle/>
              <a:p>
                <a:r>
                  <a:rPr lang="en-US">
                    <a:noFill/>
                  </a:rPr>
                  <a:t> </a:t>
                </a:r>
              </a:p>
            </p:txBody>
          </p:sp>
        </mc:Fallback>
      </mc:AlternateContent>
      <p:pic>
        <p:nvPicPr>
          <p:cNvPr id="1026" name="Picture 2" descr="Image result for linear regression">
            <a:extLst>
              <a:ext uri="{FF2B5EF4-FFF2-40B4-BE49-F238E27FC236}">
                <a16:creationId xmlns:a16="http://schemas.microsoft.com/office/drawing/2014/main" id="{7DAEE094-434D-44B2-A17C-9552DE1483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4619" y="1767840"/>
            <a:ext cx="3086101" cy="38884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2B8C9C0-84EA-411D-8052-A3ED4B286DB1}"/>
                  </a:ext>
                </a:extLst>
              </p:cNvPr>
              <p:cNvSpPr txBox="1"/>
              <p:nvPr/>
            </p:nvSpPr>
            <p:spPr>
              <a:xfrm>
                <a:off x="6746240" y="5435600"/>
                <a:ext cx="365760" cy="415498"/>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100" i="1" dirty="0" smtClean="0">
                          <a:latin typeface="Cambria Math" panose="02040503050406030204" pitchFamily="18" charset="0"/>
                        </a:rPr>
                        <m:t>𝑡</m:t>
                      </m:r>
                    </m:oMath>
                  </m:oMathPara>
                </a14:m>
                <a:endParaRPr lang="en-US" sz="2100" dirty="0"/>
              </a:p>
            </p:txBody>
          </p:sp>
        </mc:Choice>
        <mc:Fallback xmlns="">
          <p:sp>
            <p:nvSpPr>
              <p:cNvPr id="4" name="TextBox 3">
                <a:extLst>
                  <a:ext uri="{FF2B5EF4-FFF2-40B4-BE49-F238E27FC236}">
                    <a16:creationId xmlns:a16="http://schemas.microsoft.com/office/drawing/2014/main" id="{42B8C9C0-84EA-411D-8052-A3ED4B286DB1}"/>
                  </a:ext>
                </a:extLst>
              </p:cNvPr>
              <p:cNvSpPr txBox="1">
                <a:spLocks noRot="1" noChangeAspect="1" noMove="1" noResize="1" noEditPoints="1" noAdjustHandles="1" noChangeArrowheads="1" noChangeShapeType="1" noTextEdit="1"/>
              </p:cNvSpPr>
              <p:nvPr/>
            </p:nvSpPr>
            <p:spPr>
              <a:xfrm>
                <a:off x="6746240" y="5435600"/>
                <a:ext cx="365760" cy="41549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53514DF-4CAF-4CF1-BC38-442423691516}"/>
                  </a:ext>
                </a:extLst>
              </p:cNvPr>
              <p:cNvSpPr txBox="1"/>
              <p:nvPr/>
            </p:nvSpPr>
            <p:spPr>
              <a:xfrm>
                <a:off x="5059680" y="3129280"/>
                <a:ext cx="365760" cy="415498"/>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100" b="0" i="1" dirty="0" smtClean="0">
                              <a:latin typeface="Cambria Math" panose="02040503050406030204" pitchFamily="18" charset="0"/>
                            </a:rPr>
                          </m:ctrlPr>
                        </m:sSubPr>
                        <m:e>
                          <m:r>
                            <a:rPr lang="en-US" sz="2100" b="0" i="1" dirty="0" smtClean="0">
                              <a:latin typeface="Cambria Math" panose="02040503050406030204" pitchFamily="18" charset="0"/>
                            </a:rPr>
                            <m:t>𝑋</m:t>
                          </m:r>
                        </m:e>
                        <m:sub>
                          <m:r>
                            <a:rPr lang="en-US" sz="2100" i="1" dirty="0" smtClean="0">
                              <a:latin typeface="Cambria Math" panose="02040503050406030204" pitchFamily="18" charset="0"/>
                            </a:rPr>
                            <m:t>𝑡</m:t>
                          </m:r>
                        </m:sub>
                      </m:sSub>
                    </m:oMath>
                  </m:oMathPara>
                </a14:m>
                <a:endParaRPr lang="en-US" sz="2100" dirty="0"/>
              </a:p>
            </p:txBody>
          </p:sp>
        </mc:Choice>
        <mc:Fallback xmlns="">
          <p:sp>
            <p:nvSpPr>
              <p:cNvPr id="11" name="TextBox 10">
                <a:extLst>
                  <a:ext uri="{FF2B5EF4-FFF2-40B4-BE49-F238E27FC236}">
                    <a16:creationId xmlns:a16="http://schemas.microsoft.com/office/drawing/2014/main" id="{C53514DF-4CAF-4CF1-BC38-442423691516}"/>
                  </a:ext>
                </a:extLst>
              </p:cNvPr>
              <p:cNvSpPr txBox="1">
                <a:spLocks noRot="1" noChangeAspect="1" noMove="1" noResize="1" noEditPoints="1" noAdjustHandles="1" noChangeArrowheads="1" noChangeShapeType="1" noTextEdit="1"/>
              </p:cNvSpPr>
              <p:nvPr/>
            </p:nvSpPr>
            <p:spPr>
              <a:xfrm>
                <a:off x="5059680" y="3129280"/>
                <a:ext cx="365760" cy="415498"/>
              </a:xfrm>
              <a:prstGeom prst="rect">
                <a:avLst/>
              </a:prstGeom>
              <a:blipFill>
                <a:blip r:embed="rId7"/>
                <a:stretch>
                  <a:fillRect r="-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D9EF553-20A2-4614-B5E4-9DBCA124EA47}"/>
                  </a:ext>
                </a:extLst>
              </p:cNvPr>
              <p:cNvSpPr txBox="1"/>
              <p:nvPr/>
            </p:nvSpPr>
            <p:spPr>
              <a:xfrm>
                <a:off x="6746240" y="4074160"/>
                <a:ext cx="365760" cy="415498"/>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100" b="0" i="1" dirty="0" smtClean="0">
                              <a:latin typeface="Cambria Math" panose="02040503050406030204" pitchFamily="18" charset="0"/>
                            </a:rPr>
                          </m:ctrlPr>
                        </m:sSubPr>
                        <m:e>
                          <m:r>
                            <a:rPr lang="en-US" sz="2100" b="0" i="1" dirty="0" smtClean="0">
                              <a:latin typeface="Cambria Math" panose="02040503050406030204" pitchFamily="18" charset="0"/>
                            </a:rPr>
                            <m:t>𝜖</m:t>
                          </m:r>
                        </m:e>
                        <m:sub>
                          <m:r>
                            <a:rPr lang="en-US" sz="2100" i="1" dirty="0" smtClean="0">
                              <a:latin typeface="Cambria Math" panose="02040503050406030204" pitchFamily="18" charset="0"/>
                            </a:rPr>
                            <m:t>𝑡</m:t>
                          </m:r>
                        </m:sub>
                      </m:sSub>
                    </m:oMath>
                  </m:oMathPara>
                </a14:m>
                <a:endParaRPr lang="en-US" sz="2100" dirty="0"/>
              </a:p>
            </p:txBody>
          </p:sp>
        </mc:Choice>
        <mc:Fallback xmlns="">
          <p:sp>
            <p:nvSpPr>
              <p:cNvPr id="12" name="TextBox 11">
                <a:extLst>
                  <a:ext uri="{FF2B5EF4-FFF2-40B4-BE49-F238E27FC236}">
                    <a16:creationId xmlns:a16="http://schemas.microsoft.com/office/drawing/2014/main" id="{3D9EF553-20A2-4614-B5E4-9DBCA124EA47}"/>
                  </a:ext>
                </a:extLst>
              </p:cNvPr>
              <p:cNvSpPr txBox="1">
                <a:spLocks noRot="1" noChangeAspect="1" noMove="1" noResize="1" noEditPoints="1" noAdjustHandles="1" noChangeArrowheads="1" noChangeShapeType="1" noTextEdit="1"/>
              </p:cNvSpPr>
              <p:nvPr/>
            </p:nvSpPr>
            <p:spPr>
              <a:xfrm>
                <a:off x="6746240" y="4074160"/>
                <a:ext cx="365760" cy="415498"/>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90785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Coefficient of Determination</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57197" y="1531938"/>
                <a:ext cx="5656523" cy="4950142"/>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a:latin typeface="+mj-lt"/>
                  </a:rPr>
                  <a:t>Given a set of data points </a:t>
                </a:r>
                <a:br>
                  <a:rPr lang="en-US" sz="1800" dirty="0">
                    <a:latin typeface="+mj-lt"/>
                  </a:rPr>
                </a:br>
                <a14:m>
                  <m:oMath xmlns:m="http://schemas.openxmlformats.org/officeDocument/2006/math">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 …, </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𝑛</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𝑛</m:t>
                            </m:r>
                          </m:sub>
                        </m:sSub>
                      </m:e>
                    </m:d>
                  </m:oMath>
                </a14:m>
                <a:r>
                  <a:rPr lang="en-US" sz="1800" dirty="0">
                    <a:latin typeface="+mj-lt"/>
                  </a:rPr>
                  <a:t> </a:t>
                </a:r>
                <a:br>
                  <a:rPr lang="en-US" sz="1800" dirty="0">
                    <a:latin typeface="+mj-lt"/>
                  </a:rPr>
                </a:br>
                <a:r>
                  <a:rPr lang="en-US" sz="1800" dirty="0">
                    <a:latin typeface="+mj-lt"/>
                  </a:rPr>
                  <a:t>the </a:t>
                </a:r>
                <a:r>
                  <a:rPr lang="en-US" sz="1800" b="1" u="sng" dirty="0">
                    <a:latin typeface="+mj-lt"/>
                  </a:rPr>
                  <a:t>sample correlation coefficient</a:t>
                </a:r>
                <a:r>
                  <a:rPr lang="en-US" sz="1800" dirty="0">
                    <a:latin typeface="+mj-lt"/>
                  </a:rPr>
                  <a:t> is given by </a:t>
                </a:r>
                <a:br>
                  <a:rPr lang="en-US" sz="1800" dirty="0">
                    <a:latin typeface="+mj-lt"/>
                  </a:rPr>
                </a:br>
                <a14:m>
                  <m:oMath xmlns:m="http://schemas.openxmlformats.org/officeDocument/2006/math">
                    <m:r>
                      <a:rPr lang="en-US" sz="1800" b="0" i="1" smtClean="0">
                        <a:latin typeface="Cambria Math" panose="02040503050406030204" pitchFamily="18" charset="0"/>
                      </a:rPr>
                      <m:t>𝑅</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𝑛</m:t>
                            </m:r>
                            <m:r>
                              <a:rPr lang="en-US" sz="1800" b="0" i="1" smtClean="0">
                                <a:latin typeface="Cambria Math" panose="02040503050406030204" pitchFamily="18" charset="0"/>
                              </a:rPr>
                              <m:t>−1</m:t>
                            </m:r>
                          </m:den>
                        </m:f>
                        <m:nary>
                          <m:naryPr>
                            <m:chr m:val="∑"/>
                            <m:subHide m:val="on"/>
                            <m:supHide m:val="on"/>
                            <m:ctrlPr>
                              <a:rPr lang="en-US" sz="1800" b="0" i="1" smtClean="0">
                                <a:latin typeface="Cambria Math" panose="02040503050406030204" pitchFamily="18" charset="0"/>
                              </a:rPr>
                            </m:ctrlPr>
                          </m:naryPr>
                          <m:sub/>
                          <m:sup/>
                          <m:e>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𝑡</m:t>
                                </m:r>
                              </m:e>
                            </m:acc>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𝑦</m:t>
                                </m:r>
                              </m:e>
                              <m:sub>
                                <m:r>
                                  <a:rPr lang="en-US" sz="1800" i="1">
                                    <a:latin typeface="Cambria Math" panose="02040503050406030204" pitchFamily="18" charset="0"/>
                                  </a:rPr>
                                  <m:t>𝑖</m:t>
                                </m:r>
                              </m:sub>
                            </m:sSub>
                            <m:r>
                              <a:rPr lang="en-US" sz="1800" i="1">
                                <a:latin typeface="Cambria Math" panose="02040503050406030204" pitchFamily="18" charset="0"/>
                              </a:rPr>
                              <m:t>−</m:t>
                            </m:r>
                            <m:acc>
                              <m:accPr>
                                <m:chr m:val="̅"/>
                                <m:ctrlPr>
                                  <a:rPr lang="en-US" sz="1800" i="1">
                                    <a:latin typeface="Cambria Math" panose="02040503050406030204" pitchFamily="18" charset="0"/>
                                  </a:rPr>
                                </m:ctrlPr>
                              </m:accPr>
                              <m:e>
                                <m:r>
                                  <a:rPr lang="en-US" sz="1800" b="0" i="1" smtClean="0">
                                    <a:latin typeface="Cambria Math" panose="02040503050406030204" pitchFamily="18" charset="0"/>
                                  </a:rPr>
                                  <m:t>𝑦</m:t>
                                </m:r>
                              </m:e>
                            </m:acc>
                            <m:r>
                              <a:rPr lang="en-US" sz="1800" i="1">
                                <a:latin typeface="Cambria Math" panose="02040503050406030204" pitchFamily="18" charset="0"/>
                              </a:rPr>
                              <m:t>)</m:t>
                            </m:r>
                          </m:e>
                        </m:nary>
                      </m:num>
                      <m:den>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𝑡</m:t>
                            </m:r>
                          </m:sub>
                        </m:s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𝑦</m:t>
                            </m:r>
                          </m:sub>
                        </m:sSub>
                      </m:den>
                    </m:f>
                  </m:oMath>
                </a14:m>
                <a:br>
                  <a:rPr lang="en-US" sz="1800" dirty="0">
                    <a:latin typeface="+mj-lt"/>
                  </a:rPr>
                </a:br>
                <a:r>
                  <a:rPr lang="en-US" sz="1800" dirty="0">
                    <a:latin typeface="+mj-lt"/>
                  </a:rPr>
                  <a:t>where</a:t>
                </a:r>
                <a14:m>
                  <m:oMath xmlns:m="http://schemas.openxmlformats.org/officeDocument/2006/math">
                    <m:r>
                      <a:rPr lang="en-US" sz="1800" b="0" i="0" smtClean="0">
                        <a:latin typeface="Cambria Math" panose="02040503050406030204" pitchFamily="18" charset="0"/>
                      </a:rPr>
                      <m:t> </m:t>
                    </m:r>
                    <m:acc>
                      <m:accPr>
                        <m:chr m:val="̅"/>
                        <m:ctrlPr>
                          <a:rPr lang="en-US" sz="1800" i="1">
                            <a:latin typeface="Cambria Math" panose="02040503050406030204" pitchFamily="18" charset="0"/>
                          </a:rPr>
                        </m:ctrlPr>
                      </m:accPr>
                      <m:e>
                        <m:r>
                          <a:rPr lang="en-US" sz="1800" i="1">
                            <a:latin typeface="Cambria Math" panose="02040503050406030204" pitchFamily="18" charset="0"/>
                          </a:rPr>
                          <m:t>𝑡</m:t>
                        </m:r>
                      </m:e>
                    </m:acc>
                    <m:r>
                      <a:rPr lang="en-US" sz="1800" b="0" i="1" smtClean="0">
                        <a:latin typeface="Cambria Math" panose="02040503050406030204" pitchFamily="18" charset="0"/>
                      </a:rPr>
                      <m:t>,</m:t>
                    </m:r>
                  </m:oMath>
                </a14:m>
                <a:r>
                  <a:rPr lang="en-US" sz="1800" dirty="0">
                    <a:latin typeface="+mj-lt"/>
                  </a:rPr>
                  <a:t> </a:t>
                </a:r>
                <a14:m>
                  <m:oMath xmlns:m="http://schemas.openxmlformats.org/officeDocument/2006/math">
                    <m:acc>
                      <m:accPr>
                        <m:chr m:val="̅"/>
                        <m:ctrlPr>
                          <a:rPr lang="en-US" sz="1800" i="1">
                            <a:latin typeface="Cambria Math" panose="02040503050406030204" pitchFamily="18" charset="0"/>
                          </a:rPr>
                        </m:ctrlPr>
                      </m:accPr>
                      <m:e>
                        <m:r>
                          <a:rPr lang="en-US" sz="1800" i="1">
                            <a:latin typeface="Cambria Math" panose="02040503050406030204" pitchFamily="18" charset="0"/>
                          </a:rPr>
                          <m:t>𝑦</m:t>
                        </m:r>
                      </m:e>
                    </m:acc>
                  </m:oMath>
                </a14:m>
                <a:r>
                  <a:rPr lang="en-US" sz="1800" dirty="0">
                    <a:latin typeface="+mj-lt"/>
                  </a:rPr>
                  <a:t> are the averages for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𝑖</m:t>
                        </m:r>
                      </m:sub>
                    </m:sSub>
                  </m:oMath>
                </a14:m>
                <a:r>
                  <a:rPr lang="en-US" sz="1800" dirty="0">
                    <a:latin typeface="+mj-lt"/>
                  </a:rPr>
                  <a:t> and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𝑖</m:t>
                        </m:r>
                      </m:sub>
                    </m:sSub>
                  </m:oMath>
                </a14:m>
                <a:r>
                  <a:rPr lang="en-US" sz="1800" dirty="0">
                    <a:latin typeface="+mj-lt"/>
                  </a:rPr>
                  <a:t> and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𝑡</m:t>
                        </m:r>
                      </m:sub>
                    </m:sSub>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𝑦</m:t>
                        </m:r>
                      </m:sub>
                    </m:sSub>
                  </m:oMath>
                </a14:m>
                <a:r>
                  <a:rPr lang="en-US" sz="1800" dirty="0">
                    <a:latin typeface="+mj-lt"/>
                  </a:rPr>
                  <a:t> are the samples standard deviations for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i="1">
                            <a:latin typeface="Cambria Math" panose="02040503050406030204" pitchFamily="18" charset="0"/>
                          </a:rPr>
                          <m:t>𝑖</m:t>
                        </m:r>
                      </m:sub>
                    </m:sSub>
                  </m:oMath>
                </a14:m>
                <a:r>
                  <a:rPr lang="en-US" sz="1800" dirty="0"/>
                  <a:t> and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sub>
                    </m:sSub>
                  </m:oMath>
                </a14:m>
                <a:endParaRPr lang="en-US" sz="1800" dirty="0">
                  <a:latin typeface="+mj-lt"/>
                </a:endParaRPr>
              </a:p>
              <a:p>
                <a:r>
                  <a:rPr lang="en-US" sz="1800" dirty="0">
                    <a:latin typeface="+mj-lt"/>
                  </a:rPr>
                  <a:t>The </a:t>
                </a:r>
                <a:r>
                  <a:rPr lang="en-US" sz="1800" b="1" u="sng" dirty="0">
                    <a:latin typeface="+mj-lt"/>
                  </a:rPr>
                  <a:t>coefficient of determination</a:t>
                </a:r>
                <a:r>
                  <a:rPr lang="en-US" sz="1800" dirty="0">
                    <a:latin typeface="+mj-lt"/>
                  </a:rPr>
                  <a:t> is then given by </a:t>
                </a:r>
                <a14:m>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𝑅</m:t>
                        </m:r>
                      </m:e>
                      <m:sup>
                        <m:r>
                          <a:rPr lang="en-US" sz="1800" b="0" i="1" smtClean="0">
                            <a:latin typeface="Cambria Math" panose="02040503050406030204" pitchFamily="18" charset="0"/>
                          </a:rPr>
                          <m:t>2</m:t>
                        </m:r>
                      </m:sup>
                    </m:sSup>
                  </m:oMath>
                </a14:m>
                <a:endParaRPr lang="en-US" sz="1800" dirty="0">
                  <a:latin typeface="+mj-lt"/>
                </a:endParaRPr>
              </a:p>
              <a:p>
                <a:pPr lvl="1"/>
                <a:r>
                  <a:rPr lang="en-US" sz="1800" dirty="0">
                    <a:latin typeface="+mj-lt"/>
                  </a:rPr>
                  <a:t>If </a:t>
                </a:r>
                <a14:m>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𝑅</m:t>
                        </m:r>
                      </m:e>
                      <m:sup>
                        <m:r>
                          <a:rPr lang="en-US" sz="1800" b="0" i="1" smtClean="0">
                            <a:latin typeface="Cambria Math" panose="02040503050406030204" pitchFamily="18" charset="0"/>
                          </a:rPr>
                          <m:t>2</m:t>
                        </m:r>
                      </m:sup>
                    </m:sSup>
                  </m:oMath>
                </a14:m>
                <a:r>
                  <a:rPr lang="en-US" sz="1800" dirty="0">
                    <a:latin typeface="+mj-lt"/>
                  </a:rPr>
                  <a:t> is close to 1, then the data has a strong linear relationship.</a:t>
                </a:r>
              </a:p>
              <a:p>
                <a:pPr lvl="1"/>
                <a:r>
                  <a:rPr lang="en-US" sz="1800" dirty="0"/>
                  <a:t>If </a:t>
                </a:r>
                <a14:m>
                  <m:oMath xmlns:m="http://schemas.openxmlformats.org/officeDocument/2006/math">
                    <m:sSup>
                      <m:sSupPr>
                        <m:ctrlPr>
                          <a:rPr lang="en-US" sz="1800" i="1">
                            <a:latin typeface="Cambria Math" panose="02040503050406030204" pitchFamily="18" charset="0"/>
                          </a:rPr>
                        </m:ctrlPr>
                      </m:sSupPr>
                      <m:e>
                        <m:r>
                          <a:rPr lang="en-US" sz="1800" i="1">
                            <a:latin typeface="Cambria Math" panose="02040503050406030204" pitchFamily="18" charset="0"/>
                          </a:rPr>
                          <m:t>𝑅</m:t>
                        </m:r>
                      </m:e>
                      <m:sup>
                        <m:r>
                          <a:rPr lang="en-US" sz="1800" i="1">
                            <a:latin typeface="Cambria Math" panose="02040503050406030204" pitchFamily="18" charset="0"/>
                          </a:rPr>
                          <m:t>2</m:t>
                        </m:r>
                      </m:sup>
                    </m:sSup>
                  </m:oMath>
                </a14:m>
                <a:r>
                  <a:rPr lang="en-US" sz="1800" dirty="0"/>
                  <a:t> is close to 0, then the data has a weak linear relationship.</a:t>
                </a:r>
              </a:p>
              <a:p>
                <a:pPr lvl="1"/>
                <a:r>
                  <a:rPr lang="en-US" sz="1800" dirty="0"/>
                  <a:t>The statistic </a:t>
                </a:r>
                <a14:m>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𝑅</m:t>
                        </m:r>
                      </m:e>
                      <m:sup>
                        <m:r>
                          <a:rPr lang="en-US" sz="1800" b="0" i="1" smtClean="0">
                            <a:latin typeface="Cambria Math" panose="02040503050406030204" pitchFamily="18" charset="0"/>
                          </a:rPr>
                          <m:t>2</m:t>
                        </m:r>
                      </m:sup>
                    </m:sSup>
                  </m:oMath>
                </a14:m>
                <a:r>
                  <a:rPr lang="en-US" sz="1800" dirty="0"/>
                  <a:t> can be interpreted by the amount of variability in </a:t>
                </a:r>
                <a14:m>
                  <m:oMath xmlns:m="http://schemas.openxmlformats.org/officeDocument/2006/math">
                    <m:r>
                      <a:rPr lang="en-US" sz="1800" b="0" i="1" smtClean="0">
                        <a:latin typeface="Cambria Math" panose="02040503050406030204" pitchFamily="18" charset="0"/>
                      </a:rPr>
                      <m:t>𝑦</m:t>
                    </m:r>
                  </m:oMath>
                </a14:m>
                <a:r>
                  <a:rPr lang="en-US" sz="1800" dirty="0"/>
                  <a:t> that can be explained by </a:t>
                </a:r>
                <a14:m>
                  <m:oMath xmlns:m="http://schemas.openxmlformats.org/officeDocument/2006/math">
                    <m:r>
                      <a:rPr lang="en-US" sz="1800" b="0" i="1" smtClean="0">
                        <a:latin typeface="Cambria Math" panose="02040503050406030204" pitchFamily="18" charset="0"/>
                      </a:rPr>
                      <m:t>𝑡</m:t>
                    </m:r>
                  </m:oMath>
                </a14:m>
                <a:r>
                  <a:rPr lang="en-US" sz="1800" dirty="0"/>
                  <a:t>.</a:t>
                </a:r>
              </a:p>
              <a:p>
                <a:pPr marL="457200" lvl="1" indent="0">
                  <a:buNone/>
                </a:pPr>
                <a:endParaRPr lang="en-US" sz="1800" dirty="0">
                  <a:latin typeface="+mj-lt"/>
                </a:endParaRPr>
              </a:p>
              <a:p>
                <a:pPr marL="0" indent="0">
                  <a:buNone/>
                </a:pPr>
                <a:endParaRPr lang="en-US" sz="1800" dirty="0">
                  <a:latin typeface="+mj-lt"/>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57197" y="1531938"/>
                <a:ext cx="5656523" cy="4950142"/>
              </a:xfrm>
              <a:prstGeom prst="rect">
                <a:avLst/>
              </a:prstGeom>
              <a:blipFill>
                <a:blip r:embed="rId4"/>
                <a:stretch>
                  <a:fillRect l="-429" t="-368" r="-858"/>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3A6DDD27-151E-4FDE-AD42-FC8F17C78468}"/>
              </a:ext>
            </a:extLst>
          </p:cNvPr>
          <p:cNvPicPr>
            <a:picLocks noChangeAspect="1"/>
          </p:cNvPicPr>
          <p:nvPr/>
        </p:nvPicPr>
        <p:blipFill>
          <a:blip r:embed="rId5"/>
          <a:stretch>
            <a:fillRect/>
          </a:stretch>
        </p:blipFill>
        <p:spPr>
          <a:xfrm>
            <a:off x="6320390" y="1531937"/>
            <a:ext cx="2175023" cy="4913941"/>
          </a:xfrm>
          <a:prstGeom prst="rect">
            <a:avLst/>
          </a:prstGeom>
        </p:spPr>
      </p:pic>
      <p:pic>
        <p:nvPicPr>
          <p:cNvPr id="5" name="Picture 4">
            <a:extLst>
              <a:ext uri="{FF2B5EF4-FFF2-40B4-BE49-F238E27FC236}">
                <a16:creationId xmlns:a16="http://schemas.microsoft.com/office/drawing/2014/main" id="{2D69A8C4-ECC7-4E11-8E90-8DB625FFBFBE}"/>
              </a:ext>
            </a:extLst>
          </p:cNvPr>
          <p:cNvPicPr>
            <a:picLocks noChangeAspect="1"/>
          </p:cNvPicPr>
          <p:nvPr/>
        </p:nvPicPr>
        <p:blipFill>
          <a:blip r:embed="rId6"/>
          <a:stretch>
            <a:fillRect/>
          </a:stretch>
        </p:blipFill>
        <p:spPr>
          <a:xfrm>
            <a:off x="6429263" y="1531938"/>
            <a:ext cx="2066150" cy="4803470"/>
          </a:xfrm>
          <a:prstGeom prst="rect">
            <a:avLst/>
          </a:prstGeom>
        </p:spPr>
      </p:pic>
    </p:spTree>
    <p:extLst>
      <p:ext uri="{BB962C8B-B14F-4D97-AF65-F5344CB8AC3E}">
        <p14:creationId xmlns:p14="http://schemas.microsoft.com/office/powerpoint/2010/main" val="1800983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500"/>
                                        <p:tgtEl>
                                          <p:spTgt spid="7">
                                            <p:txEl>
                                              <p:pRg st="3" end="3"/>
                                            </p:txEl>
                                          </p:spTgt>
                                        </p:tgtEl>
                                      </p:cBhvr>
                                    </p:animEffect>
                                  </p:childTnLst>
                                </p:cTn>
                              </p:par>
                              <p:par>
                                <p:cTn id="20" presetID="1"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Effect transition="in" filter="fade">
                                      <p:cBhvr>
                                        <p:cTn id="26"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3: Formulate the model</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57198" y="2895600"/>
                <a:ext cx="8229602" cy="303784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200" dirty="0">
                    <a:latin typeface="+mj-lt"/>
                  </a:rPr>
                  <a:t>We assume the model</a:t>
                </a:r>
                <a:br>
                  <a:rPr lang="en-US" sz="2200" dirty="0">
                    <a:latin typeface="+mj-lt"/>
                  </a:rPr>
                </a:b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m:t>
                    </m:r>
                    <m:r>
                      <a:rPr lang="en-US" sz="2200" b="0" i="1" smtClean="0">
                        <a:latin typeface="Cambria Math" panose="02040503050406030204" pitchFamily="18" charset="0"/>
                      </a:rPr>
                      <m:t>𝑎</m:t>
                    </m:r>
                    <m:r>
                      <a:rPr lang="en-US" sz="2200" b="0" i="1" smtClean="0">
                        <a:latin typeface="Cambria Math" panose="02040503050406030204" pitchFamily="18" charset="0"/>
                      </a:rPr>
                      <m:t>+</m:t>
                    </m:r>
                    <m:r>
                      <a:rPr lang="en-US" sz="2200" b="0" i="1" smtClean="0">
                        <a:latin typeface="Cambria Math" panose="02040503050406030204" pitchFamily="18" charset="0"/>
                      </a:rPr>
                      <m:t>𝑏𝑡</m:t>
                    </m:r>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𝜖</m:t>
                        </m:r>
                      </m:e>
                      <m:sub>
                        <m:r>
                          <a:rPr lang="en-US" sz="2200" b="0" i="1" smtClean="0">
                            <a:latin typeface="Cambria Math" panose="02040503050406030204" pitchFamily="18" charset="0"/>
                          </a:rPr>
                          <m:t>𝑡</m:t>
                        </m:r>
                      </m:sub>
                    </m:sSub>
                  </m:oMath>
                </a14:m>
                <a:endParaRPr lang="en-US" sz="2200" dirty="0">
                  <a:latin typeface="+mj-lt"/>
                </a:endParaRPr>
              </a:p>
              <a:p>
                <a:r>
                  <a:rPr lang="en-US" sz="2200" dirty="0">
                    <a:latin typeface="+mj-lt"/>
                  </a:rPr>
                  <a:t>Use the data from the table</a:t>
                </a:r>
                <a:br>
                  <a:rPr lang="en-US" sz="2200" dirty="0">
                    <a:latin typeface="+mj-lt"/>
                  </a:rPr>
                </a:br>
                <a14:m>
                  <m:oMath xmlns:m="http://schemas.openxmlformats.org/officeDocument/2006/math">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𝑡</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1</m:t>
                            </m:r>
                          </m:sub>
                        </m:sSub>
                      </m:e>
                    </m:d>
                    <m:r>
                      <a:rPr lang="en-US" sz="2200" b="0" i="1" smtClean="0">
                        <a:latin typeface="Cambria Math" panose="02040503050406030204" pitchFamily="18" charset="0"/>
                      </a:rPr>
                      <m:t>=</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1,6.73</m:t>
                        </m:r>
                      </m:e>
                    </m:d>
                    <m:r>
                      <a:rPr lang="en-US" sz="2200" b="0" i="1" smtClean="0">
                        <a:latin typeface="Cambria Math" panose="02040503050406030204" pitchFamily="18" charset="0"/>
                      </a:rPr>
                      <m:t>, </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𝑡</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2</m:t>
                            </m:r>
                          </m:sub>
                        </m:sSub>
                      </m:e>
                    </m:d>
                    <m:r>
                      <a:rPr lang="en-US" sz="2200" b="0" i="1" smtClean="0">
                        <a:latin typeface="Cambria Math" panose="02040503050406030204" pitchFamily="18" charset="0"/>
                      </a:rPr>
                      <m:t>=</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2, 6.27</m:t>
                        </m:r>
                      </m:e>
                    </m:d>
                    <m:r>
                      <a:rPr lang="en-US" sz="2200" b="0" i="1" smtClean="0">
                        <a:latin typeface="Cambria Math" panose="02040503050406030204" pitchFamily="18" charset="0"/>
                      </a:rPr>
                      <m:t>, …, </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𝑡</m:t>
                            </m:r>
                          </m:e>
                          <m:sub>
                            <m:r>
                              <a:rPr lang="en-US" sz="2200" b="0" i="1" smtClean="0">
                                <a:latin typeface="Cambria Math" panose="02040503050406030204" pitchFamily="18" charset="0"/>
                              </a:rPr>
                              <m:t>37</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37</m:t>
                            </m:r>
                          </m:sub>
                        </m:sSub>
                      </m:e>
                    </m:d>
                    <m:r>
                      <a:rPr lang="en-US" sz="2200" b="0" i="1" smtClean="0">
                        <a:latin typeface="Cambria Math" panose="02040503050406030204" pitchFamily="18" charset="0"/>
                      </a:rPr>
                      <m:t>=(37, 8.44)</m:t>
                    </m:r>
                  </m:oMath>
                </a14:m>
                <a:r>
                  <a:rPr lang="en-US" sz="2200" dirty="0">
                    <a:latin typeface="+mj-lt"/>
                  </a:rPr>
                  <a:t> </a:t>
                </a:r>
                <a:br>
                  <a:rPr lang="en-US" sz="2200" dirty="0">
                    <a:latin typeface="+mj-lt"/>
                  </a:rPr>
                </a:br>
                <a:r>
                  <a:rPr lang="en-US" sz="2200" dirty="0">
                    <a:latin typeface="+mj-lt"/>
                  </a:rPr>
                  <a:t>and find </a:t>
                </a:r>
                <a14:m>
                  <m:oMath xmlns:m="http://schemas.openxmlformats.org/officeDocument/2006/math">
                    <m:r>
                      <a:rPr lang="en-US" sz="2200" b="0" i="1" smtClean="0">
                        <a:latin typeface="Cambria Math" panose="02040503050406030204" pitchFamily="18" charset="0"/>
                      </a:rPr>
                      <m:t>𝑎</m:t>
                    </m:r>
                  </m:oMath>
                </a14:m>
                <a:r>
                  <a:rPr lang="en-US" sz="2200" dirty="0">
                    <a:latin typeface="+mj-lt"/>
                  </a:rPr>
                  <a:t> and </a:t>
                </a:r>
                <a14:m>
                  <m:oMath xmlns:m="http://schemas.openxmlformats.org/officeDocument/2006/math">
                    <m:r>
                      <a:rPr lang="en-US" sz="2200" b="0" i="1" smtClean="0">
                        <a:latin typeface="Cambria Math" panose="02040503050406030204" pitchFamily="18" charset="0"/>
                      </a:rPr>
                      <m:t>𝑏</m:t>
                    </m:r>
                  </m:oMath>
                </a14:m>
                <a:r>
                  <a:rPr lang="en-US" sz="2200" dirty="0">
                    <a:latin typeface="+mj-lt"/>
                  </a:rPr>
                  <a:t> for our model using ordinary least squares.</a:t>
                </a:r>
              </a:p>
              <a:p>
                <a:r>
                  <a:rPr lang="en-US" sz="2200" dirty="0">
                    <a:latin typeface="+mj-lt"/>
                  </a:rPr>
                  <a:t>Compute </a:t>
                </a:r>
                <a14:m>
                  <m:oMath xmlns:m="http://schemas.openxmlformats.org/officeDocument/2006/math">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𝑅</m:t>
                        </m:r>
                      </m:e>
                      <m:sup>
                        <m:r>
                          <a:rPr lang="en-US" sz="2200" b="0" i="1" smtClean="0">
                            <a:latin typeface="Cambria Math" panose="02040503050406030204" pitchFamily="18" charset="0"/>
                          </a:rPr>
                          <m:t>2</m:t>
                        </m:r>
                      </m:sup>
                    </m:sSup>
                  </m:oMath>
                </a14:m>
                <a:r>
                  <a:rPr lang="en-US" sz="2200" b="0" dirty="0">
                    <a:latin typeface="+mj-lt"/>
                  </a:rPr>
                  <a:t> to determine the goodness of fit.</a:t>
                </a:r>
              </a:p>
              <a:p>
                <a:r>
                  <a:rPr lang="en-US" sz="2200" dirty="0">
                    <a:latin typeface="+mj-lt"/>
                  </a:rPr>
                  <a:t>Find the expected value of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48</m:t>
                        </m:r>
                      </m:sub>
                    </m:sSub>
                  </m:oMath>
                </a14:m>
                <a:r>
                  <a:rPr lang="en-US" sz="2200" b="0" i="1" dirty="0">
                    <a:latin typeface="+mj-lt"/>
                  </a:rPr>
                  <a:t> </a:t>
                </a:r>
                <a:r>
                  <a:rPr lang="en-US" sz="2200" b="0" dirty="0">
                    <a:latin typeface="+mj-lt"/>
                  </a:rPr>
                  <a:t>using the model.</a:t>
                </a:r>
                <a:endParaRPr lang="en-US" sz="2200" dirty="0">
                  <a:latin typeface="+mj-lt"/>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57198" y="2895600"/>
                <a:ext cx="8229602" cy="3037840"/>
              </a:xfrm>
              <a:prstGeom prst="rect">
                <a:avLst/>
              </a:prstGeom>
              <a:blipFill>
                <a:blip r:embed="rId4"/>
                <a:stretch>
                  <a:fillRect l="-665" t="-9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D9ACDB9C-FD8F-48DE-B159-F9B3095EF61B}"/>
                  </a:ext>
                </a:extLst>
              </p:cNvPr>
              <p:cNvSpPr txBox="1">
                <a:spLocks/>
              </p:cNvSpPr>
              <p:nvPr/>
            </p:nvSpPr>
            <p:spPr>
              <a:xfrm>
                <a:off x="460375" y="1531939"/>
                <a:ext cx="8226425" cy="1292541"/>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dirty="0">
                    <a:latin typeface="+mj-lt"/>
                  </a:rPr>
                  <a:t>Variables:</a:t>
                </a:r>
              </a:p>
              <a:p>
                <a:pPr marL="0" indent="0">
                  <a:buNone/>
                </a:pPr>
                <a14:m>
                  <m:oMath xmlns:m="http://schemas.openxmlformats.org/officeDocument/2006/math">
                    <m:r>
                      <a:rPr lang="en-US" sz="2200" b="0" i="1" dirty="0" smtClean="0">
                        <a:latin typeface="Cambria Math" panose="02040503050406030204" pitchFamily="18" charset="0"/>
                      </a:rPr>
                      <m:t>𝑡</m:t>
                    </m:r>
                    <m:r>
                      <a:rPr lang="en-US" sz="2200" i="1" dirty="0">
                        <a:latin typeface="Cambria Math" panose="02040503050406030204" pitchFamily="18" charset="0"/>
                      </a:rPr>
                      <m:t> </m:t>
                    </m:r>
                  </m:oMath>
                </a14:m>
                <a:r>
                  <a:rPr lang="en-US" sz="2200" i="1" dirty="0"/>
                  <a:t> – </a:t>
                </a:r>
                <a:r>
                  <a:rPr lang="en-US" sz="2200" dirty="0"/>
                  <a:t>time (months) after May 1986</a:t>
                </a:r>
                <a:endParaRPr lang="en-US" sz="2200" b="0" i="1" dirty="0">
                  <a:latin typeface="Cambria Math" panose="02040503050406030204" pitchFamily="18" charset="0"/>
                </a:endParaRPr>
              </a:p>
              <a:p>
                <a:pPr marL="0" indent="0">
                  <a:buFont typeface="Arial"/>
                  <a:buNone/>
                </a:pPr>
                <a14:m>
                  <m:oMath xmlns:m="http://schemas.openxmlformats.org/officeDocument/2006/math">
                    <m:sSub>
                      <m:sSubPr>
                        <m:ctrlPr>
                          <a:rPr lang="en-US" sz="2200" b="0" i="1" dirty="0" smtClean="0">
                            <a:latin typeface="Cambria Math" panose="02040503050406030204" pitchFamily="18" charset="0"/>
                          </a:rPr>
                        </m:ctrlPr>
                      </m:sSubPr>
                      <m:e>
                        <m:r>
                          <a:rPr lang="en-US" sz="2200" b="0" i="1" dirty="0" smtClean="0">
                            <a:latin typeface="Cambria Math" panose="02040503050406030204" pitchFamily="18" charset="0"/>
                          </a:rPr>
                          <m:t>𝑋</m:t>
                        </m:r>
                      </m:e>
                      <m:sub>
                        <m:r>
                          <a:rPr lang="en-US" sz="2200" b="0" i="1" dirty="0" smtClean="0">
                            <a:latin typeface="Cambria Math" panose="02040503050406030204" pitchFamily="18" charset="0"/>
                          </a:rPr>
                          <m:t>𝑡</m:t>
                        </m:r>
                      </m:sub>
                    </m:sSub>
                    <m:r>
                      <a:rPr lang="en-US" sz="2200" b="0" i="1" dirty="0" smtClean="0">
                        <a:latin typeface="Cambria Math" panose="02040503050406030204" pitchFamily="18" charset="0"/>
                      </a:rPr>
                      <m:t> </m:t>
                    </m:r>
                  </m:oMath>
                </a14:m>
                <a:r>
                  <a:rPr lang="en-US" sz="2200" i="1" dirty="0">
                    <a:latin typeface="+mj-lt"/>
                  </a:rPr>
                  <a:t> – </a:t>
                </a:r>
                <a:r>
                  <a:rPr lang="en-US" sz="2200" dirty="0">
                    <a:latin typeface="+mj-lt"/>
                  </a:rPr>
                  <a:t>U.S Treasury one-year Constant Maturity (CM1) index at time </a:t>
                </a:r>
                <a14:m>
                  <m:oMath xmlns:m="http://schemas.openxmlformats.org/officeDocument/2006/math">
                    <m:r>
                      <a:rPr lang="en-US" sz="2200" i="1" dirty="0" smtClean="0">
                        <a:latin typeface="Cambria Math" panose="02040503050406030204" pitchFamily="18" charset="0"/>
                      </a:rPr>
                      <m:t>𝑡</m:t>
                    </m:r>
                  </m:oMath>
                </a14:m>
                <a:endParaRPr lang="en-US" sz="2200" dirty="0">
                  <a:latin typeface="+mj-lt"/>
                </a:endParaRPr>
              </a:p>
            </p:txBody>
          </p:sp>
        </mc:Choice>
        <mc:Fallback xmlns="">
          <p:sp>
            <p:nvSpPr>
              <p:cNvPr id="11" name="Content Placeholder 2">
                <a:extLst>
                  <a:ext uri="{FF2B5EF4-FFF2-40B4-BE49-F238E27FC236}">
                    <a16:creationId xmlns:a16="http://schemas.microsoft.com/office/drawing/2014/main" id="{D9ACDB9C-FD8F-48DE-B159-F9B3095EF61B}"/>
                  </a:ext>
                </a:extLst>
              </p:cNvPr>
              <p:cNvSpPr txBox="1">
                <a:spLocks noRot="1" noChangeAspect="1" noMove="1" noResize="1" noEditPoints="1" noAdjustHandles="1" noChangeArrowheads="1" noChangeShapeType="1" noTextEdit="1"/>
              </p:cNvSpPr>
              <p:nvPr/>
            </p:nvSpPr>
            <p:spPr>
              <a:xfrm>
                <a:off x="460375" y="1531939"/>
                <a:ext cx="8226425" cy="1292541"/>
              </a:xfrm>
              <a:prstGeom prst="rect">
                <a:avLst/>
              </a:prstGeom>
              <a:blipFill>
                <a:blip r:embed="rId5"/>
                <a:stretch>
                  <a:fillRect l="-813" t="-1852" b="-4167"/>
                </a:stretch>
              </a:blipFill>
            </p:spPr>
            <p:txBody>
              <a:bodyPr/>
              <a:lstStyle/>
              <a:p>
                <a:r>
                  <a:rPr lang="en-US">
                    <a:noFill/>
                  </a:rPr>
                  <a:t> </a:t>
                </a:r>
              </a:p>
            </p:txBody>
          </p:sp>
        </mc:Fallback>
      </mc:AlternateContent>
    </p:spTree>
    <p:extLst>
      <p:ext uri="{BB962C8B-B14F-4D97-AF65-F5344CB8AC3E}">
        <p14:creationId xmlns:p14="http://schemas.microsoft.com/office/powerpoint/2010/main" val="186744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1466</TotalTime>
  <Words>1569</Words>
  <Application>Microsoft Office PowerPoint</Application>
  <PresentationFormat>On-screen Show (4:3)</PresentationFormat>
  <Paragraphs>162</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 arial</vt:lpstr>
      <vt:lpstr>Arial</vt:lpstr>
      <vt:lpstr>Calibri</vt:lpstr>
      <vt:lpstr>Cambria Math</vt:lpstr>
      <vt:lpstr>Consolas</vt:lpstr>
      <vt:lpstr>Office Theme</vt:lpstr>
      <vt:lpstr>Linear Regression</vt:lpstr>
      <vt:lpstr>Problem</vt:lpstr>
      <vt:lpstr>Data</vt:lpstr>
      <vt:lpstr>Step 1: Frame the problem</vt:lpstr>
      <vt:lpstr>Step 2: Select the modeling approach</vt:lpstr>
      <vt:lpstr>Linear Regression</vt:lpstr>
      <vt:lpstr>Linear Regression</vt:lpstr>
      <vt:lpstr>Coefficient of Determination</vt:lpstr>
      <vt:lpstr>Step 3: Formulate the model</vt:lpstr>
      <vt:lpstr>Step 4: Solve the Problem</vt:lpstr>
      <vt:lpstr>Step 5: Answer the question</vt:lpstr>
      <vt:lpstr>Sensitivity Analysis: Random Fluctuation</vt:lpstr>
      <vt:lpstr>Sensitivity Analysis: Random Fluctuations</vt:lpstr>
      <vt:lpstr>Sensitivity Analysis: Outliers</vt:lpstr>
      <vt:lpstr>Sensitivity Analysis: Outliers</vt:lpstr>
      <vt:lpstr>Sensitivity Analysis: Outliers</vt:lpstr>
      <vt:lpstr>Robustness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dc:title>
  <dc:creator>Jeremy Becnel</dc:creator>
  <cp:lastModifiedBy>Jeremy Becnel</cp:lastModifiedBy>
  <cp:revision>2</cp:revision>
  <dcterms:created xsi:type="dcterms:W3CDTF">2019-04-01T20:23:57Z</dcterms:created>
  <dcterms:modified xsi:type="dcterms:W3CDTF">2020-05-04T20:51:16Z</dcterms:modified>
</cp:coreProperties>
</file>