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2" r:id="rId3"/>
    <p:sldId id="353" r:id="rId4"/>
    <p:sldId id="312" r:id="rId5"/>
    <p:sldId id="315" r:id="rId6"/>
    <p:sldId id="313" r:id="rId7"/>
    <p:sldId id="349" r:id="rId8"/>
    <p:sldId id="350" r:id="rId9"/>
    <p:sldId id="351" r:id="rId10"/>
    <p:sldId id="316" r:id="rId11"/>
    <p:sldId id="317" r:id="rId12"/>
    <p:sldId id="318" r:id="rId13"/>
    <p:sldId id="319" r:id="rId14"/>
    <p:sldId id="325" r:id="rId15"/>
    <p:sldId id="320" r:id="rId16"/>
    <p:sldId id="354" r:id="rId17"/>
    <p:sldId id="355" r:id="rId18"/>
    <p:sldId id="356" r:id="rId19"/>
    <p:sldId id="322" r:id="rId20"/>
    <p:sldId id="326" r:id="rId21"/>
    <p:sldId id="327" r:id="rId22"/>
    <p:sldId id="328" r:id="rId23"/>
    <p:sldId id="329" r:id="rId24"/>
    <p:sldId id="330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59" r:id="rId38"/>
    <p:sldId id="346" r:id="rId39"/>
    <p:sldId id="347" r:id="rId40"/>
    <p:sldId id="348" r:id="rId41"/>
    <p:sldId id="310" r:id="rId42"/>
    <p:sldId id="357" r:id="rId43"/>
    <p:sldId id="35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6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20" y="468"/>
      </p:cViewPr>
      <p:guideLst>
        <p:guide orient="horz" pos="792"/>
        <p:guide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4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3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4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9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2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6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7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72D3-7098-4A9E-B633-03413B9F7C1B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5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8490"/>
            <a:ext cx="9144000" cy="357329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RDA and Variance Partitioning</a:t>
            </a:r>
            <a:br>
              <a:rPr lang="en-US" sz="31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7" y="4195388"/>
            <a:ext cx="2140120" cy="1605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529" y="4230200"/>
            <a:ext cx="2444920" cy="1833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7" r="5218"/>
          <a:stretch/>
        </p:blipFill>
        <p:spPr>
          <a:xfrm>
            <a:off x="4499811" y="3882062"/>
            <a:ext cx="2923673" cy="218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RDA Example: Doubs River Fish Communities</a:t>
            </a:r>
            <a:br>
              <a:rPr lang="en-US" dirty="0"/>
            </a:br>
            <a:r>
              <a:rPr lang="en-US" sz="2400" dirty="0"/>
              <a:t>(</a:t>
            </a:r>
            <a:r>
              <a:rPr lang="en-US" sz="2400" dirty="0" err="1"/>
              <a:t>Verneaux</a:t>
            </a:r>
            <a:r>
              <a:rPr lang="en-US" sz="2400" dirty="0"/>
              <a:t> 1973) </a:t>
            </a:r>
          </a:p>
        </p:txBody>
      </p:sp>
      <p:pic>
        <p:nvPicPr>
          <p:cNvPr id="1026" name="Picture 2" descr="file/images/fish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0" y="5427974"/>
            <a:ext cx="3474720" cy="14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/images/fish_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73" y="5427974"/>
            <a:ext cx="3820639" cy="128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/images/fish_0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992" y="5226591"/>
            <a:ext cx="3321693" cy="158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506813" y="6515586"/>
            <a:ext cx="3492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Photos from: http://www.pripolar.com</a:t>
            </a:r>
            <a:r>
              <a:rPr lang="en-US" dirty="0"/>
              <a:t>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76415" y="2489630"/>
            <a:ext cx="4226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30 sites along the Doubs 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27 fish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11 environmental variables</a:t>
            </a:r>
          </a:p>
        </p:txBody>
      </p:sp>
      <p:pic>
        <p:nvPicPr>
          <p:cNvPr id="1032" name="Picture 8" descr="https://upload.wikimedia.org/wikipedia/commons/1/1d/Le_Doubs_%28carte%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813" y="1466368"/>
            <a:ext cx="3175581" cy="343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33388" y="4821578"/>
            <a:ext cx="1596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Wiki commons</a:t>
            </a:r>
          </a:p>
        </p:txBody>
      </p:sp>
    </p:spTree>
    <p:extLst>
      <p:ext uri="{BB962C8B-B14F-4D97-AF65-F5344CB8AC3E}">
        <p14:creationId xmlns:p14="http://schemas.microsoft.com/office/powerpoint/2010/main" val="95587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RDA Example: Doubs River Fish Communities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24012"/>
              </p:ext>
            </p:extLst>
          </p:nvPr>
        </p:nvGraphicFramePr>
        <p:xfrm>
          <a:off x="3325090" y="2423160"/>
          <a:ext cx="5541820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Site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TRU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VAI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LOC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OMB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BLA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HOT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TOX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VAN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. .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. .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. .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. .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Picture 2" descr="file/images/fish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0" y="5427974"/>
            <a:ext cx="3474720" cy="14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le/images/fish_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73" y="5427974"/>
            <a:ext cx="3820639" cy="128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ile/images/fish_0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992" y="5226591"/>
            <a:ext cx="3321693" cy="158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19473" y="1631409"/>
            <a:ext cx="1553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</a:t>
            </a:r>
            <a:r>
              <a:rPr lang="en-US" sz="3200" dirty="0"/>
              <a:t> matrix</a:t>
            </a:r>
          </a:p>
        </p:txBody>
      </p:sp>
    </p:spTree>
    <p:extLst>
      <p:ext uri="{BB962C8B-B14F-4D97-AF65-F5344CB8AC3E}">
        <p14:creationId xmlns:p14="http://schemas.microsoft.com/office/powerpoint/2010/main" val="209768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RDA Example: Doubs River Fish Communities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file/images/fish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0" y="5427974"/>
            <a:ext cx="3474720" cy="14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le/images/fish_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73" y="5427974"/>
            <a:ext cx="3820639" cy="128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ile/images/fish_0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992" y="5226591"/>
            <a:ext cx="3321693" cy="158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768626"/>
              </p:ext>
            </p:extLst>
          </p:nvPr>
        </p:nvGraphicFramePr>
        <p:xfrm>
          <a:off x="2572792" y="2205455"/>
          <a:ext cx="7315200" cy="2263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Site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das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alt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pen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deb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dur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pho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amm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oxy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dbo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18.5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854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849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32.4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846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36.8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. .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19473" y="1447459"/>
            <a:ext cx="1565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dirty="0"/>
              <a:t> matrix</a:t>
            </a:r>
          </a:p>
        </p:txBody>
      </p:sp>
    </p:spTree>
    <p:extLst>
      <p:ext uri="{BB962C8B-B14F-4D97-AF65-F5344CB8AC3E}">
        <p14:creationId xmlns:p14="http://schemas.microsoft.com/office/powerpoint/2010/main" val="58892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Selecting Independent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6811" y="1996866"/>
            <a:ext cx="90583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Include variables based on </a:t>
            </a:r>
            <a:r>
              <a:rPr lang="en-US" sz="2400" b="1" i="1" dirty="0"/>
              <a:t>a priori </a:t>
            </a:r>
            <a:r>
              <a:rPr lang="en-US" sz="2400" b="1" dirty="0"/>
              <a:t>hypotheses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variable selection </a:t>
            </a:r>
            <a:r>
              <a:rPr lang="en-US" sz="2400" dirty="0"/>
              <a:t>procedure to select </a:t>
            </a:r>
            <a:r>
              <a:rPr lang="en-US" sz="2400" b="1" dirty="0"/>
              <a:t>“best” subset </a:t>
            </a:r>
            <a:r>
              <a:rPr lang="en-US" sz="2400" dirty="0"/>
              <a:t>of variables</a:t>
            </a:r>
          </a:p>
          <a:p>
            <a:r>
              <a:rPr lang="en-US" sz="2400" dirty="0"/>
              <a:t>     (e.g., remove one of each pair of highly </a:t>
            </a:r>
            <a:r>
              <a:rPr lang="en-US" sz="2400" dirty="0" err="1"/>
              <a:t>Cor</a:t>
            </a:r>
            <a:r>
              <a:rPr lang="en-US" sz="2400" dirty="0"/>
              <a:t>, forward, stepwise).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Rule of thumb (very loose), use </a:t>
            </a:r>
            <a:r>
              <a:rPr lang="en-US" sz="2400" b="1" dirty="0"/>
              <a:t>3-5 explanatory variables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566811" y="3075709"/>
            <a:ext cx="9058377" cy="9559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0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67088"/>
              </p:ext>
            </p:extLst>
          </p:nvPr>
        </p:nvGraphicFramePr>
        <p:xfrm>
          <a:off x="3240831" y="1768151"/>
          <a:ext cx="6239070" cy="281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9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9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39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alt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dur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pho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amm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deb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0.13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dur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pho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nit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amm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0.64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oxy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dbo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Correlations among variables</a:t>
            </a:r>
          </a:p>
        </p:txBody>
      </p:sp>
    </p:spTree>
    <p:extLst>
      <p:ext uri="{BB962C8B-B14F-4D97-AF65-F5344CB8AC3E}">
        <p14:creationId xmlns:p14="http://schemas.microsoft.com/office/powerpoint/2010/main" val="403512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RDA with all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88246"/>
              </p:ext>
            </p:extLst>
          </p:nvPr>
        </p:nvGraphicFramePr>
        <p:xfrm>
          <a:off x="3153358" y="2105082"/>
          <a:ext cx="5885284" cy="112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1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Inertia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Proportion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Rank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0.5025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Constrained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0.3654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0.7271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Unconstrained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0.1371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0.2729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214375"/>
              </p:ext>
            </p:extLst>
          </p:nvPr>
        </p:nvGraphicFramePr>
        <p:xfrm>
          <a:off x="2573481" y="3647236"/>
          <a:ext cx="7045038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Eigenvalue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0.2281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0.0537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0.03212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0.02321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0.008707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Proportion explained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0.4539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0.1069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0.06393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0.04618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0.01733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Cumulative</a:t>
                      </a:r>
                    </a:p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0.4539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0.5607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0.62467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0.67085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0.68818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08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RDA with all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93146"/>
              </p:ext>
            </p:extLst>
          </p:nvPr>
        </p:nvGraphicFramePr>
        <p:xfrm>
          <a:off x="3153358" y="2105082"/>
          <a:ext cx="5885284" cy="112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1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Inertia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Proportion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Rank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0.5025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Constrained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0.3654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0.7271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Unconstrained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0.1371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0.2729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73481" y="3647236"/>
          <a:ext cx="7045038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Eigenvalue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0.2281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0.0537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0.03212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0.02321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0.008707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Proportion explained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0.4539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0.1069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0.06393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0.04618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0.01733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Cumulative</a:t>
                      </a:r>
                    </a:p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0.4539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0.5607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0.62467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0.67085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0.68818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133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RDA with all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53358" y="2105082"/>
          <a:ext cx="5885284" cy="112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1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Inertia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Proportion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Rank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0.5025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Constrained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0.3654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0.7271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Unconstrained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0.1371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0.2729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09863"/>
              </p:ext>
            </p:extLst>
          </p:nvPr>
        </p:nvGraphicFramePr>
        <p:xfrm>
          <a:off x="2573481" y="3647236"/>
          <a:ext cx="7045038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RDA5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Eigenvalue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0.2281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0.0537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0.03212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0.02321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0.008707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Proportion explained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0.4539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0.1069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0.06393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0.04618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0.01733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Cumulative</a:t>
                      </a:r>
                    </a:p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0.4539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0.5607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0.62467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0.67085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0.68818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58667" y="2550438"/>
            <a:ext cx="2444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Adjusted R</a:t>
            </a:r>
            <a:r>
              <a:rPr lang="en-US" sz="2400" baseline="30000" dirty="0">
                <a:solidFill>
                  <a:srgbClr val="FF0000"/>
                </a:solidFill>
              </a:rPr>
              <a:t>2 </a:t>
            </a:r>
            <a:r>
              <a:rPr lang="en-US" sz="2400" dirty="0">
                <a:solidFill>
                  <a:srgbClr val="FF0000"/>
                </a:solidFill>
              </a:rPr>
              <a:t>= 0.52</a:t>
            </a:r>
            <a:endParaRPr 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7622" y="5784980"/>
            <a:ext cx="5973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First 4 axes are significant via permutation test</a:t>
            </a:r>
          </a:p>
        </p:txBody>
      </p:sp>
    </p:spTree>
    <p:extLst>
      <p:ext uri="{BB962C8B-B14F-4D97-AF65-F5344CB8AC3E}">
        <p14:creationId xmlns:p14="http://schemas.microsoft.com/office/powerpoint/2010/main" val="3922657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6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Adjusted R-squared</a:t>
            </a:r>
            <a:br>
              <a:rPr lang="en-US" dirty="0"/>
            </a:br>
            <a:r>
              <a:rPr lang="en-US" sz="2800" dirty="0"/>
              <a:t>Ezekiel’s formula (Ezekiel 1930)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03074" y="2223655"/>
                <a:ext cx="4328557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074" y="2223655"/>
                <a:ext cx="4328557" cy="7862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01915" y="4218710"/>
                <a:ext cx="478817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= number of samples (e.g., sites)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= number of explanatory variables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= constrained inertia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915" y="4218710"/>
                <a:ext cx="478817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254" t="-4061" r="-89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855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RDA with all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027906"/>
            <a:ext cx="5943600" cy="592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2245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Steps in Constrained Ordination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14" y="1231272"/>
            <a:ext cx="8225571" cy="50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56102" y="2992582"/>
            <a:ext cx="3126390" cy="8189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Forward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69464" y="1847460"/>
                <a:ext cx="9990620" cy="3478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one variable at a time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Keep the variable with the highest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baseline="30000" dirty="0"/>
                  <a:t> </a:t>
                </a:r>
                <a:r>
                  <a:rPr lang="en-US" sz="2400" dirty="0"/>
                  <a:t>(no real AIC)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Test new variable significance using permutation at each step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ordiR2step in package </a:t>
                </a:r>
                <a:r>
                  <a:rPr lang="en-US" sz="2400" i="1" dirty="0"/>
                  <a:t>vegan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Variables not often dropped due to this criterion (no backwards or stepwise)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464" y="1847460"/>
                <a:ext cx="9990620" cy="3478132"/>
              </a:xfrm>
              <a:prstGeom prst="rect">
                <a:avLst/>
              </a:prstGeom>
              <a:blipFill rotWithShape="0">
                <a:blip r:embed="rId2"/>
                <a:stretch>
                  <a:fillRect l="-854" t="-1401" b="-2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57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88224" y="1160007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Step: R2.adj= 0 </a:t>
            </a:r>
          </a:p>
          <a:p>
            <a:r>
              <a:rPr lang="en-US" dirty="0"/>
              <a:t>Call: </a:t>
            </a:r>
            <a:r>
              <a:rPr lang="en-US" dirty="0" err="1"/>
              <a:t>spe.hel</a:t>
            </a:r>
            <a:r>
              <a:rPr lang="en-US" dirty="0"/>
              <a:t> ~ 1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R2.adjusted</a:t>
            </a:r>
          </a:p>
          <a:p>
            <a:r>
              <a:rPr lang="en-US" dirty="0"/>
              <a:t>+ alt    0.30317903</a:t>
            </a:r>
          </a:p>
          <a:p>
            <a:r>
              <a:rPr lang="en-US" dirty="0"/>
              <a:t>+ oxy   0.27664565</a:t>
            </a:r>
          </a:p>
          <a:p>
            <a:r>
              <a:rPr lang="en-US" dirty="0"/>
              <a:t>+ deb   0.26284719</a:t>
            </a:r>
          </a:p>
          <a:p>
            <a:r>
              <a:rPr lang="en-US" dirty="0"/>
              <a:t>+ nit     0.25885656</a:t>
            </a:r>
          </a:p>
          <a:p>
            <a:r>
              <a:rPr lang="en-US" dirty="0"/>
              <a:t>+ pen   0.22398493</a:t>
            </a:r>
          </a:p>
          <a:p>
            <a:r>
              <a:rPr lang="en-US" dirty="0"/>
              <a:t>+ </a:t>
            </a:r>
            <a:r>
              <a:rPr lang="en-US" dirty="0" err="1"/>
              <a:t>dbo</a:t>
            </a:r>
            <a:r>
              <a:rPr lang="en-US" dirty="0"/>
              <a:t>   0.16253018</a:t>
            </a:r>
          </a:p>
          <a:p>
            <a:r>
              <a:rPr lang="en-US" dirty="0"/>
              <a:t>+ </a:t>
            </a:r>
            <a:r>
              <a:rPr lang="en-US" dirty="0" err="1"/>
              <a:t>dur</a:t>
            </a:r>
            <a:r>
              <a:rPr lang="en-US" dirty="0"/>
              <a:t>    0.14287362</a:t>
            </a:r>
          </a:p>
          <a:p>
            <a:r>
              <a:rPr lang="en-US" dirty="0"/>
              <a:t>+ pho   0.13366338</a:t>
            </a:r>
          </a:p>
          <a:p>
            <a:r>
              <a:rPr lang="en-US" dirty="0"/>
              <a:t>+ </a:t>
            </a:r>
            <a:r>
              <a:rPr lang="en-US" dirty="0" err="1"/>
              <a:t>amm</a:t>
            </a:r>
            <a:r>
              <a:rPr lang="en-US" dirty="0"/>
              <a:t>  0.12940835</a:t>
            </a:r>
          </a:p>
          <a:p>
            <a:r>
              <a:rPr lang="en-US" dirty="0"/>
              <a:t>&lt;none&gt; 0.00000000</a:t>
            </a:r>
          </a:p>
          <a:p>
            <a:r>
              <a:rPr lang="en-US" dirty="0"/>
              <a:t>+ pH     -0.01877893</a:t>
            </a:r>
          </a:p>
          <a:p>
            <a:endParaRPr lang="en-US" dirty="0"/>
          </a:p>
          <a:p>
            <a:r>
              <a:rPr lang="en-US" dirty="0"/>
              <a:t>          </a:t>
            </a:r>
            <a:r>
              <a:rPr lang="en-US" dirty="0" err="1"/>
              <a:t>Df</a:t>
            </a:r>
            <a:r>
              <a:rPr lang="en-US" dirty="0"/>
              <a:t>     AIC        F      </a:t>
            </a:r>
            <a:r>
              <a:rPr lang="en-US" dirty="0" err="1"/>
              <a:t>N.Perm</a:t>
            </a:r>
            <a:r>
              <a:rPr lang="en-US" dirty="0"/>
              <a:t>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r>
              <a:rPr lang="en-US" dirty="0"/>
              <a:t>+ alt  1 -28.504 13.182    999     0.001 ***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Forward Selection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49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Forward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87587" y="1163781"/>
            <a:ext cx="586443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Step: R2.adj= 0.303179 </a:t>
            </a:r>
          </a:p>
          <a:p>
            <a:r>
              <a:rPr lang="en-US" dirty="0"/>
              <a:t>Call: </a:t>
            </a:r>
            <a:r>
              <a:rPr lang="en-US" dirty="0" err="1"/>
              <a:t>spe.hel</a:t>
            </a:r>
            <a:r>
              <a:rPr lang="en-US" dirty="0"/>
              <a:t> ~ alt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 R2.adjusted</a:t>
            </a:r>
          </a:p>
          <a:p>
            <a:r>
              <a:rPr lang="en-US" dirty="0"/>
              <a:t>+ oxy      0.4530243</a:t>
            </a:r>
          </a:p>
          <a:p>
            <a:r>
              <a:rPr lang="en-US" dirty="0"/>
              <a:t>+ </a:t>
            </a:r>
            <a:r>
              <a:rPr lang="en-US" dirty="0" err="1"/>
              <a:t>dbo</a:t>
            </a:r>
            <a:r>
              <a:rPr lang="en-US" dirty="0"/>
              <a:t>     0.4034321</a:t>
            </a:r>
          </a:p>
          <a:p>
            <a:r>
              <a:rPr lang="en-US" dirty="0"/>
              <a:t>+ </a:t>
            </a:r>
            <a:r>
              <a:rPr lang="en-US" dirty="0" err="1"/>
              <a:t>amm</a:t>
            </a:r>
            <a:r>
              <a:rPr lang="en-US" dirty="0"/>
              <a:t>   0.3755280</a:t>
            </a:r>
          </a:p>
          <a:p>
            <a:r>
              <a:rPr lang="en-US" dirty="0"/>
              <a:t>+ pho     0.3708315</a:t>
            </a:r>
          </a:p>
          <a:p>
            <a:r>
              <a:rPr lang="en-US" dirty="0"/>
              <a:t>+ nit       0.3462991</a:t>
            </a:r>
          </a:p>
          <a:p>
            <a:r>
              <a:rPr lang="en-US" dirty="0"/>
              <a:t>+ deb     0.3121070</a:t>
            </a:r>
          </a:p>
          <a:p>
            <a:r>
              <a:rPr lang="en-US" dirty="0"/>
              <a:t>+ </a:t>
            </a:r>
            <a:r>
              <a:rPr lang="en-US" dirty="0" err="1"/>
              <a:t>dur</a:t>
            </a:r>
            <a:r>
              <a:rPr lang="en-US" dirty="0"/>
              <a:t>      0.3116743</a:t>
            </a:r>
          </a:p>
          <a:p>
            <a:r>
              <a:rPr lang="en-US" dirty="0"/>
              <a:t>&lt;none&gt;  0.3031790</a:t>
            </a:r>
          </a:p>
          <a:p>
            <a:r>
              <a:rPr lang="en-US" dirty="0"/>
              <a:t>+ pH       0.2990327</a:t>
            </a:r>
          </a:p>
          <a:p>
            <a:r>
              <a:rPr lang="en-US" dirty="0"/>
              <a:t>+ pen     0.2817000</a:t>
            </a:r>
          </a:p>
          <a:p>
            <a:endParaRPr lang="en-US" dirty="0"/>
          </a:p>
          <a:p>
            <a:r>
              <a:rPr lang="en-US" dirty="0"/>
              <a:t>           </a:t>
            </a:r>
            <a:r>
              <a:rPr lang="en-US" dirty="0" err="1"/>
              <a:t>Df</a:t>
            </a:r>
            <a:r>
              <a:rPr lang="en-US" dirty="0"/>
              <a:t>    AIC       F       </a:t>
            </a:r>
            <a:r>
              <a:rPr lang="en-US" dirty="0" err="1"/>
              <a:t>N.Perm</a:t>
            </a:r>
            <a:r>
              <a:rPr lang="en-US" dirty="0"/>
              <a:t>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r>
              <a:rPr lang="en-US" dirty="0"/>
              <a:t>+ oxy  1  -34.62  8.3967    999    0.001 ***</a:t>
            </a:r>
          </a:p>
        </p:txBody>
      </p:sp>
    </p:spTree>
    <p:extLst>
      <p:ext uri="{BB962C8B-B14F-4D97-AF65-F5344CB8AC3E}">
        <p14:creationId xmlns:p14="http://schemas.microsoft.com/office/powerpoint/2010/main" val="2725748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Forward Selection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2006" y="1142206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Step: R2.adj= 0.4530243 </a:t>
            </a:r>
          </a:p>
          <a:p>
            <a:r>
              <a:rPr lang="en-US" dirty="0"/>
              <a:t>Call: </a:t>
            </a:r>
            <a:r>
              <a:rPr lang="en-US" dirty="0" err="1"/>
              <a:t>spe.hel</a:t>
            </a:r>
            <a:r>
              <a:rPr lang="en-US" dirty="0"/>
              <a:t> ~ alt + oxy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  R2.adjusted</a:t>
            </a:r>
          </a:p>
          <a:p>
            <a:r>
              <a:rPr lang="en-US" dirty="0"/>
              <a:t>+ </a:t>
            </a:r>
            <a:r>
              <a:rPr lang="en-US" dirty="0" err="1"/>
              <a:t>dbo</a:t>
            </a:r>
            <a:r>
              <a:rPr lang="en-US" dirty="0"/>
              <a:t>      0.5401552</a:t>
            </a:r>
          </a:p>
          <a:p>
            <a:r>
              <a:rPr lang="en-US" dirty="0"/>
              <a:t>+ pho      0.5117625</a:t>
            </a:r>
          </a:p>
          <a:p>
            <a:r>
              <a:rPr lang="en-US" dirty="0"/>
              <a:t>+ </a:t>
            </a:r>
            <a:r>
              <a:rPr lang="en-US" dirty="0" err="1"/>
              <a:t>amm</a:t>
            </a:r>
            <a:r>
              <a:rPr lang="en-US" dirty="0"/>
              <a:t>    0.5028443</a:t>
            </a:r>
          </a:p>
          <a:p>
            <a:r>
              <a:rPr lang="en-US" dirty="0"/>
              <a:t>+ </a:t>
            </a:r>
            <a:r>
              <a:rPr lang="en-US" dirty="0" err="1"/>
              <a:t>dur</a:t>
            </a:r>
            <a:r>
              <a:rPr lang="en-US" dirty="0"/>
              <a:t>       0.4712537</a:t>
            </a:r>
          </a:p>
          <a:p>
            <a:r>
              <a:rPr lang="en-US" dirty="0"/>
              <a:t>+ deb      0.4647864</a:t>
            </a:r>
          </a:p>
          <a:p>
            <a:r>
              <a:rPr lang="en-US" dirty="0"/>
              <a:t>&lt;none&gt;   0.4530243</a:t>
            </a:r>
          </a:p>
          <a:p>
            <a:r>
              <a:rPr lang="en-US" dirty="0"/>
              <a:t>+ nit        0.4476588</a:t>
            </a:r>
          </a:p>
          <a:p>
            <a:r>
              <a:rPr lang="en-US" dirty="0"/>
              <a:t>+ pH        0.4392323</a:t>
            </a:r>
          </a:p>
          <a:p>
            <a:r>
              <a:rPr lang="en-US" dirty="0"/>
              <a:t>+ pen      0.4233274</a:t>
            </a:r>
          </a:p>
          <a:p>
            <a:endParaRPr lang="en-US" dirty="0"/>
          </a:p>
          <a:p>
            <a:r>
              <a:rPr lang="en-US" dirty="0"/>
              <a:t>           </a:t>
            </a:r>
            <a:r>
              <a:rPr lang="en-US" dirty="0" err="1"/>
              <a:t>Df</a:t>
            </a:r>
            <a:r>
              <a:rPr lang="en-US" dirty="0"/>
              <a:t>     AIC        F       </a:t>
            </a:r>
            <a:r>
              <a:rPr lang="en-US" dirty="0" err="1"/>
              <a:t>N.Perm</a:t>
            </a:r>
            <a:r>
              <a:rPr lang="en-US" dirty="0"/>
              <a:t>   </a:t>
            </a:r>
            <a:r>
              <a:rPr lang="en-US" dirty="0" err="1"/>
              <a:t>Pr</a:t>
            </a:r>
            <a:r>
              <a:rPr lang="en-US" dirty="0"/>
              <a:t>(&gt;F)    </a:t>
            </a:r>
          </a:p>
          <a:p>
            <a:r>
              <a:rPr lang="en-US" dirty="0"/>
              <a:t>+ </a:t>
            </a:r>
            <a:r>
              <a:rPr lang="en-US" dirty="0" err="1"/>
              <a:t>dbo</a:t>
            </a:r>
            <a:r>
              <a:rPr lang="en-US" dirty="0"/>
              <a:t>  1  -38.789  5.9264    999    0.001 ***</a:t>
            </a:r>
          </a:p>
        </p:txBody>
      </p:sp>
    </p:spTree>
    <p:extLst>
      <p:ext uri="{BB962C8B-B14F-4D97-AF65-F5344CB8AC3E}">
        <p14:creationId xmlns:p14="http://schemas.microsoft.com/office/powerpoint/2010/main" val="131114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Forward Selection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86739" y="112806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Step: R2.adj= 0.5401552 </a:t>
            </a:r>
          </a:p>
          <a:p>
            <a:r>
              <a:rPr lang="en-US" dirty="0"/>
              <a:t>Call: </a:t>
            </a:r>
            <a:r>
              <a:rPr lang="en-US" dirty="0" err="1"/>
              <a:t>spe.hel</a:t>
            </a:r>
            <a:r>
              <a:rPr lang="en-US" dirty="0"/>
              <a:t> ~ alt + oxy + </a:t>
            </a:r>
            <a:r>
              <a:rPr lang="en-US" dirty="0" err="1"/>
              <a:t>dbo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    R2.adjusted</a:t>
            </a:r>
          </a:p>
          <a:p>
            <a:r>
              <a:rPr lang="en-US" dirty="0"/>
              <a:t>+ </a:t>
            </a:r>
            <a:r>
              <a:rPr lang="en-US" dirty="0" err="1"/>
              <a:t>dur</a:t>
            </a:r>
            <a:r>
              <a:rPr lang="en-US" dirty="0"/>
              <a:t>        0.5621437</a:t>
            </a:r>
          </a:p>
          <a:p>
            <a:r>
              <a:rPr lang="en-US" dirty="0"/>
              <a:t>+ deb       0.5474307</a:t>
            </a:r>
          </a:p>
          <a:p>
            <a:r>
              <a:rPr lang="en-US" dirty="0"/>
              <a:t>&lt;none&gt;    0.5401552</a:t>
            </a:r>
          </a:p>
          <a:p>
            <a:r>
              <a:rPr lang="en-US" dirty="0"/>
              <a:t>+ pho       0.5372307</a:t>
            </a:r>
          </a:p>
          <a:p>
            <a:r>
              <a:rPr lang="en-US" dirty="0"/>
              <a:t>+ </a:t>
            </a:r>
            <a:r>
              <a:rPr lang="en-US" dirty="0" err="1"/>
              <a:t>amm</a:t>
            </a:r>
            <a:r>
              <a:rPr lang="en-US" dirty="0"/>
              <a:t>     0.5339205</a:t>
            </a:r>
          </a:p>
          <a:p>
            <a:r>
              <a:rPr lang="en-US" dirty="0"/>
              <a:t>+ nit         0.5338362</a:t>
            </a:r>
          </a:p>
          <a:p>
            <a:r>
              <a:rPr lang="en-US" dirty="0"/>
              <a:t>+ pH         0.5296165</a:t>
            </a:r>
          </a:p>
          <a:p>
            <a:r>
              <a:rPr lang="en-US" dirty="0"/>
              <a:t>+ pen       0.5203900</a:t>
            </a:r>
          </a:p>
          <a:p>
            <a:endParaRPr lang="en-US" dirty="0"/>
          </a:p>
          <a:p>
            <a:r>
              <a:rPr lang="en-US" dirty="0"/>
              <a:t>          </a:t>
            </a:r>
            <a:r>
              <a:rPr lang="en-US" dirty="0" err="1"/>
              <a:t>Df</a:t>
            </a:r>
            <a:r>
              <a:rPr lang="en-US" dirty="0"/>
              <a:t>       AIC        F      </a:t>
            </a:r>
            <a:r>
              <a:rPr lang="en-US" dirty="0" err="1"/>
              <a:t>N.Perm</a:t>
            </a:r>
            <a:r>
              <a:rPr lang="en-US" dirty="0"/>
              <a:t>   </a:t>
            </a:r>
            <a:r>
              <a:rPr lang="en-US" dirty="0" err="1"/>
              <a:t>Pr</a:t>
            </a:r>
            <a:r>
              <a:rPr lang="en-US" dirty="0"/>
              <a:t>(&gt;F)  </a:t>
            </a:r>
          </a:p>
          <a:p>
            <a:r>
              <a:rPr lang="en-US" dirty="0"/>
              <a:t>+ </a:t>
            </a:r>
            <a:r>
              <a:rPr lang="en-US" dirty="0" err="1"/>
              <a:t>dur</a:t>
            </a:r>
            <a:r>
              <a:rPr lang="en-US" dirty="0"/>
              <a:t>   1  -39.394 2.2555    999  0.029 *</a:t>
            </a:r>
          </a:p>
        </p:txBody>
      </p:sp>
    </p:spTree>
    <p:extLst>
      <p:ext uri="{BB962C8B-B14F-4D97-AF65-F5344CB8AC3E}">
        <p14:creationId xmlns:p14="http://schemas.microsoft.com/office/powerpoint/2010/main" val="359108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Forward Selection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37421" y="113677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Step: R2.adj= 0.5621437 </a:t>
            </a:r>
          </a:p>
          <a:p>
            <a:r>
              <a:rPr lang="en-US" dirty="0"/>
              <a:t>Call: </a:t>
            </a:r>
            <a:r>
              <a:rPr lang="en-US" dirty="0" err="1"/>
              <a:t>spe.hel</a:t>
            </a:r>
            <a:r>
              <a:rPr lang="en-US" dirty="0"/>
              <a:t> ~ alt + oxy + </a:t>
            </a:r>
            <a:r>
              <a:rPr lang="en-US" dirty="0" err="1"/>
              <a:t>dbo</a:t>
            </a:r>
            <a:r>
              <a:rPr lang="en-US" dirty="0"/>
              <a:t> + </a:t>
            </a:r>
            <a:r>
              <a:rPr lang="en-US" dirty="0" err="1"/>
              <a:t>dur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        R2.adjusted</a:t>
            </a:r>
          </a:p>
          <a:p>
            <a:r>
              <a:rPr lang="en-US" dirty="0"/>
              <a:t>+ deb       0.5795888</a:t>
            </a:r>
          </a:p>
          <a:p>
            <a:r>
              <a:rPr lang="en-US" dirty="0"/>
              <a:t>&lt;none&gt;    0.5621437</a:t>
            </a:r>
          </a:p>
          <a:p>
            <a:r>
              <a:rPr lang="en-US" dirty="0"/>
              <a:t>+ pho       0.5600699</a:t>
            </a:r>
          </a:p>
          <a:p>
            <a:r>
              <a:rPr lang="en-US" dirty="0"/>
              <a:t>+ </a:t>
            </a:r>
            <a:r>
              <a:rPr lang="en-US" dirty="0" err="1"/>
              <a:t>amm</a:t>
            </a:r>
            <a:r>
              <a:rPr lang="en-US" dirty="0"/>
              <a:t>     0.5561073</a:t>
            </a:r>
          </a:p>
          <a:p>
            <a:r>
              <a:rPr lang="en-US" dirty="0"/>
              <a:t>+ nit         0.5543688</a:t>
            </a:r>
          </a:p>
          <a:p>
            <a:r>
              <a:rPr lang="en-US" dirty="0"/>
              <a:t>+ pH         0.5506929</a:t>
            </a:r>
          </a:p>
          <a:p>
            <a:r>
              <a:rPr lang="en-US" dirty="0"/>
              <a:t>+ pen       0.5459010</a:t>
            </a:r>
          </a:p>
          <a:p>
            <a:endParaRPr lang="en-US" dirty="0"/>
          </a:p>
          <a:p>
            <a:r>
              <a:rPr lang="en-US" dirty="0"/>
              <a:t>           </a:t>
            </a:r>
            <a:r>
              <a:rPr lang="en-US" dirty="0" err="1"/>
              <a:t>Df</a:t>
            </a:r>
            <a:r>
              <a:rPr lang="en-US" dirty="0"/>
              <a:t>     AIC          F        </a:t>
            </a:r>
            <a:r>
              <a:rPr lang="en-US" dirty="0" err="1"/>
              <a:t>N.Perm</a:t>
            </a:r>
            <a:r>
              <a:rPr lang="en-US" dirty="0"/>
              <a:t>   </a:t>
            </a:r>
            <a:r>
              <a:rPr lang="en-US" dirty="0" err="1"/>
              <a:t>Pr</a:t>
            </a:r>
            <a:r>
              <a:rPr lang="en-US" dirty="0"/>
              <a:t>(&gt;F)  </a:t>
            </a:r>
          </a:p>
          <a:p>
            <a:r>
              <a:rPr lang="en-US" dirty="0"/>
              <a:t>+ deb  1   -39.807  1.9959    999      0.061 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94794" y="4737764"/>
            <a:ext cx="718457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87322" y="5343260"/>
            <a:ext cx="13655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24460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738" y="3464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RDA with parsimonious model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735355"/>
              </p:ext>
            </p:extLst>
          </p:nvPr>
        </p:nvGraphicFramePr>
        <p:xfrm>
          <a:off x="3424334" y="2516252"/>
          <a:ext cx="5159828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9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Inertia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Proportion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Rank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0.5025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Constrained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0.3139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0.6247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Unconstrained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0.1886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0.3753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011363" y="1494948"/>
            <a:ext cx="3985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spe.hel</a:t>
            </a:r>
            <a:r>
              <a:rPr lang="en-US" sz="2400" dirty="0"/>
              <a:t> ~ alt + oxy + </a:t>
            </a:r>
            <a:r>
              <a:rPr lang="en-US" sz="2400" dirty="0" err="1"/>
              <a:t>dbo</a:t>
            </a:r>
            <a:r>
              <a:rPr lang="en-US" sz="2400" dirty="0"/>
              <a:t> + </a:t>
            </a:r>
            <a:r>
              <a:rPr lang="en-US" sz="2400" dirty="0" err="1"/>
              <a:t>dur</a:t>
            </a:r>
            <a:r>
              <a:rPr lang="en-US" sz="2400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8687640" y="2872108"/>
            <a:ext cx="2398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Adjusted R</a:t>
            </a:r>
            <a:r>
              <a:rPr lang="en-US" sz="2400" baseline="30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= 0.56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528518"/>
              </p:ext>
            </p:extLst>
          </p:nvPr>
        </p:nvGraphicFramePr>
        <p:xfrm>
          <a:off x="3573627" y="4533854"/>
          <a:ext cx="5010535" cy="100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2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2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RDA1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RDA2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RDA3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RDA4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Eigenvalue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0.2228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0.05131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0.02781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0.01197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Proportion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0.4435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0.1021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0.05533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0.02381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Cumulative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0.4435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0.54555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0.60088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0.62469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11363" y="5926503"/>
            <a:ext cx="4171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First three axes significant via permutation</a:t>
            </a:r>
          </a:p>
        </p:txBody>
      </p:sp>
    </p:spTree>
    <p:extLst>
      <p:ext uri="{BB962C8B-B14F-4D97-AF65-F5344CB8AC3E}">
        <p14:creationId xmlns:p14="http://schemas.microsoft.com/office/powerpoint/2010/main" val="4115227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31253" y="1423684"/>
            <a:ext cx="9764693" cy="5035624"/>
            <a:chOff x="1485899" y="1817228"/>
            <a:chExt cx="9764693" cy="5035624"/>
          </a:xfrm>
        </p:grpSpPr>
        <p:sp>
          <p:nvSpPr>
            <p:cNvPr id="3" name="TextBox 2"/>
            <p:cNvSpPr txBox="1"/>
            <p:nvPr/>
          </p:nvSpPr>
          <p:spPr>
            <a:xfrm>
              <a:off x="1514475" y="2628900"/>
              <a:ext cx="9736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 = x1 + x2 + … x                                             Regression, ANOVA 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85899" y="3571875"/>
              <a:ext cx="9081787" cy="2677656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y1 + y2 +  … yi = x                                         Multivariate ANOVA , MANTEL </a:t>
              </a:r>
            </a:p>
            <a:p>
              <a:r>
                <a:rPr lang="en-US" sz="2400" dirty="0"/>
                <a:t>                                                                         Discriminant Analysis, CART</a:t>
              </a:r>
            </a:p>
            <a:p>
              <a:endParaRPr lang="en-US" sz="2400" dirty="0"/>
            </a:p>
            <a:p>
              <a:r>
                <a:rPr lang="en-US" sz="2400" dirty="0"/>
                <a:t>y1 + y2 +  … yi = x1 + x2 + … xj                   Redundancy Analysis (RDA),</a:t>
              </a:r>
            </a:p>
            <a:p>
              <a:r>
                <a:rPr lang="en-US" sz="2400" dirty="0"/>
                <a:t>                                                                        Can. Cor. Analysis (CCA)</a:t>
              </a:r>
            </a:p>
            <a:p>
              <a:endParaRPr lang="en-US" sz="2400" dirty="0"/>
            </a:p>
            <a:p>
              <a:r>
                <a:rPr lang="en-US" sz="2400" dirty="0"/>
                <a:t>y1 + y2 +  … yi                                                Ordination, Cluster Analysis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958543" y="2870522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979271" y="1817228"/>
              <a:ext cx="7083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Model</a:t>
              </a:r>
              <a:r>
                <a:rPr lang="en-US" sz="2800" dirty="0"/>
                <a:t>                                               </a:t>
              </a:r>
              <a:r>
                <a:rPr lang="en-US" sz="2800" u="sng" dirty="0"/>
                <a:t>Technique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995193" y="3856295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440101" y="4888373"/>
              <a:ext cx="906682" cy="3086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985544" y="5987969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171712" y="6268077"/>
              <a:ext cx="3892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Multivariate Statistics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278145" y="4298284"/>
            <a:ext cx="8920932" cy="88331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Multivariate Models</a:t>
            </a:r>
          </a:p>
        </p:txBody>
      </p:sp>
    </p:spTree>
    <p:extLst>
      <p:ext uri="{BB962C8B-B14F-4D97-AF65-F5344CB8AC3E}">
        <p14:creationId xmlns:p14="http://schemas.microsoft.com/office/powerpoint/2010/main" val="4100483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0339" cy="1325563"/>
          </a:xfrm>
        </p:spPr>
        <p:txBody>
          <a:bodyPr/>
          <a:lstStyle/>
          <a:p>
            <a:pPr algn="ctr"/>
            <a:r>
              <a:rPr lang="en-US" dirty="0"/>
              <a:t>Partial RDA (and CCA)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3509" y="1931437"/>
            <a:ext cx="87112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much variation is independently described by each variable?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is the most important variable?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Conduct RDA (CCA) for each variable while holding the effect of </a:t>
            </a:r>
          </a:p>
          <a:p>
            <a:r>
              <a:rPr lang="en-US" sz="2400" dirty="0"/>
              <a:t>     the others constant.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can also be done for multiple regression.</a:t>
            </a:r>
          </a:p>
        </p:txBody>
      </p:sp>
    </p:spTree>
    <p:extLst>
      <p:ext uri="{BB962C8B-B14F-4D97-AF65-F5344CB8AC3E}">
        <p14:creationId xmlns:p14="http://schemas.microsoft.com/office/powerpoint/2010/main" val="2421007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6363" cy="1325563"/>
          </a:xfrm>
        </p:spPr>
        <p:txBody>
          <a:bodyPr/>
          <a:lstStyle/>
          <a:p>
            <a:pPr algn="ctr"/>
            <a:r>
              <a:rPr lang="en-US" dirty="0"/>
              <a:t>Partial RDA (and CCA)</a:t>
            </a:r>
          </a:p>
        </p:txBody>
      </p:sp>
      <p:sp>
        <p:nvSpPr>
          <p:cNvPr id="3" name="Rectangle 2"/>
          <p:cNvSpPr/>
          <p:nvPr/>
        </p:nvSpPr>
        <p:spPr>
          <a:xfrm>
            <a:off x="3445188" y="2180750"/>
            <a:ext cx="5388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spe.hel</a:t>
            </a:r>
            <a:r>
              <a:rPr lang="en-US" sz="2400" dirty="0"/>
              <a:t> ~ alt + Condition(oxy + </a:t>
            </a:r>
            <a:r>
              <a:rPr lang="en-US" sz="2400" dirty="0" err="1"/>
              <a:t>dbo</a:t>
            </a:r>
            <a:r>
              <a:rPr lang="en-US" sz="2400" dirty="0"/>
              <a:t> + </a:t>
            </a:r>
            <a:r>
              <a:rPr lang="en-US" sz="2400" dirty="0" err="1"/>
              <a:t>dur</a:t>
            </a:r>
            <a:r>
              <a:rPr lang="en-US" sz="2400" dirty="0"/>
              <a:t>)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5188" y="2642415"/>
            <a:ext cx="53883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spe.hel</a:t>
            </a:r>
            <a:r>
              <a:rPr lang="en-US" sz="2400" dirty="0"/>
              <a:t> ~ oxy + Condition(alt + </a:t>
            </a:r>
            <a:r>
              <a:rPr lang="en-US" sz="2400" dirty="0" err="1"/>
              <a:t>dbo</a:t>
            </a:r>
            <a:r>
              <a:rPr lang="en-US" sz="2400" dirty="0"/>
              <a:t> + </a:t>
            </a:r>
            <a:r>
              <a:rPr lang="en-US" sz="2400" dirty="0" err="1"/>
              <a:t>dur</a:t>
            </a:r>
            <a:r>
              <a:rPr lang="en-US" sz="2400" dirty="0"/>
              <a:t>) 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445188" y="3159682"/>
            <a:ext cx="53883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spe.hel</a:t>
            </a:r>
            <a:r>
              <a:rPr lang="en-US" sz="2400" dirty="0"/>
              <a:t> ~ </a:t>
            </a:r>
            <a:r>
              <a:rPr lang="en-US" sz="2400" dirty="0" err="1"/>
              <a:t>dbo</a:t>
            </a:r>
            <a:r>
              <a:rPr lang="en-US" sz="2400" dirty="0"/>
              <a:t> + Condition(alt + oxy + </a:t>
            </a:r>
            <a:r>
              <a:rPr lang="en-US" sz="2400" dirty="0" err="1"/>
              <a:t>dur</a:t>
            </a:r>
            <a:r>
              <a:rPr lang="en-US" sz="2400" dirty="0"/>
              <a:t>) </a:t>
            </a:r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445188" y="3676949"/>
            <a:ext cx="53194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spe.hel</a:t>
            </a:r>
            <a:r>
              <a:rPr lang="en-US" sz="2400" dirty="0"/>
              <a:t> ~ </a:t>
            </a:r>
            <a:r>
              <a:rPr lang="en-US" sz="2400" dirty="0" err="1"/>
              <a:t>dur</a:t>
            </a:r>
            <a:r>
              <a:rPr lang="en-US" sz="2400" dirty="0"/>
              <a:t>+ Condition(alt + oxy + </a:t>
            </a:r>
            <a:r>
              <a:rPr lang="en-US" sz="2400" dirty="0" err="1"/>
              <a:t>dbo</a:t>
            </a:r>
            <a:r>
              <a:rPr lang="en-US" sz="2400" dirty="0"/>
              <a:t>)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49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vs. Unimodal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244" y="1779619"/>
            <a:ext cx="71477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Redundancy Analysis (RDA)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Assumes a linear relationship </a:t>
            </a:r>
            <a:r>
              <a:rPr lang="en-US" sz="2400" dirty="0"/>
              <a:t>between response </a:t>
            </a:r>
          </a:p>
          <a:p>
            <a:r>
              <a:rPr lang="en-US" sz="2400" dirty="0"/>
              <a:t>     variables and explanatory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Uses</a:t>
            </a:r>
            <a:r>
              <a:rPr lang="en-US" sz="2400" b="1" dirty="0"/>
              <a:t> PCA </a:t>
            </a:r>
            <a:r>
              <a:rPr lang="en-US" sz="2400" dirty="0"/>
              <a:t>for ordination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u="sng" dirty="0"/>
              <a:t>Canonical Correspondence Analysis (CCA)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Assumes a unimodal relationship </a:t>
            </a:r>
            <a:r>
              <a:rPr lang="en-US" sz="2400" dirty="0"/>
              <a:t>between response </a:t>
            </a:r>
          </a:p>
          <a:p>
            <a:r>
              <a:rPr lang="en-US" sz="2400" dirty="0"/>
              <a:t>     variables and explanatory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Uses </a:t>
            </a:r>
            <a:r>
              <a:rPr lang="en-US" sz="2400" b="1" dirty="0"/>
              <a:t>CA</a:t>
            </a:r>
            <a:r>
              <a:rPr lang="en-US" sz="2400" dirty="0"/>
              <a:t> for ordination</a:t>
            </a:r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395" y="1639929"/>
            <a:ext cx="418038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75" y="3903784"/>
            <a:ext cx="3925502" cy="163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6254005" y="3244333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Species Abundance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50797" y="5662250"/>
            <a:ext cx="140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267552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6363" cy="1325563"/>
          </a:xfrm>
        </p:spPr>
        <p:txBody>
          <a:bodyPr/>
          <a:lstStyle/>
          <a:p>
            <a:pPr algn="ctr"/>
            <a:r>
              <a:rPr lang="en-US" dirty="0"/>
              <a:t>Partial RDA (and CCA)</a:t>
            </a:r>
          </a:p>
        </p:txBody>
      </p:sp>
      <p:sp>
        <p:nvSpPr>
          <p:cNvPr id="3" name="Rectangle 2"/>
          <p:cNvSpPr/>
          <p:nvPr/>
        </p:nvSpPr>
        <p:spPr>
          <a:xfrm>
            <a:off x="3492813" y="2161789"/>
            <a:ext cx="5388398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spe.hel</a:t>
            </a:r>
            <a:r>
              <a:rPr lang="en-US" sz="2400" dirty="0"/>
              <a:t> ~ alt + Condition(oxy + </a:t>
            </a:r>
            <a:r>
              <a:rPr lang="en-US" sz="2400" dirty="0" err="1"/>
              <a:t>dbo</a:t>
            </a:r>
            <a:r>
              <a:rPr lang="en-US" sz="2400" dirty="0"/>
              <a:t> + </a:t>
            </a:r>
            <a:r>
              <a:rPr lang="en-US" sz="2400" dirty="0" err="1"/>
              <a:t>dur</a:t>
            </a:r>
            <a:r>
              <a:rPr lang="en-US" sz="2400" dirty="0"/>
              <a:t>)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5188" y="2642415"/>
            <a:ext cx="53883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spe.hel</a:t>
            </a:r>
            <a:r>
              <a:rPr lang="en-US" sz="2400" dirty="0"/>
              <a:t> ~ oxy + Condition(alt + </a:t>
            </a:r>
            <a:r>
              <a:rPr lang="en-US" sz="2400" dirty="0" err="1"/>
              <a:t>dbo</a:t>
            </a:r>
            <a:r>
              <a:rPr lang="en-US" sz="2400" dirty="0"/>
              <a:t> + </a:t>
            </a:r>
            <a:r>
              <a:rPr lang="en-US" sz="2400" dirty="0" err="1"/>
              <a:t>dur</a:t>
            </a:r>
            <a:r>
              <a:rPr lang="en-US" sz="2400" dirty="0"/>
              <a:t>) 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445188" y="3159682"/>
            <a:ext cx="53883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spe.hel</a:t>
            </a:r>
            <a:r>
              <a:rPr lang="en-US" sz="2400" dirty="0"/>
              <a:t> ~ </a:t>
            </a:r>
            <a:r>
              <a:rPr lang="en-US" sz="2400" dirty="0" err="1"/>
              <a:t>dbo</a:t>
            </a:r>
            <a:r>
              <a:rPr lang="en-US" sz="2400" dirty="0"/>
              <a:t> + Condition(alt + oxy + </a:t>
            </a:r>
            <a:r>
              <a:rPr lang="en-US" sz="2400" dirty="0" err="1"/>
              <a:t>dur</a:t>
            </a:r>
            <a:r>
              <a:rPr lang="en-US" sz="2400" dirty="0"/>
              <a:t>) </a:t>
            </a:r>
          </a:p>
          <a:p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3445188" y="3676949"/>
            <a:ext cx="53194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spe.hel</a:t>
            </a:r>
            <a:r>
              <a:rPr lang="en-US" sz="2400" dirty="0"/>
              <a:t> ~ </a:t>
            </a:r>
            <a:r>
              <a:rPr lang="en-US" sz="2400" dirty="0" err="1"/>
              <a:t>dur</a:t>
            </a:r>
            <a:r>
              <a:rPr lang="en-US" sz="2400" dirty="0"/>
              <a:t>+ Condition(alt + oxy + </a:t>
            </a:r>
            <a:r>
              <a:rPr lang="en-US" sz="2400" dirty="0" err="1"/>
              <a:t>dbo</a:t>
            </a:r>
            <a:r>
              <a:rPr lang="en-US" sz="2400" dirty="0"/>
              <a:t>)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7397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6363" cy="1325563"/>
          </a:xfrm>
        </p:spPr>
        <p:txBody>
          <a:bodyPr/>
          <a:lstStyle/>
          <a:p>
            <a:pPr algn="ctr"/>
            <a:r>
              <a:rPr lang="en-US" dirty="0"/>
              <a:t>Partial RDA (and CCA)</a:t>
            </a:r>
          </a:p>
        </p:txBody>
      </p:sp>
      <p:sp>
        <p:nvSpPr>
          <p:cNvPr id="3" name="Rectangle 2"/>
          <p:cNvSpPr/>
          <p:nvPr/>
        </p:nvSpPr>
        <p:spPr>
          <a:xfrm>
            <a:off x="3445188" y="1561624"/>
            <a:ext cx="5388398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spe.hel</a:t>
            </a:r>
            <a:r>
              <a:rPr lang="en-US" sz="2400" dirty="0"/>
              <a:t> ~ alt + Condition(oxy + </a:t>
            </a:r>
            <a:r>
              <a:rPr lang="en-US" sz="2400" dirty="0" err="1"/>
              <a:t>dbo</a:t>
            </a:r>
            <a:r>
              <a:rPr lang="en-US" sz="2400" dirty="0"/>
              <a:t> + </a:t>
            </a:r>
            <a:r>
              <a:rPr lang="en-US" sz="2400" dirty="0" err="1"/>
              <a:t>dur</a:t>
            </a:r>
            <a:r>
              <a:rPr lang="en-US" sz="2400" dirty="0"/>
              <a:t>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900529"/>
              </p:ext>
            </p:extLst>
          </p:nvPr>
        </p:nvGraphicFramePr>
        <p:xfrm>
          <a:off x="3299926" y="2591138"/>
          <a:ext cx="5592148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Inertia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Proportion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Rank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0.5025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Conditional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0.2415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0.4805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Constrained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0.0724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0.1442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Unconstrained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0.1886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0.3753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036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6363" cy="1325563"/>
          </a:xfrm>
        </p:spPr>
        <p:txBody>
          <a:bodyPr/>
          <a:lstStyle/>
          <a:p>
            <a:pPr algn="ctr"/>
            <a:r>
              <a:rPr lang="en-US" dirty="0"/>
              <a:t>Partial RDA (and CCA)</a:t>
            </a:r>
          </a:p>
        </p:txBody>
      </p:sp>
      <p:sp>
        <p:nvSpPr>
          <p:cNvPr id="3" name="Rectangle 2"/>
          <p:cNvSpPr/>
          <p:nvPr/>
        </p:nvSpPr>
        <p:spPr>
          <a:xfrm>
            <a:off x="3445188" y="1561624"/>
            <a:ext cx="5388398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err="1"/>
              <a:t>spe.hel</a:t>
            </a:r>
            <a:r>
              <a:rPr lang="en-US" sz="2400" dirty="0"/>
              <a:t> ~ alt + Condition(oxy + </a:t>
            </a:r>
            <a:r>
              <a:rPr lang="en-US" sz="2400" dirty="0" err="1"/>
              <a:t>dbo</a:t>
            </a:r>
            <a:r>
              <a:rPr lang="en-US" sz="2400" dirty="0"/>
              <a:t> + </a:t>
            </a:r>
            <a:r>
              <a:rPr lang="en-US" sz="2400" dirty="0" err="1"/>
              <a:t>dur</a:t>
            </a:r>
            <a:r>
              <a:rPr lang="en-US" sz="2400" dirty="0"/>
              <a:t>)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561066"/>
              </p:ext>
            </p:extLst>
          </p:nvPr>
        </p:nvGraphicFramePr>
        <p:xfrm>
          <a:off x="3299926" y="2591138"/>
          <a:ext cx="5592148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Inertia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Proportion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Rank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Total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0.5025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Conditional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0.2415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0.4805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Constrained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0.0724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0.1442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Unconstrained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0.1886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0.3753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175278"/>
              </p:ext>
            </p:extLst>
          </p:nvPr>
        </p:nvGraphicFramePr>
        <p:xfrm>
          <a:off x="3582101" y="4371698"/>
          <a:ext cx="5114571" cy="754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0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6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6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N.Perm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Pr(&gt;F)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Model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0.07245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9.2198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999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0.001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Residual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0.1886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372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Variance Partitioning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71194" y="1690689"/>
            <a:ext cx="6699378" cy="3851695"/>
            <a:chOff x="2771194" y="1690689"/>
            <a:chExt cx="6699378" cy="3851695"/>
          </a:xfrm>
        </p:grpSpPr>
        <p:sp>
          <p:nvSpPr>
            <p:cNvPr id="3" name="Oval 2"/>
            <p:cNvSpPr/>
            <p:nvPr/>
          </p:nvSpPr>
          <p:spPr>
            <a:xfrm>
              <a:off x="3172409" y="1961275"/>
              <a:ext cx="3508310" cy="32918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536162" y="1961274"/>
              <a:ext cx="3508310" cy="32918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1139" y="3198167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[b]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41298" y="3198167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[c]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3927" y="3198166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[a]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71194" y="1690689"/>
              <a:ext cx="6699378" cy="38516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11760" y="1730442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[d]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64797" y="2025674"/>
            <a:ext cx="821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41368" y="2025674"/>
            <a:ext cx="821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392675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Variance Partitioning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295071" y="1546325"/>
            <a:ext cx="4622571" cy="2657668"/>
            <a:chOff x="2771194" y="1690689"/>
            <a:chExt cx="6699378" cy="3851695"/>
          </a:xfrm>
        </p:grpSpPr>
        <p:sp>
          <p:nvSpPr>
            <p:cNvPr id="3" name="Oval 2"/>
            <p:cNvSpPr/>
            <p:nvPr/>
          </p:nvSpPr>
          <p:spPr>
            <a:xfrm>
              <a:off x="3172409" y="1961275"/>
              <a:ext cx="3508310" cy="32918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536162" y="1961274"/>
              <a:ext cx="3508310" cy="32918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1139" y="3198167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[b]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41298" y="3198167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[c]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3927" y="3198166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[a]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71194" y="1690689"/>
              <a:ext cx="6699378" cy="38516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11760" y="1730442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[d]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1459087" y="2262300"/>
            <a:ext cx="401526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Y</a:t>
            </a:r>
            <a:r>
              <a:rPr lang="en-US" sz="2400" dirty="0"/>
              <a:t> ~ Var1 = [a] + [b]</a:t>
            </a:r>
          </a:p>
          <a:p>
            <a:endParaRPr lang="en-US" sz="2400" dirty="0"/>
          </a:p>
          <a:p>
            <a:r>
              <a:rPr lang="en-US" sz="2400" b="1" dirty="0"/>
              <a:t>Y</a:t>
            </a:r>
            <a:r>
              <a:rPr lang="en-US" sz="2400" dirty="0"/>
              <a:t> ~ </a:t>
            </a:r>
            <a:r>
              <a:rPr lang="en-US" sz="2400" dirty="0" err="1"/>
              <a:t>Var</a:t>
            </a:r>
            <a:r>
              <a:rPr lang="en-US" sz="2400" dirty="0"/>
              <a:t> 2 = [c] + [b]</a:t>
            </a:r>
          </a:p>
          <a:p>
            <a:endParaRPr lang="en-US" sz="2400" dirty="0"/>
          </a:p>
          <a:p>
            <a:r>
              <a:rPr lang="en-US" sz="2400" b="1" dirty="0"/>
              <a:t>Y</a:t>
            </a:r>
            <a:r>
              <a:rPr lang="en-US" sz="2400" dirty="0"/>
              <a:t> ~ Var1 + </a:t>
            </a:r>
            <a:r>
              <a:rPr lang="en-US" sz="2400" dirty="0" err="1"/>
              <a:t>Var</a:t>
            </a:r>
            <a:r>
              <a:rPr lang="en-US" sz="2400" dirty="0"/>
              <a:t> 2 = [a] + [b] + [c]</a:t>
            </a:r>
          </a:p>
          <a:p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25490" y="1800635"/>
            <a:ext cx="821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69034" y="1801117"/>
            <a:ext cx="821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1508" y="1661471"/>
            <a:ext cx="107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 RDAs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76637" y="4798898"/>
            <a:ext cx="4627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Calculate Adjusted R</a:t>
            </a:r>
            <a:r>
              <a:rPr lang="en-US" sz="2400" b="1" baseline="30000" dirty="0"/>
              <a:t>2</a:t>
            </a:r>
            <a:r>
              <a:rPr lang="en-US" sz="2400" b="1" dirty="0"/>
              <a:t> for each RDA</a:t>
            </a:r>
          </a:p>
        </p:txBody>
      </p:sp>
    </p:spTree>
    <p:extLst>
      <p:ext uri="{BB962C8B-B14F-4D97-AF65-F5344CB8AC3E}">
        <p14:creationId xmlns:p14="http://schemas.microsoft.com/office/powerpoint/2010/main" val="17093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Variance Partitioning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295071" y="1546325"/>
            <a:ext cx="4622571" cy="2657668"/>
            <a:chOff x="2771194" y="1690689"/>
            <a:chExt cx="6699378" cy="3851695"/>
          </a:xfrm>
        </p:grpSpPr>
        <p:sp>
          <p:nvSpPr>
            <p:cNvPr id="3" name="Oval 2"/>
            <p:cNvSpPr/>
            <p:nvPr/>
          </p:nvSpPr>
          <p:spPr>
            <a:xfrm>
              <a:off x="3172409" y="1961275"/>
              <a:ext cx="3508310" cy="32918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536162" y="1961274"/>
              <a:ext cx="3508310" cy="32918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1139" y="3198167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[b]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41298" y="3198167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[c]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3927" y="3198166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[a]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71194" y="1690689"/>
              <a:ext cx="6699378" cy="38516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11760" y="1730442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[d]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1244254" y="3297976"/>
            <a:ext cx="5913478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fraction[a]</a:t>
            </a:r>
            <a:r>
              <a:rPr lang="en-US" sz="2400" b="1" baseline="-25000" dirty="0" err="1"/>
              <a:t>adj</a:t>
            </a:r>
            <a:r>
              <a:rPr lang="en-US" sz="2400" b="1" dirty="0"/>
              <a:t> </a:t>
            </a:r>
            <a:r>
              <a:rPr lang="en-US" sz="2400" dirty="0"/>
              <a:t>= [</a:t>
            </a:r>
            <a:r>
              <a:rPr lang="en-US" sz="2400" dirty="0" err="1"/>
              <a:t>a+b+c</a:t>
            </a:r>
            <a:r>
              <a:rPr lang="en-US" sz="2400" dirty="0"/>
              <a:t>]</a:t>
            </a:r>
            <a:r>
              <a:rPr lang="en-US" sz="2400" baseline="-25000" dirty="0" err="1"/>
              <a:t>adj</a:t>
            </a:r>
            <a:r>
              <a:rPr lang="en-US" sz="2400" dirty="0"/>
              <a:t> – [</a:t>
            </a:r>
            <a:r>
              <a:rPr lang="en-US" sz="2400" dirty="0" err="1"/>
              <a:t>b+c</a:t>
            </a:r>
            <a:r>
              <a:rPr lang="en-US" sz="2400" dirty="0"/>
              <a:t>]</a:t>
            </a:r>
            <a:r>
              <a:rPr lang="en-US" sz="2400" baseline="-25000" dirty="0"/>
              <a:t> </a:t>
            </a:r>
            <a:r>
              <a:rPr lang="en-US" sz="2400" baseline="-25000" dirty="0" err="1"/>
              <a:t>adj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fraction[c]</a:t>
            </a:r>
            <a:r>
              <a:rPr lang="en-US" sz="2400" b="1" baseline="-25000" dirty="0" err="1"/>
              <a:t>adj</a:t>
            </a:r>
            <a:r>
              <a:rPr lang="en-US" sz="2400" dirty="0"/>
              <a:t> = [</a:t>
            </a:r>
            <a:r>
              <a:rPr lang="en-US" sz="2400" dirty="0" err="1"/>
              <a:t>a+b+c</a:t>
            </a:r>
            <a:r>
              <a:rPr lang="en-US" sz="2400" dirty="0"/>
              <a:t>]</a:t>
            </a:r>
            <a:r>
              <a:rPr lang="en-US" sz="2400" baseline="-25000" dirty="0" err="1"/>
              <a:t>adj</a:t>
            </a:r>
            <a:r>
              <a:rPr lang="en-US" sz="2400" dirty="0"/>
              <a:t> – [</a:t>
            </a:r>
            <a:r>
              <a:rPr lang="en-US" sz="2400" dirty="0" err="1"/>
              <a:t>a+b</a:t>
            </a:r>
            <a:r>
              <a:rPr lang="en-US" sz="2400" dirty="0"/>
              <a:t>]</a:t>
            </a:r>
            <a:r>
              <a:rPr lang="en-US" sz="2400" baseline="-25000" dirty="0"/>
              <a:t> </a:t>
            </a:r>
            <a:r>
              <a:rPr lang="en-US" sz="2400" baseline="-25000" dirty="0" err="1"/>
              <a:t>adj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fraction[b]</a:t>
            </a:r>
            <a:r>
              <a:rPr lang="en-US" sz="2400" b="1" baseline="-25000" dirty="0" err="1"/>
              <a:t>adj</a:t>
            </a:r>
            <a:r>
              <a:rPr lang="en-US" sz="2400" dirty="0"/>
              <a:t> = [</a:t>
            </a:r>
            <a:r>
              <a:rPr lang="en-US" sz="2400" dirty="0" err="1"/>
              <a:t>a+b</a:t>
            </a:r>
            <a:r>
              <a:rPr lang="en-US" sz="2400" dirty="0"/>
              <a:t>]</a:t>
            </a:r>
            <a:r>
              <a:rPr lang="en-US" sz="2400" baseline="-25000" dirty="0" err="1"/>
              <a:t>adj</a:t>
            </a:r>
            <a:r>
              <a:rPr lang="en-US" sz="2400" dirty="0"/>
              <a:t> – [a]</a:t>
            </a:r>
            <a:r>
              <a:rPr lang="en-US" sz="2400" baseline="-25000" dirty="0" err="1"/>
              <a:t>adj</a:t>
            </a:r>
            <a:r>
              <a:rPr lang="en-US" sz="2400" baseline="-25000" dirty="0"/>
              <a:t> </a:t>
            </a:r>
            <a:r>
              <a:rPr lang="en-US" sz="2400" dirty="0"/>
              <a:t>= [</a:t>
            </a:r>
            <a:r>
              <a:rPr lang="en-US" sz="2400" dirty="0" err="1"/>
              <a:t>c+b</a:t>
            </a:r>
            <a:r>
              <a:rPr lang="en-US" sz="2400" dirty="0"/>
              <a:t>]</a:t>
            </a:r>
            <a:r>
              <a:rPr lang="en-US" sz="2400" baseline="-25000" dirty="0" err="1"/>
              <a:t>adj</a:t>
            </a:r>
            <a:r>
              <a:rPr lang="en-US" sz="2400" dirty="0"/>
              <a:t> – [c]</a:t>
            </a:r>
            <a:r>
              <a:rPr lang="en-US" sz="2400" baseline="-25000" dirty="0" err="1"/>
              <a:t>adj</a:t>
            </a:r>
            <a:endParaRPr lang="en-US" sz="2400" baseline="-25000" dirty="0"/>
          </a:p>
          <a:p>
            <a:endParaRPr lang="en-US" sz="2400" baseline="-25000" dirty="0"/>
          </a:p>
          <a:p>
            <a:r>
              <a:rPr lang="en-US" sz="2400" b="1" dirty="0"/>
              <a:t>fraction[d]</a:t>
            </a:r>
            <a:r>
              <a:rPr lang="en-US" sz="2400" b="1" baseline="-25000" dirty="0" err="1"/>
              <a:t>adj</a:t>
            </a:r>
            <a:r>
              <a:rPr lang="en-US" sz="2400" dirty="0"/>
              <a:t> = 1 – [</a:t>
            </a:r>
            <a:r>
              <a:rPr lang="en-US" sz="2400" dirty="0" err="1"/>
              <a:t>a+b+c</a:t>
            </a:r>
            <a:r>
              <a:rPr lang="en-US" sz="2400" dirty="0"/>
              <a:t>]</a:t>
            </a:r>
            <a:r>
              <a:rPr lang="en-US" sz="2400" baseline="-25000" dirty="0" err="1"/>
              <a:t>adj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25490" y="1800635"/>
            <a:ext cx="821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69034" y="1801117"/>
            <a:ext cx="821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1567" y="2170985"/>
            <a:ext cx="47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Compute the adjusted R</a:t>
            </a:r>
            <a:r>
              <a:rPr lang="en-US" sz="2400" b="1" baseline="30000" dirty="0"/>
              <a:t>2 </a:t>
            </a:r>
            <a:r>
              <a:rPr lang="en-US" sz="2400" b="1" dirty="0"/>
              <a:t>for each variance fraction using subtraction:</a:t>
            </a:r>
          </a:p>
        </p:txBody>
      </p:sp>
    </p:spTree>
    <p:extLst>
      <p:ext uri="{BB962C8B-B14F-4D97-AF65-F5344CB8AC3E}">
        <p14:creationId xmlns:p14="http://schemas.microsoft.com/office/powerpoint/2010/main" val="3315844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Variance Partitioning</a:t>
            </a:r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7295071" y="1546325"/>
            <a:ext cx="4622571" cy="2657668"/>
            <a:chOff x="2771194" y="1690689"/>
            <a:chExt cx="6699378" cy="3851695"/>
          </a:xfrm>
        </p:grpSpPr>
        <p:sp>
          <p:nvSpPr>
            <p:cNvPr id="3" name="Oval 2"/>
            <p:cNvSpPr/>
            <p:nvPr/>
          </p:nvSpPr>
          <p:spPr>
            <a:xfrm>
              <a:off x="3172409" y="1961275"/>
              <a:ext cx="3508310" cy="32918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536162" y="1961274"/>
              <a:ext cx="3508310" cy="329185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1139" y="3198167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[b]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41298" y="3198167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[c]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23927" y="3198166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[a]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71194" y="1690689"/>
              <a:ext cx="6699378" cy="38516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11760" y="1730442"/>
              <a:ext cx="535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[d]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1244254" y="3297976"/>
            <a:ext cx="5913478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fraction[a]</a:t>
            </a:r>
            <a:r>
              <a:rPr lang="en-US" sz="2400" b="1" baseline="-25000" dirty="0" err="1">
                <a:solidFill>
                  <a:srgbClr val="FF0000"/>
                </a:solidFill>
              </a:rPr>
              <a:t>adj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[</a:t>
            </a:r>
            <a:r>
              <a:rPr lang="en-US" sz="2400" dirty="0" err="1">
                <a:solidFill>
                  <a:srgbClr val="FF0000"/>
                </a:solidFill>
              </a:rPr>
              <a:t>a+b+c</a:t>
            </a:r>
            <a:r>
              <a:rPr lang="en-US" sz="2400" dirty="0">
                <a:solidFill>
                  <a:srgbClr val="FF0000"/>
                </a:solidFill>
              </a:rPr>
              <a:t>]</a:t>
            </a:r>
            <a:r>
              <a:rPr lang="en-US" sz="2400" baseline="-250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– [</a:t>
            </a:r>
            <a:r>
              <a:rPr lang="en-US" sz="2400" dirty="0" err="1">
                <a:solidFill>
                  <a:srgbClr val="FF0000"/>
                </a:solidFill>
              </a:rPr>
              <a:t>b+c</a:t>
            </a:r>
            <a:r>
              <a:rPr lang="en-US" sz="2400" dirty="0">
                <a:solidFill>
                  <a:srgbClr val="FF0000"/>
                </a:solidFill>
              </a:rPr>
              <a:t>]</a:t>
            </a:r>
            <a:r>
              <a:rPr lang="en-US" sz="2400" baseline="-25000" dirty="0">
                <a:solidFill>
                  <a:srgbClr val="FF0000"/>
                </a:solidFill>
              </a:rPr>
              <a:t> </a:t>
            </a:r>
            <a:r>
              <a:rPr lang="en-US" sz="2400" baseline="-25000" dirty="0" err="1">
                <a:solidFill>
                  <a:srgbClr val="FF0000"/>
                </a:solidFill>
              </a:rPr>
              <a:t>adj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fraction[c]</a:t>
            </a:r>
            <a:r>
              <a:rPr lang="en-US" sz="2400" b="1" baseline="-250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= [</a:t>
            </a:r>
            <a:r>
              <a:rPr lang="en-US" sz="2400" dirty="0" err="1">
                <a:solidFill>
                  <a:srgbClr val="FF0000"/>
                </a:solidFill>
              </a:rPr>
              <a:t>a+b+c</a:t>
            </a:r>
            <a:r>
              <a:rPr lang="en-US" sz="2400" dirty="0">
                <a:solidFill>
                  <a:srgbClr val="FF0000"/>
                </a:solidFill>
              </a:rPr>
              <a:t>]</a:t>
            </a:r>
            <a:r>
              <a:rPr lang="en-US" sz="2400" baseline="-25000" dirty="0" err="1">
                <a:solidFill>
                  <a:srgbClr val="FF0000"/>
                </a:solidFill>
              </a:rPr>
              <a:t>adj</a:t>
            </a:r>
            <a:r>
              <a:rPr lang="en-US" sz="2400" dirty="0">
                <a:solidFill>
                  <a:srgbClr val="FF0000"/>
                </a:solidFill>
              </a:rPr>
              <a:t> – [</a:t>
            </a:r>
            <a:r>
              <a:rPr lang="en-US" sz="2400" dirty="0" err="1">
                <a:solidFill>
                  <a:srgbClr val="FF0000"/>
                </a:solidFill>
              </a:rPr>
              <a:t>a+b</a:t>
            </a:r>
            <a:r>
              <a:rPr lang="en-US" sz="2400" dirty="0">
                <a:solidFill>
                  <a:srgbClr val="FF0000"/>
                </a:solidFill>
              </a:rPr>
              <a:t>]</a:t>
            </a:r>
            <a:r>
              <a:rPr lang="en-US" sz="2400" baseline="-25000" dirty="0">
                <a:solidFill>
                  <a:srgbClr val="FF0000"/>
                </a:solidFill>
              </a:rPr>
              <a:t> </a:t>
            </a:r>
            <a:r>
              <a:rPr lang="en-US" sz="2400" baseline="-25000" dirty="0" err="1">
                <a:solidFill>
                  <a:srgbClr val="FF0000"/>
                </a:solidFill>
              </a:rPr>
              <a:t>adj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  <a:p>
            <a:r>
              <a:rPr lang="en-US" sz="2400" b="1" dirty="0"/>
              <a:t>fraction[b]</a:t>
            </a:r>
            <a:r>
              <a:rPr lang="en-US" sz="2400" b="1" baseline="-25000" dirty="0" err="1"/>
              <a:t>adj</a:t>
            </a:r>
            <a:r>
              <a:rPr lang="en-US" sz="2400" dirty="0"/>
              <a:t> = [</a:t>
            </a:r>
            <a:r>
              <a:rPr lang="en-US" sz="2400" dirty="0" err="1"/>
              <a:t>a+b</a:t>
            </a:r>
            <a:r>
              <a:rPr lang="en-US" sz="2400" dirty="0"/>
              <a:t>]</a:t>
            </a:r>
            <a:r>
              <a:rPr lang="en-US" sz="2400" baseline="-25000" dirty="0" err="1"/>
              <a:t>adj</a:t>
            </a:r>
            <a:r>
              <a:rPr lang="en-US" sz="2400" dirty="0"/>
              <a:t> – [a]</a:t>
            </a:r>
            <a:r>
              <a:rPr lang="en-US" sz="2400" baseline="-25000" dirty="0" err="1"/>
              <a:t>adj</a:t>
            </a:r>
            <a:r>
              <a:rPr lang="en-US" sz="2400" baseline="-25000" dirty="0"/>
              <a:t> </a:t>
            </a:r>
            <a:r>
              <a:rPr lang="en-US" sz="2400" dirty="0"/>
              <a:t>= [</a:t>
            </a:r>
            <a:r>
              <a:rPr lang="en-US" sz="2400" dirty="0" err="1"/>
              <a:t>c+b</a:t>
            </a:r>
            <a:r>
              <a:rPr lang="en-US" sz="2400" dirty="0"/>
              <a:t>]</a:t>
            </a:r>
            <a:r>
              <a:rPr lang="en-US" sz="2400" baseline="-25000" dirty="0" err="1"/>
              <a:t>adj</a:t>
            </a:r>
            <a:r>
              <a:rPr lang="en-US" sz="2400" dirty="0"/>
              <a:t> – [c]</a:t>
            </a:r>
            <a:r>
              <a:rPr lang="en-US" sz="2400" baseline="-25000" dirty="0" err="1"/>
              <a:t>adj</a:t>
            </a:r>
            <a:endParaRPr lang="en-US" sz="2400" baseline="-25000" dirty="0"/>
          </a:p>
          <a:p>
            <a:endParaRPr lang="en-US" sz="2400" baseline="-25000" dirty="0"/>
          </a:p>
          <a:p>
            <a:r>
              <a:rPr lang="en-US" sz="2400" b="1" dirty="0"/>
              <a:t>fraction[d]</a:t>
            </a:r>
            <a:r>
              <a:rPr lang="en-US" sz="2400" b="1" baseline="-25000" dirty="0" err="1"/>
              <a:t>adj</a:t>
            </a:r>
            <a:r>
              <a:rPr lang="en-US" sz="2400" dirty="0"/>
              <a:t> = 1 – [</a:t>
            </a:r>
            <a:r>
              <a:rPr lang="en-US" sz="2400" dirty="0" err="1"/>
              <a:t>a+b+c</a:t>
            </a:r>
            <a:r>
              <a:rPr lang="en-US" sz="2400" dirty="0"/>
              <a:t>]</a:t>
            </a:r>
            <a:r>
              <a:rPr lang="en-US" sz="2400" baseline="-25000" dirty="0" err="1"/>
              <a:t>adj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25490" y="1800635"/>
            <a:ext cx="821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69034" y="1801117"/>
            <a:ext cx="821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Var</a:t>
            </a:r>
            <a:r>
              <a:rPr lang="en-US" sz="2400" dirty="0"/>
              <a:t>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1567" y="2170985"/>
            <a:ext cx="47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Compute the adjusted R</a:t>
            </a:r>
            <a:r>
              <a:rPr lang="en-US" sz="2400" b="1" baseline="30000" dirty="0"/>
              <a:t>2 </a:t>
            </a:r>
            <a:r>
              <a:rPr lang="en-US" sz="2400" b="1" dirty="0"/>
              <a:t>for each variance fraction using subtraction:</a:t>
            </a:r>
          </a:p>
        </p:txBody>
      </p:sp>
    </p:spTree>
    <p:extLst>
      <p:ext uri="{BB962C8B-B14F-4D97-AF65-F5344CB8AC3E}">
        <p14:creationId xmlns:p14="http://schemas.microsoft.com/office/powerpoint/2010/main" val="3895916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23D2C0C-F231-44C4-A130-D70F1203AE25}"/>
              </a:ext>
            </a:extLst>
          </p:cNvPr>
          <p:cNvGrpSpPr/>
          <p:nvPr/>
        </p:nvGrpSpPr>
        <p:grpSpPr>
          <a:xfrm>
            <a:off x="3217505" y="1564206"/>
            <a:ext cx="5756989" cy="3547521"/>
            <a:chOff x="3405674" y="2403961"/>
            <a:chExt cx="5756989" cy="3547521"/>
          </a:xfrm>
        </p:grpSpPr>
        <p:pic>
          <p:nvPicPr>
            <p:cNvPr id="34" name="Picture">
              <a:extLst>
                <a:ext uri="{FF2B5EF4-FFF2-40B4-BE49-F238E27FC236}">
                  <a16:creationId xmlns:a16="http://schemas.microsoft.com/office/drawing/2014/main" id="{4FF32AA6-D548-4668-9DD2-4D70FA21A6BE}"/>
                </a:ext>
              </a:extLst>
            </p:cNvPr>
            <p:cNvPicPr/>
            <p:nvPr/>
          </p:nvPicPr>
          <p:blipFill rotWithShape="1">
            <a:blip r:embed="rId2"/>
            <a:srcRect l="18334" t="20873" r="8889" b="25806"/>
            <a:stretch/>
          </p:blipFill>
          <p:spPr bwMode="auto">
            <a:xfrm>
              <a:off x="3405674" y="2646113"/>
              <a:ext cx="5756989" cy="3305369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3959846" y="2957076"/>
              <a:ext cx="61427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alt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01095" y="2422623"/>
              <a:ext cx="756938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oxy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74359" y="2403961"/>
              <a:ext cx="76014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</a:rPr>
                <a:t>dur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59705" y="2938500"/>
              <a:ext cx="83388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FF0000"/>
                  </a:solidFill>
                </a:rPr>
                <a:t>dbo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838200" y="-33320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Variance Partitioning</a:t>
            </a:r>
          </a:p>
        </p:txBody>
      </p:sp>
    </p:spTree>
    <p:extLst>
      <p:ext uri="{BB962C8B-B14F-4D97-AF65-F5344CB8AC3E}">
        <p14:creationId xmlns:p14="http://schemas.microsoft.com/office/powerpoint/2010/main" val="2763969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Picture 2" descr="file/images/fish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0" y="5427974"/>
            <a:ext cx="3474720" cy="14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le/images/fish_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73" y="5427974"/>
            <a:ext cx="3820639" cy="128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ile/images/fish_0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992" y="5226591"/>
            <a:ext cx="3321693" cy="158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82841"/>
              </p:ext>
            </p:extLst>
          </p:nvPr>
        </p:nvGraphicFramePr>
        <p:xfrm>
          <a:off x="2572792" y="2205455"/>
          <a:ext cx="7315200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Site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das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alt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pen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deb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pH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dur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pho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amm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oxy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dbo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18.5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21.5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32.4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36.8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More fun with partitioning…</a:t>
            </a:r>
          </a:p>
        </p:txBody>
      </p:sp>
    </p:spTree>
    <p:extLst>
      <p:ext uri="{BB962C8B-B14F-4D97-AF65-F5344CB8AC3E}">
        <p14:creationId xmlns:p14="http://schemas.microsoft.com/office/powerpoint/2010/main" val="374373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Picture 2" descr="file/images/fish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80" y="5427974"/>
            <a:ext cx="3474720" cy="14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le/images/fish_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73" y="5427974"/>
            <a:ext cx="3820639" cy="128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ile/images/fish_0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992" y="5226591"/>
            <a:ext cx="3321693" cy="158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47033"/>
              </p:ext>
            </p:extLst>
          </p:nvPr>
        </p:nvGraphicFramePr>
        <p:xfrm>
          <a:off x="2572792" y="2205455"/>
          <a:ext cx="7315200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Site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das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alt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pen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deb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pH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dur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pho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nit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amm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oxy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dbo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934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18.5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21.5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849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32.4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10.2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36.8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More fun with partitioning…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5001" y="1733750"/>
            <a:ext cx="9503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Physiography                       Water Quality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0873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vs. Unimodal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244" y="1779619"/>
            <a:ext cx="71477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Redundancy Analysis (RDA)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Assumes a linear relationship </a:t>
            </a:r>
            <a:r>
              <a:rPr lang="en-US" sz="2400" dirty="0"/>
              <a:t>between response </a:t>
            </a:r>
          </a:p>
          <a:p>
            <a:r>
              <a:rPr lang="en-US" sz="2400" dirty="0"/>
              <a:t>     variables and explanatory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Uses</a:t>
            </a:r>
            <a:r>
              <a:rPr lang="en-US" sz="2400" b="1" dirty="0"/>
              <a:t> PCA </a:t>
            </a:r>
            <a:r>
              <a:rPr lang="en-US" sz="2400" dirty="0"/>
              <a:t>for ordination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u="sng" dirty="0"/>
              <a:t>Canonical Correspondence Analysis (CCA)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Assumes a unimodal relationship </a:t>
            </a:r>
            <a:r>
              <a:rPr lang="en-US" sz="2400" dirty="0"/>
              <a:t>between response </a:t>
            </a:r>
          </a:p>
          <a:p>
            <a:r>
              <a:rPr lang="en-US" sz="2400" dirty="0"/>
              <a:t>     variables and explanatory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Uses </a:t>
            </a:r>
            <a:r>
              <a:rPr lang="en-US" sz="2400" b="1" dirty="0"/>
              <a:t>CA</a:t>
            </a:r>
            <a:r>
              <a:rPr lang="en-US" sz="2400" dirty="0"/>
              <a:t> for ordination</a:t>
            </a:r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395" y="1639929"/>
            <a:ext cx="418038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75" y="3903784"/>
            <a:ext cx="3925502" cy="163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6254005" y="3244333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Species Abundance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50797" y="5662250"/>
            <a:ext cx="140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Temperature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097" y="1567543"/>
            <a:ext cx="11504645" cy="2118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98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0"/>
            <a:ext cx="8961120" cy="798751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Variance Partitioning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4177" y="2341966"/>
            <a:ext cx="219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Physiography </a:t>
            </a:r>
          </a:p>
        </p:txBody>
      </p:sp>
      <p:sp>
        <p:nvSpPr>
          <p:cNvPr id="6" name="Rectangle 5"/>
          <p:cNvSpPr/>
          <p:nvPr/>
        </p:nvSpPr>
        <p:spPr>
          <a:xfrm>
            <a:off x="6567746" y="2341966"/>
            <a:ext cx="22906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Water Quality </a:t>
            </a:r>
          </a:p>
        </p:txBody>
      </p:sp>
    </p:spTree>
    <p:extLst>
      <p:ext uri="{BB962C8B-B14F-4D97-AF65-F5344CB8AC3E}">
        <p14:creationId xmlns:p14="http://schemas.microsoft.com/office/powerpoint/2010/main" val="2002722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Constrained Ordination Wrap-Up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7616" y="1690688"/>
            <a:ext cx="103037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Method for </a:t>
            </a:r>
            <a:r>
              <a:rPr lang="en-US" sz="2400" b="1" dirty="0"/>
              <a:t>relating predictor variables </a:t>
            </a:r>
            <a:r>
              <a:rPr lang="en-US" sz="2400" dirty="0"/>
              <a:t>(e.g. environmental) to </a:t>
            </a:r>
            <a:r>
              <a:rPr lang="en-US" sz="2400" b="1" dirty="0"/>
              <a:t>response </a:t>
            </a:r>
          </a:p>
          <a:p>
            <a:r>
              <a:rPr lang="en-US" sz="2400" b="1" dirty="0"/>
              <a:t>    variables </a:t>
            </a:r>
            <a:r>
              <a:rPr lang="en-US" sz="2400" dirty="0"/>
              <a:t>(e.g. species abundances across sites).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Extension </a:t>
            </a:r>
            <a:r>
              <a:rPr lang="en-US" sz="2400" dirty="0"/>
              <a:t>of </a:t>
            </a:r>
            <a:r>
              <a:rPr lang="en-US" sz="2400" b="1" dirty="0"/>
              <a:t>unconstrained ordination </a:t>
            </a:r>
            <a:r>
              <a:rPr lang="en-US" sz="2400" dirty="0"/>
              <a:t>techniques (PCA and CA).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CCA</a:t>
            </a:r>
            <a:r>
              <a:rPr lang="en-US" sz="2400" dirty="0"/>
              <a:t> for </a:t>
            </a:r>
            <a:r>
              <a:rPr lang="en-US" sz="2400" b="1" dirty="0"/>
              <a:t>unimodal </a:t>
            </a:r>
            <a:r>
              <a:rPr lang="en-US" sz="2400" dirty="0"/>
              <a:t>responses</a:t>
            </a:r>
            <a:r>
              <a:rPr lang="en-US" sz="2400" b="1" dirty="0"/>
              <a:t> RDA </a:t>
            </a:r>
            <a:r>
              <a:rPr lang="en-US" sz="2400" dirty="0"/>
              <a:t>for </a:t>
            </a:r>
            <a:r>
              <a:rPr lang="en-US" sz="2400" b="1" dirty="0"/>
              <a:t>linear</a:t>
            </a:r>
            <a:r>
              <a:rPr lang="en-US" sz="2400" dirty="0"/>
              <a:t> responses.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Tri-plots</a:t>
            </a:r>
            <a:r>
              <a:rPr lang="en-US" sz="2400" dirty="0"/>
              <a:t> provide good </a:t>
            </a:r>
            <a:r>
              <a:rPr lang="en-US" sz="2400" b="1" dirty="0"/>
              <a:t>visualization</a:t>
            </a:r>
            <a:r>
              <a:rPr lang="en-US" sz="2400" dirty="0"/>
              <a:t> of </a:t>
            </a:r>
            <a:r>
              <a:rPr lang="en-US" sz="2400" b="1" dirty="0"/>
              <a:t>complex</a:t>
            </a:r>
            <a:r>
              <a:rPr lang="en-US" sz="2400" dirty="0"/>
              <a:t> environment, site, and species 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 relationships.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Partial</a:t>
            </a:r>
            <a:r>
              <a:rPr lang="en-US" sz="2400" dirty="0"/>
              <a:t> RDA (CCA) and </a:t>
            </a:r>
            <a:r>
              <a:rPr lang="en-US" sz="2400" b="1" dirty="0"/>
              <a:t>variance partitioning </a:t>
            </a:r>
            <a:r>
              <a:rPr lang="en-US" sz="2400" dirty="0"/>
              <a:t>allow for assessing the relative </a:t>
            </a:r>
          </a:p>
          <a:p>
            <a:r>
              <a:rPr lang="en-US" sz="2400" dirty="0"/>
              <a:t>     importance of each variable in describing variation.</a:t>
            </a:r>
          </a:p>
        </p:txBody>
      </p:sp>
    </p:spTree>
    <p:extLst>
      <p:ext uri="{BB962C8B-B14F-4D97-AF65-F5344CB8AC3E}">
        <p14:creationId xmlns:p14="http://schemas.microsoft.com/office/powerpoint/2010/main" val="3820369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Constrained Ordination Wrap-Up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7616" y="1690688"/>
            <a:ext cx="103037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Method for </a:t>
            </a:r>
            <a:r>
              <a:rPr lang="en-US" sz="2400" b="1" dirty="0"/>
              <a:t>relating predictor variables </a:t>
            </a:r>
            <a:r>
              <a:rPr lang="en-US" sz="2400" dirty="0"/>
              <a:t>(e.g. environmental) to </a:t>
            </a:r>
            <a:r>
              <a:rPr lang="en-US" sz="2400" b="1" dirty="0"/>
              <a:t>response </a:t>
            </a:r>
          </a:p>
          <a:p>
            <a:r>
              <a:rPr lang="en-US" sz="2400" b="1" dirty="0"/>
              <a:t>    variables </a:t>
            </a:r>
            <a:r>
              <a:rPr lang="en-US" sz="2400" dirty="0"/>
              <a:t>(e.g. species abundances across sites).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Extension </a:t>
            </a:r>
            <a:r>
              <a:rPr lang="en-US" sz="2400" dirty="0"/>
              <a:t>of </a:t>
            </a:r>
            <a:r>
              <a:rPr lang="en-US" sz="2400" b="1" dirty="0"/>
              <a:t>unconstrained ordination </a:t>
            </a:r>
            <a:r>
              <a:rPr lang="en-US" sz="2400" dirty="0"/>
              <a:t>techniques (PCA and CA).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CCA</a:t>
            </a:r>
            <a:r>
              <a:rPr lang="en-US" sz="2400" dirty="0">
                <a:solidFill>
                  <a:srgbClr val="FF0000"/>
                </a:solidFill>
              </a:rPr>
              <a:t> for </a:t>
            </a:r>
            <a:r>
              <a:rPr lang="en-US" sz="2400" b="1" dirty="0">
                <a:solidFill>
                  <a:srgbClr val="FF0000"/>
                </a:solidFill>
              </a:rPr>
              <a:t>unimodal </a:t>
            </a:r>
            <a:r>
              <a:rPr lang="en-US" sz="2400" dirty="0">
                <a:solidFill>
                  <a:srgbClr val="FF0000"/>
                </a:solidFill>
              </a:rPr>
              <a:t>responses</a:t>
            </a:r>
            <a:r>
              <a:rPr lang="en-US" sz="2400" b="1" dirty="0">
                <a:solidFill>
                  <a:srgbClr val="FF0000"/>
                </a:solidFill>
              </a:rPr>
              <a:t> RDA </a:t>
            </a:r>
            <a:r>
              <a:rPr lang="en-US" sz="2400" dirty="0">
                <a:solidFill>
                  <a:srgbClr val="FF0000"/>
                </a:solidFill>
              </a:rPr>
              <a:t>for </a:t>
            </a:r>
            <a:r>
              <a:rPr lang="en-US" sz="2400" b="1" dirty="0">
                <a:solidFill>
                  <a:srgbClr val="FF0000"/>
                </a:solidFill>
              </a:rPr>
              <a:t>linear</a:t>
            </a:r>
            <a:r>
              <a:rPr lang="en-US" sz="2400" dirty="0">
                <a:solidFill>
                  <a:srgbClr val="FF0000"/>
                </a:solidFill>
              </a:rPr>
              <a:t> responses.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Tri-plots</a:t>
            </a:r>
            <a:r>
              <a:rPr lang="en-US" sz="2400" dirty="0"/>
              <a:t> provide good </a:t>
            </a:r>
            <a:r>
              <a:rPr lang="en-US" sz="2400" b="1" dirty="0"/>
              <a:t>visualization</a:t>
            </a:r>
            <a:r>
              <a:rPr lang="en-US" sz="2400" dirty="0"/>
              <a:t> of </a:t>
            </a:r>
            <a:r>
              <a:rPr lang="en-US" sz="2400" b="1" dirty="0"/>
              <a:t>complex</a:t>
            </a:r>
            <a:r>
              <a:rPr lang="en-US" sz="2400" dirty="0"/>
              <a:t> environment, site, and species 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 relationships.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Partial</a:t>
            </a:r>
            <a:r>
              <a:rPr lang="en-US" sz="2400" dirty="0"/>
              <a:t> RDA (CCA) and </a:t>
            </a:r>
            <a:r>
              <a:rPr lang="en-US" sz="2400" b="1" dirty="0"/>
              <a:t>variance partitioning </a:t>
            </a:r>
            <a:r>
              <a:rPr lang="en-US" sz="2400" dirty="0"/>
              <a:t>allow for assessing the relative </a:t>
            </a:r>
          </a:p>
          <a:p>
            <a:r>
              <a:rPr lang="en-US" sz="2400" dirty="0"/>
              <a:t>     importance of each variable in describing variation.</a:t>
            </a:r>
          </a:p>
        </p:txBody>
      </p:sp>
    </p:spTree>
    <p:extLst>
      <p:ext uri="{BB962C8B-B14F-4D97-AF65-F5344CB8AC3E}">
        <p14:creationId xmlns:p14="http://schemas.microsoft.com/office/powerpoint/2010/main" val="261861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Constrained Ordination Wrap-Up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855" y="1690688"/>
            <a:ext cx="108488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CCA</a:t>
            </a:r>
            <a:r>
              <a:rPr lang="en-US" sz="2400" dirty="0">
                <a:solidFill>
                  <a:srgbClr val="FF0000"/>
                </a:solidFill>
              </a:rPr>
              <a:t> for </a:t>
            </a:r>
            <a:r>
              <a:rPr lang="en-US" sz="2400" b="1" dirty="0">
                <a:solidFill>
                  <a:srgbClr val="FF0000"/>
                </a:solidFill>
              </a:rPr>
              <a:t>unimodal </a:t>
            </a:r>
            <a:r>
              <a:rPr lang="en-US" sz="2400" dirty="0">
                <a:solidFill>
                  <a:srgbClr val="FF0000"/>
                </a:solidFill>
              </a:rPr>
              <a:t>responses</a:t>
            </a:r>
            <a:r>
              <a:rPr lang="en-US" sz="2400" b="1" dirty="0">
                <a:solidFill>
                  <a:srgbClr val="FF0000"/>
                </a:solidFill>
              </a:rPr>
              <a:t> RDA </a:t>
            </a:r>
            <a:r>
              <a:rPr lang="en-US" sz="2400" dirty="0">
                <a:solidFill>
                  <a:srgbClr val="FF0000"/>
                </a:solidFill>
              </a:rPr>
              <a:t>for </a:t>
            </a:r>
            <a:r>
              <a:rPr lang="en-US" sz="2400" b="1" dirty="0">
                <a:solidFill>
                  <a:srgbClr val="FF0000"/>
                </a:solidFill>
              </a:rPr>
              <a:t>linear</a:t>
            </a:r>
            <a:r>
              <a:rPr lang="en-US" sz="2400" dirty="0">
                <a:solidFill>
                  <a:srgbClr val="FF0000"/>
                </a:solidFill>
              </a:rPr>
              <a:t>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Can use </a:t>
            </a:r>
            <a:r>
              <a:rPr lang="en-US" sz="2400" b="1" dirty="0"/>
              <a:t>Hellinger transformation </a:t>
            </a:r>
            <a:r>
              <a:rPr lang="en-US" sz="2400" dirty="0"/>
              <a:t>and </a:t>
            </a:r>
            <a:r>
              <a:rPr lang="en-US" sz="2400" b="1" dirty="0"/>
              <a:t>RDA </a:t>
            </a:r>
            <a:r>
              <a:rPr lang="en-US" sz="2400"/>
              <a:t>on </a:t>
            </a:r>
            <a:r>
              <a:rPr lang="en-US" sz="2400" b="1"/>
              <a:t>unimodal</a:t>
            </a:r>
            <a:r>
              <a:rPr lang="en-US" sz="2400"/>
              <a:t> </a:t>
            </a:r>
            <a:r>
              <a:rPr lang="en-US" sz="2400" dirty="0"/>
              <a:t>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/>
            <a:r>
              <a:rPr lang="en-US" sz="2400" dirty="0"/>
              <a:t>- See Legendre and Gallagher 2001 in the week 10 module</a:t>
            </a:r>
          </a:p>
          <a:p>
            <a:pPr lvl="2"/>
            <a:endParaRPr lang="en-US" sz="24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Distanced based RDA (</a:t>
            </a:r>
            <a:r>
              <a:rPr lang="en-US" sz="2400" b="1" dirty="0" err="1"/>
              <a:t>db</a:t>
            </a:r>
            <a:r>
              <a:rPr lang="en-US" sz="2400" b="1" dirty="0"/>
              <a:t>-RDA) </a:t>
            </a:r>
            <a:r>
              <a:rPr lang="en-US" sz="2400" dirty="0"/>
              <a:t>for data that are not appropriate for PCA (RDA)</a:t>
            </a:r>
          </a:p>
        </p:txBody>
      </p:sp>
    </p:spTree>
    <p:extLst>
      <p:ext uri="{BB962C8B-B14F-4D97-AF65-F5344CB8AC3E}">
        <p14:creationId xmlns:p14="http://schemas.microsoft.com/office/powerpoint/2010/main" val="132252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2245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Steps in Constrained Ordination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14" y="1231272"/>
            <a:ext cx="8225571" cy="50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298164" y="3806883"/>
            <a:ext cx="3377681" cy="7651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98164" y="5368206"/>
            <a:ext cx="3377681" cy="7651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7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2245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Steps in Constrained Ordination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14" y="1231272"/>
            <a:ext cx="8225571" cy="50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93756" y="4648547"/>
            <a:ext cx="3147172" cy="7651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0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Constrained Ordination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6754" y="1956122"/>
            <a:ext cx="862383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Run a </a:t>
            </a:r>
            <a:r>
              <a:rPr lang="en-US" sz="2400" b="1" dirty="0"/>
              <a:t>multivariate regression </a:t>
            </a:r>
            <a:r>
              <a:rPr lang="en-US" sz="2400" dirty="0"/>
              <a:t>of the response variable matrix </a:t>
            </a:r>
            <a:r>
              <a:rPr lang="en-US" sz="2400" b="1" dirty="0"/>
              <a:t>Y </a:t>
            </a:r>
          </a:p>
          <a:p>
            <a:r>
              <a:rPr lang="en-US" sz="2400" dirty="0"/>
              <a:t>       on the explanatory variable matrix </a:t>
            </a:r>
            <a:r>
              <a:rPr lang="en-US" sz="2400" b="1" dirty="0"/>
              <a:t>X </a:t>
            </a:r>
            <a:r>
              <a:rPr lang="en-US" sz="2400" dirty="0"/>
              <a:t>resulting in a matrix of </a:t>
            </a:r>
          </a:p>
          <a:p>
            <a:r>
              <a:rPr lang="en-US" sz="2400" dirty="0"/>
              <a:t>       fitted</a:t>
            </a:r>
            <a:r>
              <a:rPr lang="en-US" sz="2400" b="1" dirty="0"/>
              <a:t> </a:t>
            </a:r>
            <a:r>
              <a:rPr lang="en-US" sz="2400" dirty="0"/>
              <a:t>values, </a:t>
            </a:r>
            <a:r>
              <a:rPr lang="en-US" sz="2400" b="1" dirty="0"/>
              <a:t>Ŷ</a:t>
            </a:r>
            <a:r>
              <a:rPr lang="en-US" sz="2400" dirty="0"/>
              <a:t>.</a:t>
            </a:r>
            <a:endParaRPr lang="en-US" sz="2400" b="1" dirty="0"/>
          </a:p>
          <a:p>
            <a:pPr algn="ctr"/>
            <a:r>
              <a:rPr lang="en-US" sz="2400" b="1" dirty="0"/>
              <a:t>Ŷ = XB</a:t>
            </a:r>
          </a:p>
          <a:p>
            <a:pPr algn="ctr"/>
            <a:endParaRPr lang="en-US" sz="2400" b="1" dirty="0"/>
          </a:p>
          <a:p>
            <a:r>
              <a:rPr lang="en-US" sz="2400" b="1" dirty="0"/>
              <a:t>                             B</a:t>
            </a:r>
            <a:r>
              <a:rPr lang="en-US" sz="2400" dirty="0"/>
              <a:t> is the matrix of regression coefficients.</a:t>
            </a:r>
          </a:p>
          <a:p>
            <a:endParaRPr lang="en-US" sz="2400" dirty="0"/>
          </a:p>
          <a:p>
            <a:endParaRPr lang="en-US" sz="2400" b="1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Conduct a </a:t>
            </a:r>
            <a:r>
              <a:rPr lang="en-US" sz="2400" b="1" dirty="0"/>
              <a:t>PCA </a:t>
            </a:r>
            <a:r>
              <a:rPr lang="en-US" sz="2400" dirty="0"/>
              <a:t>on the </a:t>
            </a:r>
            <a:r>
              <a:rPr lang="en-US" sz="2400" b="1" dirty="0"/>
              <a:t>Ŷ </a:t>
            </a:r>
            <a:r>
              <a:rPr lang="en-US" sz="2400" dirty="0"/>
              <a:t>matrix resulting in a matrix </a:t>
            </a:r>
            <a:r>
              <a:rPr lang="en-US" sz="2400" b="1" dirty="0"/>
              <a:t>A </a:t>
            </a:r>
          </a:p>
          <a:p>
            <a:r>
              <a:rPr lang="en-US" sz="2400" b="1" dirty="0"/>
              <a:t>       </a:t>
            </a:r>
            <a:r>
              <a:rPr lang="en-US" sz="2400" dirty="0"/>
              <a:t>of eigenvectors. Elements of </a:t>
            </a:r>
            <a:r>
              <a:rPr lang="en-US" sz="2400" b="1" dirty="0"/>
              <a:t>A</a:t>
            </a:r>
            <a:r>
              <a:rPr lang="en-US" sz="2400" dirty="0"/>
              <a:t> are called </a:t>
            </a:r>
            <a:r>
              <a:rPr lang="en-US" sz="2400" b="1" dirty="0"/>
              <a:t>species scores.</a:t>
            </a:r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pPr algn="ctr"/>
            <a:endParaRPr lang="en-US" sz="24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391208" y="5723549"/>
            <a:ext cx="1130757" cy="33062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76254" y="6016281"/>
            <a:ext cx="2583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FACTOR LOADINGS</a:t>
            </a:r>
          </a:p>
        </p:txBody>
      </p:sp>
    </p:spTree>
    <p:extLst>
      <p:ext uri="{BB962C8B-B14F-4D97-AF65-F5344CB8AC3E}">
        <p14:creationId xmlns:p14="http://schemas.microsoft.com/office/powerpoint/2010/main" val="347455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85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Constrained Ordination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7613" y="92598"/>
            <a:ext cx="10359887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Next, you calculate two sets of scores from the PCA: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914400" lvl="1" indent="-457200">
              <a:buFont typeface="+mj-lt"/>
              <a:buAutoNum type="arabicParenR"/>
            </a:pPr>
            <a:r>
              <a:rPr lang="en-US" sz="2400" dirty="0"/>
              <a:t>The </a:t>
            </a:r>
            <a:r>
              <a:rPr lang="en-US" sz="2400" b="1" dirty="0"/>
              <a:t>F scores </a:t>
            </a:r>
            <a:r>
              <a:rPr lang="en-US" sz="2400" dirty="0"/>
              <a:t>are calculated by multiplying the matrix of </a:t>
            </a:r>
          </a:p>
          <a:p>
            <a:pPr lvl="1"/>
            <a:r>
              <a:rPr lang="en-US" sz="2400" dirty="0"/>
              <a:t>       eigenvectors, </a:t>
            </a:r>
            <a:r>
              <a:rPr lang="en-US" sz="2400" b="1" dirty="0"/>
              <a:t>A</a:t>
            </a:r>
            <a:r>
              <a:rPr lang="en-US" sz="2400" dirty="0"/>
              <a:t>, by the matrix of response variables </a:t>
            </a:r>
            <a:r>
              <a:rPr lang="en-US" sz="2400" b="1" dirty="0"/>
              <a:t>Y.</a:t>
            </a:r>
          </a:p>
          <a:p>
            <a:pPr lvl="1"/>
            <a:endParaRPr lang="en-US" sz="2400" b="1" dirty="0"/>
          </a:p>
          <a:p>
            <a:pPr lvl="1" algn="ctr"/>
            <a:r>
              <a:rPr lang="en-US" sz="2400" b="1" dirty="0"/>
              <a:t>F = YA</a:t>
            </a:r>
          </a:p>
          <a:p>
            <a:pPr lvl="1" algn="ctr"/>
            <a:endParaRPr lang="en-US" sz="2400" b="1" dirty="0"/>
          </a:p>
          <a:p>
            <a:pPr lvl="1"/>
            <a:r>
              <a:rPr lang="en-US" sz="2400" b="1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       F </a:t>
            </a:r>
            <a:r>
              <a:rPr lang="en-US" sz="2400" dirty="0">
                <a:solidFill>
                  <a:srgbClr val="FF0000"/>
                </a:solidFill>
              </a:rPr>
              <a:t>are site scores based on</a:t>
            </a:r>
            <a:r>
              <a:rPr lang="en-US" sz="2400" b="1" dirty="0">
                <a:solidFill>
                  <a:srgbClr val="FF0000"/>
                </a:solidFill>
              </a:rPr>
              <a:t> observed </a:t>
            </a:r>
            <a:r>
              <a:rPr lang="en-US" sz="2400" dirty="0">
                <a:solidFill>
                  <a:srgbClr val="FF0000"/>
                </a:solidFill>
              </a:rPr>
              <a:t>species distributions.</a:t>
            </a:r>
            <a:endParaRPr lang="en-US" sz="2400" b="1" dirty="0">
              <a:solidFill>
                <a:srgbClr val="FF0000"/>
              </a:solidFill>
            </a:endParaRPr>
          </a:p>
          <a:p>
            <a:pPr lvl="1" algn="ctr"/>
            <a:endParaRPr lang="en-US" sz="2400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arenR" startAt="2"/>
            </a:pPr>
            <a:r>
              <a:rPr lang="en-US" sz="2400" dirty="0"/>
              <a:t>The </a:t>
            </a:r>
            <a:r>
              <a:rPr lang="en-US" sz="2400" b="1" dirty="0"/>
              <a:t>Z scores </a:t>
            </a:r>
            <a:r>
              <a:rPr lang="en-US" sz="2400" dirty="0"/>
              <a:t>are calculated by multiplying the matrix of </a:t>
            </a:r>
          </a:p>
          <a:p>
            <a:pPr lvl="1"/>
            <a:r>
              <a:rPr lang="en-US" sz="2400" dirty="0"/>
              <a:t>       eigenvectors, </a:t>
            </a:r>
            <a:r>
              <a:rPr lang="en-US" sz="2400" b="1" dirty="0"/>
              <a:t>A</a:t>
            </a:r>
            <a:r>
              <a:rPr lang="en-US" sz="2400" dirty="0"/>
              <a:t>, by the matrix of </a:t>
            </a:r>
            <a:r>
              <a:rPr lang="en-US" sz="2400" b="1" dirty="0"/>
              <a:t>fitted</a:t>
            </a:r>
            <a:r>
              <a:rPr lang="en-US" sz="2400" dirty="0"/>
              <a:t> response variables </a:t>
            </a:r>
            <a:r>
              <a:rPr lang="en-US" sz="2400" b="1" dirty="0"/>
              <a:t>Ŷ.</a:t>
            </a:r>
          </a:p>
          <a:p>
            <a:pPr lvl="1"/>
            <a:endParaRPr lang="en-US" sz="2400" b="1" dirty="0"/>
          </a:p>
          <a:p>
            <a:pPr lvl="1" algn="ctr"/>
            <a:r>
              <a:rPr lang="en-US" sz="2400" b="1" dirty="0"/>
              <a:t>Z = ŶA  </a:t>
            </a:r>
            <a:r>
              <a:rPr lang="en-US" sz="2400" dirty="0"/>
              <a:t>or </a:t>
            </a:r>
            <a:r>
              <a:rPr lang="en-US" sz="2400" b="1" dirty="0"/>
              <a:t>Z = XBA</a:t>
            </a:r>
          </a:p>
          <a:p>
            <a:pPr lvl="1" algn="ctr"/>
            <a:endParaRPr lang="en-US" sz="2400" b="1" dirty="0"/>
          </a:p>
          <a:p>
            <a:pPr lvl="1" algn="ctr"/>
            <a:r>
              <a:rPr lang="en-US" sz="2400" b="1" dirty="0">
                <a:solidFill>
                  <a:srgbClr val="FF0000"/>
                </a:solidFill>
              </a:rPr>
              <a:t>Z </a:t>
            </a:r>
            <a:r>
              <a:rPr lang="en-US" sz="2400" dirty="0">
                <a:solidFill>
                  <a:srgbClr val="FF0000"/>
                </a:solidFill>
              </a:rPr>
              <a:t>are site scores based on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species distributions </a:t>
            </a:r>
            <a:r>
              <a:rPr lang="en-US" sz="2400" b="1" dirty="0">
                <a:solidFill>
                  <a:srgbClr val="FF0000"/>
                </a:solidFill>
              </a:rPr>
              <a:t>predicted </a:t>
            </a:r>
            <a:r>
              <a:rPr lang="en-US" sz="2400" dirty="0">
                <a:solidFill>
                  <a:srgbClr val="FF0000"/>
                </a:solidFill>
              </a:rPr>
              <a:t>by the </a:t>
            </a:r>
            <a:r>
              <a:rPr lang="en-US" sz="2400" b="1" dirty="0">
                <a:solidFill>
                  <a:srgbClr val="FF0000"/>
                </a:solidFill>
              </a:rPr>
              <a:t>environment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endParaRPr lang="en-US" sz="2400" b="1" dirty="0">
              <a:solidFill>
                <a:srgbClr val="FF0000"/>
              </a:solidFill>
            </a:endParaRPr>
          </a:p>
          <a:p>
            <a:pPr lvl="1" algn="ctr"/>
            <a:endParaRPr lang="en-US" sz="2400" b="1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	</a:t>
            </a:r>
            <a:endParaRPr lang="en-US" sz="2400" b="1" dirty="0"/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442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Constrained Ordination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0756" y="2108565"/>
            <a:ext cx="1034911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b="1" dirty="0"/>
              <a:t>Calculate the correlation </a:t>
            </a:r>
            <a:r>
              <a:rPr lang="en-US" sz="2400" dirty="0"/>
              <a:t>between </a:t>
            </a:r>
            <a:r>
              <a:rPr lang="en-US" sz="2400" b="1" dirty="0"/>
              <a:t>Z matrix </a:t>
            </a:r>
            <a:r>
              <a:rPr lang="en-US" sz="2400" dirty="0"/>
              <a:t>(predicted site scores) and </a:t>
            </a:r>
          </a:p>
          <a:p>
            <a:pPr marL="0" lvl="1"/>
            <a:r>
              <a:rPr lang="en-US" sz="2400" b="1" dirty="0"/>
              <a:t>       environmental variables, X,</a:t>
            </a:r>
            <a:r>
              <a:rPr lang="en-US" sz="2400" dirty="0"/>
              <a:t> to determine the influence of the environmental </a:t>
            </a:r>
          </a:p>
          <a:p>
            <a:pPr marL="0" lvl="1"/>
            <a:r>
              <a:rPr lang="en-US" sz="2400" dirty="0"/>
              <a:t>       variables on community composition.</a:t>
            </a:r>
          </a:p>
          <a:p>
            <a:pPr marL="0" lvl="1"/>
            <a:endParaRPr lang="en-US" sz="2400" dirty="0"/>
          </a:p>
          <a:p>
            <a:pPr marL="0" lvl="1"/>
            <a:r>
              <a:rPr lang="en-US" sz="2400" dirty="0"/>
              <a:t>		        These are the arrows on the tri-plot</a:t>
            </a:r>
          </a:p>
          <a:p>
            <a:pPr marL="0" lvl="1"/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endParaRPr lang="en-US" sz="2400" b="1" dirty="0"/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482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5881</TotalTime>
  <Words>2488</Words>
  <Application>Microsoft Office PowerPoint</Application>
  <PresentationFormat>Widescreen</PresentationFormat>
  <Paragraphs>981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  RDA and Variance Partitioning     </vt:lpstr>
      <vt:lpstr>Steps in Constrained Ordination</vt:lpstr>
      <vt:lpstr>Linear vs. Unimodal Models</vt:lpstr>
      <vt:lpstr>Linear vs. Unimodal Models</vt:lpstr>
      <vt:lpstr>Steps in Constrained Ordination</vt:lpstr>
      <vt:lpstr>Steps in Constrained Ordination</vt:lpstr>
      <vt:lpstr>Constrained Ordination Steps</vt:lpstr>
      <vt:lpstr>Constrained Ordination Steps</vt:lpstr>
      <vt:lpstr>Constrained Ordination Steps</vt:lpstr>
      <vt:lpstr>RDA Example: Doubs River Fish Communities (Verneaux 1973) </vt:lpstr>
      <vt:lpstr>RDA Example: Doubs River Fish Communities </vt:lpstr>
      <vt:lpstr>RDA Example: Doubs River Fish Communities </vt:lpstr>
      <vt:lpstr>Selecting Independent Variables</vt:lpstr>
      <vt:lpstr>PowerPoint Presentation</vt:lpstr>
      <vt:lpstr>RDA with all variables</vt:lpstr>
      <vt:lpstr>RDA with all variables</vt:lpstr>
      <vt:lpstr>RDA with all variables</vt:lpstr>
      <vt:lpstr>Adjusted R-squared Ezekiel’s formula (Ezekiel 1930)</vt:lpstr>
      <vt:lpstr>RDA with all variables</vt:lpstr>
      <vt:lpstr>Forward Selection</vt:lpstr>
      <vt:lpstr>PowerPoint Presentation</vt:lpstr>
      <vt:lpstr>Forward Selection </vt:lpstr>
      <vt:lpstr>Forward Selection </vt:lpstr>
      <vt:lpstr>Forward Selection </vt:lpstr>
      <vt:lpstr>Forward Selection </vt:lpstr>
      <vt:lpstr>RDA with parsimonious model</vt:lpstr>
      <vt:lpstr>PowerPoint Presentation</vt:lpstr>
      <vt:lpstr>Partial RDA (and CCA)</vt:lpstr>
      <vt:lpstr>Partial RDA (and CCA)</vt:lpstr>
      <vt:lpstr>Partial RDA (and CCA)</vt:lpstr>
      <vt:lpstr>Partial RDA (and CCA)</vt:lpstr>
      <vt:lpstr>Partial RDA (and CCA)</vt:lpstr>
      <vt:lpstr>Variance Partitioning</vt:lpstr>
      <vt:lpstr>Variance Partitioning</vt:lpstr>
      <vt:lpstr>Variance Partitioning</vt:lpstr>
      <vt:lpstr>Variance Partitioning</vt:lpstr>
      <vt:lpstr>Variance Partitioning</vt:lpstr>
      <vt:lpstr> </vt:lpstr>
      <vt:lpstr> </vt:lpstr>
      <vt:lpstr>Variance Partitioning</vt:lpstr>
      <vt:lpstr>Constrained Ordination Wrap-Up</vt:lpstr>
      <vt:lpstr>Constrained Ordination Wrap-Up</vt:lpstr>
      <vt:lpstr>Constrained Ordination Wrap-Up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Baiser,Benjamin H</dc:creator>
  <cp:lastModifiedBy>Baiser,Benjamin H</cp:lastModifiedBy>
  <cp:revision>85</cp:revision>
  <dcterms:created xsi:type="dcterms:W3CDTF">2015-10-23T18:19:00Z</dcterms:created>
  <dcterms:modified xsi:type="dcterms:W3CDTF">2020-11-09T19:02:36Z</dcterms:modified>
</cp:coreProperties>
</file>