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8" r:id="rId4"/>
    <p:sldId id="289" r:id="rId5"/>
    <p:sldId id="259" r:id="rId6"/>
    <p:sldId id="260" r:id="rId7"/>
    <p:sldId id="292" r:id="rId8"/>
    <p:sldId id="261" r:id="rId9"/>
    <p:sldId id="262" r:id="rId10"/>
    <p:sldId id="264" r:id="rId11"/>
    <p:sldId id="265" r:id="rId12"/>
    <p:sldId id="266" r:id="rId13"/>
    <p:sldId id="267" r:id="rId14"/>
    <p:sldId id="291" r:id="rId15"/>
    <p:sldId id="277" r:id="rId16"/>
    <p:sldId id="29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61" d="100"/>
          <a:sy n="61" d="100"/>
        </p:scale>
        <p:origin x="702" y="26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EB18-AE8A-4C7A-BD13-0A47C1C7FFC5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6967-4B87-4685-B2BD-5DF720EC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F9C0-B777-48F3-B55B-28A393E13B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Multivariate Statistics for the Life Sciences</a:t>
            </a:r>
            <a:br>
              <a:rPr lang="en-US" dirty="0"/>
            </a:br>
            <a:r>
              <a:rPr lang="en-US" sz="2800" dirty="0"/>
              <a:t>WIS 6934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1566"/>
            <a:ext cx="9144000" cy="1655762"/>
          </a:xfrm>
        </p:spPr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What is Multivariate Statistics?</a:t>
            </a:r>
          </a:p>
        </p:txBody>
      </p:sp>
      <p:pic>
        <p:nvPicPr>
          <p:cNvPr id="4" name="Picture 2" descr="Ordination and Clus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4" y="2669412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on-metric multidimensional scaling (nMDS) plots based on the chemical composition of exogenous compounds present in hind legs of male Euglossa aff. viridissima. Ordination plots were computed based on a all volatile compounds, b all volatile compounds except the two most dissimilar between U.S. and Mesoamerican populations (i.e., HNDB4, triclopyr BEE), c the 50 compounds with highest incidence across all populations, and d all volatile compounds coded as binary characters (presence/absence). Filled circles and triangles correspond to individuals from naturalized populatio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 r="50000" b="45346"/>
          <a:stretch/>
        </p:blipFill>
        <p:spPr bwMode="auto">
          <a:xfrm>
            <a:off x="9120850" y="2555112"/>
            <a:ext cx="2547937" cy="25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55406"/>
              </p:ext>
            </p:extLst>
          </p:nvPr>
        </p:nvGraphicFramePr>
        <p:xfrm>
          <a:off x="2031999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Jaw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Jaw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 descr="http://www.karger.com/Article/ShowPic/336440?image=000336440_f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3"/>
          <a:stretch/>
        </p:blipFill>
        <p:spPr bwMode="auto">
          <a:xfrm>
            <a:off x="511903" y="439004"/>
            <a:ext cx="2753772" cy="161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07569"/>
              </p:ext>
            </p:extLst>
          </p:nvPr>
        </p:nvGraphicFramePr>
        <p:xfrm>
          <a:off x="2958116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" y="1384207"/>
            <a:ext cx="1793795" cy="3249546"/>
          </a:xfrm>
          <a:prstGeom prst="rect">
            <a:avLst/>
          </a:prstGeom>
        </p:spPr>
      </p:pic>
      <p:pic>
        <p:nvPicPr>
          <p:cNvPr id="5" name="Picture 6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35" y="1792917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60" y="172878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28" y="125561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81" y="148350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53" y="1520577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4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06759" y="1643603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= x                                         Multivariate ANOVA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= x1 + x2 + … </a:t>
              </a:r>
              <a:r>
                <a:rPr lang="en-US" sz="2400" dirty="0" err="1"/>
                <a:t>xj</a:t>
              </a:r>
              <a:r>
                <a:rPr lang="en-US" sz="2400" dirty="0"/>
                <a:t>                   Constrained Ordination</a:t>
              </a:r>
            </a:p>
            <a:p>
              <a:r>
                <a:rPr lang="en-US" sz="2400" dirty="0"/>
                <a:t>                                                                         </a:t>
              </a:r>
            </a:p>
            <a:p>
              <a:endParaRPr lang="en-US" sz="2400" dirty="0"/>
            </a:p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                                               Ordination, Cluster Analysis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42308" y="6576120"/>
            <a:ext cx="241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Adapted from Kevin </a:t>
            </a:r>
            <a:r>
              <a:rPr lang="en-US" sz="1400" dirty="0" err="1"/>
              <a:t>McGarigal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77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1984836"/>
            <a:ext cx="5621112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vs. Multivariate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771" y="1605099"/>
            <a:ext cx="66234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is powerful when </a:t>
            </a:r>
            <a:r>
              <a:rPr lang="en-US" sz="2400" b="1" dirty="0"/>
              <a:t>response</a:t>
            </a:r>
            <a:r>
              <a:rPr lang="en-US" sz="2400" dirty="0"/>
              <a:t> is a </a:t>
            </a:r>
            <a:r>
              <a:rPr lang="en-US" sz="2400" b="1" dirty="0"/>
              <a:t>single</a:t>
            </a:r>
            <a:r>
              <a:rPr lang="en-US" sz="2400" dirty="0"/>
              <a:t>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variable</a:t>
            </a:r>
            <a:r>
              <a:rPr lang="en-US" sz="2400" dirty="0"/>
              <a:t> and other variables can be controlled.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but, the world is a complex place…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analyses don’t control for </a:t>
            </a:r>
          </a:p>
          <a:p>
            <a:r>
              <a:rPr lang="en-US" sz="2400" dirty="0"/>
              <a:t>     experiment-wise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572" y="6569693"/>
            <a:ext cx="2238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 from J. M. </a:t>
            </a:r>
            <a:r>
              <a:rPr lang="en-US" sz="1400" dirty="0" err="1"/>
              <a:t>Dirnberger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59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Multivariate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149" y="1863525"/>
            <a:ext cx="104100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Reflects more accurately the multidimensional, multivariate nature of complex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for </a:t>
            </a:r>
            <a:r>
              <a:rPr lang="en-US" sz="2000" b="1" dirty="0"/>
              <a:t>visualization</a:t>
            </a:r>
            <a:r>
              <a:rPr lang="en-US" sz="2000" dirty="0"/>
              <a:t> of multivariate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 way to handle </a:t>
            </a:r>
            <a:r>
              <a:rPr lang="en-US" sz="2000" b="1" dirty="0"/>
              <a:t>large data sets </a:t>
            </a:r>
            <a:r>
              <a:rPr lang="en-US" sz="2000" dirty="0"/>
              <a:t>with many variables by </a:t>
            </a:r>
            <a:r>
              <a:rPr lang="en-US" sz="2000" b="1" dirty="0"/>
              <a:t>summarizing the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rules for </a:t>
            </a:r>
            <a:r>
              <a:rPr lang="en-US" sz="2000" b="1" dirty="0"/>
              <a:t>combining variables </a:t>
            </a:r>
            <a:r>
              <a:rPr lang="en-US" sz="2000" dirty="0"/>
              <a:t>in an “optimal”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for post-hoc analysis of new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Controls for experiment-wise error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means for </a:t>
            </a:r>
            <a:r>
              <a:rPr lang="en-US" sz="2000" b="1" dirty="0"/>
              <a:t>exploring complex data </a:t>
            </a:r>
            <a:r>
              <a:rPr lang="en-US" sz="2000" dirty="0"/>
              <a:t>sets for patterns that can generate hypotheses to be </a:t>
            </a:r>
          </a:p>
          <a:p>
            <a:r>
              <a:rPr lang="en-US" sz="2000" dirty="0"/>
              <a:t>     tested with experiments </a:t>
            </a:r>
          </a:p>
        </p:txBody>
      </p:sp>
    </p:spTree>
    <p:extLst>
      <p:ext uri="{BB962C8B-B14F-4D97-AF65-F5344CB8AC3E}">
        <p14:creationId xmlns:p14="http://schemas.microsoft.com/office/powerpoint/2010/main" val="155840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3-D Glasses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2155791" y="319983"/>
            <a:ext cx="6700479" cy="6690418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945" y="741"/>
              <a:ext cx="3609" cy="3195"/>
              <a:chOff x="945" y="741"/>
              <a:chExt cx="3609" cy="3195"/>
            </a:xfrm>
          </p:grpSpPr>
          <p:sp>
            <p:nvSpPr>
              <p:cNvPr id="667" name="Line 6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"/>
              <p:cNvSpPr>
                <a:spLocks noChangeShapeType="1"/>
              </p:cNvSpPr>
              <p:nvPr/>
            </p:nvSpPr>
            <p:spPr bwMode="auto">
              <a:xfrm flipV="1">
                <a:off x="160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"/>
              <p:cNvSpPr>
                <a:spLocks noChangeShapeType="1"/>
              </p:cNvSpPr>
              <p:nvPr/>
            </p:nvSpPr>
            <p:spPr bwMode="auto">
              <a:xfrm flipV="1">
                <a:off x="1860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9"/>
              <p:cNvSpPr>
                <a:spLocks noChangeShapeType="1"/>
              </p:cNvSpPr>
              <p:nvPr/>
            </p:nvSpPr>
            <p:spPr bwMode="auto">
              <a:xfrm flipV="1">
                <a:off x="211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10"/>
              <p:cNvSpPr>
                <a:spLocks noChangeShapeType="1"/>
              </p:cNvSpPr>
              <p:nvPr/>
            </p:nvSpPr>
            <p:spPr bwMode="auto">
              <a:xfrm flipV="1">
                <a:off x="235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11"/>
              <p:cNvSpPr>
                <a:spLocks noChangeShapeType="1"/>
              </p:cNvSpPr>
              <p:nvPr/>
            </p:nvSpPr>
            <p:spPr bwMode="auto">
              <a:xfrm flipV="1">
                <a:off x="261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12"/>
              <p:cNvSpPr>
                <a:spLocks noChangeShapeType="1"/>
              </p:cNvSpPr>
              <p:nvPr/>
            </p:nvSpPr>
            <p:spPr bwMode="auto">
              <a:xfrm flipV="1">
                <a:off x="286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13"/>
              <p:cNvSpPr>
                <a:spLocks noChangeShapeType="1"/>
              </p:cNvSpPr>
              <p:nvPr/>
            </p:nvSpPr>
            <p:spPr bwMode="auto">
              <a:xfrm flipV="1">
                <a:off x="3114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14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15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16"/>
              <p:cNvSpPr>
                <a:spLocks noChangeShapeType="1"/>
              </p:cNvSpPr>
              <p:nvPr/>
            </p:nvSpPr>
            <p:spPr bwMode="auto">
              <a:xfrm>
                <a:off x="1500" y="33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17"/>
              <p:cNvSpPr>
                <a:spLocks noChangeShapeType="1"/>
              </p:cNvSpPr>
              <p:nvPr/>
            </p:nvSpPr>
            <p:spPr bwMode="auto">
              <a:xfrm>
                <a:off x="1638" y="31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18"/>
              <p:cNvSpPr>
                <a:spLocks noChangeShapeType="1"/>
              </p:cNvSpPr>
              <p:nvPr/>
            </p:nvSpPr>
            <p:spPr bwMode="auto">
              <a:xfrm>
                <a:off x="1776" y="30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19"/>
              <p:cNvSpPr>
                <a:spLocks noChangeShapeType="1"/>
              </p:cNvSpPr>
              <p:nvPr/>
            </p:nvSpPr>
            <p:spPr bwMode="auto">
              <a:xfrm>
                <a:off x="1914" y="28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20"/>
              <p:cNvSpPr>
                <a:spLocks noChangeShapeType="1"/>
              </p:cNvSpPr>
              <p:nvPr/>
            </p:nvSpPr>
            <p:spPr bwMode="auto">
              <a:xfrm>
                <a:off x="2052" y="27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21"/>
              <p:cNvSpPr>
                <a:spLocks noChangeShapeType="1"/>
              </p:cNvSpPr>
              <p:nvPr/>
            </p:nvSpPr>
            <p:spPr bwMode="auto">
              <a:xfrm>
                <a:off x="2196" y="25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22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23"/>
              <p:cNvSpPr>
                <a:spLocks noChangeShapeType="1"/>
              </p:cNvSpPr>
              <p:nvPr/>
            </p:nvSpPr>
            <p:spPr bwMode="auto">
              <a:xfrm>
                <a:off x="3342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24"/>
              <p:cNvSpPr>
                <a:spLocks noChangeShapeType="1"/>
              </p:cNvSpPr>
              <p:nvPr/>
            </p:nvSpPr>
            <p:spPr bwMode="auto">
              <a:xfrm>
                <a:off x="3480" y="33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25"/>
              <p:cNvSpPr>
                <a:spLocks noChangeShapeType="1"/>
              </p:cNvSpPr>
              <p:nvPr/>
            </p:nvSpPr>
            <p:spPr bwMode="auto">
              <a:xfrm>
                <a:off x="3624" y="316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26"/>
              <p:cNvSpPr>
                <a:spLocks noChangeShapeType="1"/>
              </p:cNvSpPr>
              <p:nvPr/>
            </p:nvSpPr>
            <p:spPr bwMode="auto">
              <a:xfrm>
                <a:off x="3762" y="301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27"/>
              <p:cNvSpPr>
                <a:spLocks noChangeShapeType="1"/>
              </p:cNvSpPr>
              <p:nvPr/>
            </p:nvSpPr>
            <p:spPr bwMode="auto">
              <a:xfrm>
                <a:off x="3900" y="28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28"/>
              <p:cNvSpPr>
                <a:spLocks noChangeShapeType="1"/>
              </p:cNvSpPr>
              <p:nvPr/>
            </p:nvSpPr>
            <p:spPr bwMode="auto">
              <a:xfrm>
                <a:off x="4038" y="27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29"/>
              <p:cNvSpPr>
                <a:spLocks noChangeShapeType="1"/>
              </p:cNvSpPr>
              <p:nvPr/>
            </p:nvSpPr>
            <p:spPr bwMode="auto">
              <a:xfrm>
                <a:off x="4176" y="25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30"/>
              <p:cNvSpPr>
                <a:spLocks noChangeShapeType="1"/>
              </p:cNvSpPr>
              <p:nvPr/>
            </p:nvSpPr>
            <p:spPr bwMode="auto">
              <a:xfrm>
                <a:off x="4320" y="2421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31"/>
              <p:cNvSpPr>
                <a:spLocks noChangeShapeType="1"/>
              </p:cNvSpPr>
              <p:nvPr/>
            </p:nvSpPr>
            <p:spPr bwMode="auto">
              <a:xfrm flipV="1">
                <a:off x="1356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32"/>
              <p:cNvSpPr>
                <a:spLocks noChangeShapeType="1"/>
              </p:cNvSpPr>
              <p:nvPr/>
            </p:nvSpPr>
            <p:spPr bwMode="auto">
              <a:xfrm flipV="1">
                <a:off x="160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33"/>
              <p:cNvSpPr>
                <a:spLocks noChangeShapeType="1"/>
              </p:cNvSpPr>
              <p:nvPr/>
            </p:nvSpPr>
            <p:spPr bwMode="auto">
              <a:xfrm flipV="1">
                <a:off x="18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34"/>
              <p:cNvSpPr>
                <a:spLocks noChangeShapeType="1"/>
              </p:cNvSpPr>
              <p:nvPr/>
            </p:nvSpPr>
            <p:spPr bwMode="auto">
              <a:xfrm flipV="1">
                <a:off x="211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35"/>
              <p:cNvSpPr>
                <a:spLocks noChangeShapeType="1"/>
              </p:cNvSpPr>
              <p:nvPr/>
            </p:nvSpPr>
            <p:spPr bwMode="auto">
              <a:xfrm flipV="1">
                <a:off x="235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36"/>
              <p:cNvSpPr>
                <a:spLocks noChangeShapeType="1"/>
              </p:cNvSpPr>
              <p:nvPr/>
            </p:nvSpPr>
            <p:spPr bwMode="auto">
              <a:xfrm flipV="1">
                <a:off x="261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37"/>
              <p:cNvSpPr>
                <a:spLocks noChangeShapeType="1"/>
              </p:cNvSpPr>
              <p:nvPr/>
            </p:nvSpPr>
            <p:spPr bwMode="auto">
              <a:xfrm flipV="1">
                <a:off x="286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38"/>
              <p:cNvSpPr>
                <a:spLocks noChangeShapeType="1"/>
              </p:cNvSpPr>
              <p:nvPr/>
            </p:nvSpPr>
            <p:spPr bwMode="auto">
              <a:xfrm flipV="1">
                <a:off x="3114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39"/>
              <p:cNvSpPr>
                <a:spLocks noChangeShapeType="1"/>
              </p:cNvSpPr>
              <p:nvPr/>
            </p:nvSpPr>
            <p:spPr bwMode="auto">
              <a:xfrm flipV="1">
                <a:off x="33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40"/>
              <p:cNvSpPr>
                <a:spLocks noChangeShapeType="1"/>
              </p:cNvSpPr>
              <p:nvPr/>
            </p:nvSpPr>
            <p:spPr bwMode="auto">
              <a:xfrm>
                <a:off x="1338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41"/>
              <p:cNvSpPr>
                <a:spLocks noChangeShapeType="1"/>
              </p:cNvSpPr>
              <p:nvPr/>
            </p:nvSpPr>
            <p:spPr bwMode="auto">
              <a:xfrm>
                <a:off x="1338" y="312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42"/>
              <p:cNvSpPr>
                <a:spLocks noChangeShapeType="1"/>
              </p:cNvSpPr>
              <p:nvPr/>
            </p:nvSpPr>
            <p:spPr bwMode="auto">
              <a:xfrm>
                <a:off x="1338" y="2793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43"/>
              <p:cNvSpPr>
                <a:spLocks noChangeShapeType="1"/>
              </p:cNvSpPr>
              <p:nvPr/>
            </p:nvSpPr>
            <p:spPr bwMode="auto">
              <a:xfrm>
                <a:off x="1338" y="2457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44"/>
              <p:cNvSpPr>
                <a:spLocks noChangeShapeType="1"/>
              </p:cNvSpPr>
              <p:nvPr/>
            </p:nvSpPr>
            <p:spPr bwMode="auto">
              <a:xfrm>
                <a:off x="1338" y="2121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45"/>
              <p:cNvSpPr>
                <a:spLocks noChangeShapeType="1"/>
              </p:cNvSpPr>
              <p:nvPr/>
            </p:nvSpPr>
            <p:spPr bwMode="auto">
              <a:xfrm>
                <a:off x="1338" y="178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Rectangle 46"/>
              <p:cNvSpPr>
                <a:spLocks noChangeArrowheads="1"/>
              </p:cNvSpPr>
              <p:nvPr/>
            </p:nvSpPr>
            <p:spPr bwMode="auto">
              <a:xfrm>
                <a:off x="1305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8" name="Rectangle 47"/>
              <p:cNvSpPr>
                <a:spLocks noChangeArrowheads="1"/>
              </p:cNvSpPr>
              <p:nvPr/>
            </p:nvSpPr>
            <p:spPr bwMode="auto">
              <a:xfrm>
                <a:off x="155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9" name="Rectangle 48"/>
              <p:cNvSpPr>
                <a:spLocks noChangeArrowheads="1"/>
              </p:cNvSpPr>
              <p:nvPr/>
            </p:nvSpPr>
            <p:spPr bwMode="auto">
              <a:xfrm>
                <a:off x="18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0" name="Rectangle 49"/>
              <p:cNvSpPr>
                <a:spLocks noChangeArrowheads="1"/>
              </p:cNvSpPr>
              <p:nvPr/>
            </p:nvSpPr>
            <p:spPr bwMode="auto">
              <a:xfrm>
                <a:off x="206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1" name="Rectangle 50"/>
              <p:cNvSpPr>
                <a:spLocks noChangeArrowheads="1"/>
              </p:cNvSpPr>
              <p:nvPr/>
            </p:nvSpPr>
            <p:spPr bwMode="auto">
              <a:xfrm>
                <a:off x="230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2" name="Rectangle 51"/>
              <p:cNvSpPr>
                <a:spLocks noChangeArrowheads="1"/>
              </p:cNvSpPr>
              <p:nvPr/>
            </p:nvSpPr>
            <p:spPr bwMode="auto">
              <a:xfrm>
                <a:off x="255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3" name="Rectangle 52"/>
              <p:cNvSpPr>
                <a:spLocks noChangeArrowheads="1"/>
              </p:cNvSpPr>
              <p:nvPr/>
            </p:nvSpPr>
            <p:spPr bwMode="auto">
              <a:xfrm>
                <a:off x="281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4" name="Rectangle 53"/>
              <p:cNvSpPr>
                <a:spLocks noChangeArrowheads="1"/>
              </p:cNvSpPr>
              <p:nvPr/>
            </p:nvSpPr>
            <p:spPr bwMode="auto">
              <a:xfrm>
                <a:off x="3063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5" name="Rectangle 54"/>
              <p:cNvSpPr>
                <a:spLocks noChangeArrowheads="1"/>
              </p:cNvSpPr>
              <p:nvPr/>
            </p:nvSpPr>
            <p:spPr bwMode="auto">
              <a:xfrm>
                <a:off x="33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6" name="Rectangle 55"/>
              <p:cNvSpPr>
                <a:spLocks noChangeArrowheads="1"/>
              </p:cNvSpPr>
              <p:nvPr/>
            </p:nvSpPr>
            <p:spPr bwMode="auto">
              <a:xfrm rot="16200000">
                <a:off x="1215" y="341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-6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7" name="Rectangle 56"/>
              <p:cNvSpPr>
                <a:spLocks noChangeArrowheads="1"/>
              </p:cNvSpPr>
              <p:nvPr/>
            </p:nvSpPr>
            <p:spPr bwMode="auto">
              <a:xfrm rot="16200000">
                <a:off x="1215" y="308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" name="Rectangle 57"/>
              <p:cNvSpPr>
                <a:spLocks noChangeArrowheads="1"/>
              </p:cNvSpPr>
              <p:nvPr/>
            </p:nvSpPr>
            <p:spPr bwMode="auto">
              <a:xfrm rot="16200000">
                <a:off x="1215" y="274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" name="Rectangle 58"/>
              <p:cNvSpPr>
                <a:spLocks noChangeArrowheads="1"/>
              </p:cNvSpPr>
              <p:nvPr/>
            </p:nvSpPr>
            <p:spPr bwMode="auto">
              <a:xfrm rot="16200000">
                <a:off x="1215" y="240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0" name="Rectangle 59"/>
              <p:cNvSpPr>
                <a:spLocks noChangeArrowheads="1"/>
              </p:cNvSpPr>
              <p:nvPr/>
            </p:nvSpPr>
            <p:spPr bwMode="auto">
              <a:xfrm rot="16200000">
                <a:off x="1215" y="20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1" name="Rectangle 60"/>
              <p:cNvSpPr>
                <a:spLocks noChangeArrowheads="1"/>
              </p:cNvSpPr>
              <p:nvPr/>
            </p:nvSpPr>
            <p:spPr bwMode="auto">
              <a:xfrm rot="16200000">
                <a:off x="1215" y="173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2" name="Rectangle 61"/>
              <p:cNvSpPr>
                <a:spLocks noChangeArrowheads="1"/>
              </p:cNvSpPr>
              <p:nvPr/>
            </p:nvSpPr>
            <p:spPr bwMode="auto">
              <a:xfrm>
                <a:off x="3480" y="34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3" name="Rectangle 62"/>
              <p:cNvSpPr>
                <a:spLocks noChangeArrowheads="1"/>
              </p:cNvSpPr>
              <p:nvPr/>
            </p:nvSpPr>
            <p:spPr bwMode="auto">
              <a:xfrm>
                <a:off x="3618" y="32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4" name="Rectangle 63"/>
              <p:cNvSpPr>
                <a:spLocks noChangeArrowheads="1"/>
              </p:cNvSpPr>
              <p:nvPr/>
            </p:nvSpPr>
            <p:spPr bwMode="auto">
              <a:xfrm>
                <a:off x="3756" y="31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5" name="Rectangle 64"/>
              <p:cNvSpPr>
                <a:spLocks noChangeArrowheads="1"/>
              </p:cNvSpPr>
              <p:nvPr/>
            </p:nvSpPr>
            <p:spPr bwMode="auto">
              <a:xfrm>
                <a:off x="3894" y="29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6" name="Rectangle 65"/>
              <p:cNvSpPr>
                <a:spLocks noChangeArrowheads="1"/>
              </p:cNvSpPr>
              <p:nvPr/>
            </p:nvSpPr>
            <p:spPr bwMode="auto">
              <a:xfrm>
                <a:off x="4032" y="28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" name="Rectangle 66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" name="Rectangle 67"/>
              <p:cNvSpPr>
                <a:spLocks noChangeArrowheads="1"/>
              </p:cNvSpPr>
              <p:nvPr/>
            </p:nvSpPr>
            <p:spPr bwMode="auto">
              <a:xfrm>
                <a:off x="4314" y="25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9" name="Rectangle 68"/>
              <p:cNvSpPr>
                <a:spLocks noChangeArrowheads="1"/>
              </p:cNvSpPr>
              <p:nvPr/>
            </p:nvSpPr>
            <p:spPr bwMode="auto">
              <a:xfrm>
                <a:off x="4452" y="23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0" name="Line 69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70"/>
              <p:cNvSpPr>
                <a:spLocks noChangeArrowheads="1"/>
              </p:cNvSpPr>
              <p:nvPr/>
            </p:nvSpPr>
            <p:spPr bwMode="auto">
              <a:xfrm>
                <a:off x="1872" y="3771"/>
                <a:ext cx="6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Mosquito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2" name="Line 71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72"/>
              <p:cNvSpPr>
                <a:spLocks noChangeArrowheads="1"/>
              </p:cNvSpPr>
              <p:nvPr/>
            </p:nvSpPr>
            <p:spPr bwMode="auto">
              <a:xfrm rot="18612555">
                <a:off x="4035" y="2950"/>
                <a:ext cx="39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Midge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4" name="Line 73"/>
              <p:cNvSpPr>
                <a:spLocks noChangeShapeType="1"/>
              </p:cNvSpPr>
              <p:nvPr/>
            </p:nvSpPr>
            <p:spPr bwMode="auto">
              <a:xfrm flipV="1">
                <a:off x="1356" y="1785"/>
                <a:ext cx="0" cy="167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74"/>
              <p:cNvSpPr>
                <a:spLocks noChangeArrowheads="1"/>
              </p:cNvSpPr>
              <p:nvPr/>
            </p:nvSpPr>
            <p:spPr bwMode="auto">
              <a:xfrm rot="16200000">
                <a:off x="806" y="2542"/>
                <a:ext cx="4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Rotifer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6" name="Line 75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76"/>
              <p:cNvSpPr>
                <a:spLocks noChangeShapeType="1"/>
              </p:cNvSpPr>
              <p:nvPr/>
            </p:nvSpPr>
            <p:spPr bwMode="auto">
              <a:xfrm>
                <a:off x="2334" y="74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77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78"/>
              <p:cNvSpPr>
                <a:spLocks noChangeShapeType="1"/>
              </p:cNvSpPr>
              <p:nvPr/>
            </p:nvSpPr>
            <p:spPr bwMode="auto">
              <a:xfrm flipV="1">
                <a:off x="1356" y="741"/>
                <a:ext cx="978" cy="104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79"/>
              <p:cNvSpPr>
                <a:spLocks noChangeShapeType="1"/>
              </p:cNvSpPr>
              <p:nvPr/>
            </p:nvSpPr>
            <p:spPr bwMode="auto">
              <a:xfrm flipV="1">
                <a:off x="2334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80"/>
              <p:cNvSpPr>
                <a:spLocks noChangeShapeType="1"/>
              </p:cNvSpPr>
              <p:nvPr/>
            </p:nvSpPr>
            <p:spPr bwMode="auto">
              <a:xfrm flipV="1">
                <a:off x="4338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81"/>
              <p:cNvSpPr>
                <a:spLocks/>
              </p:cNvSpPr>
              <p:nvPr/>
            </p:nvSpPr>
            <p:spPr bwMode="auto">
              <a:xfrm>
                <a:off x="3624" y="11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82"/>
              <p:cNvSpPr>
                <a:spLocks/>
              </p:cNvSpPr>
              <p:nvPr/>
            </p:nvSpPr>
            <p:spPr bwMode="auto">
              <a:xfrm>
                <a:off x="3996" y="15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83"/>
              <p:cNvSpPr>
                <a:spLocks/>
              </p:cNvSpPr>
              <p:nvPr/>
            </p:nvSpPr>
            <p:spPr bwMode="auto">
              <a:xfrm>
                <a:off x="3582" y="129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84"/>
              <p:cNvSpPr>
                <a:spLocks/>
              </p:cNvSpPr>
              <p:nvPr/>
            </p:nvSpPr>
            <p:spPr bwMode="auto">
              <a:xfrm>
                <a:off x="3660" y="136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85"/>
              <p:cNvSpPr>
                <a:spLocks/>
              </p:cNvSpPr>
              <p:nvPr/>
            </p:nvSpPr>
            <p:spPr bwMode="auto">
              <a:xfrm>
                <a:off x="3624" y="146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86"/>
              <p:cNvSpPr>
                <a:spLocks/>
              </p:cNvSpPr>
              <p:nvPr/>
            </p:nvSpPr>
            <p:spPr bwMode="auto">
              <a:xfrm>
                <a:off x="3426" y="143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87"/>
              <p:cNvSpPr>
                <a:spLocks/>
              </p:cNvSpPr>
              <p:nvPr/>
            </p:nvSpPr>
            <p:spPr bwMode="auto">
              <a:xfrm>
                <a:off x="3402" y="150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88"/>
              <p:cNvSpPr>
                <a:spLocks/>
              </p:cNvSpPr>
              <p:nvPr/>
            </p:nvSpPr>
            <p:spPr bwMode="auto">
              <a:xfrm>
                <a:off x="3318" y="144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89"/>
              <p:cNvSpPr>
                <a:spLocks/>
              </p:cNvSpPr>
              <p:nvPr/>
            </p:nvSpPr>
            <p:spPr bwMode="auto">
              <a:xfrm>
                <a:off x="3384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90"/>
              <p:cNvSpPr>
                <a:spLocks/>
              </p:cNvSpPr>
              <p:nvPr/>
            </p:nvSpPr>
            <p:spPr bwMode="auto">
              <a:xfrm>
                <a:off x="3294" y="151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91"/>
              <p:cNvSpPr>
                <a:spLocks/>
              </p:cNvSpPr>
              <p:nvPr/>
            </p:nvSpPr>
            <p:spPr bwMode="auto">
              <a:xfrm>
                <a:off x="351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92"/>
              <p:cNvSpPr>
                <a:spLocks/>
              </p:cNvSpPr>
              <p:nvPr/>
            </p:nvSpPr>
            <p:spPr bwMode="auto">
              <a:xfrm>
                <a:off x="3354" y="16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93"/>
              <p:cNvSpPr>
                <a:spLocks/>
              </p:cNvSpPr>
              <p:nvPr/>
            </p:nvSpPr>
            <p:spPr bwMode="auto">
              <a:xfrm>
                <a:off x="3348" y="16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94"/>
              <p:cNvSpPr>
                <a:spLocks/>
              </p:cNvSpPr>
              <p:nvPr/>
            </p:nvSpPr>
            <p:spPr bwMode="auto">
              <a:xfrm>
                <a:off x="3186" y="15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5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6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9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100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101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02"/>
              <p:cNvSpPr>
                <a:spLocks/>
              </p:cNvSpPr>
              <p:nvPr/>
            </p:nvSpPr>
            <p:spPr bwMode="auto">
              <a:xfrm>
                <a:off x="3324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103"/>
              <p:cNvSpPr>
                <a:spLocks/>
              </p:cNvSpPr>
              <p:nvPr/>
            </p:nvSpPr>
            <p:spPr bwMode="auto">
              <a:xfrm>
                <a:off x="3162" y="158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104"/>
              <p:cNvSpPr>
                <a:spLocks/>
              </p:cNvSpPr>
              <p:nvPr/>
            </p:nvSpPr>
            <p:spPr bwMode="auto">
              <a:xfrm>
                <a:off x="323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105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106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107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108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109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110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111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112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113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114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115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116"/>
              <p:cNvSpPr>
                <a:spLocks/>
              </p:cNvSpPr>
              <p:nvPr/>
            </p:nvSpPr>
            <p:spPr bwMode="auto">
              <a:xfrm>
                <a:off x="3144" y="16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117"/>
              <p:cNvSpPr>
                <a:spLocks/>
              </p:cNvSpPr>
              <p:nvPr/>
            </p:nvSpPr>
            <p:spPr bwMode="auto">
              <a:xfrm>
                <a:off x="3060" y="156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18"/>
              <p:cNvSpPr>
                <a:spLocks/>
              </p:cNvSpPr>
              <p:nvPr/>
            </p:nvSpPr>
            <p:spPr bwMode="auto">
              <a:xfrm>
                <a:off x="3216" y="17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19"/>
              <p:cNvSpPr>
                <a:spLocks/>
              </p:cNvSpPr>
              <p:nvPr/>
            </p:nvSpPr>
            <p:spPr bwMode="auto">
              <a:xfrm>
                <a:off x="3294" y="18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20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21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22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23"/>
              <p:cNvSpPr>
                <a:spLocks/>
              </p:cNvSpPr>
              <p:nvPr/>
            </p:nvSpPr>
            <p:spPr bwMode="auto">
              <a:xfrm>
                <a:off x="3126" y="170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24"/>
              <p:cNvSpPr>
                <a:spLocks/>
              </p:cNvSpPr>
              <p:nvPr/>
            </p:nvSpPr>
            <p:spPr bwMode="auto">
              <a:xfrm>
                <a:off x="2970" y="15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25"/>
              <p:cNvSpPr>
                <a:spLocks/>
              </p:cNvSpPr>
              <p:nvPr/>
            </p:nvSpPr>
            <p:spPr bwMode="auto">
              <a:xfrm>
                <a:off x="3204" y="178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26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27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28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29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30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31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32"/>
              <p:cNvSpPr>
                <a:spLocks/>
              </p:cNvSpPr>
              <p:nvPr/>
            </p:nvSpPr>
            <p:spPr bwMode="auto">
              <a:xfrm>
                <a:off x="2958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33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34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35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36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37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38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39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40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41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42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43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44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45"/>
              <p:cNvSpPr>
                <a:spLocks/>
              </p:cNvSpPr>
              <p:nvPr/>
            </p:nvSpPr>
            <p:spPr bwMode="auto">
              <a:xfrm>
                <a:off x="2868" y="14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46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47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48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49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50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51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52"/>
              <p:cNvSpPr>
                <a:spLocks/>
              </p:cNvSpPr>
              <p:nvPr/>
            </p:nvSpPr>
            <p:spPr bwMode="auto">
              <a:xfrm>
                <a:off x="3252" y="193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53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54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55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56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57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58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59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60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61"/>
              <p:cNvSpPr>
                <a:spLocks/>
              </p:cNvSpPr>
              <p:nvPr/>
            </p:nvSpPr>
            <p:spPr bwMode="auto">
              <a:xfrm>
                <a:off x="3006" y="174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62"/>
              <p:cNvSpPr>
                <a:spLocks/>
              </p:cNvSpPr>
              <p:nvPr/>
            </p:nvSpPr>
            <p:spPr bwMode="auto">
              <a:xfrm>
                <a:off x="3084" y="18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63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64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65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66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67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68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69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70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71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72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73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74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75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76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77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78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79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80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81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8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83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84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85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86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87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88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89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90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91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9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93"/>
              <p:cNvSpPr>
                <a:spLocks/>
              </p:cNvSpPr>
              <p:nvPr/>
            </p:nvSpPr>
            <p:spPr bwMode="auto">
              <a:xfrm>
                <a:off x="2970" y="187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94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95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96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97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98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99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200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201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202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203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204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205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2472" y="1497"/>
              <a:ext cx="606" cy="702"/>
              <a:chOff x="2472" y="1497"/>
              <a:chExt cx="606" cy="702"/>
            </a:xfrm>
          </p:grpSpPr>
          <p:sp>
            <p:nvSpPr>
              <p:cNvPr id="467" name="Freeform 207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1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2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3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4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5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16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17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1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1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22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21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22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23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24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225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26"/>
              <p:cNvSpPr>
                <a:spLocks/>
              </p:cNvSpPr>
              <p:nvPr/>
            </p:nvSpPr>
            <p:spPr bwMode="auto">
              <a:xfrm>
                <a:off x="2718" y="16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227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28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29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30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31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32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33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34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235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36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37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38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39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40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241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42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243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244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45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46"/>
              <p:cNvSpPr>
                <a:spLocks/>
              </p:cNvSpPr>
              <p:nvPr/>
            </p:nvSpPr>
            <p:spPr bwMode="auto">
              <a:xfrm>
                <a:off x="3024" y="203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47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48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49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50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5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5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254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255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56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57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258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259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60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26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26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26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264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265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26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26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268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69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70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71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72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73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74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275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7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7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78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79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80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81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82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83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84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85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86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287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8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89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90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91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92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93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94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95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96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97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9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99"/>
              <p:cNvSpPr>
                <a:spLocks/>
              </p:cNvSpPr>
              <p:nvPr/>
            </p:nvSpPr>
            <p:spPr bwMode="auto">
              <a:xfrm>
                <a:off x="283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300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301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302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303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304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305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306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307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308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309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310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311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312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313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314"/>
              <p:cNvSpPr>
                <a:spLocks/>
              </p:cNvSpPr>
              <p:nvPr/>
            </p:nvSpPr>
            <p:spPr bwMode="auto">
              <a:xfrm>
                <a:off x="2514" y="15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315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316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317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318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319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320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321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322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323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324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325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326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327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328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329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330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331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332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333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334"/>
              <p:cNvSpPr>
                <a:spLocks/>
              </p:cNvSpPr>
              <p:nvPr/>
            </p:nvSpPr>
            <p:spPr bwMode="auto">
              <a:xfrm>
                <a:off x="2502" y="159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335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336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337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33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33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34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341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342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343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344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345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346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347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34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34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35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35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352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353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54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55"/>
              <p:cNvSpPr>
                <a:spLocks/>
              </p:cNvSpPr>
              <p:nvPr/>
            </p:nvSpPr>
            <p:spPr bwMode="auto">
              <a:xfrm>
                <a:off x="2886" y="214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56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57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358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59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60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6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62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63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64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65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66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67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68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69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7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7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72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73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74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75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76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77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78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79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8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8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38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8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8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38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8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87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88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89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90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91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9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9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9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9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9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97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98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99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00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01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402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403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404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405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406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2238" y="1677"/>
              <a:ext cx="756" cy="678"/>
              <a:chOff x="2238" y="1677"/>
              <a:chExt cx="756" cy="678"/>
            </a:xfrm>
          </p:grpSpPr>
          <p:sp>
            <p:nvSpPr>
              <p:cNvPr id="267" name="Freeform 408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09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0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1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2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3"/>
              <p:cNvSpPr>
                <a:spLocks/>
              </p:cNvSpPr>
              <p:nvPr/>
            </p:nvSpPr>
            <p:spPr bwMode="auto">
              <a:xfrm>
                <a:off x="2856" y="22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4"/>
              <p:cNvSpPr>
                <a:spLocks/>
              </p:cNvSpPr>
              <p:nvPr/>
            </p:nvSpPr>
            <p:spPr bwMode="auto">
              <a:xfrm>
                <a:off x="2934" y="23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5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16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17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18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19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2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2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2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2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2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2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26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27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28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29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3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3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3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3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3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3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436"/>
              <p:cNvSpPr>
                <a:spLocks/>
              </p:cNvSpPr>
              <p:nvPr/>
            </p:nvSpPr>
            <p:spPr bwMode="auto">
              <a:xfrm>
                <a:off x="2616" y="202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37"/>
              <p:cNvSpPr>
                <a:spLocks/>
              </p:cNvSpPr>
              <p:nvPr/>
            </p:nvSpPr>
            <p:spPr bwMode="auto">
              <a:xfrm>
                <a:off x="2694" y="21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38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39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4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4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4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4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4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47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4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49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50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5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5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5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5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5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5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57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5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59"/>
              <p:cNvSpPr>
                <a:spLocks/>
              </p:cNvSpPr>
              <p:nvPr/>
            </p:nvSpPr>
            <p:spPr bwMode="auto">
              <a:xfrm>
                <a:off x="2370" y="168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6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61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6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6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6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65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66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67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68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69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70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71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72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73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74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75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76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77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78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79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80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8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8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8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8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8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8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87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88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89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90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9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9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49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9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9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49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97"/>
              <p:cNvSpPr>
                <a:spLocks/>
              </p:cNvSpPr>
              <p:nvPr/>
            </p:nvSpPr>
            <p:spPr bwMode="auto">
              <a:xfrm>
                <a:off x="2352" y="176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98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499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500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501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2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03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50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0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0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50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0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0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10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11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512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513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51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1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1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51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1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1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20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21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2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23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24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25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26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27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28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29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530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531"/>
              <p:cNvSpPr>
                <a:spLocks/>
              </p:cNvSpPr>
              <p:nvPr/>
            </p:nvSpPr>
            <p:spPr bwMode="auto">
              <a:xfrm>
                <a:off x="2646" y="227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532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533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534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535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536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537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538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39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540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541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542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543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544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545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546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54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48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49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50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551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552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553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54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55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56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5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5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55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56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56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56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56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56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56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566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567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6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6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7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7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7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7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7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76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77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578"/>
              <p:cNvSpPr>
                <a:spLocks/>
              </p:cNvSpPr>
              <p:nvPr/>
            </p:nvSpPr>
            <p:spPr bwMode="auto">
              <a:xfrm>
                <a:off x="2238" y="176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57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58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58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58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58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58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58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586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587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588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58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59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9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9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9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9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59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59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59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598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59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60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601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602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603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604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605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60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60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809"/>
            <p:cNvGrpSpPr>
              <a:grpSpLocks/>
            </p:cNvGrpSpPr>
            <p:nvPr/>
          </p:nvGrpSpPr>
          <p:grpSpPr bwMode="auto">
            <a:xfrm>
              <a:off x="1860" y="1683"/>
              <a:ext cx="804" cy="1056"/>
              <a:chOff x="1860" y="1683"/>
              <a:chExt cx="804" cy="1056"/>
            </a:xfrm>
          </p:grpSpPr>
          <p:sp>
            <p:nvSpPr>
              <p:cNvPr id="67" name="Freeform 60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1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2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13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4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15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16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17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18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9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20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2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22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23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24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5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26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27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8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29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30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1"/>
              <p:cNvSpPr>
                <a:spLocks/>
              </p:cNvSpPr>
              <p:nvPr/>
            </p:nvSpPr>
            <p:spPr bwMode="auto">
              <a:xfrm>
                <a:off x="2130" y="170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32"/>
              <p:cNvSpPr>
                <a:spLocks/>
              </p:cNvSpPr>
              <p:nvPr/>
            </p:nvSpPr>
            <p:spPr bwMode="auto">
              <a:xfrm>
                <a:off x="2520" y="237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33"/>
              <p:cNvSpPr>
                <a:spLocks/>
              </p:cNvSpPr>
              <p:nvPr/>
            </p:nvSpPr>
            <p:spPr bwMode="auto">
              <a:xfrm>
                <a:off x="2364" y="220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3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5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36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37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38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39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40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41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42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3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4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45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46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47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48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49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50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51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52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53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54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55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56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57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58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9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0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61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62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63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64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5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66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67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68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69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70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71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72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73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74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75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76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77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78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679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80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81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82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83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84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685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86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687"/>
              <p:cNvSpPr>
                <a:spLocks/>
              </p:cNvSpPr>
              <p:nvPr/>
            </p:nvSpPr>
            <p:spPr bwMode="auto">
              <a:xfrm>
                <a:off x="2412" y="243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688"/>
              <p:cNvSpPr>
                <a:spLocks/>
              </p:cNvSpPr>
              <p:nvPr/>
            </p:nvSpPr>
            <p:spPr bwMode="auto">
              <a:xfrm>
                <a:off x="2016" y="16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689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90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691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692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693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694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695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96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697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98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99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00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01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02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03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704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05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0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07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708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709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10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11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2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713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714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715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1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1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71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19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2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72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72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23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24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25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2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2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29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3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31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732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73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34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3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36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3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3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39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40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4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4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4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4"/>
              <p:cNvSpPr>
                <a:spLocks/>
              </p:cNvSpPr>
              <p:nvPr/>
            </p:nvSpPr>
            <p:spPr bwMode="auto">
              <a:xfrm>
                <a:off x="2304" y="24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4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4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4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48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749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750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751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752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53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54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55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56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57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58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9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0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61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2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63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64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65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766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767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768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69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7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7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7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7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7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7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76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7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78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79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78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78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78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8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8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8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86"/>
              <p:cNvSpPr>
                <a:spLocks/>
              </p:cNvSpPr>
              <p:nvPr/>
            </p:nvSpPr>
            <p:spPr bwMode="auto">
              <a:xfrm>
                <a:off x="2178" y="25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87"/>
              <p:cNvSpPr>
                <a:spLocks/>
              </p:cNvSpPr>
              <p:nvPr/>
            </p:nvSpPr>
            <p:spPr bwMode="auto">
              <a:xfrm>
                <a:off x="2094" y="249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88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89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90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91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92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793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794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795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796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97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798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799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00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01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02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803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804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05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06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07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08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810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>
              <a:off x="1968" y="2631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>
              <a:off x="2148" y="312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65"/>
            <p:cNvSpPr>
              <a:spLocks noChangeShapeType="1"/>
            </p:cNvSpPr>
            <p:nvPr/>
          </p:nvSpPr>
          <p:spPr bwMode="auto">
            <a:xfrm>
              <a:off x="1356" y="1785"/>
              <a:ext cx="200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866"/>
            <p:cNvSpPr>
              <a:spLocks noChangeShapeType="1"/>
            </p:cNvSpPr>
            <p:nvPr/>
          </p:nvSpPr>
          <p:spPr bwMode="auto">
            <a:xfrm flipV="1">
              <a:off x="3360" y="741"/>
              <a:ext cx="978" cy="104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7"/>
            <p:cNvSpPr>
              <a:spLocks noChangeShapeType="1"/>
            </p:cNvSpPr>
            <p:nvPr/>
          </p:nvSpPr>
          <p:spPr bwMode="auto">
            <a:xfrm flipV="1">
              <a:off x="3360" y="1785"/>
              <a:ext cx="0" cy="167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67" name="Picture 8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54" y="1316086"/>
            <a:ext cx="1793795" cy="32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Multivariate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149" y="1863525"/>
            <a:ext cx="104100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Reflects more accurately the multidimensional, multivariate nature of complex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for </a:t>
            </a:r>
            <a:r>
              <a:rPr lang="en-US" sz="2000" b="1" dirty="0"/>
              <a:t>visualization</a:t>
            </a:r>
            <a:r>
              <a:rPr lang="en-US" sz="2000" dirty="0"/>
              <a:t> of multivariate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 way to handle </a:t>
            </a:r>
            <a:r>
              <a:rPr lang="en-US" sz="2000" b="1" dirty="0"/>
              <a:t>large data sets </a:t>
            </a:r>
            <a:r>
              <a:rPr lang="en-US" sz="2000" dirty="0"/>
              <a:t>with many variables by </a:t>
            </a:r>
            <a:r>
              <a:rPr lang="en-US" sz="2000" b="1" dirty="0"/>
              <a:t>summarizing the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rules for </a:t>
            </a:r>
            <a:r>
              <a:rPr lang="en-US" sz="2000" b="1" dirty="0"/>
              <a:t>combining variables </a:t>
            </a:r>
            <a:r>
              <a:rPr lang="en-US" sz="2000" dirty="0"/>
              <a:t>in an “optimal”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for post-hoc analysis of new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Controls for experiment-wise error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means for </a:t>
            </a:r>
            <a:r>
              <a:rPr lang="en-US" sz="2000" b="1" dirty="0"/>
              <a:t>exploring complex data </a:t>
            </a:r>
            <a:r>
              <a:rPr lang="en-US" sz="2000" dirty="0"/>
              <a:t>sets for patterns that can generate hypotheses to be </a:t>
            </a:r>
          </a:p>
          <a:p>
            <a:r>
              <a:rPr lang="en-US" sz="2000" dirty="0"/>
              <a:t>     tested with experiments </a:t>
            </a:r>
          </a:p>
        </p:txBody>
      </p:sp>
    </p:spTree>
    <p:extLst>
      <p:ext uri="{BB962C8B-B14F-4D97-AF65-F5344CB8AC3E}">
        <p14:creationId xmlns:p14="http://schemas.microsoft.com/office/powerpoint/2010/main" val="293761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705" y="1990846"/>
            <a:ext cx="929972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Categorical</a:t>
            </a:r>
            <a:r>
              <a:rPr lang="en-US" sz="2400" b="1" dirty="0"/>
              <a:t>: </a:t>
            </a:r>
            <a:r>
              <a:rPr lang="en-US" sz="2400" dirty="0"/>
              <a:t>Discrete values assigned for convenience, </a:t>
            </a:r>
            <a:r>
              <a:rPr lang="en-US" sz="2400" b="1" dirty="0"/>
              <a:t>not quantitative</a:t>
            </a:r>
          </a:p>
          <a:p>
            <a:r>
              <a:rPr lang="en-US" sz="2400" dirty="0"/>
              <a:t>                      </a:t>
            </a:r>
          </a:p>
          <a:p>
            <a:r>
              <a:rPr lang="en-US" sz="2400" dirty="0"/>
              <a:t>	- </a:t>
            </a:r>
            <a:r>
              <a:rPr lang="en-US" sz="2400" u="sng" dirty="0"/>
              <a:t>Nominal Scale</a:t>
            </a:r>
            <a:r>
              <a:rPr lang="en-US" sz="2400" dirty="0"/>
              <a:t>:  order of categories is meaningless</a:t>
            </a:r>
          </a:p>
          <a:p>
            <a:r>
              <a:rPr lang="en-US" sz="2400" dirty="0"/>
              <a:t>                                           </a:t>
            </a:r>
          </a:p>
          <a:p>
            <a:r>
              <a:rPr lang="en-US" sz="2400" dirty="0"/>
              <a:t>                            ex., flower color (red, blue, green)</a:t>
            </a:r>
          </a:p>
          <a:p>
            <a:endParaRPr lang="en-US" sz="2400" dirty="0"/>
          </a:p>
          <a:p>
            <a:r>
              <a:rPr lang="en-US" sz="2400" dirty="0"/>
              <a:t>	- </a:t>
            </a:r>
            <a:r>
              <a:rPr lang="en-US" sz="2400" u="sng" dirty="0"/>
              <a:t>Ordinal Scale:</a:t>
            </a:r>
            <a:r>
              <a:rPr lang="en-US" sz="2400" dirty="0"/>
              <a:t>    Order of categories is meaningful</a:t>
            </a:r>
          </a:p>
          <a:p>
            <a:r>
              <a:rPr lang="en-US" sz="2400" dirty="0"/>
              <a:t>                             </a:t>
            </a:r>
          </a:p>
          <a:p>
            <a:r>
              <a:rPr lang="en-US" sz="2400" dirty="0"/>
              <a:t>                             ex., wealthy, middleclass, poor  </a:t>
            </a:r>
          </a:p>
          <a:p>
            <a:r>
              <a:rPr lang="en-US" sz="24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658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705" y="1990846"/>
            <a:ext cx="1048287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Continuous</a:t>
            </a:r>
            <a:r>
              <a:rPr lang="en-US" sz="2400" b="1" dirty="0"/>
              <a:t>: </a:t>
            </a:r>
            <a:r>
              <a:rPr lang="en-US" sz="2400" dirty="0"/>
              <a:t>Values are useful for </a:t>
            </a:r>
            <a:r>
              <a:rPr lang="en-US" sz="2400" b="1" dirty="0"/>
              <a:t>quantitative expression </a:t>
            </a:r>
            <a:r>
              <a:rPr lang="en-US" sz="2400" dirty="0"/>
              <a:t>and can assume values</a:t>
            </a:r>
          </a:p>
          <a:p>
            <a:r>
              <a:rPr lang="en-US" sz="2400" dirty="0"/>
              <a:t>                            at any point in a continuum of possible values</a:t>
            </a:r>
          </a:p>
          <a:p>
            <a:r>
              <a:rPr lang="en-US" sz="2400" dirty="0"/>
              <a:t>                      </a:t>
            </a:r>
          </a:p>
          <a:p>
            <a:r>
              <a:rPr lang="en-US" sz="2400" dirty="0"/>
              <a:t>	- </a:t>
            </a:r>
            <a:r>
              <a:rPr lang="en-US" sz="2400" u="sng" dirty="0"/>
              <a:t>Ratio Scale</a:t>
            </a:r>
            <a:r>
              <a:rPr lang="en-US" sz="2400" dirty="0"/>
              <a:t>:  Has an absolute zero point (i.e., true origin)</a:t>
            </a:r>
          </a:p>
          <a:p>
            <a:r>
              <a:rPr lang="en-US" sz="2400" dirty="0"/>
              <a:t>                                           </a:t>
            </a:r>
          </a:p>
          <a:p>
            <a:r>
              <a:rPr lang="en-US" sz="2400" dirty="0"/>
              <a:t>                            ex., height </a:t>
            </a:r>
          </a:p>
          <a:p>
            <a:endParaRPr lang="en-US" sz="2400" dirty="0"/>
          </a:p>
          <a:p>
            <a:r>
              <a:rPr lang="en-US" sz="2400" dirty="0"/>
              <a:t>	- </a:t>
            </a:r>
            <a:r>
              <a:rPr lang="en-US" sz="2400" u="sng" dirty="0"/>
              <a:t>Interval Scale:</a:t>
            </a:r>
            <a:r>
              <a:rPr lang="en-US" sz="2400" dirty="0"/>
              <a:t>    Has an arbitrary zero point (i.e., no true origin)</a:t>
            </a:r>
          </a:p>
          <a:p>
            <a:r>
              <a:rPr lang="en-US" sz="2400" dirty="0"/>
              <a:t>                             </a:t>
            </a:r>
          </a:p>
          <a:p>
            <a:r>
              <a:rPr lang="en-US" sz="2400" dirty="0"/>
              <a:t>                             ex., temperature in Celsius or Fahrenheit</a:t>
            </a:r>
          </a:p>
          <a:p>
            <a:r>
              <a:rPr lang="en-US" sz="2400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3808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705" y="1990846"/>
            <a:ext cx="87114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Count</a:t>
            </a:r>
            <a:r>
              <a:rPr lang="en-US" sz="2400" b="1" dirty="0"/>
              <a:t>: </a:t>
            </a:r>
            <a:r>
              <a:rPr lang="en-US" sz="2400" dirty="0"/>
              <a:t>Values assigned in discrete indivisible units of the same size.</a:t>
            </a:r>
          </a:p>
          <a:p>
            <a:endParaRPr lang="en-US" sz="2400" dirty="0"/>
          </a:p>
          <a:p>
            <a:r>
              <a:rPr lang="en-US" sz="2400" dirty="0"/>
              <a:t>	ex., species richness</a:t>
            </a:r>
          </a:p>
          <a:p>
            <a:r>
              <a:rPr lang="en-US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81" y="3848364"/>
            <a:ext cx="3289496" cy="2467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68" y="3621740"/>
            <a:ext cx="2194560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b="1" dirty="0"/>
              <a:t>multivariate </a:t>
            </a:r>
            <a:r>
              <a:rPr lang="en-US" dirty="0"/>
              <a:t>data?</a:t>
            </a:r>
          </a:p>
        </p:txBody>
      </p:sp>
    </p:spTree>
    <p:extLst>
      <p:ext uri="{BB962C8B-B14F-4D97-AF65-F5344CB8AC3E}">
        <p14:creationId xmlns:p14="http://schemas.microsoft.com/office/powerpoint/2010/main" val="395151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Variables Based on the </a:t>
            </a:r>
            <a:r>
              <a:rPr lang="en-US" b="1" dirty="0"/>
              <a:t>Relationship</a:t>
            </a:r>
            <a:r>
              <a:rPr lang="en-US" dirty="0"/>
              <a:t> with other Variables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6" y="2627453"/>
            <a:ext cx="12013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Independent variable (x) </a:t>
            </a:r>
            <a:r>
              <a:rPr lang="en-US" sz="2400" dirty="0"/>
              <a:t>– variable assumed to be the cause of change of dependent variables</a:t>
            </a:r>
          </a:p>
          <a:p>
            <a:r>
              <a:rPr lang="en-US" sz="2400" dirty="0"/>
              <a:t>(explanatory)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Dependent variable (y)</a:t>
            </a:r>
            <a:r>
              <a:rPr lang="en-US" sz="2400" dirty="0"/>
              <a:t> – variable presumed to be responding to a change in the independent </a:t>
            </a:r>
          </a:p>
          <a:p>
            <a:r>
              <a:rPr lang="en-US" sz="2400" dirty="0"/>
              <a:t> (response)                           variable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6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9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Multivariate Madness!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535"/>
              </p:ext>
            </p:extLst>
          </p:nvPr>
        </p:nvGraphicFramePr>
        <p:xfrm>
          <a:off x="2032000" y="491066"/>
          <a:ext cx="8128000" cy="615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53">
                <a:tc>
                  <a:txBody>
                    <a:bodyPr/>
                    <a:lstStyle/>
                    <a:p>
                      <a:r>
                        <a:rPr lang="en-US" sz="1400" dirty="0"/>
                        <a:t>Technique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Alternative Names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573">
                <a:tc>
                  <a:txBody>
                    <a:bodyPr/>
                    <a:lstStyle/>
                    <a:p>
                      <a:r>
                        <a:rPr lang="en-US" sz="1400" b="1" dirty="0"/>
                        <a:t>Ordination</a:t>
                      </a:r>
                    </a:p>
                    <a:p>
                      <a:r>
                        <a:rPr lang="en-US" sz="1400" dirty="0"/>
                        <a:t>Principal</a:t>
                      </a:r>
                      <a:r>
                        <a:rPr lang="en-US" sz="1400" baseline="0" dirty="0"/>
                        <a:t> components analysis (PCA)</a:t>
                      </a:r>
                    </a:p>
                    <a:p>
                      <a:r>
                        <a:rPr lang="en-US" sz="1400" baseline="0" dirty="0"/>
                        <a:t>Factor analysis (FA)</a:t>
                      </a:r>
                    </a:p>
                    <a:p>
                      <a:r>
                        <a:rPr lang="en-US" sz="1400" dirty="0"/>
                        <a:t>Principal</a:t>
                      </a:r>
                      <a:r>
                        <a:rPr lang="en-US" sz="1400" baseline="0" dirty="0"/>
                        <a:t> coordinates analysis (</a:t>
                      </a:r>
                      <a:r>
                        <a:rPr lang="en-US" sz="1400" baseline="0" dirty="0" err="1"/>
                        <a:t>PCoA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r>
                        <a:rPr lang="en-US" sz="1400" baseline="0" dirty="0"/>
                        <a:t>Non-Metric Multidimensional Scaling (NMDS)</a:t>
                      </a:r>
                    </a:p>
                    <a:p>
                      <a:r>
                        <a:rPr lang="en-US" sz="1400" baseline="0" dirty="0"/>
                        <a:t>Correspondence analysis (CA)</a:t>
                      </a:r>
                    </a:p>
                    <a:p>
                      <a:r>
                        <a:rPr lang="en-US" sz="1400" baseline="0" dirty="0"/>
                        <a:t>Canonical correspondence analysis (CCA)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en-US" sz="1400" b="1" baseline="0" dirty="0"/>
                        <a:t>Cluster analysis</a:t>
                      </a:r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r>
                        <a:rPr lang="en-US" sz="1400" b="1" baseline="0" dirty="0"/>
                        <a:t>Discriminant analysis (DA)</a:t>
                      </a:r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r>
                        <a:rPr lang="en-US" sz="1400" b="1" baseline="0" dirty="0"/>
                        <a:t>Classification</a:t>
                      </a:r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r>
                        <a:rPr lang="en-US" sz="1400" b="1" baseline="0" dirty="0"/>
                        <a:t>Canonical correlation analysis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Factor analysis (FA)</a:t>
                      </a:r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Multidimensional Scaling (MDS)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r>
                        <a:rPr lang="en-US" sz="1400" dirty="0"/>
                        <a:t>Reciprocal averaging (RA)</a:t>
                      </a:r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Classification</a:t>
                      </a:r>
                    </a:p>
                    <a:p>
                      <a:r>
                        <a:rPr lang="en-US" sz="1400" dirty="0"/>
                        <a:t>Clumping</a:t>
                      </a:r>
                    </a:p>
                    <a:p>
                      <a:r>
                        <a:rPr lang="en-US" sz="1400" dirty="0"/>
                        <a:t>Grouping</a:t>
                      </a:r>
                    </a:p>
                    <a:p>
                      <a:r>
                        <a:rPr lang="en-US" sz="1400" dirty="0" err="1"/>
                        <a:t>Morphometrics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Numerical Taxonomy</a:t>
                      </a:r>
                    </a:p>
                    <a:p>
                      <a:r>
                        <a:rPr lang="en-US" sz="1400" dirty="0"/>
                        <a:t>Systematic</a:t>
                      </a:r>
                    </a:p>
                    <a:p>
                      <a:r>
                        <a:rPr lang="en-US" sz="1400" dirty="0"/>
                        <a:t>Typology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Discriminant function analysis (DFA)</a:t>
                      </a:r>
                    </a:p>
                    <a:p>
                      <a:r>
                        <a:rPr lang="en-US" sz="1400" dirty="0"/>
                        <a:t>Fisher’s linear discriminant function analysis</a:t>
                      </a:r>
                    </a:p>
                    <a:p>
                      <a:r>
                        <a:rPr lang="en-US" sz="1400" dirty="0"/>
                        <a:t>Canonical variants</a:t>
                      </a:r>
                      <a:r>
                        <a:rPr lang="en-US" sz="1400" baseline="0" dirty="0"/>
                        <a:t> analysis</a:t>
                      </a:r>
                    </a:p>
                    <a:p>
                      <a:r>
                        <a:rPr lang="en-US" sz="1400" baseline="0" dirty="0"/>
                        <a:t>Multiple discriminant analysis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en-US" sz="1400" dirty="0"/>
                        <a:t>Discriminant function analysis</a:t>
                      </a:r>
                    </a:p>
                    <a:p>
                      <a:r>
                        <a:rPr lang="en-US" sz="1400" dirty="0"/>
                        <a:t>Fisher’s linear discriminant function analysis</a:t>
                      </a:r>
                    </a:p>
                    <a:p>
                      <a:r>
                        <a:rPr lang="en-US" sz="1400" dirty="0"/>
                        <a:t>Canonical variants</a:t>
                      </a:r>
                      <a:r>
                        <a:rPr lang="en-US" sz="1400" baseline="0" dirty="0"/>
                        <a:t> analysis</a:t>
                      </a:r>
                    </a:p>
                    <a:p>
                      <a:r>
                        <a:rPr lang="en-US" sz="1400" baseline="0" dirty="0"/>
                        <a:t>Multiple discriminant analysis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Canonical analysis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806" y="1585734"/>
            <a:ext cx="111513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Technique</a:t>
            </a:r>
            <a:r>
              <a:rPr lang="en-US" sz="2400" dirty="0"/>
              <a:t>                                                            </a:t>
            </a:r>
            <a:r>
              <a:rPr lang="en-US" sz="2400" u="sng" dirty="0"/>
              <a:t>Objective</a:t>
            </a:r>
          </a:p>
          <a:p>
            <a:endParaRPr lang="en-US" sz="2200" u="sng" dirty="0"/>
          </a:p>
          <a:p>
            <a:r>
              <a:rPr lang="en-US" sz="2200" dirty="0"/>
              <a:t>Unconstrained Ordination                                       Extract gradients of maximum variation</a:t>
            </a:r>
          </a:p>
          <a:p>
            <a:r>
              <a:rPr lang="en-US" sz="2200" dirty="0"/>
              <a:t>(PCA, NMDS, Factor Analysis)</a:t>
            </a:r>
          </a:p>
          <a:p>
            <a:endParaRPr lang="en-US" sz="2200" dirty="0"/>
          </a:p>
          <a:p>
            <a:r>
              <a:rPr lang="en-US" sz="2200" dirty="0"/>
              <a:t>Cluster Analysis                                                          Establish groups of similar entities</a:t>
            </a:r>
          </a:p>
          <a:p>
            <a:r>
              <a:rPr lang="en-US" sz="2200" dirty="0"/>
              <a:t>(Family of techniques)</a:t>
            </a:r>
          </a:p>
          <a:p>
            <a:endParaRPr lang="en-US" sz="2200" dirty="0"/>
          </a:p>
          <a:p>
            <a:r>
              <a:rPr lang="en-US" sz="2200" dirty="0"/>
              <a:t>Discrimination                                                            Test for or describe differences among</a:t>
            </a:r>
          </a:p>
          <a:p>
            <a:r>
              <a:rPr lang="en-US" sz="2200" dirty="0"/>
              <a:t>(MANTEL, CART, DA)                                                  groups of entities or predict group</a:t>
            </a:r>
          </a:p>
          <a:p>
            <a:r>
              <a:rPr lang="en-US" sz="2200" dirty="0"/>
              <a:t>                                                                                      membership</a:t>
            </a:r>
          </a:p>
          <a:p>
            <a:endParaRPr lang="en-US" sz="2200" dirty="0"/>
          </a:p>
          <a:p>
            <a:r>
              <a:rPr lang="en-US" sz="2200" dirty="0"/>
              <a:t>Constrained Ordination                                             Extract gradients of variation in dependent</a:t>
            </a:r>
          </a:p>
          <a:p>
            <a:r>
              <a:rPr lang="en-US" sz="2200" dirty="0"/>
              <a:t> (RDA, CCA)                                                                  variables explained by independent variables                        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8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793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806" y="1585734"/>
            <a:ext cx="111513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Technique</a:t>
            </a:r>
            <a:r>
              <a:rPr lang="en-US" sz="2400" dirty="0"/>
              <a:t>                                                            </a:t>
            </a:r>
            <a:r>
              <a:rPr lang="en-US" sz="2400" u="sng" dirty="0"/>
              <a:t>Dependence Type</a:t>
            </a:r>
          </a:p>
          <a:p>
            <a:endParaRPr lang="en-US" sz="2200" u="sng" dirty="0"/>
          </a:p>
          <a:p>
            <a:r>
              <a:rPr lang="en-US" sz="2200" dirty="0"/>
              <a:t>Unconstrained Ordination                                       Interdependence</a:t>
            </a:r>
          </a:p>
          <a:p>
            <a:r>
              <a:rPr lang="en-US" sz="2200" dirty="0"/>
              <a:t>(PCA, NMDS, Factor Analysis)</a:t>
            </a:r>
          </a:p>
          <a:p>
            <a:endParaRPr lang="en-US" sz="2200" dirty="0"/>
          </a:p>
          <a:p>
            <a:r>
              <a:rPr lang="en-US" sz="2200" dirty="0"/>
              <a:t>Cluster Analysis (Family of techniques)                 Interdependence</a:t>
            </a:r>
          </a:p>
          <a:p>
            <a:endParaRPr lang="en-US" sz="2200" dirty="0"/>
          </a:p>
          <a:p>
            <a:r>
              <a:rPr lang="en-US" sz="2200" dirty="0"/>
              <a:t>Discrimination                                                            Dependence</a:t>
            </a:r>
          </a:p>
          <a:p>
            <a:r>
              <a:rPr lang="en-US" sz="2200" dirty="0"/>
              <a:t>(MANTEL, CART, DA)</a:t>
            </a:r>
          </a:p>
          <a:p>
            <a:r>
              <a:rPr lang="en-US" sz="2200" dirty="0"/>
              <a:t>                                                                                      </a:t>
            </a:r>
          </a:p>
          <a:p>
            <a:r>
              <a:rPr lang="en-US" sz="2200" dirty="0"/>
              <a:t>Constrained Ordination                                             Dependence</a:t>
            </a:r>
          </a:p>
          <a:p>
            <a:r>
              <a:rPr lang="en-US" sz="2200" dirty="0"/>
              <a:t> (RDA, CCA)                                                                        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8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936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6806" y="1585734"/>
            <a:ext cx="111513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Technique</a:t>
            </a:r>
            <a:r>
              <a:rPr lang="en-US" sz="2400" dirty="0"/>
              <a:t>                                                            </a:t>
            </a:r>
            <a:r>
              <a:rPr lang="en-US" sz="2400" u="sng" dirty="0"/>
              <a:t>Data Structure</a:t>
            </a:r>
          </a:p>
          <a:p>
            <a:endParaRPr lang="en-US" sz="2200" u="sng" dirty="0"/>
          </a:p>
          <a:p>
            <a:r>
              <a:rPr lang="en-US" sz="2200" dirty="0"/>
              <a:t>Unconstrained Ordination                                       One set: &gt;&gt;2 variables</a:t>
            </a:r>
          </a:p>
          <a:p>
            <a:r>
              <a:rPr lang="en-US" sz="2200" dirty="0"/>
              <a:t>(PCA, NMDS, Factor Analysis)</a:t>
            </a:r>
          </a:p>
          <a:p>
            <a:endParaRPr lang="en-US" sz="2200" dirty="0"/>
          </a:p>
          <a:p>
            <a:r>
              <a:rPr lang="en-US" sz="2200" dirty="0"/>
              <a:t>Cluster Analysis (Family of techniques)                 One set: &gt;&gt;2 variables</a:t>
            </a:r>
          </a:p>
          <a:p>
            <a:endParaRPr lang="en-US" sz="2200" dirty="0"/>
          </a:p>
          <a:p>
            <a:r>
              <a:rPr lang="en-US" sz="2200" dirty="0"/>
              <a:t>Discrimination                                                            Two sets: 1 grouping variable, &gt;&gt;2 </a:t>
            </a:r>
          </a:p>
          <a:p>
            <a:r>
              <a:rPr lang="en-US" sz="2200" dirty="0"/>
              <a:t>(MANTEL, CART, DA)                                                  discriminating variables</a:t>
            </a:r>
          </a:p>
          <a:p>
            <a:r>
              <a:rPr lang="en-US" sz="2200" dirty="0"/>
              <a:t>                                                                                      </a:t>
            </a:r>
          </a:p>
          <a:p>
            <a:r>
              <a:rPr lang="en-US" sz="2200" dirty="0"/>
              <a:t>Constrained Ordination                                            Two sets:&gt;&gt;2 dependent variables,</a:t>
            </a:r>
          </a:p>
          <a:p>
            <a:r>
              <a:rPr lang="en-US" sz="2200" dirty="0"/>
              <a:t> (RDA, CCA)                                                                 &gt;&gt;2 independent variables                                                                        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8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238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5" y="877790"/>
            <a:ext cx="9509760" cy="5657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Ordination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3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200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68" y="854640"/>
            <a:ext cx="9735706" cy="5610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Analysis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3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535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93" y="943630"/>
            <a:ext cx="9208614" cy="5432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Discrimination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3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592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93" y="1127701"/>
            <a:ext cx="9363641" cy="576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7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3150" y="6615726"/>
            <a:ext cx="13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898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Statistics</a:t>
            </a:r>
            <a:br>
              <a:rPr lang="en-US" dirty="0"/>
            </a:br>
            <a:r>
              <a:rPr lang="en-US" i="1" dirty="0"/>
              <a:t>Key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3150" y="6615726"/>
            <a:ext cx="18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77386" y="1909822"/>
            <a:ext cx="94704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Multivariate statistics involve cases with multiple “</a:t>
            </a:r>
            <a:r>
              <a:rPr lang="en-US" sz="2400" b="1" dirty="0"/>
              <a:t>dependent</a:t>
            </a:r>
            <a:r>
              <a:rPr lang="en-US" sz="2400" dirty="0"/>
              <a:t>”</a:t>
            </a:r>
            <a:r>
              <a:rPr lang="en-US" sz="2400" b="1" dirty="0"/>
              <a:t> </a:t>
            </a:r>
            <a:r>
              <a:rPr lang="en-US" sz="2400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multivariate problems can be represented as a two-way data</a:t>
            </a:r>
          </a:p>
          <a:p>
            <a:r>
              <a:rPr lang="en-US" sz="2400" dirty="0"/>
              <a:t>     matrix in which </a:t>
            </a:r>
            <a:r>
              <a:rPr lang="en-US" sz="2400" b="1" dirty="0"/>
              <a:t>rows</a:t>
            </a:r>
            <a:r>
              <a:rPr lang="en-US" sz="2400" dirty="0"/>
              <a:t> represent sampling </a:t>
            </a:r>
            <a:r>
              <a:rPr lang="en-US" sz="2400" b="1" dirty="0"/>
              <a:t>units</a:t>
            </a:r>
            <a:r>
              <a:rPr lang="en-US" sz="2400" dirty="0"/>
              <a:t> and </a:t>
            </a:r>
            <a:r>
              <a:rPr lang="en-US" sz="2400" b="1" dirty="0"/>
              <a:t>columns</a:t>
            </a:r>
          </a:p>
          <a:p>
            <a:r>
              <a:rPr lang="en-US" sz="2400" dirty="0"/>
              <a:t>     represent </a:t>
            </a:r>
            <a:r>
              <a:rPr lang="en-US" sz="2400" b="1" dirty="0"/>
              <a:t>variables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multivariate data sets can be conceptualized as a data cloud in </a:t>
            </a:r>
            <a:endParaRPr lang="en-US" sz="2400" i="1" dirty="0"/>
          </a:p>
          <a:p>
            <a:r>
              <a:rPr lang="en-US" sz="2400" i="1" dirty="0"/>
              <a:t>     P</a:t>
            </a:r>
            <a:r>
              <a:rPr lang="en-US" sz="2400" dirty="0"/>
              <a:t>-dimensional data space, where the dimensions (or axes) are defined </a:t>
            </a:r>
          </a:p>
          <a:p>
            <a:r>
              <a:rPr lang="en-US" sz="2400" dirty="0"/>
              <a:t>     by the variables of interest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0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b="1" dirty="0"/>
              <a:t>multivariate </a:t>
            </a:r>
            <a:r>
              <a:rPr lang="en-US" dirty="0"/>
              <a:t>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6132" y="2962275"/>
            <a:ext cx="971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Multiple response variables are recorded for each unit (sample)</a:t>
            </a:r>
          </a:p>
        </p:txBody>
      </p:sp>
    </p:spTree>
    <p:extLst>
      <p:ext uri="{BB962C8B-B14F-4D97-AF65-F5344CB8AC3E}">
        <p14:creationId xmlns:p14="http://schemas.microsoft.com/office/powerpoint/2010/main" val="260162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422" y="2076271"/>
            <a:ext cx="101665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Yes, Multivariate analyses are similar to each other and have really confusing </a:t>
            </a:r>
          </a:p>
          <a:p>
            <a:r>
              <a:rPr lang="en-US" sz="2400" dirty="0"/>
              <a:t>     (and similar) names!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learn which </a:t>
            </a:r>
            <a:r>
              <a:rPr lang="en-US" sz="2400" b="1" dirty="0"/>
              <a:t>techniques</a:t>
            </a:r>
            <a:r>
              <a:rPr lang="en-US" sz="2400" dirty="0"/>
              <a:t> to employ for certain </a:t>
            </a:r>
            <a:r>
              <a:rPr lang="en-US" sz="2400" b="1" dirty="0"/>
              <a:t>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learn how to </a:t>
            </a:r>
            <a:r>
              <a:rPr lang="en-US" sz="2400" b="1" dirty="0"/>
              <a:t>implement</a:t>
            </a:r>
            <a:r>
              <a:rPr lang="en-US" sz="2400" dirty="0"/>
              <a:t> analyses using </a:t>
            </a:r>
            <a:r>
              <a:rPr lang="en-US" sz="2400" b="1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learn to </a:t>
            </a:r>
            <a:r>
              <a:rPr lang="en-US" sz="2400" b="1" dirty="0"/>
              <a:t>interpret</a:t>
            </a:r>
            <a:r>
              <a:rPr lang="en-US" sz="2400" dirty="0"/>
              <a:t> and </a:t>
            </a:r>
            <a:r>
              <a:rPr lang="en-US" sz="2400" b="1" dirty="0"/>
              <a:t>disseminate results  </a:t>
            </a:r>
          </a:p>
        </p:txBody>
      </p:sp>
    </p:spTree>
    <p:extLst>
      <p:ext uri="{BB962C8B-B14F-4D97-AF65-F5344CB8AC3E}">
        <p14:creationId xmlns:p14="http://schemas.microsoft.com/office/powerpoint/2010/main" val="2372499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0161" y="2271410"/>
            <a:ext cx="75316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Programming in </a:t>
            </a:r>
            <a:r>
              <a:rPr lang="en-US" sz="2400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Loading, organizing, and managing multivariate data in </a:t>
            </a:r>
            <a:r>
              <a:rPr lang="en-US" sz="2400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Bring you own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85" y="170656"/>
            <a:ext cx="2266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examples ?</a:t>
            </a:r>
          </a:p>
        </p:txBody>
      </p:sp>
    </p:spTree>
    <p:extLst>
      <p:ext uri="{BB962C8B-B14F-4D97-AF65-F5344CB8AC3E}">
        <p14:creationId xmlns:p14="http://schemas.microsoft.com/office/powerpoint/2010/main" val="240767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0219" y="1968539"/>
            <a:ext cx="652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Morphological measures of an individual specimen</a:t>
            </a:r>
          </a:p>
        </p:txBody>
      </p:sp>
      <p:pic>
        <p:nvPicPr>
          <p:cNvPr id="1026" name="Picture 2" descr="http://www.karger.com/Article/ShowPic/336440?image=000336440_f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23"/>
          <a:stretch/>
        </p:blipFill>
        <p:spPr bwMode="auto">
          <a:xfrm>
            <a:off x="3606795" y="2678111"/>
            <a:ext cx="499695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06795" y="5518466"/>
            <a:ext cx="1779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Photo Credit - </a:t>
            </a:r>
            <a:r>
              <a:rPr lang="en-US" sz="1200" dirty="0">
                <a:effectLst/>
              </a:rPr>
              <a:t>T. L. </a:t>
            </a:r>
            <a:r>
              <a:rPr lang="en-US" sz="1200" dirty="0" err="1">
                <a:effectLst/>
              </a:rPr>
              <a:t>Coxon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5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0717" y="1848683"/>
            <a:ext cx="5299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Water chemistry measurements of 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97" y="2638425"/>
            <a:ext cx="4038444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27434"/>
            <a:ext cx="3314700" cy="226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2" y="3733800"/>
            <a:ext cx="2071688" cy="276225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7458075" y="2626679"/>
            <a:ext cx="2067890" cy="1669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25965" y="2026514"/>
            <a:ext cx="156258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Salinity</a:t>
            </a:r>
          </a:p>
          <a:p>
            <a:r>
              <a:rPr lang="en-US" dirty="0"/>
              <a:t>NO</a:t>
            </a:r>
            <a:r>
              <a:rPr lang="en-US" baseline="-25000" dirty="0"/>
              <a:t>3</a:t>
            </a:r>
            <a:r>
              <a:rPr lang="en-US" dirty="0"/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38071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1/1e/Appalachian_Cove_forest_on_Baxter_Creek_Trail_in_Great_Smoky_Mountains_National_P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90537"/>
            <a:ext cx="2625273" cy="19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riadna.com/desctopwalls/images/max/Fairy-fore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33" y="2490537"/>
            <a:ext cx="3150329" cy="19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i.ning.com/files/BAcPAB7hbbgUJhF7*v1p7hclSsOj4ZrHCuiHyGyaFZdEVoMmnSEHZbdb5vOSpvSZlDdF79nq5m-acnlyMMoEt0kwoRBq22wU/sunshininginthefores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74" y="2499870"/>
            <a:ext cx="3135396" cy="19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data example #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9257" y="1617849"/>
            <a:ext cx="21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Forest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3041" y="4759637"/>
            <a:ext cx="1980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Canopy height</a:t>
            </a:r>
          </a:p>
          <a:p>
            <a:r>
              <a:rPr lang="en-US" sz="2400" dirty="0"/>
              <a:t>Canopy cover</a:t>
            </a:r>
          </a:p>
          <a:p>
            <a:r>
              <a:rPr lang="en-US" sz="2400" dirty="0"/>
              <a:t>Shrub cover</a:t>
            </a:r>
          </a:p>
          <a:p>
            <a:r>
              <a:rPr lang="en-US" sz="2400" dirty="0"/>
              <a:t>Snag Density</a:t>
            </a:r>
          </a:p>
          <a:p>
            <a:r>
              <a:rPr lang="en-US" sz="2400" dirty="0"/>
              <a:t>DBH</a:t>
            </a:r>
          </a:p>
        </p:txBody>
      </p:sp>
    </p:spTree>
    <p:extLst>
      <p:ext uri="{BB962C8B-B14F-4D97-AF65-F5344CB8AC3E}">
        <p14:creationId xmlns:p14="http://schemas.microsoft.com/office/powerpoint/2010/main" val="31456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4076" y="2967335"/>
            <a:ext cx="4696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Species abundances in a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16" y="1560061"/>
            <a:ext cx="287714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53946"/>
              </p:ext>
            </p:extLst>
          </p:nvPr>
        </p:nvGraphicFramePr>
        <p:xfrm>
          <a:off x="2031999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3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1251</Words>
  <Application>Microsoft Office PowerPoint</Application>
  <PresentationFormat>Widescreen</PresentationFormat>
  <Paragraphs>384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Multivariate Statistics for the Life Sciences WIS 6934</vt:lpstr>
      <vt:lpstr>What are multivariate data?</vt:lpstr>
      <vt:lpstr>What are multivariate data?</vt:lpstr>
      <vt:lpstr>Multivariate data examples ?</vt:lpstr>
      <vt:lpstr>Multivariate data example # 1</vt:lpstr>
      <vt:lpstr>Multivariate data example # 2</vt:lpstr>
      <vt:lpstr>PowerPoint Presentation</vt:lpstr>
      <vt:lpstr>Multivariate data example # 4</vt:lpstr>
      <vt:lpstr>Multivariate Data</vt:lpstr>
      <vt:lpstr>Multivariate Data</vt:lpstr>
      <vt:lpstr>Multivariate Data</vt:lpstr>
      <vt:lpstr>Multivariate Models</vt:lpstr>
      <vt:lpstr>Univariate vs. Multivariate</vt:lpstr>
      <vt:lpstr>Advantages of Multivariate Statistics</vt:lpstr>
      <vt:lpstr>3-D Glasses</vt:lpstr>
      <vt:lpstr>Advantages of Multivariate Statistics</vt:lpstr>
      <vt:lpstr>Types of Variables</vt:lpstr>
      <vt:lpstr>Types of Variables</vt:lpstr>
      <vt:lpstr>Types of Variables</vt:lpstr>
      <vt:lpstr>Types of Variables Based on the Relationship with other Variables </vt:lpstr>
      <vt:lpstr>Multivariate Madness!</vt:lpstr>
      <vt:lpstr>Multivariate Techniques</vt:lpstr>
      <vt:lpstr>Multivariate Techniques</vt:lpstr>
      <vt:lpstr>Multivariate Techniques</vt:lpstr>
      <vt:lpstr>Ordination Example</vt:lpstr>
      <vt:lpstr>Cluster Analysis Example</vt:lpstr>
      <vt:lpstr>Discrimination Example</vt:lpstr>
      <vt:lpstr>Constrained Ordination Example</vt:lpstr>
      <vt:lpstr>Multivariate Statistics Key Points</vt:lpstr>
      <vt:lpstr>Course Goals</vt:lpstr>
      <vt:lpstr>Getting Started…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75</cp:revision>
  <dcterms:created xsi:type="dcterms:W3CDTF">2013-11-07T17:14:13Z</dcterms:created>
  <dcterms:modified xsi:type="dcterms:W3CDTF">2020-07-30T16:57:58Z</dcterms:modified>
</cp:coreProperties>
</file>