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1" r:id="rId5"/>
    <p:sldId id="263" r:id="rId6"/>
    <p:sldId id="264" r:id="rId7"/>
    <p:sldId id="322" r:id="rId8"/>
    <p:sldId id="262" r:id="rId9"/>
    <p:sldId id="318" r:id="rId10"/>
    <p:sldId id="319" r:id="rId11"/>
    <p:sldId id="265" r:id="rId12"/>
    <p:sldId id="267" r:id="rId13"/>
    <p:sldId id="266" r:id="rId14"/>
    <p:sldId id="269" r:id="rId15"/>
    <p:sldId id="268" r:id="rId16"/>
    <p:sldId id="270" r:id="rId17"/>
    <p:sldId id="325" r:id="rId18"/>
    <p:sldId id="271" r:id="rId19"/>
    <p:sldId id="272" r:id="rId20"/>
    <p:sldId id="273" r:id="rId21"/>
    <p:sldId id="275" r:id="rId22"/>
    <p:sldId id="274" r:id="rId23"/>
    <p:sldId id="276" r:id="rId24"/>
    <p:sldId id="277" r:id="rId25"/>
    <p:sldId id="317" r:id="rId26"/>
    <p:sldId id="311" r:id="rId27"/>
    <p:sldId id="312" r:id="rId28"/>
    <p:sldId id="313" r:id="rId29"/>
    <p:sldId id="280" r:id="rId30"/>
    <p:sldId id="281" r:id="rId31"/>
    <p:sldId id="282" r:id="rId32"/>
    <p:sldId id="283" r:id="rId33"/>
    <p:sldId id="310" r:id="rId34"/>
    <p:sldId id="284" r:id="rId35"/>
    <p:sldId id="285" r:id="rId36"/>
    <p:sldId id="286" r:id="rId37"/>
    <p:sldId id="287" r:id="rId38"/>
    <p:sldId id="289" r:id="rId39"/>
    <p:sldId id="290" r:id="rId40"/>
    <p:sldId id="291" r:id="rId41"/>
    <p:sldId id="292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23" r:id="rId50"/>
    <p:sldId id="301" r:id="rId51"/>
    <p:sldId id="302" r:id="rId52"/>
    <p:sldId id="303" r:id="rId53"/>
    <p:sldId id="324" r:id="rId54"/>
    <p:sldId id="306" r:id="rId55"/>
    <p:sldId id="32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68" userDrawn="1">
          <p15:clr>
            <a:srgbClr val="A4A3A4"/>
          </p15:clr>
        </p15:guide>
        <p15:guide id="2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700E"/>
    <a:srgbClr val="F93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50" y="222"/>
      </p:cViewPr>
      <p:guideLst>
        <p:guide orient="horz" pos="3768"/>
        <p:guide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94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55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1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29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9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2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02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749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54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12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719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22AFC-ADB0-44F8-AE37-B858D32ACEE1}" type="datetimeFigureOut">
              <a:rPr lang="en-US" smtClean="0"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73AC6-E183-4BD6-845B-C5F0047591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jp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6.jpe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11" Type="http://schemas.openxmlformats.org/officeDocument/2006/relationships/image" Target="../media/image35.png"/><Relationship Id="rId5" Type="http://schemas.openxmlformats.org/officeDocument/2006/relationships/image" Target="../media/image28.jpeg"/><Relationship Id="rId10" Type="http://schemas.openxmlformats.org/officeDocument/2006/relationships/image" Target="../media/image34.png"/><Relationship Id="rId4" Type="http://schemas.openxmlformats.org/officeDocument/2006/relationships/image" Target="../media/image27.jpeg"/><Relationship Id="rId9" Type="http://schemas.openxmlformats.org/officeDocument/2006/relationships/image" Target="../media/image3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6.jpe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jpeg"/><Relationship Id="rId11" Type="http://schemas.openxmlformats.org/officeDocument/2006/relationships/image" Target="../media/image41.png"/><Relationship Id="rId5" Type="http://schemas.openxmlformats.org/officeDocument/2006/relationships/image" Target="../media/image28.jpeg"/><Relationship Id="rId10" Type="http://schemas.openxmlformats.org/officeDocument/2006/relationships/image" Target="../media/image40.png"/><Relationship Id="rId4" Type="http://schemas.openxmlformats.org/officeDocument/2006/relationships/image" Target="../media/image27.jpeg"/><Relationship Id="rId9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030146" y="-438746"/>
            <a:ext cx="9144000" cy="2387600"/>
          </a:xfrm>
        </p:spPr>
        <p:txBody>
          <a:bodyPr/>
          <a:lstStyle/>
          <a:p>
            <a:r>
              <a:rPr lang="en-US" dirty="0"/>
              <a:t>Multivariate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22593" y="2007752"/>
            <a:ext cx="9144000" cy="1655762"/>
          </a:xfrm>
        </p:spPr>
        <p:txBody>
          <a:bodyPr/>
          <a:lstStyle/>
          <a:p>
            <a:r>
              <a:rPr lang="en-US" dirty="0"/>
              <a:t>Screening Data, Missing Data, </a:t>
            </a:r>
          </a:p>
          <a:p>
            <a:r>
              <a:rPr lang="en-US" dirty="0"/>
              <a:t>Data Transformations, </a:t>
            </a:r>
          </a:p>
          <a:p>
            <a:r>
              <a:rPr lang="en-US" dirty="0"/>
              <a:t>and Distance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621180" y="3200824"/>
            <a:ext cx="4413982" cy="3536066"/>
            <a:chOff x="5671595" y="1693662"/>
            <a:chExt cx="4969564" cy="4134191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6707638" y="4950894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6728006" y="2545842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5671595" y="1693662"/>
              <a:ext cx="4969564" cy="4134191"/>
              <a:chOff x="243068" y="2347633"/>
              <a:chExt cx="4969564" cy="41341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4067" y="48463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</a:t>
                </a:r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 flipV="1">
                <a:off x="243068" y="5173884"/>
                <a:ext cx="1632030" cy="1307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1846959" y="2347633"/>
                <a:ext cx="43578" cy="28262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1875098" y="5173884"/>
                <a:ext cx="3337534" cy="610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754283" y="6096000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1209926" y="5187384"/>
                <a:ext cx="1049072" cy="8700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2256407" y="3275636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890535" y="3298786"/>
                <a:ext cx="382183" cy="96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809151" y="32902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1149164" y="4224759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744778" y="4159172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775507" y="4170746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V="1">
                <a:off x="1193770" y="33037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1894027" y="360632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82</a:t>
                </a:r>
              </a:p>
            </p:txBody>
          </p:sp>
          <p:sp>
            <p:nvSpPr>
              <p:cNvPr id="37" name="Oval 36"/>
              <p:cNvSpPr>
                <a:spLocks noChangeAspect="1"/>
              </p:cNvSpPr>
              <p:nvPr/>
            </p:nvSpPr>
            <p:spPr>
              <a:xfrm>
                <a:off x="1070640" y="4096042"/>
                <a:ext cx="201772" cy="201772"/>
              </a:xfrm>
              <a:prstGeom prst="ellipse">
                <a:avLst/>
              </a:prstGeom>
              <a:solidFill>
                <a:srgbClr val="F93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705573" y="546799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56.6</a:t>
                </a:r>
              </a:p>
            </p:txBody>
          </p:sp>
        </p:grpSp>
        <p:cxnSp>
          <p:nvCxnSpPr>
            <p:cNvPr id="9" name="Straight Connector 8"/>
            <p:cNvCxnSpPr/>
            <p:nvPr/>
          </p:nvCxnSpPr>
          <p:spPr>
            <a:xfrm flipV="1">
              <a:off x="9617874" y="4546913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294252" y="2080671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 flipV="1">
              <a:off x="10166434" y="2102730"/>
              <a:ext cx="3482" cy="24396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 flipV="1">
              <a:off x="9605906" y="2564951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9617874" y="2116852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6737415" y="2482253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748956" y="2071258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6679051" y="45264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166434" y="4269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87819" y="206601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125</a:t>
              </a:r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9498939" y="2529598"/>
              <a:ext cx="192889" cy="19288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9" name="Straight Connector 38"/>
          <p:cNvCxnSpPr/>
          <p:nvPr/>
        </p:nvCxnSpPr>
        <p:spPr>
          <a:xfrm flipH="1">
            <a:off x="1157469" y="4324350"/>
            <a:ext cx="10008" cy="2018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1145894" y="6342927"/>
            <a:ext cx="239596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/>
          </p:cNvSpPr>
          <p:nvPr/>
        </p:nvSpPr>
        <p:spPr>
          <a:xfrm>
            <a:off x="1551007" y="4505529"/>
            <a:ext cx="160313" cy="173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/>
          </p:cNvSpPr>
          <p:nvPr/>
        </p:nvSpPr>
        <p:spPr>
          <a:xfrm>
            <a:off x="2212693" y="5838549"/>
            <a:ext cx="160313" cy="1739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/>
          <p:cNvCxnSpPr>
            <a:stCxn id="41" idx="5"/>
            <a:endCxn id="42" idx="1"/>
          </p:cNvCxnSpPr>
          <p:nvPr/>
        </p:nvCxnSpPr>
        <p:spPr>
          <a:xfrm>
            <a:off x="1687843" y="4654015"/>
            <a:ext cx="548327" cy="121001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1602104" y="4679491"/>
            <a:ext cx="5746" cy="1242957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1591370" y="5922448"/>
            <a:ext cx="632164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6802457" y="718751"/>
            <a:ext cx="4770704" cy="2363160"/>
            <a:chOff x="3750199" y="2835799"/>
            <a:chExt cx="4770704" cy="2363160"/>
          </a:xfrm>
        </p:grpSpPr>
        <p:sp>
          <p:nvSpPr>
            <p:cNvPr id="47" name="Oval 46"/>
            <p:cNvSpPr/>
            <p:nvPr/>
          </p:nvSpPr>
          <p:spPr>
            <a:xfrm>
              <a:off x="3750199" y="28357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/>
            <p:cNvSpPr/>
            <p:nvPr/>
          </p:nvSpPr>
          <p:spPr>
            <a:xfrm>
              <a:off x="5604081" y="28492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2" name="Picture 51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4512198" y="3096229"/>
              <a:ext cx="813661" cy="914400"/>
            </a:xfrm>
            <a:prstGeom prst="rect">
              <a:avLst/>
            </a:prstGeom>
          </p:spPr>
        </p:pic>
        <p:pic>
          <p:nvPicPr>
            <p:cNvPr id="53" name="Picture 5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7165486" y="3291206"/>
              <a:ext cx="1026710" cy="732923"/>
            </a:xfrm>
            <a:prstGeom prst="rect">
              <a:avLst/>
            </a:prstGeom>
          </p:spPr>
        </p:pic>
        <p:pic>
          <p:nvPicPr>
            <p:cNvPr id="54" name="Picture 5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6945243" y="4179631"/>
              <a:ext cx="991564" cy="728850"/>
            </a:xfrm>
            <a:prstGeom prst="rect">
              <a:avLst/>
            </a:prstGeom>
          </p:spPr>
        </p:pic>
        <p:pic>
          <p:nvPicPr>
            <p:cNvPr id="55" name="Picture 5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4379310" y="4128007"/>
              <a:ext cx="1085660" cy="780474"/>
            </a:xfrm>
            <a:prstGeom prst="rect">
              <a:avLst/>
            </a:prstGeom>
          </p:spPr>
        </p:pic>
        <p:pic>
          <p:nvPicPr>
            <p:cNvPr id="56" name="Picture 5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45" y="3489454"/>
              <a:ext cx="869709" cy="8697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038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Multivariate Normality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79419" y="1621536"/>
            <a:ext cx="910787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Many tests, rarely used (</a:t>
            </a:r>
            <a:r>
              <a:rPr lang="en-US" sz="2400" dirty="0" err="1"/>
              <a:t>Mardia’s</a:t>
            </a:r>
            <a:r>
              <a:rPr lang="en-US" sz="2400" dirty="0"/>
              <a:t>, </a:t>
            </a:r>
            <a:r>
              <a:rPr lang="en-US" sz="2400" dirty="0" err="1"/>
              <a:t>Henze-Zirkler’s</a:t>
            </a:r>
            <a:r>
              <a:rPr lang="en-US" sz="2400" dirty="0"/>
              <a:t>, Royston’s)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Test each variable for univariate 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any variable is not normally distributed, no multivariate normality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Opposite is not true</a:t>
            </a:r>
          </a:p>
        </p:txBody>
      </p:sp>
    </p:spTree>
    <p:extLst>
      <p:ext uri="{BB962C8B-B14F-4D97-AF65-F5344CB8AC3E}">
        <p14:creationId xmlns:p14="http://schemas.microsoft.com/office/powerpoint/2010/main" val="1958012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9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10125" y="1193519"/>
                <a:ext cx="2592441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5" y="1193519"/>
                <a:ext cx="2592441" cy="51783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276944"/>
              </p:ext>
            </p:extLst>
          </p:nvPr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92587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86145" y="4564401"/>
            <a:ext cx="73075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Compresses high values</a:t>
            </a:r>
            <a:r>
              <a:rPr lang="en-US" sz="2400" dirty="0"/>
              <a:t> and </a:t>
            </a:r>
            <a:r>
              <a:rPr lang="en-US" sz="2400" b="1" dirty="0"/>
              <a:t>spreads low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Equalizes variances</a:t>
            </a:r>
            <a:r>
              <a:rPr lang="en-US" sz="2400" dirty="0"/>
              <a:t> when mean and var. are correlated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When ratio of largest to smallest is  &gt;10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Highly positively skewed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10742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094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Log Transformation</a:t>
            </a:r>
          </a:p>
        </p:txBody>
      </p:sp>
      <p:sp>
        <p:nvSpPr>
          <p:cNvPr id="7" name="AutoShape 3"/>
          <p:cNvSpPr>
            <a:spLocks noChangeAspect="1" noChangeArrowheads="1" noTextEdit="1"/>
          </p:cNvSpPr>
          <p:nvPr/>
        </p:nvSpPr>
        <p:spPr bwMode="auto">
          <a:xfrm>
            <a:off x="2060575" y="741363"/>
            <a:ext cx="8199438" cy="57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648075" y="6145213"/>
            <a:ext cx="1300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Manufacturing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 rot="16200000">
            <a:off x="1697038" y="3392488"/>
            <a:ext cx="968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Frequency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2844800" y="5634038"/>
            <a:ext cx="28559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84480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254375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3662363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406400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6" name="Line 13"/>
          <p:cNvSpPr>
            <a:spLocks noChangeShapeType="1"/>
          </p:cNvSpPr>
          <p:nvPr/>
        </p:nvSpPr>
        <p:spPr bwMode="auto">
          <a:xfrm>
            <a:off x="4471988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4881563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>
            <a:off x="5291138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>
            <a:off x="5700713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2776538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3109913" y="5813425"/>
            <a:ext cx="3413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500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3479800" y="5813425"/>
            <a:ext cx="4556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1000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289425" y="5813425"/>
            <a:ext cx="4556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2000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5108575" y="5813425"/>
            <a:ext cx="4556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3000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V="1">
            <a:off x="2725738" y="1685925"/>
            <a:ext cx="0" cy="3787775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 flipH="1">
            <a:off x="2647950" y="5473700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H="1">
            <a:off x="2647950" y="4843463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 flipH="1">
            <a:off x="2647950" y="4213225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 flipH="1">
            <a:off x="2647950" y="3584575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 flipH="1">
            <a:off x="2647950" y="2954338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 flipH="1">
            <a:off x="2647950" y="2324100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2" name="Line 29"/>
          <p:cNvSpPr>
            <a:spLocks noChangeShapeType="1"/>
          </p:cNvSpPr>
          <p:nvPr/>
        </p:nvSpPr>
        <p:spPr bwMode="auto">
          <a:xfrm flipH="1">
            <a:off x="2647950" y="1685925"/>
            <a:ext cx="77788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 rot="16200000">
            <a:off x="2447925" y="53498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 rot="16200000">
            <a:off x="2447925" y="4718050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 rot="16200000">
            <a:off x="2390775" y="4087813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 rot="16200000">
            <a:off x="2390775" y="3460750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 rot="16200000">
            <a:off x="2390775" y="2830513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 rot="16200000">
            <a:off x="2390775" y="2198688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 rot="16200000">
            <a:off x="2390775" y="1560513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2844800" y="1566863"/>
            <a:ext cx="409575" cy="390683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1" name="Rectangle 38"/>
          <p:cNvSpPr>
            <a:spLocks noChangeArrowheads="1"/>
          </p:cNvSpPr>
          <p:nvPr/>
        </p:nvSpPr>
        <p:spPr bwMode="auto">
          <a:xfrm>
            <a:off x="3254375" y="4716463"/>
            <a:ext cx="407988" cy="75723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2" name="Rectangle 39"/>
          <p:cNvSpPr>
            <a:spLocks noChangeArrowheads="1"/>
          </p:cNvSpPr>
          <p:nvPr/>
        </p:nvSpPr>
        <p:spPr bwMode="auto">
          <a:xfrm>
            <a:off x="3662363" y="5226050"/>
            <a:ext cx="401638" cy="247650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3" name="Rectangle 40"/>
          <p:cNvSpPr>
            <a:spLocks noChangeArrowheads="1"/>
          </p:cNvSpPr>
          <p:nvPr/>
        </p:nvSpPr>
        <p:spPr bwMode="auto">
          <a:xfrm>
            <a:off x="4064000" y="5345113"/>
            <a:ext cx="407988" cy="128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4471988" y="5473700"/>
            <a:ext cx="409575" cy="1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4881563" y="5473700"/>
            <a:ext cx="409575" cy="1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5291138" y="5345113"/>
            <a:ext cx="409575" cy="128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 rot="16200000">
            <a:off x="5795963" y="3390900"/>
            <a:ext cx="96837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Frequency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Line 47"/>
          <p:cNvSpPr>
            <a:spLocks noChangeShapeType="1"/>
          </p:cNvSpPr>
          <p:nvPr/>
        </p:nvSpPr>
        <p:spPr bwMode="auto">
          <a:xfrm>
            <a:off x="7234238" y="5634038"/>
            <a:ext cx="2284413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7234238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2" name="Line 49"/>
          <p:cNvSpPr>
            <a:spLocks noChangeShapeType="1"/>
          </p:cNvSpPr>
          <p:nvPr/>
        </p:nvSpPr>
        <p:spPr bwMode="auto">
          <a:xfrm>
            <a:off x="7805738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3" name="Line 50"/>
          <p:cNvSpPr>
            <a:spLocks noChangeShapeType="1"/>
          </p:cNvSpPr>
          <p:nvPr/>
        </p:nvSpPr>
        <p:spPr bwMode="auto">
          <a:xfrm>
            <a:off x="837565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894715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5" name="Line 52"/>
          <p:cNvSpPr>
            <a:spLocks noChangeShapeType="1"/>
          </p:cNvSpPr>
          <p:nvPr/>
        </p:nvSpPr>
        <p:spPr bwMode="auto">
          <a:xfrm>
            <a:off x="9518650" y="5634038"/>
            <a:ext cx="0" cy="777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56" name="Rectangle 53"/>
          <p:cNvSpPr>
            <a:spLocks noChangeArrowheads="1"/>
          </p:cNvSpPr>
          <p:nvPr/>
        </p:nvSpPr>
        <p:spPr bwMode="auto">
          <a:xfrm>
            <a:off x="7165975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4"/>
          <p:cNvSpPr>
            <a:spLocks noChangeArrowheads="1"/>
          </p:cNvSpPr>
          <p:nvPr/>
        </p:nvSpPr>
        <p:spPr bwMode="auto">
          <a:xfrm>
            <a:off x="7737475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5"/>
          <p:cNvSpPr>
            <a:spLocks noChangeArrowheads="1"/>
          </p:cNvSpPr>
          <p:nvPr/>
        </p:nvSpPr>
        <p:spPr bwMode="auto">
          <a:xfrm>
            <a:off x="8307388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6"/>
          <p:cNvSpPr>
            <a:spLocks noChangeArrowheads="1"/>
          </p:cNvSpPr>
          <p:nvPr/>
        </p:nvSpPr>
        <p:spPr bwMode="auto">
          <a:xfrm>
            <a:off x="8878888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7"/>
          <p:cNvSpPr>
            <a:spLocks noChangeArrowheads="1"/>
          </p:cNvSpPr>
          <p:nvPr/>
        </p:nvSpPr>
        <p:spPr bwMode="auto">
          <a:xfrm>
            <a:off x="9450388" y="5813425"/>
            <a:ext cx="1143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1" name="Line 58"/>
          <p:cNvSpPr>
            <a:spLocks noChangeShapeType="1"/>
          </p:cNvSpPr>
          <p:nvPr/>
        </p:nvSpPr>
        <p:spPr bwMode="auto">
          <a:xfrm flipV="1">
            <a:off x="6834188" y="1916113"/>
            <a:ext cx="0" cy="3557587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2" name="Line 59"/>
          <p:cNvSpPr>
            <a:spLocks noChangeShapeType="1"/>
          </p:cNvSpPr>
          <p:nvPr/>
        </p:nvSpPr>
        <p:spPr bwMode="auto">
          <a:xfrm flipH="1">
            <a:off x="6748463" y="5473700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3" name="Line 60"/>
          <p:cNvSpPr>
            <a:spLocks noChangeShapeType="1"/>
          </p:cNvSpPr>
          <p:nvPr/>
        </p:nvSpPr>
        <p:spPr bwMode="auto">
          <a:xfrm flipH="1">
            <a:off x="6748463" y="4767263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4" name="Line 61"/>
          <p:cNvSpPr>
            <a:spLocks noChangeShapeType="1"/>
          </p:cNvSpPr>
          <p:nvPr/>
        </p:nvSpPr>
        <p:spPr bwMode="auto">
          <a:xfrm flipH="1">
            <a:off x="6748463" y="4051300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5" name="Line 62"/>
          <p:cNvSpPr>
            <a:spLocks noChangeShapeType="1"/>
          </p:cNvSpPr>
          <p:nvPr/>
        </p:nvSpPr>
        <p:spPr bwMode="auto">
          <a:xfrm flipH="1">
            <a:off x="6748463" y="3344863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6" name="Line 63"/>
          <p:cNvSpPr>
            <a:spLocks noChangeShapeType="1"/>
          </p:cNvSpPr>
          <p:nvPr/>
        </p:nvSpPr>
        <p:spPr bwMode="auto">
          <a:xfrm flipH="1">
            <a:off x="6748463" y="2630488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7" name="Line 64"/>
          <p:cNvSpPr>
            <a:spLocks noChangeShapeType="1"/>
          </p:cNvSpPr>
          <p:nvPr/>
        </p:nvSpPr>
        <p:spPr bwMode="auto">
          <a:xfrm flipH="1">
            <a:off x="6748463" y="1916113"/>
            <a:ext cx="85725" cy="0"/>
          </a:xfrm>
          <a:prstGeom prst="line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68" name="Rectangle 65"/>
          <p:cNvSpPr>
            <a:spLocks noChangeArrowheads="1"/>
          </p:cNvSpPr>
          <p:nvPr/>
        </p:nvSpPr>
        <p:spPr bwMode="auto">
          <a:xfrm rot="16200000">
            <a:off x="6556375" y="53498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9" name="Rectangle 66"/>
          <p:cNvSpPr>
            <a:spLocks noChangeArrowheads="1"/>
          </p:cNvSpPr>
          <p:nvPr/>
        </p:nvSpPr>
        <p:spPr bwMode="auto">
          <a:xfrm rot="16200000">
            <a:off x="6556375" y="4643438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0" name="Rectangle 67"/>
          <p:cNvSpPr>
            <a:spLocks noChangeArrowheads="1"/>
          </p:cNvSpPr>
          <p:nvPr/>
        </p:nvSpPr>
        <p:spPr bwMode="auto">
          <a:xfrm rot="16200000">
            <a:off x="6556375" y="3927475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1" name="Rectangle 68"/>
          <p:cNvSpPr>
            <a:spLocks noChangeArrowheads="1"/>
          </p:cNvSpPr>
          <p:nvPr/>
        </p:nvSpPr>
        <p:spPr bwMode="auto">
          <a:xfrm rot="16200000">
            <a:off x="6556375" y="3221038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2" name="Rectangle 69"/>
          <p:cNvSpPr>
            <a:spLocks noChangeArrowheads="1"/>
          </p:cNvSpPr>
          <p:nvPr/>
        </p:nvSpPr>
        <p:spPr bwMode="auto">
          <a:xfrm rot="16200000">
            <a:off x="6556375" y="2506663"/>
            <a:ext cx="114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3" name="Rectangle 70"/>
          <p:cNvSpPr>
            <a:spLocks noChangeArrowheads="1"/>
          </p:cNvSpPr>
          <p:nvPr/>
        </p:nvSpPr>
        <p:spPr bwMode="auto">
          <a:xfrm rot="16200000">
            <a:off x="6499225" y="1792288"/>
            <a:ext cx="227012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4" name="Rectangle 71"/>
          <p:cNvSpPr>
            <a:spLocks noChangeArrowheads="1"/>
          </p:cNvSpPr>
          <p:nvPr/>
        </p:nvSpPr>
        <p:spPr bwMode="auto">
          <a:xfrm>
            <a:off x="6943725" y="4410075"/>
            <a:ext cx="290513" cy="106362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5" name="Rectangle 72"/>
          <p:cNvSpPr>
            <a:spLocks noChangeArrowheads="1"/>
          </p:cNvSpPr>
          <p:nvPr/>
        </p:nvSpPr>
        <p:spPr bwMode="auto">
          <a:xfrm>
            <a:off x="7234238" y="5114925"/>
            <a:ext cx="280988" cy="3587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6" name="Rectangle 73"/>
          <p:cNvSpPr>
            <a:spLocks noChangeArrowheads="1"/>
          </p:cNvSpPr>
          <p:nvPr/>
        </p:nvSpPr>
        <p:spPr bwMode="auto">
          <a:xfrm>
            <a:off x="7515225" y="3344863"/>
            <a:ext cx="290513" cy="212883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7" name="Rectangle 74"/>
          <p:cNvSpPr>
            <a:spLocks noChangeArrowheads="1"/>
          </p:cNvSpPr>
          <p:nvPr/>
        </p:nvSpPr>
        <p:spPr bwMode="auto">
          <a:xfrm>
            <a:off x="7805738" y="3694113"/>
            <a:ext cx="280988" cy="1779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8" name="Rectangle 75"/>
          <p:cNvSpPr>
            <a:spLocks noChangeArrowheads="1"/>
          </p:cNvSpPr>
          <p:nvPr/>
        </p:nvSpPr>
        <p:spPr bwMode="auto">
          <a:xfrm>
            <a:off x="8086725" y="1566863"/>
            <a:ext cx="288925" cy="390683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79" name="Rectangle 76"/>
          <p:cNvSpPr>
            <a:spLocks noChangeArrowheads="1"/>
          </p:cNvSpPr>
          <p:nvPr/>
        </p:nvSpPr>
        <p:spPr bwMode="auto">
          <a:xfrm>
            <a:off x="8375650" y="2630488"/>
            <a:ext cx="290513" cy="2843212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0" name="Rectangle 77"/>
          <p:cNvSpPr>
            <a:spLocks noChangeArrowheads="1"/>
          </p:cNvSpPr>
          <p:nvPr/>
        </p:nvSpPr>
        <p:spPr bwMode="auto">
          <a:xfrm>
            <a:off x="8666163" y="3694113"/>
            <a:ext cx="280988" cy="1779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1" name="Rectangle 78"/>
          <p:cNvSpPr>
            <a:spLocks noChangeArrowheads="1"/>
          </p:cNvSpPr>
          <p:nvPr/>
        </p:nvSpPr>
        <p:spPr bwMode="auto">
          <a:xfrm>
            <a:off x="8947150" y="5114925"/>
            <a:ext cx="290513" cy="3587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2" name="Rectangle 79"/>
          <p:cNvSpPr>
            <a:spLocks noChangeArrowheads="1"/>
          </p:cNvSpPr>
          <p:nvPr/>
        </p:nvSpPr>
        <p:spPr bwMode="auto">
          <a:xfrm>
            <a:off x="9237663" y="5473700"/>
            <a:ext cx="280988" cy="1587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3" name="Rectangle 80"/>
          <p:cNvSpPr>
            <a:spLocks noChangeArrowheads="1"/>
          </p:cNvSpPr>
          <p:nvPr/>
        </p:nvSpPr>
        <p:spPr bwMode="auto">
          <a:xfrm>
            <a:off x="9518650" y="5114925"/>
            <a:ext cx="288925" cy="358775"/>
          </a:xfrm>
          <a:prstGeom prst="rect">
            <a:avLst/>
          </a:pr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7514123" y="6147138"/>
            <a:ext cx="200215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log(Manufacturing +1)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629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14950" y="1203044"/>
                <a:ext cx="1609415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4950" y="1203044"/>
                <a:ext cx="1609415" cy="53957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09298"/>
              </p:ext>
            </p:extLst>
          </p:nvPr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844359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4.73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438520" y="4564401"/>
            <a:ext cx="739086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X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Similar, but less dramatic than log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with </a:t>
            </a:r>
            <a:r>
              <a:rPr lang="en-US" sz="2400" b="1" dirty="0"/>
              <a:t>count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Count data follow Poisson distribution (i.e., mean = var)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Yields variance independent of 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114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835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Square Root Transformation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086563" y="668295"/>
            <a:ext cx="8442325" cy="5883275"/>
            <a:chOff x="1205" y="647"/>
            <a:chExt cx="5318" cy="3706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05" y="647"/>
              <a:ext cx="5318" cy="37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6200000">
              <a:off x="978" y="2370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714" y="3823"/>
              <a:ext cx="1852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14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1979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244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504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769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035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3300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3566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70" y="393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1885" y="3939"/>
              <a:ext cx="2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2128" y="3939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2653" y="3939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1"/>
            <p:cNvSpPr>
              <a:spLocks noChangeArrowheads="1"/>
            </p:cNvSpPr>
            <p:nvPr/>
          </p:nvSpPr>
          <p:spPr bwMode="auto">
            <a:xfrm>
              <a:off x="3184" y="3939"/>
              <a:ext cx="28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3000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V="1">
              <a:off x="1636" y="1260"/>
              <a:ext cx="0" cy="2458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586" y="3718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586" y="3309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586" y="2900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 flipH="1">
              <a:off x="1586" y="2492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1586" y="2083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1586" y="1674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>
              <a:off x="1586" y="1260"/>
              <a:ext cx="50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 rot="16200000">
              <a:off x="1457" y="364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 rot="16200000">
              <a:off x="1457" y="323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 rot="16200000">
              <a:off x="1421" y="2821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 rot="16200000">
              <a:off x="1421" y="241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 rot="16200000">
              <a:off x="1421" y="200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 rot="16200000">
              <a:off x="1421" y="159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 rot="16200000">
              <a:off x="1421" y="1181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1714" y="1183"/>
              <a:ext cx="265" cy="253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1979" y="3226"/>
              <a:ext cx="265" cy="49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2244" y="3558"/>
              <a:ext cx="260" cy="16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2" name="Rectangle 40"/>
            <p:cNvSpPr>
              <a:spLocks noChangeArrowheads="1"/>
            </p:cNvSpPr>
            <p:nvPr/>
          </p:nvSpPr>
          <p:spPr bwMode="auto">
            <a:xfrm>
              <a:off x="2504" y="3635"/>
              <a:ext cx="265" cy="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2769" y="3718"/>
              <a:ext cx="266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>
              <a:off x="3035" y="3718"/>
              <a:ext cx="265" cy="1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5" name="Rectangle 43"/>
            <p:cNvSpPr>
              <a:spLocks noChangeArrowheads="1"/>
            </p:cNvSpPr>
            <p:nvPr/>
          </p:nvSpPr>
          <p:spPr bwMode="auto">
            <a:xfrm>
              <a:off x="3300" y="3635"/>
              <a:ext cx="266" cy="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8" name="Rectangle 46"/>
            <p:cNvSpPr>
              <a:spLocks noChangeArrowheads="1"/>
            </p:cNvSpPr>
            <p:nvPr/>
          </p:nvSpPr>
          <p:spPr bwMode="auto">
            <a:xfrm rot="16200000">
              <a:off x="3637" y="2369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4373" y="3823"/>
              <a:ext cx="1857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0" name="Line 48"/>
            <p:cNvSpPr>
              <a:spLocks noChangeShapeType="1"/>
            </p:cNvSpPr>
            <p:nvPr/>
          </p:nvSpPr>
          <p:spPr bwMode="auto">
            <a:xfrm>
              <a:off x="4373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1" name="Line 49"/>
            <p:cNvSpPr>
              <a:spLocks noChangeShapeType="1"/>
            </p:cNvSpPr>
            <p:nvPr/>
          </p:nvSpPr>
          <p:spPr bwMode="auto">
            <a:xfrm>
              <a:off x="4682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2" name="Line 50"/>
            <p:cNvSpPr>
              <a:spLocks noChangeShapeType="1"/>
            </p:cNvSpPr>
            <p:nvPr/>
          </p:nvSpPr>
          <p:spPr bwMode="auto">
            <a:xfrm>
              <a:off x="4992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5301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>
              <a:off x="5611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>
              <a:off x="5920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>
              <a:off x="6230" y="3823"/>
              <a:ext cx="0" cy="5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7" name="Rectangle 55"/>
            <p:cNvSpPr>
              <a:spLocks noChangeArrowheads="1"/>
            </p:cNvSpPr>
            <p:nvPr/>
          </p:nvSpPr>
          <p:spPr bwMode="auto">
            <a:xfrm>
              <a:off x="4329" y="3939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6"/>
            <p:cNvSpPr>
              <a:spLocks noChangeArrowheads="1"/>
            </p:cNvSpPr>
            <p:nvPr/>
          </p:nvSpPr>
          <p:spPr bwMode="auto">
            <a:xfrm>
              <a:off x="4613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7"/>
            <p:cNvSpPr>
              <a:spLocks noChangeArrowheads="1"/>
            </p:cNvSpPr>
            <p:nvPr/>
          </p:nvSpPr>
          <p:spPr bwMode="auto">
            <a:xfrm>
              <a:off x="4923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>
              <a:off x="5232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>
              <a:off x="5542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5851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>
              <a:off x="6161" y="39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Line 62"/>
            <p:cNvSpPr>
              <a:spLocks noChangeShapeType="1"/>
            </p:cNvSpPr>
            <p:nvPr/>
          </p:nvSpPr>
          <p:spPr bwMode="auto">
            <a:xfrm flipV="1">
              <a:off x="4301" y="1183"/>
              <a:ext cx="0" cy="2535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5" name="Line 63"/>
            <p:cNvSpPr>
              <a:spLocks noChangeShapeType="1"/>
            </p:cNvSpPr>
            <p:nvPr/>
          </p:nvSpPr>
          <p:spPr bwMode="auto">
            <a:xfrm flipH="1">
              <a:off x="4245" y="3718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6" name="Line 64"/>
            <p:cNvSpPr>
              <a:spLocks noChangeShapeType="1"/>
            </p:cNvSpPr>
            <p:nvPr/>
          </p:nvSpPr>
          <p:spPr bwMode="auto">
            <a:xfrm flipH="1">
              <a:off x="4245" y="3083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7" name="Line 65"/>
            <p:cNvSpPr>
              <a:spLocks noChangeShapeType="1"/>
            </p:cNvSpPr>
            <p:nvPr/>
          </p:nvSpPr>
          <p:spPr bwMode="auto">
            <a:xfrm flipH="1">
              <a:off x="4245" y="2448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8" name="Line 66"/>
            <p:cNvSpPr>
              <a:spLocks noChangeShapeType="1"/>
            </p:cNvSpPr>
            <p:nvPr/>
          </p:nvSpPr>
          <p:spPr bwMode="auto">
            <a:xfrm flipH="1">
              <a:off x="4245" y="1818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9" name="Line 67"/>
            <p:cNvSpPr>
              <a:spLocks noChangeShapeType="1"/>
            </p:cNvSpPr>
            <p:nvPr/>
          </p:nvSpPr>
          <p:spPr bwMode="auto">
            <a:xfrm flipH="1">
              <a:off x="4245" y="1183"/>
              <a:ext cx="5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 rot="16200000">
              <a:off x="4121" y="364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 rot="16200000">
              <a:off x="4121" y="300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 rot="16200000">
              <a:off x="4085" y="2370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1"/>
            <p:cNvSpPr>
              <a:spLocks noChangeArrowheads="1"/>
            </p:cNvSpPr>
            <p:nvPr/>
          </p:nvSpPr>
          <p:spPr bwMode="auto">
            <a:xfrm rot="16200000">
              <a:off x="4085" y="1740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2"/>
            <p:cNvSpPr>
              <a:spLocks noChangeArrowheads="1"/>
            </p:cNvSpPr>
            <p:nvPr/>
          </p:nvSpPr>
          <p:spPr bwMode="auto">
            <a:xfrm rot="16200000">
              <a:off x="4085" y="110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3"/>
            <p:cNvSpPr>
              <a:spLocks noChangeArrowheads="1"/>
            </p:cNvSpPr>
            <p:nvPr/>
          </p:nvSpPr>
          <p:spPr bwMode="auto">
            <a:xfrm>
              <a:off x="4373" y="2956"/>
              <a:ext cx="309" cy="762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6" name="Rectangle 74"/>
            <p:cNvSpPr>
              <a:spLocks noChangeArrowheads="1"/>
            </p:cNvSpPr>
            <p:nvPr/>
          </p:nvSpPr>
          <p:spPr bwMode="auto">
            <a:xfrm>
              <a:off x="4682" y="1183"/>
              <a:ext cx="310" cy="2535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7" name="Rectangle 75"/>
            <p:cNvSpPr>
              <a:spLocks noChangeArrowheads="1"/>
            </p:cNvSpPr>
            <p:nvPr/>
          </p:nvSpPr>
          <p:spPr bwMode="auto">
            <a:xfrm>
              <a:off x="4992" y="2321"/>
              <a:ext cx="309" cy="139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8" name="Rectangle 76"/>
            <p:cNvSpPr>
              <a:spLocks noChangeArrowheads="1"/>
            </p:cNvSpPr>
            <p:nvPr/>
          </p:nvSpPr>
          <p:spPr bwMode="auto">
            <a:xfrm>
              <a:off x="5301" y="3464"/>
              <a:ext cx="310" cy="25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9" name="Rectangle 77"/>
            <p:cNvSpPr>
              <a:spLocks noChangeArrowheads="1"/>
            </p:cNvSpPr>
            <p:nvPr/>
          </p:nvSpPr>
          <p:spPr bwMode="auto">
            <a:xfrm>
              <a:off x="5611" y="3591"/>
              <a:ext cx="309" cy="12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0" name="Rectangle 78"/>
            <p:cNvSpPr>
              <a:spLocks noChangeArrowheads="1"/>
            </p:cNvSpPr>
            <p:nvPr/>
          </p:nvSpPr>
          <p:spPr bwMode="auto">
            <a:xfrm>
              <a:off x="5920" y="3591"/>
              <a:ext cx="310" cy="12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648075" y="6145213"/>
            <a:ext cx="130016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Manufacturing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2" name="Rectangle 6"/>
          <p:cNvSpPr>
            <a:spLocks noChangeArrowheads="1"/>
          </p:cNvSpPr>
          <p:nvPr/>
        </p:nvSpPr>
        <p:spPr bwMode="auto">
          <a:xfrm>
            <a:off x="7514123" y="6147138"/>
            <a:ext cx="18723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Sqrt(Manufacturing)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74594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Arcsine 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91075" y="1203044"/>
                <a:ext cx="2643672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𝑎𝑟𝑐𝑠𝑖𝑛𝑒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5" y="1203044"/>
                <a:ext cx="2643672" cy="5395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786043"/>
              </p:ext>
            </p:extLst>
          </p:nvPr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0811091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3820" y="4621551"/>
            <a:ext cx="6341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 ≥ X ≤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for </a:t>
            </a:r>
            <a:r>
              <a:rPr lang="en-US" sz="2400" b="1" dirty="0"/>
              <a:t>proportions</a:t>
            </a:r>
            <a:r>
              <a:rPr lang="en-US" sz="2400" dirty="0"/>
              <a:t> and </a:t>
            </a:r>
            <a:r>
              <a:rPr lang="en-US" sz="2400" b="1" dirty="0"/>
              <a:t>percentages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Spreads end of scale while compressing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6747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75" y="-284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Arcsine Square Root Transformation</a:t>
            </a:r>
          </a:p>
        </p:txBody>
      </p:sp>
      <p:grpSp>
        <p:nvGrpSpPr>
          <p:cNvPr id="5" name="Group 4"/>
          <p:cNvGrpSpPr>
            <a:grpSpLocks noChangeAspect="1"/>
          </p:cNvGrpSpPr>
          <p:nvPr/>
        </p:nvGrpSpPr>
        <p:grpSpPr bwMode="auto">
          <a:xfrm>
            <a:off x="2224601" y="880418"/>
            <a:ext cx="8202613" cy="5711825"/>
            <a:chOff x="1236" y="715"/>
            <a:chExt cx="5167" cy="3598"/>
          </a:xfrm>
        </p:grpSpPr>
        <p:sp>
          <p:nvSpPr>
            <p:cNvPr id="6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38" y="715"/>
              <a:ext cx="5165" cy="35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2565" y="4127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raw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 rot="16200000">
              <a:off x="1009" y="2392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1732" y="3805"/>
              <a:ext cx="179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732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92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451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811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3171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3531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654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2014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2373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2733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auto">
            <a:xfrm>
              <a:off x="3093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0.8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0"/>
            <p:cNvSpPr>
              <a:spLocks noChangeArrowheads="1"/>
            </p:cNvSpPr>
            <p:nvPr/>
          </p:nvSpPr>
          <p:spPr bwMode="auto">
            <a:xfrm>
              <a:off x="3453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V="1">
              <a:off x="1657" y="1242"/>
              <a:ext cx="0" cy="2461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1608" y="3703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 flipH="1">
              <a:off x="1608" y="2883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1608" y="2063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1608" y="1242"/>
              <a:ext cx="49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 rot="16200000">
              <a:off x="1482" y="362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 rot="16200000">
              <a:off x="1482" y="2804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 rot="16200000">
              <a:off x="1446" y="198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 rot="16200000">
              <a:off x="1446" y="1163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732" y="1735"/>
              <a:ext cx="177" cy="196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1909" y="2223"/>
              <a:ext cx="183" cy="148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092" y="1242"/>
              <a:ext cx="177" cy="24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2269" y="1896"/>
              <a:ext cx="182" cy="180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2451" y="2390"/>
              <a:ext cx="178" cy="131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2629" y="2063"/>
              <a:ext cx="182" cy="164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8" name="Rectangle 36"/>
            <p:cNvSpPr>
              <a:spLocks noChangeArrowheads="1"/>
            </p:cNvSpPr>
            <p:nvPr/>
          </p:nvSpPr>
          <p:spPr bwMode="auto">
            <a:xfrm>
              <a:off x="2811" y="2883"/>
              <a:ext cx="183" cy="82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9" name="Rectangle 37"/>
            <p:cNvSpPr>
              <a:spLocks noChangeArrowheads="1"/>
            </p:cNvSpPr>
            <p:nvPr/>
          </p:nvSpPr>
          <p:spPr bwMode="auto">
            <a:xfrm>
              <a:off x="2994" y="1242"/>
              <a:ext cx="177" cy="24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0" name="Rectangle 38"/>
            <p:cNvSpPr>
              <a:spLocks noChangeArrowheads="1"/>
            </p:cNvSpPr>
            <p:nvPr/>
          </p:nvSpPr>
          <p:spPr bwMode="auto">
            <a:xfrm>
              <a:off x="3171" y="2390"/>
              <a:ext cx="182" cy="1313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1" name="Rectangle 39"/>
            <p:cNvSpPr>
              <a:spLocks noChangeArrowheads="1"/>
            </p:cNvSpPr>
            <p:nvPr/>
          </p:nvSpPr>
          <p:spPr bwMode="auto">
            <a:xfrm>
              <a:off x="3353" y="2556"/>
              <a:ext cx="178" cy="114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3" name="Rectangle 41"/>
            <p:cNvSpPr>
              <a:spLocks noChangeArrowheads="1"/>
            </p:cNvSpPr>
            <p:nvPr/>
          </p:nvSpPr>
          <p:spPr bwMode="auto">
            <a:xfrm>
              <a:off x="4942" y="4127"/>
              <a:ext cx="83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asin(sqrt(raw))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2"/>
            <p:cNvSpPr>
              <a:spLocks noChangeArrowheads="1"/>
            </p:cNvSpPr>
            <p:nvPr/>
          </p:nvSpPr>
          <p:spPr bwMode="auto">
            <a:xfrm rot="16200000">
              <a:off x="3591" y="2391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Line 43"/>
            <p:cNvSpPr>
              <a:spLocks noChangeShapeType="1"/>
            </p:cNvSpPr>
            <p:nvPr/>
          </p:nvSpPr>
          <p:spPr bwMode="auto">
            <a:xfrm>
              <a:off x="4314" y="3805"/>
              <a:ext cx="1692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6" name="Line 44"/>
            <p:cNvSpPr>
              <a:spLocks noChangeShapeType="1"/>
            </p:cNvSpPr>
            <p:nvPr/>
          </p:nvSpPr>
          <p:spPr bwMode="auto">
            <a:xfrm>
              <a:off x="4314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7" name="Line 45"/>
            <p:cNvSpPr>
              <a:spLocks noChangeShapeType="1"/>
            </p:cNvSpPr>
            <p:nvPr/>
          </p:nvSpPr>
          <p:spPr bwMode="auto">
            <a:xfrm>
              <a:off x="4878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8" name="Line 46"/>
            <p:cNvSpPr>
              <a:spLocks noChangeShapeType="1"/>
            </p:cNvSpPr>
            <p:nvPr/>
          </p:nvSpPr>
          <p:spPr bwMode="auto">
            <a:xfrm>
              <a:off x="5442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9" name="Line 47"/>
            <p:cNvSpPr>
              <a:spLocks noChangeShapeType="1"/>
            </p:cNvSpPr>
            <p:nvPr/>
          </p:nvSpPr>
          <p:spPr bwMode="auto">
            <a:xfrm>
              <a:off x="6006" y="3805"/>
              <a:ext cx="0" cy="49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0" name="Rectangle 48"/>
            <p:cNvSpPr>
              <a:spLocks noChangeArrowheads="1"/>
            </p:cNvSpPr>
            <p:nvPr/>
          </p:nvSpPr>
          <p:spPr bwMode="auto">
            <a:xfrm>
              <a:off x="4236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9"/>
            <p:cNvSpPr>
              <a:spLocks noChangeArrowheads="1"/>
            </p:cNvSpPr>
            <p:nvPr/>
          </p:nvSpPr>
          <p:spPr bwMode="auto">
            <a:xfrm>
              <a:off x="4800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50"/>
            <p:cNvSpPr>
              <a:spLocks noChangeArrowheads="1"/>
            </p:cNvSpPr>
            <p:nvPr/>
          </p:nvSpPr>
          <p:spPr bwMode="auto">
            <a:xfrm>
              <a:off x="5364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1"/>
            <p:cNvSpPr>
              <a:spLocks noChangeArrowheads="1"/>
            </p:cNvSpPr>
            <p:nvPr/>
          </p:nvSpPr>
          <p:spPr bwMode="auto">
            <a:xfrm>
              <a:off x="5928" y="3918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1.5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Line 52"/>
            <p:cNvSpPr>
              <a:spLocks noChangeShapeType="1"/>
            </p:cNvSpPr>
            <p:nvPr/>
          </p:nvSpPr>
          <p:spPr bwMode="auto">
            <a:xfrm flipV="1">
              <a:off x="4245" y="1355"/>
              <a:ext cx="0" cy="234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5" name="Line 53"/>
            <p:cNvSpPr>
              <a:spLocks noChangeShapeType="1"/>
            </p:cNvSpPr>
            <p:nvPr/>
          </p:nvSpPr>
          <p:spPr bwMode="auto">
            <a:xfrm flipH="1">
              <a:off x="4191" y="3703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6" name="Line 54"/>
            <p:cNvSpPr>
              <a:spLocks noChangeShapeType="1"/>
            </p:cNvSpPr>
            <p:nvPr/>
          </p:nvSpPr>
          <p:spPr bwMode="auto">
            <a:xfrm flipH="1">
              <a:off x="4191" y="3119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7" name="Line 55"/>
            <p:cNvSpPr>
              <a:spLocks noChangeShapeType="1"/>
            </p:cNvSpPr>
            <p:nvPr/>
          </p:nvSpPr>
          <p:spPr bwMode="auto">
            <a:xfrm flipH="1">
              <a:off x="4191" y="2529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8" name="Line 56"/>
            <p:cNvSpPr>
              <a:spLocks noChangeShapeType="1"/>
            </p:cNvSpPr>
            <p:nvPr/>
          </p:nvSpPr>
          <p:spPr bwMode="auto">
            <a:xfrm flipH="1">
              <a:off x="4191" y="1945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9" name="Line 57"/>
            <p:cNvSpPr>
              <a:spLocks noChangeShapeType="1"/>
            </p:cNvSpPr>
            <p:nvPr/>
          </p:nvSpPr>
          <p:spPr bwMode="auto">
            <a:xfrm flipH="1">
              <a:off x="4191" y="1355"/>
              <a:ext cx="54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0" name="Rectangle 58"/>
            <p:cNvSpPr>
              <a:spLocks noChangeArrowheads="1"/>
            </p:cNvSpPr>
            <p:nvPr/>
          </p:nvSpPr>
          <p:spPr bwMode="auto">
            <a:xfrm rot="16200000">
              <a:off x="4070" y="362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9"/>
            <p:cNvSpPr>
              <a:spLocks noChangeArrowheads="1"/>
            </p:cNvSpPr>
            <p:nvPr/>
          </p:nvSpPr>
          <p:spPr bwMode="auto">
            <a:xfrm rot="16200000">
              <a:off x="4070" y="304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 rot="16200000">
              <a:off x="4034" y="2451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1"/>
            <p:cNvSpPr>
              <a:spLocks noChangeArrowheads="1"/>
            </p:cNvSpPr>
            <p:nvPr/>
          </p:nvSpPr>
          <p:spPr bwMode="auto">
            <a:xfrm rot="16200000">
              <a:off x="4034" y="1867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2"/>
            <p:cNvSpPr>
              <a:spLocks noChangeArrowheads="1"/>
            </p:cNvSpPr>
            <p:nvPr/>
          </p:nvSpPr>
          <p:spPr bwMode="auto">
            <a:xfrm rot="16200000">
              <a:off x="4034" y="1277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3"/>
            <p:cNvSpPr>
              <a:spLocks noChangeArrowheads="1"/>
            </p:cNvSpPr>
            <p:nvPr/>
          </p:nvSpPr>
          <p:spPr bwMode="auto">
            <a:xfrm>
              <a:off x="4314" y="3355"/>
              <a:ext cx="226" cy="34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6" name="Rectangle 64"/>
            <p:cNvSpPr>
              <a:spLocks noChangeArrowheads="1"/>
            </p:cNvSpPr>
            <p:nvPr/>
          </p:nvSpPr>
          <p:spPr bwMode="auto">
            <a:xfrm>
              <a:off x="4540" y="2063"/>
              <a:ext cx="225" cy="164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7" name="Rectangle 65"/>
            <p:cNvSpPr>
              <a:spLocks noChangeArrowheads="1"/>
            </p:cNvSpPr>
            <p:nvPr/>
          </p:nvSpPr>
          <p:spPr bwMode="auto">
            <a:xfrm>
              <a:off x="4765" y="1242"/>
              <a:ext cx="226" cy="2461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4991" y="1591"/>
              <a:ext cx="225" cy="2112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9" name="Rectangle 67"/>
            <p:cNvSpPr>
              <a:spLocks noChangeArrowheads="1"/>
            </p:cNvSpPr>
            <p:nvPr/>
          </p:nvSpPr>
          <p:spPr bwMode="auto">
            <a:xfrm>
              <a:off x="5216" y="1709"/>
              <a:ext cx="226" cy="199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0" name="Rectangle 68"/>
            <p:cNvSpPr>
              <a:spLocks noChangeArrowheads="1"/>
            </p:cNvSpPr>
            <p:nvPr/>
          </p:nvSpPr>
          <p:spPr bwMode="auto">
            <a:xfrm>
              <a:off x="5442" y="1473"/>
              <a:ext cx="225" cy="223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1" name="Rectangle 69"/>
            <p:cNvSpPr>
              <a:spLocks noChangeArrowheads="1"/>
            </p:cNvSpPr>
            <p:nvPr/>
          </p:nvSpPr>
          <p:spPr bwMode="auto">
            <a:xfrm>
              <a:off x="5667" y="3119"/>
              <a:ext cx="226" cy="58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2" name="Rectangle 70"/>
            <p:cNvSpPr>
              <a:spLocks noChangeArrowheads="1"/>
            </p:cNvSpPr>
            <p:nvPr/>
          </p:nvSpPr>
          <p:spPr bwMode="auto">
            <a:xfrm>
              <a:off x="5893" y="3355"/>
              <a:ext cx="225" cy="348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919300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Arcsine Square Root Transformation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791075" y="1203044"/>
                <a:ext cx="2643672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𝑎𝑟𝑐𝑠𝑖𝑛𝑒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075" y="1203044"/>
                <a:ext cx="2643672" cy="53957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2.13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0.19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3.86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33820" y="4621551"/>
            <a:ext cx="634141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0 ≥ X ≤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for </a:t>
            </a:r>
            <a:r>
              <a:rPr lang="en-US" sz="2400" b="1" dirty="0"/>
              <a:t>proportions</a:t>
            </a:r>
            <a:r>
              <a:rPr lang="en-US" sz="2400" dirty="0"/>
              <a:t> and </a:t>
            </a:r>
            <a:r>
              <a:rPr lang="en-US" sz="2400" b="1" dirty="0"/>
              <a:t>percentages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Spreads end of scale while compressing middle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99469D-4D0C-41A8-A83F-801E824C6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216149">
            <a:off x="1493495" y="1655235"/>
            <a:ext cx="8286750" cy="3321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1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Transformations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26493" y="2095500"/>
            <a:ext cx="973901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Use</a:t>
            </a:r>
            <a:r>
              <a:rPr lang="en-US" sz="2400" b="1" dirty="0"/>
              <a:t> log </a:t>
            </a:r>
            <a:r>
              <a:rPr lang="en-US" sz="2400" dirty="0"/>
              <a:t>or </a:t>
            </a:r>
            <a:r>
              <a:rPr lang="en-US" sz="2400" b="1" dirty="0"/>
              <a:t>square root </a:t>
            </a:r>
            <a:r>
              <a:rPr lang="en-US" sz="2400" dirty="0"/>
              <a:t>for highly skewed data or data ranging &gt; 2 orders </a:t>
            </a:r>
          </a:p>
          <a:p>
            <a:r>
              <a:rPr lang="en-US" sz="2400" dirty="0"/>
              <a:t>     of magnitude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Arcsine square root </a:t>
            </a:r>
            <a:r>
              <a:rPr lang="en-US" sz="2400" dirty="0"/>
              <a:t>for proportions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Transformations applied to a </a:t>
            </a:r>
            <a:r>
              <a:rPr lang="en-US" sz="2400" b="1" dirty="0"/>
              <a:t>related variable set </a:t>
            </a:r>
            <a:r>
              <a:rPr lang="en-US" sz="2400" dirty="0"/>
              <a:t>(e.g. species) should use </a:t>
            </a:r>
          </a:p>
          <a:p>
            <a:r>
              <a:rPr lang="en-US" sz="2400" dirty="0"/>
              <a:t>     the </a:t>
            </a:r>
            <a:r>
              <a:rPr lang="en-US" sz="2400" b="1" dirty="0"/>
              <a:t>same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Unrelated variables </a:t>
            </a:r>
            <a:r>
              <a:rPr lang="en-US" sz="2400" dirty="0"/>
              <a:t>can be transformed </a:t>
            </a:r>
            <a:r>
              <a:rPr lang="en-US" sz="2400" b="1" dirty="0"/>
              <a:t>independently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858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Standardizations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09153" y="2091035"/>
            <a:ext cx="82142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Facilitate </a:t>
            </a:r>
            <a:r>
              <a:rPr lang="en-US" sz="2400" b="1" dirty="0"/>
              <a:t>comparisons</a:t>
            </a:r>
            <a:r>
              <a:rPr lang="en-US" sz="2400" dirty="0"/>
              <a:t> and analysis of </a:t>
            </a:r>
            <a:r>
              <a:rPr lang="en-US" sz="2400" b="1" dirty="0"/>
              <a:t>variables</a:t>
            </a:r>
            <a:r>
              <a:rPr lang="en-US" sz="2400" dirty="0"/>
              <a:t> with </a:t>
            </a:r>
            <a:r>
              <a:rPr lang="en-US" sz="2400" b="1" dirty="0"/>
              <a:t>unequal</a:t>
            </a:r>
            <a:r>
              <a:rPr lang="en-US" sz="2400" dirty="0"/>
              <a:t> </a:t>
            </a:r>
          </a:p>
          <a:p>
            <a:r>
              <a:rPr lang="en-US" sz="2400" dirty="0"/>
              <a:t>     and </a:t>
            </a:r>
            <a:r>
              <a:rPr lang="en-US" sz="2400" b="1" dirty="0"/>
              <a:t>variable </a:t>
            </a:r>
            <a:r>
              <a:rPr lang="en-US" sz="2400" dirty="0"/>
              <a:t>sample </a:t>
            </a:r>
            <a:r>
              <a:rPr lang="en-US" sz="2400" b="1" dirty="0"/>
              <a:t>units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Applied to rows or columns of a data matrix</a:t>
            </a:r>
          </a:p>
        </p:txBody>
      </p:sp>
    </p:spTree>
    <p:extLst>
      <p:ext uri="{BB962C8B-B14F-4D97-AF65-F5344CB8AC3E}">
        <p14:creationId xmlns:p14="http://schemas.microsoft.com/office/powerpoint/2010/main" val="335671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Missing Data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Data Errors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Transformations and Standardizations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Outliers</a:t>
            </a:r>
          </a:p>
        </p:txBody>
      </p:sp>
    </p:spTree>
    <p:extLst>
      <p:ext uri="{BB962C8B-B14F-4D97-AF65-F5344CB8AC3E}">
        <p14:creationId xmlns:p14="http://schemas.microsoft.com/office/powerpoint/2010/main" val="2240017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Row and Column Standardizations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96921"/>
              </p:ext>
            </p:extLst>
          </p:nvPr>
        </p:nvGraphicFramePr>
        <p:xfrm>
          <a:off x="488949" y="1617904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own Arrow 3"/>
          <p:cNvSpPr/>
          <p:nvPr/>
        </p:nvSpPr>
        <p:spPr>
          <a:xfrm rot="16200000">
            <a:off x="6324603" y="2364998"/>
            <a:ext cx="800100" cy="9429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1400176" y="3924300"/>
            <a:ext cx="800100" cy="94297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479507" y="2022664"/>
            <a:ext cx="4191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Row Standardization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Adjust for differences </a:t>
            </a:r>
            <a:r>
              <a:rPr lang="en-US" sz="2400" b="1" dirty="0"/>
              <a:t>among</a:t>
            </a:r>
          </a:p>
          <a:p>
            <a:r>
              <a:rPr lang="en-US" sz="2400" dirty="0"/>
              <a:t>     sample units.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is on the profile  </a:t>
            </a:r>
            <a:r>
              <a:rPr lang="en-US" sz="2400" b="1" dirty="0"/>
              <a:t>within</a:t>
            </a:r>
          </a:p>
          <a:p>
            <a:r>
              <a:rPr lang="en-US" sz="2400" dirty="0"/>
              <a:t>      a sample unit.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2131" y="4032439"/>
            <a:ext cx="419101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Column Standardization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Adjust for differences </a:t>
            </a:r>
            <a:r>
              <a:rPr lang="en-US" sz="2400" b="1" dirty="0"/>
              <a:t>among</a:t>
            </a:r>
          </a:p>
          <a:p>
            <a:r>
              <a:rPr lang="en-US" sz="2400" b="1" dirty="0"/>
              <a:t>     variables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Focus is on the profile  </a:t>
            </a:r>
            <a:r>
              <a:rPr lang="en-US" sz="2400" b="1" dirty="0"/>
              <a:t>across</a:t>
            </a:r>
          </a:p>
          <a:p>
            <a:r>
              <a:rPr lang="en-US" sz="2400" dirty="0"/>
              <a:t>      a sample unit.</a:t>
            </a:r>
          </a:p>
        </p:txBody>
      </p:sp>
    </p:spTree>
    <p:extLst>
      <p:ext uri="{BB962C8B-B14F-4D97-AF65-F5344CB8AC3E}">
        <p14:creationId xmlns:p14="http://schemas.microsoft.com/office/powerpoint/2010/main" val="715870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Column Z-score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810125" y="1193519"/>
                <a:ext cx="2667460" cy="517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0125" y="1193519"/>
                <a:ext cx="2667460" cy="51783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45215"/>
              </p:ext>
            </p:extLst>
          </p:nvPr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240505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-1.55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780242" y="4612026"/>
            <a:ext cx="672722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Converts data to z-scores (mean = 0, variance = 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Places variables on equal footing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Necessary when variables have different scales or </a:t>
            </a:r>
          </a:p>
          <a:p>
            <a:r>
              <a:rPr lang="en-US" sz="2400" dirty="0"/>
              <a:t>    units of measurement</a:t>
            </a:r>
          </a:p>
        </p:txBody>
      </p:sp>
    </p:spTree>
    <p:extLst>
      <p:ext uri="{BB962C8B-B14F-4D97-AF65-F5344CB8AC3E}">
        <p14:creationId xmlns:p14="http://schemas.microsoft.com/office/powerpoint/2010/main" val="4113770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179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Standard deviation units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250" y="2066925"/>
            <a:ext cx="7620000" cy="3333750"/>
            <a:chOff x="1619250" y="2066925"/>
            <a:chExt cx="7620000" cy="3333750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581"/>
            <a:stretch/>
          </p:blipFill>
          <p:spPr>
            <a:xfrm>
              <a:off x="1619250" y="2066925"/>
              <a:ext cx="7620000" cy="333375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2187615" y="4849792"/>
              <a:ext cx="7025833" cy="2546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28485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-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Column Total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72050" y="802994"/>
                <a:ext cx="2301464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802994"/>
                <a:ext cx="2301464" cy="9866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53097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06970" y="4526301"/>
            <a:ext cx="623888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Commonly used to adjust for unequal</a:t>
            </a:r>
          </a:p>
          <a:p>
            <a:r>
              <a:rPr lang="en-US" sz="2400" dirty="0"/>
              <a:t>     abundances among species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Relative abundance across sample units/ sites</a:t>
            </a:r>
          </a:p>
        </p:txBody>
      </p:sp>
    </p:spTree>
    <p:extLst>
      <p:ext uri="{BB962C8B-B14F-4D97-AF65-F5344CB8AC3E}">
        <p14:creationId xmlns:p14="http://schemas.microsoft.com/office/powerpoint/2010/main" val="413811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-1397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Row Total Standardization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72050" y="802994"/>
                <a:ext cx="2301464" cy="9866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802994"/>
                <a:ext cx="2301464" cy="98668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2249" y="1932229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263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ight Arrow 9"/>
          <p:cNvSpPr/>
          <p:nvPr/>
        </p:nvSpPr>
        <p:spPr>
          <a:xfrm>
            <a:off x="5766121" y="2911036"/>
            <a:ext cx="659757" cy="405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392791"/>
              </p:ext>
            </p:extLst>
          </p:nvPr>
        </p:nvGraphicFramePr>
        <p:xfrm>
          <a:off x="6590260" y="1934155"/>
          <a:ext cx="541462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5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9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3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2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906970" y="4526301"/>
            <a:ext cx="59969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 ≥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Commonly used to adjust for unequal</a:t>
            </a:r>
          </a:p>
          <a:p>
            <a:r>
              <a:rPr lang="en-US" sz="2400" dirty="0"/>
              <a:t>     abundances among sampling units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Relative abundance </a:t>
            </a:r>
            <a:r>
              <a:rPr lang="en-US" sz="2400" i="1" dirty="0"/>
              <a:t>within </a:t>
            </a:r>
            <a:r>
              <a:rPr lang="en-US" sz="2400" dirty="0"/>
              <a:t>sample unit/ site</a:t>
            </a:r>
          </a:p>
        </p:txBody>
      </p:sp>
    </p:spTree>
    <p:extLst>
      <p:ext uri="{BB962C8B-B14F-4D97-AF65-F5344CB8AC3E}">
        <p14:creationId xmlns:p14="http://schemas.microsoft.com/office/powerpoint/2010/main" val="2498435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3600" y="349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Standardization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429" y="1432560"/>
            <a:ext cx="2877141" cy="521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951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081177"/>
              </p:ext>
            </p:extLst>
          </p:nvPr>
        </p:nvGraphicFramePr>
        <p:xfrm>
          <a:off x="119119" y="1654526"/>
          <a:ext cx="12029962" cy="3406140"/>
        </p:xfrm>
        <a:graphic>
          <a:graphicData uri="http://schemas.openxmlformats.org/drawingml/2006/table">
            <a:tbl>
              <a:tblPr/>
              <a:tblGrid>
                <a:gridCol w="859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5928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MOSQUI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BLAESO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NEMATO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AMPHIP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TARDIG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ROTUNK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>
          <a:xfrm>
            <a:off x="876300" y="4190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Raw Data</a:t>
            </a:r>
          </a:p>
        </p:txBody>
      </p:sp>
      <p:pic>
        <p:nvPicPr>
          <p:cNvPr id="5" name="Picture 4" descr="http://upload.wikimedia.org/wikipedia/commons/thumb/f/f2/Sarraceniopus_gibsoni_1.jpg/120px-Sarraceniopus_gibsoni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83" y="5845237"/>
            <a:ext cx="1143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upload.wikimedia.org/wikipedia/commons/thumb/6/66/Habrotrocha_rosa_1.jpg/220px-Habrotrocha_rosa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51" y="5372062"/>
            <a:ext cx="1203189" cy="12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pirx.com/droplet/gallery/halteria/halteria1_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04" y="5599953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una.edu/faculty/microaquarium/images/Arthropods/Insects/Metriocnemus084c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83" y="5907091"/>
            <a:ext cx="1247743" cy="68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upload.wikimedia.org/wikipedia/commons/thumb/f/f6/Wyeomyia_smithii_1.jpg/500px-Wyeomyia_smithii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01" y="5634751"/>
            <a:ext cx="1151317" cy="95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9101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347605"/>
              </p:ext>
            </p:extLst>
          </p:nvPr>
        </p:nvGraphicFramePr>
        <p:xfrm>
          <a:off x="104174" y="1740716"/>
          <a:ext cx="11864048" cy="3406140"/>
        </p:xfrm>
        <a:graphic>
          <a:graphicData uri="http://schemas.openxmlformats.org/drawingml/2006/table">
            <a:tbl>
              <a:tblPr/>
              <a:tblGrid>
                <a:gridCol w="8474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474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MOSQUI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CHIRON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MITESS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COPEPO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CLADOC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BLAESO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NEMATO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AMPHIP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GASTRI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TARDIG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ROTHAB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ROTLOR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ROTUNK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BAU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VIR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-0.90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-1.29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itle 1"/>
          <p:cNvSpPr txBox="1">
            <a:spLocks/>
          </p:cNvSpPr>
          <p:nvPr/>
        </p:nvSpPr>
        <p:spPr>
          <a:xfrm>
            <a:off x="876300" y="41908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Z-standardized  Data</a:t>
            </a:r>
          </a:p>
        </p:txBody>
      </p:sp>
      <p:pic>
        <p:nvPicPr>
          <p:cNvPr id="5" name="Picture 4" descr="http://upload.wikimedia.org/wikipedia/commons/thumb/f/f2/Sarraceniopus_gibsoni_1.jpg/120px-Sarraceniopus_gibsoni_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083" y="5845237"/>
            <a:ext cx="114300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http://upload.wikimedia.org/wikipedia/commons/thumb/6/66/Habrotrocha_rosa_1.jpg/220px-Habrotrocha_rosa_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851" y="5372062"/>
            <a:ext cx="1203189" cy="12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://www.pirx.com/droplet/gallery/halteria/halteria1_smal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8804" y="5599953"/>
            <a:ext cx="99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http://www.una.edu/faculty/microaquarium/images/Arthropods/Insects/Metriocnemus084cm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8883" y="5907091"/>
            <a:ext cx="1247743" cy="684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http://upload.wikimedia.org/wikipedia/commons/thumb/f/f6/Wyeomyia_smithii_1.jpg/500px-Wyeomyia_smithii_1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801" y="5634751"/>
            <a:ext cx="1151317" cy="9565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802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0680" y="162046"/>
            <a:ext cx="4846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does it matter?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78" y="1226893"/>
            <a:ext cx="5216664" cy="520012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22" y="1226893"/>
            <a:ext cx="5303520" cy="528671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873284" y="1042227"/>
            <a:ext cx="716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0378" y="1059163"/>
            <a:ext cx="1809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Standardized</a:t>
            </a:r>
          </a:p>
        </p:txBody>
      </p:sp>
    </p:spTree>
    <p:extLst>
      <p:ext uri="{BB962C8B-B14F-4D97-AF65-F5344CB8AC3E}">
        <p14:creationId xmlns:p14="http://schemas.microsoft.com/office/powerpoint/2010/main" val="830258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500" y="-52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When to standardize?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833" y="3035669"/>
            <a:ext cx="5936333" cy="3620020"/>
          </a:xfrm>
          <a:prstGeom prst="rect">
            <a:avLst/>
          </a:prstGeom>
          <a:ln w="317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2584739" y="1096677"/>
            <a:ext cx="7022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Depends on variability among rows and columns as measured by the </a:t>
            </a:r>
            <a:r>
              <a:rPr lang="en-US" sz="2400" b="1" dirty="0"/>
              <a:t>coefficient of variation (cv). 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cv = </a:t>
            </a:r>
            <a:r>
              <a:rPr lang="en-US" sz="2400" dirty="0" err="1"/>
              <a:t>sd</a:t>
            </a:r>
            <a:r>
              <a:rPr lang="en-US" sz="2400" dirty="0"/>
              <a:t>/mean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81732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Screening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5" y="1762125"/>
            <a:ext cx="365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Examine </a:t>
            </a:r>
            <a:r>
              <a:rPr lang="en-US" sz="2400" b="1" dirty="0"/>
              <a:t>summary</a:t>
            </a:r>
            <a:r>
              <a:rPr lang="en-US" sz="2400" dirty="0"/>
              <a:t> statistics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686462"/>
              </p:ext>
            </p:extLst>
          </p:nvPr>
        </p:nvGraphicFramePr>
        <p:xfrm>
          <a:off x="1862673" y="2543175"/>
          <a:ext cx="8466666" cy="202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6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313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median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skew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kurtosis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manu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463.1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563.47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popul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608.61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579.11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wind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precip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59.8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predays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7380" y="5133975"/>
            <a:ext cx="349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 for unrealistic values</a:t>
            </a:r>
          </a:p>
        </p:txBody>
      </p:sp>
    </p:spTree>
    <p:extLst>
      <p:ext uri="{BB962C8B-B14F-4D97-AF65-F5344CB8AC3E}">
        <p14:creationId xmlns:p14="http://schemas.microsoft.com/office/powerpoint/2010/main" val="36864492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/>
            <a:r>
              <a:rPr lang="en-US" dirty="0"/>
              <a:t>When to standardize?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7769" y="2390654"/>
            <a:ext cx="9952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Row</a:t>
            </a:r>
            <a:r>
              <a:rPr lang="en-US" sz="2400" dirty="0"/>
              <a:t> standardization is good when variables are measured in </a:t>
            </a:r>
          </a:p>
          <a:p>
            <a:r>
              <a:rPr lang="en-US" sz="2400" dirty="0"/>
              <a:t>     the same units (e.g., species)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Column </a:t>
            </a:r>
            <a:r>
              <a:rPr lang="en-US" sz="2400" dirty="0"/>
              <a:t>standardization to “equalize” variables measured in different scales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52701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Outliers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7746" y="1953291"/>
            <a:ext cx="65577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b="1" dirty="0"/>
              <a:t>Outliers </a:t>
            </a:r>
            <a:r>
              <a:rPr lang="en-US" sz="2400" dirty="0"/>
              <a:t>are recorded values of measurements </a:t>
            </a:r>
          </a:p>
          <a:p>
            <a:r>
              <a:rPr lang="en-US" sz="2400" dirty="0"/>
              <a:t>      or observations that are </a:t>
            </a:r>
            <a:r>
              <a:rPr lang="en-US" sz="2400" i="1" dirty="0"/>
              <a:t>outside </a:t>
            </a:r>
            <a:r>
              <a:rPr lang="en-US" sz="2400" dirty="0"/>
              <a:t>the range of</a:t>
            </a:r>
          </a:p>
          <a:p>
            <a:r>
              <a:rPr lang="en-US" sz="2400" b="1" i="1" dirty="0"/>
              <a:t>      </a:t>
            </a:r>
            <a:r>
              <a:rPr lang="en-US" sz="2400" dirty="0"/>
              <a:t>the bulk of the data.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Outliers</a:t>
            </a:r>
            <a:r>
              <a:rPr lang="en-US" sz="2400" dirty="0"/>
              <a:t> can have dramatic effects on statistical</a:t>
            </a:r>
          </a:p>
          <a:p>
            <a:r>
              <a:rPr lang="en-US" sz="2400" dirty="0"/>
              <a:t>     tests by </a:t>
            </a:r>
            <a:r>
              <a:rPr lang="en-US" sz="2400" b="1" dirty="0"/>
              <a:t>increasing the variance </a:t>
            </a:r>
            <a:r>
              <a:rPr lang="en-US" sz="2400" dirty="0"/>
              <a:t>in the data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Inflated variances </a:t>
            </a:r>
            <a:r>
              <a:rPr lang="en-US" sz="2400" b="1" dirty="0"/>
              <a:t>decrease</a:t>
            </a:r>
            <a:r>
              <a:rPr lang="en-US" sz="2400" dirty="0"/>
              <a:t> the </a:t>
            </a:r>
            <a:r>
              <a:rPr lang="en-US" sz="2400" b="1" dirty="0"/>
              <a:t>power</a:t>
            </a:r>
            <a:r>
              <a:rPr lang="en-US" sz="2400" dirty="0"/>
              <a:t> of the test</a:t>
            </a:r>
          </a:p>
          <a:p>
            <a:pPr marL="288925" indent="-288925"/>
            <a:r>
              <a:rPr lang="en-US" sz="2400" dirty="0"/>
              <a:t>    and increase the chance of a Type II error       (failure to reject a null hypothesis)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592992" y="1517066"/>
            <a:ext cx="11575" cy="1966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604567" y="3473368"/>
            <a:ext cx="2012065" cy="21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8194882" y="2975482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988470" y="2919542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372361" y="2562650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744680" y="214789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792904" y="2392890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9373570" y="310087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9491248" y="3021778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592992" y="1759351"/>
            <a:ext cx="1697327" cy="17140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2545" y="2975478"/>
            <a:ext cx="360739" cy="28858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606493" y="3746160"/>
            <a:ext cx="11574" cy="196691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594932" y="5697641"/>
            <a:ext cx="2012064" cy="2122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041695">
            <a:off x="7928030" y="4721022"/>
            <a:ext cx="1502778" cy="10228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7612279" y="5697642"/>
            <a:ext cx="998320" cy="10388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spect="1"/>
          </p:cNvSpPr>
          <p:nvPr/>
        </p:nvSpPr>
        <p:spPr>
          <a:xfrm>
            <a:off x="7824493" y="400562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868143" y="6287765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44956" y="4033866"/>
            <a:ext cx="144629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070145" y="5545526"/>
            <a:ext cx="1398057" cy="6969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04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19150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Univariate Outliers</a:t>
            </a: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 bwMode="auto">
          <a:xfrm>
            <a:off x="7084730" y="1446791"/>
            <a:ext cx="4789934" cy="4810380"/>
            <a:chOff x="1146" y="-525"/>
            <a:chExt cx="5388" cy="5411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46" y="-525"/>
              <a:ext cx="5388" cy="5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3292" y="-194"/>
              <a:ext cx="114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9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Population Size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76" y="4609"/>
              <a:ext cx="207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Standard Deviations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 rot="16200000">
              <a:off x="930" y="1996"/>
              <a:ext cx="656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940" y="4077"/>
              <a:ext cx="4113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940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621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3311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3992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4682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5364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6053" y="4077"/>
              <a:ext cx="0" cy="7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1856" y="4245"/>
              <a:ext cx="16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2557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247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3928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4618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5300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5989" y="4245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771" y="523"/>
              <a:ext cx="0" cy="3402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1699" y="3925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Line 25"/>
            <p:cNvSpPr>
              <a:spLocks noChangeShapeType="1"/>
            </p:cNvSpPr>
            <p:nvPr/>
          </p:nvSpPr>
          <p:spPr bwMode="auto">
            <a:xfrm flipH="1">
              <a:off x="1699" y="3245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H="1">
              <a:off x="1699" y="2564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 flipH="1">
              <a:off x="1699" y="1884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H="1">
              <a:off x="1699" y="1204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H="1">
              <a:off x="1699" y="523"/>
              <a:ext cx="72" cy="0"/>
            </a:xfrm>
            <a:prstGeom prst="line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 rot="16200000">
              <a:off x="1499" y="3837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 rot="16200000">
              <a:off x="1499" y="3157"/>
              <a:ext cx="12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 rot="16200000">
              <a:off x="1463" y="2475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 rot="16200000">
              <a:off x="1463" y="1796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 rot="16200000">
              <a:off x="1463" y="1115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 rot="16200000">
              <a:off x="1463" y="435"/>
              <a:ext cx="2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940" y="251"/>
              <a:ext cx="681" cy="3674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621" y="2564"/>
              <a:ext cx="690" cy="136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311" y="3653"/>
              <a:ext cx="681" cy="272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992" y="3789"/>
              <a:ext cx="690" cy="13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4682" y="3925"/>
              <a:ext cx="682" cy="1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5364" y="3789"/>
              <a:ext cx="689" cy="136"/>
            </a:xfrm>
            <a:prstGeom prst="rect">
              <a:avLst/>
            </a:prstGeom>
            <a:noFill/>
            <a:ln w="1270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692650"/>
              </p:ext>
            </p:extLst>
          </p:nvPr>
        </p:nvGraphicFramePr>
        <p:xfrm>
          <a:off x="68857" y="3257685"/>
          <a:ext cx="6531367" cy="2280285"/>
        </p:xfrm>
        <a:graphic>
          <a:graphicData uri="http://schemas.openxmlformats.org/drawingml/2006/table">
            <a:tbl>
              <a:tblPr/>
              <a:tblGrid>
                <a:gridCol w="1139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popul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Albany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Albuquerque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Atlanta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Baltimore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Charleston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Cincinnati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969192" y="1490324"/>
            <a:ext cx="6116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standard deviation scores (z-scores) </a:t>
            </a:r>
          </a:p>
          <a:p>
            <a:r>
              <a:rPr lang="en-US" sz="2400" dirty="0"/>
              <a:t>    for each variable separately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493103" y="2894082"/>
            <a:ext cx="164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 Air Pollution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10196231" y="3655307"/>
            <a:ext cx="32004" cy="1500144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9009416" y="2969136"/>
            <a:ext cx="240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Extreme observations:</a:t>
            </a:r>
          </a:p>
          <a:p>
            <a:r>
              <a:rPr lang="en-US" dirty="0">
                <a:solidFill>
                  <a:srgbClr val="FF0000"/>
                </a:solidFill>
              </a:rPr>
              <a:t>&gt; 3 Standard Deviations</a:t>
            </a:r>
          </a:p>
        </p:txBody>
      </p:sp>
    </p:spTree>
    <p:extLst>
      <p:ext uri="{BB962C8B-B14F-4D97-AF65-F5344CB8AC3E}">
        <p14:creationId xmlns:p14="http://schemas.microsoft.com/office/powerpoint/2010/main" val="1245142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1" y="-8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Multivariate Outliers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9408986" y="4137071"/>
            <a:ext cx="32004" cy="1500144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183415" y="3286293"/>
            <a:ext cx="2405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Extreme observations:</a:t>
            </a:r>
          </a:p>
          <a:p>
            <a:r>
              <a:rPr lang="en-US" dirty="0">
                <a:solidFill>
                  <a:srgbClr val="FF0000"/>
                </a:solidFill>
              </a:rPr>
              <a:t>&gt; 3 Standard Deviations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631894" y="1099821"/>
            <a:ext cx="7039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</a:t>
            </a:r>
            <a:r>
              <a:rPr lang="en-US" sz="2400" b="1" dirty="0"/>
              <a:t>deviations (z-scores) </a:t>
            </a:r>
            <a:r>
              <a:rPr lang="en-US" sz="2400" dirty="0"/>
              <a:t>of the sample average </a:t>
            </a:r>
          </a:p>
          <a:p>
            <a:r>
              <a:rPr lang="en-US" sz="2400" dirty="0"/>
              <a:t>    distances to other samples</a:t>
            </a:r>
          </a:p>
        </p:txBody>
      </p:sp>
      <p:grpSp>
        <p:nvGrpSpPr>
          <p:cNvPr id="96" name="Group 90"/>
          <p:cNvGrpSpPr>
            <a:grpSpLocks noChangeAspect="1"/>
          </p:cNvGrpSpPr>
          <p:nvPr/>
        </p:nvGrpSpPr>
        <p:grpSpPr bwMode="auto">
          <a:xfrm>
            <a:off x="733426" y="2408238"/>
            <a:ext cx="3954463" cy="3929065"/>
            <a:chOff x="462" y="1517"/>
            <a:chExt cx="2491" cy="2475"/>
          </a:xfrm>
        </p:grpSpPr>
        <p:sp>
          <p:nvSpPr>
            <p:cNvPr id="97" name="AutoShape 89"/>
            <p:cNvSpPr>
              <a:spLocks noChangeAspect="1" noChangeArrowheads="1" noTextEdit="1"/>
            </p:cNvSpPr>
            <p:nvPr/>
          </p:nvSpPr>
          <p:spPr bwMode="auto">
            <a:xfrm>
              <a:off x="529" y="1517"/>
              <a:ext cx="2424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8" name="Rectangle 91"/>
            <p:cNvSpPr>
              <a:spLocks noChangeArrowheads="1"/>
            </p:cNvSpPr>
            <p:nvPr/>
          </p:nvSpPr>
          <p:spPr bwMode="auto">
            <a:xfrm>
              <a:off x="827" y="1520"/>
              <a:ext cx="21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 of Bray-Curtis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2"/>
            <p:cNvSpPr>
              <a:spLocks noChangeArrowheads="1"/>
            </p:cNvSpPr>
            <p:nvPr/>
          </p:nvSpPr>
          <p:spPr bwMode="auto">
            <a:xfrm>
              <a:off x="1215" y="3837"/>
              <a:ext cx="10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Average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3"/>
            <p:cNvSpPr>
              <a:spLocks noChangeArrowheads="1"/>
            </p:cNvSpPr>
            <p:nvPr/>
          </p:nvSpPr>
          <p:spPr bwMode="auto">
            <a:xfrm rot="16200000">
              <a:off x="235" y="2620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>
              <a:off x="886" y="3587"/>
              <a:ext cx="1681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>
              <a:off x="886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1222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1557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1896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2232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7" name="Line 100"/>
            <p:cNvSpPr>
              <a:spLocks noChangeShapeType="1"/>
            </p:cNvSpPr>
            <p:nvPr/>
          </p:nvSpPr>
          <p:spPr bwMode="auto">
            <a:xfrm>
              <a:off x="2567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8" name="Rectangle 101"/>
            <p:cNvSpPr>
              <a:spLocks noChangeArrowheads="1"/>
            </p:cNvSpPr>
            <p:nvPr/>
          </p:nvSpPr>
          <p:spPr bwMode="auto">
            <a:xfrm>
              <a:off x="827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2"/>
            <p:cNvSpPr>
              <a:spLocks noChangeArrowheads="1"/>
            </p:cNvSpPr>
            <p:nvPr/>
          </p:nvSpPr>
          <p:spPr bwMode="auto">
            <a:xfrm>
              <a:off x="1163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3"/>
            <p:cNvSpPr>
              <a:spLocks noChangeArrowheads="1"/>
            </p:cNvSpPr>
            <p:nvPr/>
          </p:nvSpPr>
          <p:spPr bwMode="auto">
            <a:xfrm>
              <a:off x="1498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4"/>
            <p:cNvSpPr>
              <a:spLocks noChangeArrowheads="1"/>
            </p:cNvSpPr>
            <p:nvPr/>
          </p:nvSpPr>
          <p:spPr bwMode="auto">
            <a:xfrm>
              <a:off x="1837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auto">
            <a:xfrm>
              <a:off x="2173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auto">
            <a:xfrm>
              <a:off x="2508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 flipV="1">
              <a:off x="810" y="1866"/>
              <a:ext cx="0" cy="165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 flipH="1">
              <a:off x="778" y="3519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 flipH="1">
              <a:off x="778" y="2968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flipH="1">
              <a:off x="778" y="2417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 flipH="1">
              <a:off x="778" y="1866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auto">
            <a:xfrm rot="16200000">
              <a:off x="684" y="344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auto">
            <a:xfrm rot="16200000">
              <a:off x="684" y="289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4"/>
            <p:cNvSpPr>
              <a:spLocks noChangeArrowheads="1"/>
            </p:cNvSpPr>
            <p:nvPr/>
          </p:nvSpPr>
          <p:spPr bwMode="auto">
            <a:xfrm rot="16200000">
              <a:off x="648" y="23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5"/>
            <p:cNvSpPr>
              <a:spLocks noChangeArrowheads="1"/>
            </p:cNvSpPr>
            <p:nvPr/>
          </p:nvSpPr>
          <p:spPr bwMode="auto">
            <a:xfrm rot="16200000">
              <a:off x="648" y="1788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6"/>
            <p:cNvSpPr>
              <a:spLocks noChangeArrowheads="1"/>
            </p:cNvSpPr>
            <p:nvPr/>
          </p:nvSpPr>
          <p:spPr bwMode="auto">
            <a:xfrm>
              <a:off x="886" y="2968"/>
              <a:ext cx="166" cy="55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4" name="Rectangle 117"/>
            <p:cNvSpPr>
              <a:spLocks noChangeArrowheads="1"/>
            </p:cNvSpPr>
            <p:nvPr/>
          </p:nvSpPr>
          <p:spPr bwMode="auto">
            <a:xfrm>
              <a:off x="1052" y="1866"/>
              <a:ext cx="170" cy="165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5" name="Rectangle 118"/>
            <p:cNvSpPr>
              <a:spLocks noChangeArrowheads="1"/>
            </p:cNvSpPr>
            <p:nvPr/>
          </p:nvSpPr>
          <p:spPr bwMode="auto">
            <a:xfrm>
              <a:off x="1222" y="2525"/>
              <a:ext cx="169" cy="994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6" name="Rectangle 119"/>
            <p:cNvSpPr>
              <a:spLocks noChangeArrowheads="1"/>
            </p:cNvSpPr>
            <p:nvPr/>
          </p:nvSpPr>
          <p:spPr bwMode="auto">
            <a:xfrm>
              <a:off x="1391" y="3080"/>
              <a:ext cx="166" cy="4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7" name="Rectangle 120"/>
            <p:cNvSpPr>
              <a:spLocks noChangeArrowheads="1"/>
            </p:cNvSpPr>
            <p:nvPr/>
          </p:nvSpPr>
          <p:spPr bwMode="auto">
            <a:xfrm>
              <a:off x="1557" y="3299"/>
              <a:ext cx="170" cy="22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8" name="Rectangle 121"/>
            <p:cNvSpPr>
              <a:spLocks noChangeArrowheads="1"/>
            </p:cNvSpPr>
            <p:nvPr/>
          </p:nvSpPr>
          <p:spPr bwMode="auto">
            <a:xfrm>
              <a:off x="1727" y="3188"/>
              <a:ext cx="169" cy="33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9" name="Rectangle 122"/>
            <p:cNvSpPr>
              <a:spLocks noChangeArrowheads="1"/>
            </p:cNvSpPr>
            <p:nvPr/>
          </p:nvSpPr>
          <p:spPr bwMode="auto">
            <a:xfrm>
              <a:off x="1896" y="3411"/>
              <a:ext cx="166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0" name="Rectangle 123"/>
            <p:cNvSpPr>
              <a:spLocks noChangeArrowheads="1"/>
            </p:cNvSpPr>
            <p:nvPr/>
          </p:nvSpPr>
          <p:spPr bwMode="auto">
            <a:xfrm>
              <a:off x="2062" y="3411"/>
              <a:ext cx="170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1" name="Rectangle 124"/>
            <p:cNvSpPr>
              <a:spLocks noChangeArrowheads="1"/>
            </p:cNvSpPr>
            <p:nvPr/>
          </p:nvSpPr>
          <p:spPr bwMode="auto">
            <a:xfrm>
              <a:off x="2232" y="3519"/>
              <a:ext cx="166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2" name="Rectangle 125"/>
            <p:cNvSpPr>
              <a:spLocks noChangeArrowheads="1"/>
            </p:cNvSpPr>
            <p:nvPr/>
          </p:nvSpPr>
          <p:spPr bwMode="auto">
            <a:xfrm>
              <a:off x="2398" y="3519"/>
              <a:ext cx="169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3" name="Rectangle 126"/>
            <p:cNvSpPr>
              <a:spLocks noChangeArrowheads="1"/>
            </p:cNvSpPr>
            <p:nvPr/>
          </p:nvSpPr>
          <p:spPr bwMode="auto">
            <a:xfrm>
              <a:off x="2567" y="3411"/>
              <a:ext cx="170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grpSp>
        <p:nvGrpSpPr>
          <p:cNvPr id="134" name="Group 129"/>
          <p:cNvGrpSpPr>
            <a:grpSpLocks noChangeAspect="1"/>
          </p:cNvGrpSpPr>
          <p:nvPr/>
        </p:nvGrpSpPr>
        <p:grpSpPr bwMode="auto">
          <a:xfrm>
            <a:off x="6478594" y="2384826"/>
            <a:ext cx="3930652" cy="3946529"/>
            <a:chOff x="4081" y="1546"/>
            <a:chExt cx="2476" cy="2486"/>
          </a:xfrm>
        </p:grpSpPr>
        <p:sp>
          <p:nvSpPr>
            <p:cNvPr id="135" name="AutoShape 128"/>
            <p:cNvSpPr>
              <a:spLocks noChangeAspect="1" noChangeArrowheads="1" noTextEdit="1"/>
            </p:cNvSpPr>
            <p:nvPr/>
          </p:nvSpPr>
          <p:spPr bwMode="auto">
            <a:xfrm>
              <a:off x="4133" y="1546"/>
              <a:ext cx="2424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7" name="Rectangle 131"/>
            <p:cNvSpPr>
              <a:spLocks noChangeArrowheads="1"/>
            </p:cNvSpPr>
            <p:nvPr/>
          </p:nvSpPr>
          <p:spPr bwMode="auto">
            <a:xfrm>
              <a:off x="4223" y="3877"/>
              <a:ext cx="228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dirty="0">
                  <a:solidFill>
                    <a:srgbClr val="000000"/>
                  </a:solidFill>
                </a:rPr>
                <a:t>Standard Deviation of Average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8" name="Rectangle 132"/>
            <p:cNvSpPr>
              <a:spLocks noChangeArrowheads="1"/>
            </p:cNvSpPr>
            <p:nvPr/>
          </p:nvSpPr>
          <p:spPr bwMode="auto">
            <a:xfrm rot="16200000">
              <a:off x="3854" y="2620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9" name="Line 133"/>
            <p:cNvSpPr>
              <a:spLocks noChangeShapeType="1"/>
            </p:cNvSpPr>
            <p:nvPr/>
          </p:nvSpPr>
          <p:spPr bwMode="auto">
            <a:xfrm>
              <a:off x="4490" y="3623"/>
              <a:ext cx="1851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0" name="Line 134"/>
            <p:cNvSpPr>
              <a:spLocks noChangeShapeType="1"/>
            </p:cNvSpPr>
            <p:nvPr/>
          </p:nvSpPr>
          <p:spPr bwMode="auto">
            <a:xfrm>
              <a:off x="4490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1" name="Line 135"/>
            <p:cNvSpPr>
              <a:spLocks noChangeShapeType="1"/>
            </p:cNvSpPr>
            <p:nvPr/>
          </p:nvSpPr>
          <p:spPr bwMode="auto">
            <a:xfrm>
              <a:off x="4858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2" name="Line 136"/>
            <p:cNvSpPr>
              <a:spLocks noChangeShapeType="1"/>
            </p:cNvSpPr>
            <p:nvPr/>
          </p:nvSpPr>
          <p:spPr bwMode="auto">
            <a:xfrm>
              <a:off x="5230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3" name="Line 137"/>
            <p:cNvSpPr>
              <a:spLocks noChangeShapeType="1"/>
            </p:cNvSpPr>
            <p:nvPr/>
          </p:nvSpPr>
          <p:spPr bwMode="auto">
            <a:xfrm>
              <a:off x="5598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4" name="Line 138"/>
            <p:cNvSpPr>
              <a:spLocks noChangeShapeType="1"/>
            </p:cNvSpPr>
            <p:nvPr/>
          </p:nvSpPr>
          <p:spPr bwMode="auto">
            <a:xfrm>
              <a:off x="5969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5" name="Line 139"/>
            <p:cNvSpPr>
              <a:spLocks noChangeShapeType="1"/>
            </p:cNvSpPr>
            <p:nvPr/>
          </p:nvSpPr>
          <p:spPr bwMode="auto">
            <a:xfrm>
              <a:off x="6341" y="3623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46" name="Rectangle 140"/>
            <p:cNvSpPr>
              <a:spLocks noChangeArrowheads="1"/>
            </p:cNvSpPr>
            <p:nvPr/>
          </p:nvSpPr>
          <p:spPr bwMode="auto">
            <a:xfrm>
              <a:off x="4447" y="3695"/>
              <a:ext cx="11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7" name="Rectangle 141"/>
            <p:cNvSpPr>
              <a:spLocks noChangeArrowheads="1"/>
            </p:cNvSpPr>
            <p:nvPr/>
          </p:nvSpPr>
          <p:spPr bwMode="auto">
            <a:xfrm>
              <a:off x="4826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8" name="Rectangle 142"/>
            <p:cNvSpPr>
              <a:spLocks noChangeArrowheads="1"/>
            </p:cNvSpPr>
            <p:nvPr/>
          </p:nvSpPr>
          <p:spPr bwMode="auto">
            <a:xfrm>
              <a:off x="5198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9" name="Rectangle 143"/>
            <p:cNvSpPr>
              <a:spLocks noChangeArrowheads="1"/>
            </p:cNvSpPr>
            <p:nvPr/>
          </p:nvSpPr>
          <p:spPr bwMode="auto">
            <a:xfrm>
              <a:off x="5566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0" name="Rectangle 144"/>
            <p:cNvSpPr>
              <a:spLocks noChangeArrowheads="1"/>
            </p:cNvSpPr>
            <p:nvPr/>
          </p:nvSpPr>
          <p:spPr bwMode="auto">
            <a:xfrm>
              <a:off x="5937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1" name="Rectangle 145"/>
            <p:cNvSpPr>
              <a:spLocks noChangeArrowheads="1"/>
            </p:cNvSpPr>
            <p:nvPr/>
          </p:nvSpPr>
          <p:spPr bwMode="auto">
            <a:xfrm>
              <a:off x="6309" y="3695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2" name="Line 146"/>
            <p:cNvSpPr>
              <a:spLocks noChangeShapeType="1"/>
            </p:cNvSpPr>
            <p:nvPr/>
          </p:nvSpPr>
          <p:spPr bwMode="auto">
            <a:xfrm flipV="1">
              <a:off x="4414" y="1902"/>
              <a:ext cx="0" cy="165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3" name="Line 147"/>
            <p:cNvSpPr>
              <a:spLocks noChangeShapeType="1"/>
            </p:cNvSpPr>
            <p:nvPr/>
          </p:nvSpPr>
          <p:spPr bwMode="auto">
            <a:xfrm flipH="1">
              <a:off x="4382" y="3555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4" name="Line 148"/>
            <p:cNvSpPr>
              <a:spLocks noChangeShapeType="1"/>
            </p:cNvSpPr>
            <p:nvPr/>
          </p:nvSpPr>
          <p:spPr bwMode="auto">
            <a:xfrm flipH="1">
              <a:off x="4382" y="3004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5" name="Line 149"/>
            <p:cNvSpPr>
              <a:spLocks noChangeShapeType="1"/>
            </p:cNvSpPr>
            <p:nvPr/>
          </p:nvSpPr>
          <p:spPr bwMode="auto">
            <a:xfrm flipH="1">
              <a:off x="4382" y="2453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6" name="Line 150"/>
            <p:cNvSpPr>
              <a:spLocks noChangeShapeType="1"/>
            </p:cNvSpPr>
            <p:nvPr/>
          </p:nvSpPr>
          <p:spPr bwMode="auto">
            <a:xfrm flipH="1">
              <a:off x="4382" y="1902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57" name="Rectangle 151"/>
            <p:cNvSpPr>
              <a:spLocks noChangeArrowheads="1"/>
            </p:cNvSpPr>
            <p:nvPr/>
          </p:nvSpPr>
          <p:spPr bwMode="auto">
            <a:xfrm rot="16200000">
              <a:off x="4288" y="3477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8" name="Rectangle 152"/>
            <p:cNvSpPr>
              <a:spLocks noChangeArrowheads="1"/>
            </p:cNvSpPr>
            <p:nvPr/>
          </p:nvSpPr>
          <p:spPr bwMode="auto">
            <a:xfrm rot="16200000">
              <a:off x="4288" y="2926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9" name="Rectangle 153"/>
            <p:cNvSpPr>
              <a:spLocks noChangeArrowheads="1"/>
            </p:cNvSpPr>
            <p:nvPr/>
          </p:nvSpPr>
          <p:spPr bwMode="auto">
            <a:xfrm rot="16200000">
              <a:off x="4252" y="2375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0" name="Rectangle 154"/>
            <p:cNvSpPr>
              <a:spLocks noChangeArrowheads="1"/>
            </p:cNvSpPr>
            <p:nvPr/>
          </p:nvSpPr>
          <p:spPr bwMode="auto">
            <a:xfrm rot="16200000">
              <a:off x="4252" y="1824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1" name="Rectangle 155"/>
            <p:cNvSpPr>
              <a:spLocks noChangeArrowheads="1"/>
            </p:cNvSpPr>
            <p:nvPr/>
          </p:nvSpPr>
          <p:spPr bwMode="auto">
            <a:xfrm>
              <a:off x="4490" y="1902"/>
              <a:ext cx="184" cy="165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2" name="Rectangle 156"/>
            <p:cNvSpPr>
              <a:spLocks noChangeArrowheads="1"/>
            </p:cNvSpPr>
            <p:nvPr/>
          </p:nvSpPr>
          <p:spPr bwMode="auto">
            <a:xfrm>
              <a:off x="4674" y="2122"/>
              <a:ext cx="184" cy="143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3" name="Rectangle 157"/>
            <p:cNvSpPr>
              <a:spLocks noChangeArrowheads="1"/>
            </p:cNvSpPr>
            <p:nvPr/>
          </p:nvSpPr>
          <p:spPr bwMode="auto">
            <a:xfrm>
              <a:off x="4858" y="3116"/>
              <a:ext cx="188" cy="4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4" name="Rectangle 158"/>
            <p:cNvSpPr>
              <a:spLocks noChangeArrowheads="1"/>
            </p:cNvSpPr>
            <p:nvPr/>
          </p:nvSpPr>
          <p:spPr bwMode="auto">
            <a:xfrm>
              <a:off x="5046" y="3335"/>
              <a:ext cx="184" cy="22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5" name="Rectangle 159"/>
            <p:cNvSpPr>
              <a:spLocks noChangeArrowheads="1"/>
            </p:cNvSpPr>
            <p:nvPr/>
          </p:nvSpPr>
          <p:spPr bwMode="auto">
            <a:xfrm>
              <a:off x="5230" y="3116"/>
              <a:ext cx="184" cy="4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6" name="Rectangle 160"/>
            <p:cNvSpPr>
              <a:spLocks noChangeArrowheads="1"/>
            </p:cNvSpPr>
            <p:nvPr/>
          </p:nvSpPr>
          <p:spPr bwMode="auto">
            <a:xfrm>
              <a:off x="5414" y="3447"/>
              <a:ext cx="184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7" name="Rectangle 161"/>
            <p:cNvSpPr>
              <a:spLocks noChangeArrowheads="1"/>
            </p:cNvSpPr>
            <p:nvPr/>
          </p:nvSpPr>
          <p:spPr bwMode="auto">
            <a:xfrm>
              <a:off x="5598" y="3447"/>
              <a:ext cx="187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8" name="Rectangle 162"/>
            <p:cNvSpPr>
              <a:spLocks noChangeArrowheads="1"/>
            </p:cNvSpPr>
            <p:nvPr/>
          </p:nvSpPr>
          <p:spPr bwMode="auto">
            <a:xfrm>
              <a:off x="5785" y="3555"/>
              <a:ext cx="184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69" name="Rectangle 163"/>
            <p:cNvSpPr>
              <a:spLocks noChangeArrowheads="1"/>
            </p:cNvSpPr>
            <p:nvPr/>
          </p:nvSpPr>
          <p:spPr bwMode="auto">
            <a:xfrm>
              <a:off x="5969" y="3555"/>
              <a:ext cx="184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70" name="Rectangle 164"/>
            <p:cNvSpPr>
              <a:spLocks noChangeArrowheads="1"/>
            </p:cNvSpPr>
            <p:nvPr/>
          </p:nvSpPr>
          <p:spPr bwMode="auto">
            <a:xfrm>
              <a:off x="6153" y="3447"/>
              <a:ext cx="188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420123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431" y="-803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Multivariate Outliers</a:t>
            </a: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7658754" y="4137071"/>
            <a:ext cx="32004" cy="1500144"/>
          </a:xfrm>
          <a:prstGeom prst="straightConnector1">
            <a:avLst/>
          </a:prstGeom>
          <a:ln w="3175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3254194" y="1099821"/>
            <a:ext cx="71113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Examine </a:t>
            </a:r>
            <a:r>
              <a:rPr lang="en-US" sz="2400" b="1" dirty="0"/>
              <a:t>standard deviations </a:t>
            </a:r>
            <a:r>
              <a:rPr lang="en-US" sz="2400" dirty="0"/>
              <a:t>of the sample average </a:t>
            </a:r>
          </a:p>
          <a:p>
            <a:r>
              <a:rPr lang="en-US" sz="2400" dirty="0"/>
              <a:t>    distances to other samples</a:t>
            </a:r>
          </a:p>
        </p:txBody>
      </p:sp>
      <p:grpSp>
        <p:nvGrpSpPr>
          <p:cNvPr id="96" name="Group 90"/>
          <p:cNvGrpSpPr>
            <a:grpSpLocks noChangeAspect="1"/>
          </p:cNvGrpSpPr>
          <p:nvPr/>
        </p:nvGrpSpPr>
        <p:grpSpPr bwMode="auto">
          <a:xfrm>
            <a:off x="4691970" y="2408238"/>
            <a:ext cx="3954463" cy="3929065"/>
            <a:chOff x="462" y="1517"/>
            <a:chExt cx="2491" cy="2475"/>
          </a:xfrm>
        </p:grpSpPr>
        <p:sp>
          <p:nvSpPr>
            <p:cNvPr id="97" name="AutoShape 89"/>
            <p:cNvSpPr>
              <a:spLocks noChangeAspect="1" noChangeArrowheads="1" noTextEdit="1"/>
            </p:cNvSpPr>
            <p:nvPr/>
          </p:nvSpPr>
          <p:spPr bwMode="auto">
            <a:xfrm>
              <a:off x="529" y="1517"/>
              <a:ext cx="2424" cy="24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8" name="Rectangle 91"/>
            <p:cNvSpPr>
              <a:spLocks noChangeArrowheads="1"/>
            </p:cNvSpPr>
            <p:nvPr/>
          </p:nvSpPr>
          <p:spPr bwMode="auto">
            <a:xfrm>
              <a:off x="827" y="1520"/>
              <a:ext cx="211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Histogram of Bray-Curtis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2"/>
            <p:cNvSpPr>
              <a:spLocks noChangeArrowheads="1"/>
            </p:cNvSpPr>
            <p:nvPr/>
          </p:nvSpPr>
          <p:spPr bwMode="auto">
            <a:xfrm>
              <a:off x="1215" y="3837"/>
              <a:ext cx="1017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Average Distance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3"/>
            <p:cNvSpPr>
              <a:spLocks noChangeArrowheads="1"/>
            </p:cNvSpPr>
            <p:nvPr/>
          </p:nvSpPr>
          <p:spPr bwMode="auto">
            <a:xfrm rot="16200000">
              <a:off x="235" y="2620"/>
              <a:ext cx="61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Line 94"/>
            <p:cNvSpPr>
              <a:spLocks noChangeShapeType="1"/>
            </p:cNvSpPr>
            <p:nvPr/>
          </p:nvSpPr>
          <p:spPr bwMode="auto">
            <a:xfrm>
              <a:off x="886" y="3587"/>
              <a:ext cx="1681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2" name="Line 95"/>
            <p:cNvSpPr>
              <a:spLocks noChangeShapeType="1"/>
            </p:cNvSpPr>
            <p:nvPr/>
          </p:nvSpPr>
          <p:spPr bwMode="auto">
            <a:xfrm>
              <a:off x="886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3" name="Line 96"/>
            <p:cNvSpPr>
              <a:spLocks noChangeShapeType="1"/>
            </p:cNvSpPr>
            <p:nvPr/>
          </p:nvSpPr>
          <p:spPr bwMode="auto">
            <a:xfrm>
              <a:off x="1222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4" name="Line 97"/>
            <p:cNvSpPr>
              <a:spLocks noChangeShapeType="1"/>
            </p:cNvSpPr>
            <p:nvPr/>
          </p:nvSpPr>
          <p:spPr bwMode="auto">
            <a:xfrm>
              <a:off x="1557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5" name="Line 98"/>
            <p:cNvSpPr>
              <a:spLocks noChangeShapeType="1"/>
            </p:cNvSpPr>
            <p:nvPr/>
          </p:nvSpPr>
          <p:spPr bwMode="auto">
            <a:xfrm>
              <a:off x="1896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6" name="Line 99"/>
            <p:cNvSpPr>
              <a:spLocks noChangeShapeType="1"/>
            </p:cNvSpPr>
            <p:nvPr/>
          </p:nvSpPr>
          <p:spPr bwMode="auto">
            <a:xfrm>
              <a:off x="2232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7" name="Line 100"/>
            <p:cNvSpPr>
              <a:spLocks noChangeShapeType="1"/>
            </p:cNvSpPr>
            <p:nvPr/>
          </p:nvSpPr>
          <p:spPr bwMode="auto">
            <a:xfrm>
              <a:off x="2567" y="3587"/>
              <a:ext cx="0" cy="3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08" name="Rectangle 101"/>
            <p:cNvSpPr>
              <a:spLocks noChangeArrowheads="1"/>
            </p:cNvSpPr>
            <p:nvPr/>
          </p:nvSpPr>
          <p:spPr bwMode="auto">
            <a:xfrm>
              <a:off x="827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2"/>
            <p:cNvSpPr>
              <a:spLocks noChangeArrowheads="1"/>
            </p:cNvSpPr>
            <p:nvPr/>
          </p:nvSpPr>
          <p:spPr bwMode="auto">
            <a:xfrm>
              <a:off x="1163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0.3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0" name="Rectangle 103"/>
            <p:cNvSpPr>
              <a:spLocks noChangeArrowheads="1"/>
            </p:cNvSpPr>
            <p:nvPr/>
          </p:nvSpPr>
          <p:spPr bwMode="auto">
            <a:xfrm>
              <a:off x="1498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Rectangle 104"/>
            <p:cNvSpPr>
              <a:spLocks noChangeArrowheads="1"/>
            </p:cNvSpPr>
            <p:nvPr/>
          </p:nvSpPr>
          <p:spPr bwMode="auto">
            <a:xfrm>
              <a:off x="1837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2" name="Rectangle 105"/>
            <p:cNvSpPr>
              <a:spLocks noChangeArrowheads="1"/>
            </p:cNvSpPr>
            <p:nvPr/>
          </p:nvSpPr>
          <p:spPr bwMode="auto">
            <a:xfrm>
              <a:off x="2173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3" name="Rectangle 106"/>
            <p:cNvSpPr>
              <a:spLocks noChangeArrowheads="1"/>
            </p:cNvSpPr>
            <p:nvPr/>
          </p:nvSpPr>
          <p:spPr bwMode="auto">
            <a:xfrm>
              <a:off x="2508" y="3659"/>
              <a:ext cx="18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0.7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4" name="Line 107"/>
            <p:cNvSpPr>
              <a:spLocks noChangeShapeType="1"/>
            </p:cNvSpPr>
            <p:nvPr/>
          </p:nvSpPr>
          <p:spPr bwMode="auto">
            <a:xfrm flipV="1">
              <a:off x="810" y="1866"/>
              <a:ext cx="0" cy="1653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5" name="Line 108"/>
            <p:cNvSpPr>
              <a:spLocks noChangeShapeType="1"/>
            </p:cNvSpPr>
            <p:nvPr/>
          </p:nvSpPr>
          <p:spPr bwMode="auto">
            <a:xfrm flipH="1">
              <a:off x="778" y="3519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6" name="Line 109"/>
            <p:cNvSpPr>
              <a:spLocks noChangeShapeType="1"/>
            </p:cNvSpPr>
            <p:nvPr/>
          </p:nvSpPr>
          <p:spPr bwMode="auto">
            <a:xfrm flipH="1">
              <a:off x="778" y="2968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7" name="Line 110"/>
            <p:cNvSpPr>
              <a:spLocks noChangeShapeType="1"/>
            </p:cNvSpPr>
            <p:nvPr/>
          </p:nvSpPr>
          <p:spPr bwMode="auto">
            <a:xfrm flipH="1">
              <a:off x="778" y="2417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8" name="Line 111"/>
            <p:cNvSpPr>
              <a:spLocks noChangeShapeType="1"/>
            </p:cNvSpPr>
            <p:nvPr/>
          </p:nvSpPr>
          <p:spPr bwMode="auto">
            <a:xfrm flipH="1">
              <a:off x="778" y="1866"/>
              <a:ext cx="32" cy="0"/>
            </a:xfrm>
            <a:prstGeom prst="line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19" name="Rectangle 112"/>
            <p:cNvSpPr>
              <a:spLocks noChangeArrowheads="1"/>
            </p:cNvSpPr>
            <p:nvPr/>
          </p:nvSpPr>
          <p:spPr bwMode="auto">
            <a:xfrm rot="16200000">
              <a:off x="684" y="3441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0" name="Rectangle 113"/>
            <p:cNvSpPr>
              <a:spLocks noChangeArrowheads="1"/>
            </p:cNvSpPr>
            <p:nvPr/>
          </p:nvSpPr>
          <p:spPr bwMode="auto">
            <a:xfrm rot="16200000">
              <a:off x="684" y="2890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1" name="Rectangle 114"/>
            <p:cNvSpPr>
              <a:spLocks noChangeArrowheads="1"/>
            </p:cNvSpPr>
            <p:nvPr/>
          </p:nvSpPr>
          <p:spPr bwMode="auto">
            <a:xfrm rot="16200000">
              <a:off x="648" y="2339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2" name="Rectangle 115"/>
            <p:cNvSpPr>
              <a:spLocks noChangeArrowheads="1"/>
            </p:cNvSpPr>
            <p:nvPr/>
          </p:nvSpPr>
          <p:spPr bwMode="auto">
            <a:xfrm rot="16200000">
              <a:off x="648" y="1788"/>
              <a:ext cx="14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23" name="Rectangle 116"/>
            <p:cNvSpPr>
              <a:spLocks noChangeArrowheads="1"/>
            </p:cNvSpPr>
            <p:nvPr/>
          </p:nvSpPr>
          <p:spPr bwMode="auto">
            <a:xfrm>
              <a:off x="886" y="2968"/>
              <a:ext cx="166" cy="55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4" name="Rectangle 117"/>
            <p:cNvSpPr>
              <a:spLocks noChangeArrowheads="1"/>
            </p:cNvSpPr>
            <p:nvPr/>
          </p:nvSpPr>
          <p:spPr bwMode="auto">
            <a:xfrm>
              <a:off x="1052" y="1866"/>
              <a:ext cx="170" cy="1653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5" name="Rectangle 118"/>
            <p:cNvSpPr>
              <a:spLocks noChangeArrowheads="1"/>
            </p:cNvSpPr>
            <p:nvPr/>
          </p:nvSpPr>
          <p:spPr bwMode="auto">
            <a:xfrm>
              <a:off x="1222" y="2525"/>
              <a:ext cx="169" cy="994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6" name="Rectangle 119"/>
            <p:cNvSpPr>
              <a:spLocks noChangeArrowheads="1"/>
            </p:cNvSpPr>
            <p:nvPr/>
          </p:nvSpPr>
          <p:spPr bwMode="auto">
            <a:xfrm>
              <a:off x="1391" y="3080"/>
              <a:ext cx="166" cy="439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7" name="Rectangle 120"/>
            <p:cNvSpPr>
              <a:spLocks noChangeArrowheads="1"/>
            </p:cNvSpPr>
            <p:nvPr/>
          </p:nvSpPr>
          <p:spPr bwMode="auto">
            <a:xfrm>
              <a:off x="1557" y="3299"/>
              <a:ext cx="170" cy="220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8" name="Rectangle 121"/>
            <p:cNvSpPr>
              <a:spLocks noChangeArrowheads="1"/>
            </p:cNvSpPr>
            <p:nvPr/>
          </p:nvSpPr>
          <p:spPr bwMode="auto">
            <a:xfrm>
              <a:off x="1727" y="3188"/>
              <a:ext cx="169" cy="33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29" name="Rectangle 122"/>
            <p:cNvSpPr>
              <a:spLocks noChangeArrowheads="1"/>
            </p:cNvSpPr>
            <p:nvPr/>
          </p:nvSpPr>
          <p:spPr bwMode="auto">
            <a:xfrm>
              <a:off x="1896" y="3411"/>
              <a:ext cx="166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0" name="Rectangle 123"/>
            <p:cNvSpPr>
              <a:spLocks noChangeArrowheads="1"/>
            </p:cNvSpPr>
            <p:nvPr/>
          </p:nvSpPr>
          <p:spPr bwMode="auto">
            <a:xfrm>
              <a:off x="2062" y="3411"/>
              <a:ext cx="170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1" name="Rectangle 124"/>
            <p:cNvSpPr>
              <a:spLocks noChangeArrowheads="1"/>
            </p:cNvSpPr>
            <p:nvPr/>
          </p:nvSpPr>
          <p:spPr bwMode="auto">
            <a:xfrm>
              <a:off x="2232" y="3519"/>
              <a:ext cx="166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2" name="Rectangle 125"/>
            <p:cNvSpPr>
              <a:spLocks noChangeArrowheads="1"/>
            </p:cNvSpPr>
            <p:nvPr/>
          </p:nvSpPr>
          <p:spPr bwMode="auto">
            <a:xfrm>
              <a:off x="2398" y="3519"/>
              <a:ext cx="169" cy="1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133" name="Rectangle 126"/>
            <p:cNvSpPr>
              <a:spLocks noChangeArrowheads="1"/>
            </p:cNvSpPr>
            <p:nvPr/>
          </p:nvSpPr>
          <p:spPr bwMode="auto">
            <a:xfrm>
              <a:off x="2567" y="3411"/>
              <a:ext cx="170" cy="108"/>
            </a:xfrm>
            <a:prstGeom prst="rect">
              <a:avLst/>
            </a:prstGeom>
            <a:noFill/>
            <a:ln w="6350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552302" y="2209487"/>
            <a:ext cx="261161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mean = 0.34</a:t>
            </a:r>
          </a:p>
          <a:p>
            <a:endParaRPr lang="en-US" sz="2400" dirty="0"/>
          </a:p>
          <a:p>
            <a:r>
              <a:rPr lang="en-US" sz="2400" dirty="0"/>
              <a:t>sd = 0.10</a:t>
            </a:r>
          </a:p>
          <a:p>
            <a:endParaRPr lang="en-US" sz="2400" dirty="0"/>
          </a:p>
          <a:p>
            <a:r>
              <a:rPr lang="en-US" sz="2400" dirty="0"/>
              <a:t>3*sd = 0.3</a:t>
            </a:r>
          </a:p>
          <a:p>
            <a:endParaRPr lang="en-US" sz="2400" dirty="0"/>
          </a:p>
          <a:p>
            <a:r>
              <a:rPr lang="en-US" sz="2400" dirty="0"/>
              <a:t>mean + 3*sd = 0.64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39795" y="363445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3 sd</a:t>
            </a:r>
          </a:p>
        </p:txBody>
      </p:sp>
    </p:spTree>
    <p:extLst>
      <p:ext uri="{BB962C8B-B14F-4D97-AF65-F5344CB8AC3E}">
        <p14:creationId xmlns:p14="http://schemas.microsoft.com/office/powerpoint/2010/main" val="9888069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Rules for checking outliers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1229" y="1904950"/>
            <a:ext cx="67087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Examine</a:t>
            </a:r>
            <a:r>
              <a:rPr lang="en-US" sz="2400" dirty="0"/>
              <a:t> data at </a:t>
            </a:r>
            <a:r>
              <a:rPr lang="en-US" sz="2400" b="1" dirty="0"/>
              <a:t>all stages </a:t>
            </a:r>
            <a:r>
              <a:rPr lang="en-US" sz="2400" dirty="0"/>
              <a:t>(i.e., raw, transformed, </a:t>
            </a:r>
          </a:p>
          <a:p>
            <a:r>
              <a:rPr lang="en-US" sz="2400" dirty="0"/>
              <a:t>     standardized, distance)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Know</a:t>
            </a:r>
            <a:r>
              <a:rPr lang="en-US" sz="2400" dirty="0"/>
              <a:t> </a:t>
            </a:r>
            <a:r>
              <a:rPr lang="en-US" sz="2400" b="1" dirty="0"/>
              <a:t>impacts</a:t>
            </a:r>
            <a:r>
              <a:rPr lang="en-US" sz="2400" dirty="0"/>
              <a:t> of outliers for a given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Delete extreme values only if it makes sense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Conduct </a:t>
            </a:r>
            <a:r>
              <a:rPr lang="en-US" sz="2400" b="1" dirty="0"/>
              <a:t>sensitivity analysis </a:t>
            </a:r>
            <a:r>
              <a:rPr lang="en-US" sz="2400" dirty="0"/>
              <a:t>to quantify the </a:t>
            </a:r>
          </a:p>
          <a:p>
            <a:r>
              <a:rPr lang="en-US" sz="2400" dirty="0"/>
              <a:t>     influence of outliers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7592992" y="1517066"/>
            <a:ext cx="11575" cy="19669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7604567" y="3473368"/>
            <a:ext cx="2012065" cy="212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>
            <a:spLocks noChangeAspect="1"/>
          </p:cNvSpPr>
          <p:nvPr/>
        </p:nvSpPr>
        <p:spPr>
          <a:xfrm>
            <a:off x="8194882" y="2975482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7988470" y="2919542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8372361" y="2562650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>
            <a:spLocks noChangeAspect="1"/>
          </p:cNvSpPr>
          <p:nvPr/>
        </p:nvSpPr>
        <p:spPr>
          <a:xfrm>
            <a:off x="8744680" y="214789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8792904" y="2392890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9373570" y="310087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9491248" y="3021778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592992" y="1759351"/>
            <a:ext cx="1697327" cy="1714017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292545" y="2975478"/>
            <a:ext cx="360739" cy="288580"/>
          </a:xfrm>
          <a:prstGeom prst="ellipse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7606493" y="3746160"/>
            <a:ext cx="11574" cy="1966912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7594932" y="5697641"/>
            <a:ext cx="2012064" cy="21220"/>
          </a:xfrm>
          <a:prstGeom prst="line">
            <a:avLst/>
          </a:prstGeom>
          <a:ln w="1905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041695">
            <a:off x="7928030" y="4721022"/>
            <a:ext cx="1502778" cy="102283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 flipH="1" flipV="1">
            <a:off x="7612279" y="5697642"/>
            <a:ext cx="998320" cy="103882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>
            <a:spLocks noChangeAspect="1"/>
          </p:cNvSpPr>
          <p:nvPr/>
        </p:nvSpPr>
        <p:spPr>
          <a:xfrm>
            <a:off x="7824493" y="4005624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868143" y="6287765"/>
            <a:ext cx="56485" cy="5648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8044956" y="4033866"/>
            <a:ext cx="144629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9070145" y="5545526"/>
            <a:ext cx="1398057" cy="6969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6816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Multivariate Dataset: 2-way data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919357"/>
              </p:ext>
            </p:extLst>
          </p:nvPr>
        </p:nvGraphicFramePr>
        <p:xfrm>
          <a:off x="930798" y="3793697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025833" y="3981692"/>
            <a:ext cx="28965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City-by-measurement</a:t>
            </a:r>
          </a:p>
          <a:p>
            <a:r>
              <a:rPr lang="en-US" sz="2400" dirty="0"/>
              <a:t>2-way data matrix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6917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574" y="-358816"/>
            <a:ext cx="10515600" cy="1325563"/>
          </a:xfrm>
        </p:spPr>
        <p:txBody>
          <a:bodyPr/>
          <a:lstStyle/>
          <a:p>
            <a:pPr algn="ctr"/>
            <a:r>
              <a:rPr lang="en-US" i="1" dirty="0"/>
              <a:t>p-</a:t>
            </a:r>
            <a:r>
              <a:rPr lang="en-US" dirty="0"/>
              <a:t>dimensional space</a:t>
            </a:r>
            <a:endParaRPr lang="en-US" i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566186"/>
              </p:ext>
            </p:extLst>
          </p:nvPr>
        </p:nvGraphicFramePr>
        <p:xfrm>
          <a:off x="1497966" y="784274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F937EB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937EB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937EB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F937EB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7194" name="Group 7193"/>
          <p:cNvGrpSpPr/>
          <p:nvPr/>
        </p:nvGrpSpPr>
        <p:grpSpPr>
          <a:xfrm>
            <a:off x="6596880" y="1817613"/>
            <a:ext cx="5494527" cy="4588976"/>
            <a:chOff x="5265789" y="1238878"/>
            <a:chExt cx="5494527" cy="458897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707638" y="4950894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28006" y="2545842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200547" y="4519781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SO2</a:t>
              </a:r>
            </a:p>
          </p:txBody>
        </p:sp>
        <p:grpSp>
          <p:nvGrpSpPr>
            <p:cNvPr id="7170" name="Group 7169"/>
            <p:cNvGrpSpPr/>
            <p:nvPr/>
          </p:nvGrpSpPr>
          <p:grpSpPr>
            <a:xfrm>
              <a:off x="5315806" y="1238878"/>
              <a:ext cx="5325353" cy="4588976"/>
              <a:chOff x="-112721" y="1892849"/>
              <a:chExt cx="5325353" cy="458897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4067" y="48463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43068" y="5173884"/>
                <a:ext cx="1632030" cy="1307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1846959" y="2347633"/>
                <a:ext cx="43578" cy="28262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75098" y="5173884"/>
                <a:ext cx="3337534" cy="610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 rot="18992245">
                <a:off x="-112721" y="6112493"/>
                <a:ext cx="680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temp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6200000">
                <a:off x="1199080" y="2167700"/>
                <a:ext cx="919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predays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54283" y="6096000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209926" y="5187384"/>
                <a:ext cx="1049072" cy="8700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256407" y="3275636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1890535" y="3298786"/>
                <a:ext cx="382183" cy="96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09151" y="32902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149164" y="4224759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744778" y="4159172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5507" y="4170746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193770" y="33037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894027" y="360632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82</a:t>
                </a:r>
              </a:p>
            </p:txBody>
          </p:sp>
          <p:sp>
            <p:nvSpPr>
              <p:cNvPr id="7168" name="Oval 7167"/>
              <p:cNvSpPr>
                <a:spLocks noChangeAspect="1"/>
              </p:cNvSpPr>
              <p:nvPr/>
            </p:nvSpPr>
            <p:spPr>
              <a:xfrm>
                <a:off x="1070640" y="4096042"/>
                <a:ext cx="201772" cy="201772"/>
              </a:xfrm>
              <a:prstGeom prst="ellipse">
                <a:avLst/>
              </a:prstGeom>
              <a:solidFill>
                <a:srgbClr val="F93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5573" y="546799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56.6</a:t>
                </a: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 flipV="1">
              <a:off x="9617874" y="4546913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294252" y="2080671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10166434" y="2102730"/>
              <a:ext cx="3482" cy="24396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9605906" y="2564951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9617874" y="2116852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6737415" y="2482253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748956" y="2071258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679051" y="45264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66434" y="4269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87819" y="206601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125</a:t>
              </a: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9498939" y="2529598"/>
              <a:ext cx="192889" cy="19288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91" name="Right Arrow 7190"/>
            <p:cNvSpPr/>
            <p:nvPr/>
          </p:nvSpPr>
          <p:spPr>
            <a:xfrm rot="1874469">
              <a:off x="5265789" y="1583093"/>
              <a:ext cx="995423" cy="64162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195" name="TextBox 7194"/>
          <p:cNvSpPr txBox="1"/>
          <p:nvPr/>
        </p:nvSpPr>
        <p:spPr>
          <a:xfrm>
            <a:off x="296883" y="3014082"/>
            <a:ext cx="6099619" cy="41395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Each city is represented as a point in </a:t>
            </a:r>
            <a:r>
              <a:rPr lang="en-US" sz="2100" i="1" dirty="0"/>
              <a:t>p</a:t>
            </a:r>
            <a:r>
              <a:rPr lang="en-US" sz="2100" dirty="0"/>
              <a:t>-dimensional</a:t>
            </a:r>
          </a:p>
          <a:p>
            <a:r>
              <a:rPr lang="en-US" sz="2100" dirty="0"/>
              <a:t>      space based on it’s measured values along each of </a:t>
            </a:r>
          </a:p>
          <a:p>
            <a:r>
              <a:rPr lang="en-US" sz="2100" dirty="0"/>
              <a:t>      the </a:t>
            </a:r>
            <a:r>
              <a:rPr lang="en-US" sz="2100" i="1" dirty="0"/>
              <a:t>p </a:t>
            </a:r>
            <a:r>
              <a:rPr lang="en-US" sz="2100" dirty="0"/>
              <a:t>axes</a:t>
            </a:r>
            <a:r>
              <a:rPr lang="en-US" sz="2100" i="1" dirty="0"/>
              <a:t>.</a:t>
            </a:r>
            <a:r>
              <a:rPr lang="en-US" sz="21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collection of points forms a </a:t>
            </a:r>
            <a:r>
              <a:rPr lang="en-US" sz="2100" b="1" dirty="0"/>
              <a:t>data cloud </a:t>
            </a:r>
            <a:r>
              <a:rPr lang="en-US" sz="2100" dirty="0"/>
              <a:t>in this </a:t>
            </a:r>
          </a:p>
          <a:p>
            <a:r>
              <a:rPr lang="en-US" sz="2100" b="1" dirty="0"/>
              <a:t>       </a:t>
            </a:r>
            <a:r>
              <a:rPr lang="en-US" sz="2100" i="1" dirty="0"/>
              <a:t>p-</a:t>
            </a:r>
            <a:r>
              <a:rPr lang="en-US" sz="2100" dirty="0"/>
              <a:t>dimensional space.</a:t>
            </a:r>
          </a:p>
          <a:p>
            <a:endParaRPr lang="en-US" sz="2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/>
              <a:t>The shape, clumping, and dispersion of the data</a:t>
            </a:r>
          </a:p>
          <a:p>
            <a:r>
              <a:rPr lang="en-US" sz="2100" dirty="0"/>
              <a:t>      cloud contains information we seek to describe</a:t>
            </a:r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991453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How similar (or dissimilar)?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521937"/>
              </p:ext>
            </p:extLst>
          </p:nvPr>
        </p:nvGraphicFramePr>
        <p:xfrm>
          <a:off x="3963365" y="3793697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86400" y="4085863"/>
            <a:ext cx="462987" cy="763929"/>
          </a:xfrm>
          <a:prstGeom prst="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606499" y="4087788"/>
            <a:ext cx="462987" cy="763929"/>
          </a:xfrm>
          <a:prstGeom prst="rect">
            <a:avLst/>
          </a:prstGeom>
          <a:noFill/>
          <a:ln w="3175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486399" y="4849793"/>
            <a:ext cx="462987" cy="682908"/>
          </a:xfrm>
          <a:prstGeom prst="rect">
            <a:avLst/>
          </a:prstGeom>
          <a:noFill/>
          <a:ln w="31750">
            <a:solidFill>
              <a:srgbClr val="F270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594924" y="4861368"/>
            <a:ext cx="462987" cy="671332"/>
          </a:xfrm>
          <a:prstGeom prst="rect">
            <a:avLst/>
          </a:prstGeom>
          <a:noFill/>
          <a:ln w="31750">
            <a:solidFill>
              <a:srgbClr val="F270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535029" y="4085862"/>
            <a:ext cx="462987" cy="1446838"/>
          </a:xfrm>
          <a:prstGeom prst="rect">
            <a:avLst/>
          </a:prstGeom>
          <a:noFill/>
          <a:ln w="317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749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76299" y="1325563"/>
            <a:ext cx="515411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Similarity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Similarity </a:t>
            </a:r>
            <a:r>
              <a:rPr lang="en-US" sz="2400" dirty="0"/>
              <a:t>is the ratio of the number of attributes two objects have in common to the total list of attributes between them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Objects that have everything in common are identical and have a similarity of 1.0; objects that have nothing in common have a similarity of 0.0.</a:t>
            </a:r>
          </a:p>
          <a:p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6318331" y="1304340"/>
            <a:ext cx="515411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/>
              <a:t>Dissimilarity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Dissimilarity </a:t>
            </a:r>
            <a:r>
              <a:rPr lang="en-US" sz="2400" dirty="0"/>
              <a:t>is the complement of similarity, and is the number of attributes two objects have </a:t>
            </a:r>
            <a:r>
              <a:rPr lang="en-US" sz="2400" i="1" dirty="0"/>
              <a:t>uniquely </a:t>
            </a:r>
            <a:r>
              <a:rPr lang="en-US" sz="2400" dirty="0"/>
              <a:t>compared to the total list of all attributes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 general, dissimilarity can be calculated as 1 - similarity.</a:t>
            </a:r>
          </a:p>
          <a:p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534335" y="6096000"/>
            <a:ext cx="3199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Both range between 0-1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76817" y="-548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Measuring (Dis)similarity</a:t>
            </a:r>
          </a:p>
        </p:txBody>
      </p:sp>
    </p:spTree>
    <p:extLst>
      <p:ext uri="{BB962C8B-B14F-4D97-AF65-F5344CB8AC3E}">
        <p14:creationId xmlns:p14="http://schemas.microsoft.com/office/powerpoint/2010/main" val="334788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Screening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85875" y="1762125"/>
            <a:ext cx="3650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Examine </a:t>
            </a:r>
            <a:r>
              <a:rPr lang="en-US" sz="2400" b="1" dirty="0"/>
              <a:t>summary</a:t>
            </a:r>
            <a:r>
              <a:rPr lang="en-US" sz="2400" dirty="0"/>
              <a:t> statistics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795036"/>
              </p:ext>
            </p:extLst>
          </p:nvPr>
        </p:nvGraphicFramePr>
        <p:xfrm>
          <a:off x="1862673" y="2543175"/>
          <a:ext cx="8466666" cy="2026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86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5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60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865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13132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var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median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min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max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range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skew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kurtosis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SO2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30.05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23.47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2.26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3.67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temp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55.76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7.23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54.6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43.5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manu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463.1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563.47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347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3309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3.48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14.33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popul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608.61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579.11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3369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3298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2.94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10.58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90.44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wind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9.44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1.43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9.3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6.7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0.22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precip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11.77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38.74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7.05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59.8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52.75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-0.69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1.84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predays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7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113.9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26.51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115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36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-0.55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4.14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347380" y="5133975"/>
            <a:ext cx="3497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Look for unrealistic values</a:t>
            </a:r>
          </a:p>
        </p:txBody>
      </p:sp>
    </p:spTree>
    <p:extLst>
      <p:ext uri="{BB962C8B-B14F-4D97-AF65-F5344CB8AC3E}">
        <p14:creationId xmlns:p14="http://schemas.microsoft.com/office/powerpoint/2010/main" val="20484048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817" y="-5486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Measuring Distance</a:t>
            </a:r>
          </a:p>
        </p:txBody>
      </p:sp>
      <p:grpSp>
        <p:nvGrpSpPr>
          <p:cNvPr id="7194" name="Group 7193"/>
          <p:cNvGrpSpPr/>
          <p:nvPr/>
        </p:nvGrpSpPr>
        <p:grpSpPr>
          <a:xfrm>
            <a:off x="790107" y="1076833"/>
            <a:ext cx="5444510" cy="4588976"/>
            <a:chOff x="5315806" y="1238878"/>
            <a:chExt cx="5444510" cy="4588976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6707638" y="4950894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728006" y="2545842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0200547" y="4519781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SO2</a:t>
              </a:r>
            </a:p>
          </p:txBody>
        </p:sp>
        <p:grpSp>
          <p:nvGrpSpPr>
            <p:cNvPr id="7170" name="Group 7169"/>
            <p:cNvGrpSpPr/>
            <p:nvPr/>
          </p:nvGrpSpPr>
          <p:grpSpPr>
            <a:xfrm>
              <a:off x="5315806" y="1238878"/>
              <a:ext cx="5325353" cy="4588976"/>
              <a:chOff x="-112721" y="1892849"/>
              <a:chExt cx="5325353" cy="4588976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84067" y="484631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>
              <a:xfrm flipV="1">
                <a:off x="243068" y="5173884"/>
                <a:ext cx="1632030" cy="130794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1846959" y="2347633"/>
                <a:ext cx="43578" cy="282625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875098" y="5173884"/>
                <a:ext cx="3337534" cy="61058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/>
              <p:cNvSpPr txBox="1"/>
              <p:nvPr/>
            </p:nvSpPr>
            <p:spPr>
              <a:xfrm rot="18992245">
                <a:off x="-112721" y="6112493"/>
                <a:ext cx="6806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temp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 rot="16200000">
                <a:off x="1199080" y="2167700"/>
                <a:ext cx="9190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</a:rPr>
                  <a:t>predays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>
                <a:off x="754283" y="6096000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1209926" y="5187384"/>
                <a:ext cx="1049072" cy="870036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256407" y="3275636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1890535" y="3298786"/>
                <a:ext cx="382183" cy="9644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809151" y="32902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1149164" y="4224759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744778" y="4159172"/>
                <a:ext cx="32623" cy="1898248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775507" y="4170746"/>
                <a:ext cx="4556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1193770" y="3303778"/>
                <a:ext cx="1081384" cy="86696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1894027" y="3606322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82</a:t>
                </a:r>
              </a:p>
            </p:txBody>
          </p:sp>
          <p:sp>
            <p:nvSpPr>
              <p:cNvPr id="7168" name="Oval 7167"/>
              <p:cNvSpPr>
                <a:spLocks noChangeAspect="1"/>
              </p:cNvSpPr>
              <p:nvPr/>
            </p:nvSpPr>
            <p:spPr>
              <a:xfrm>
                <a:off x="1070640" y="4096042"/>
                <a:ext cx="201772" cy="201772"/>
              </a:xfrm>
              <a:prstGeom prst="ellipse">
                <a:avLst/>
              </a:prstGeom>
              <a:solidFill>
                <a:srgbClr val="F937E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05573" y="5467991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937EB"/>
                    </a:solidFill>
                  </a:rPr>
                  <a:t>56.6</a:t>
                </a:r>
              </a:p>
            </p:txBody>
          </p:sp>
        </p:grpSp>
        <p:cxnSp>
          <p:nvCxnSpPr>
            <p:cNvPr id="49" name="Straight Connector 48"/>
            <p:cNvCxnSpPr/>
            <p:nvPr/>
          </p:nvCxnSpPr>
          <p:spPr>
            <a:xfrm flipV="1">
              <a:off x="9617874" y="4546913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7294252" y="2080671"/>
              <a:ext cx="2882097" cy="44118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H="1" flipV="1">
              <a:off x="10166434" y="2102730"/>
              <a:ext cx="3482" cy="24396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H="1" flipV="1">
              <a:off x="9605906" y="2564951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9617874" y="2116852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 flipV="1">
              <a:off x="6737415" y="2482253"/>
              <a:ext cx="8394" cy="2430061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6748956" y="2071258"/>
              <a:ext cx="548560" cy="44809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679051" y="452649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50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0166434" y="4269659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94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287819" y="2066015"/>
              <a:ext cx="5357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125</a:t>
              </a:r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9498939" y="2529598"/>
              <a:ext cx="192889" cy="19288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Arrow Connector 3"/>
          <p:cNvCxnSpPr/>
          <p:nvPr/>
        </p:nvCxnSpPr>
        <p:spPr>
          <a:xfrm flipV="1">
            <a:off x="2211716" y="2548981"/>
            <a:ext cx="2709276" cy="811332"/>
          </a:xfrm>
          <a:prstGeom prst="straightConnector1">
            <a:avLst/>
          </a:prstGeom>
          <a:ln w="6032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99592" y="2031886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607999" y="1759254"/>
            <a:ext cx="51541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Distance </a:t>
            </a:r>
            <a:r>
              <a:rPr lang="en-US" sz="2400" dirty="0"/>
              <a:t>is a geometric conception of the proximity of objects in high dimensional space defined by measurements on the attributes</a:t>
            </a:r>
            <a:endParaRPr lang="en-US" sz="2400" b="1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76980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Distance vs. Dissimilarity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14937" y="2303363"/>
            <a:ext cx="805053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Distances and dissimilarities are often used interchangeably.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However, they do have unique properties: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            - </a:t>
            </a:r>
            <a:r>
              <a:rPr lang="en-US" sz="2400" b="1" dirty="0"/>
              <a:t>Dissimilarities</a:t>
            </a:r>
            <a:r>
              <a:rPr lang="en-US" sz="2400" dirty="0"/>
              <a:t> are bound between [0,1]</a:t>
            </a:r>
          </a:p>
          <a:p>
            <a:endParaRPr lang="en-US" sz="2400" dirty="0"/>
          </a:p>
          <a:p>
            <a:r>
              <a:rPr lang="en-US" sz="2400" dirty="0"/>
              <a:t>            - </a:t>
            </a:r>
            <a:r>
              <a:rPr lang="en-US" sz="2400" b="1" dirty="0"/>
              <a:t>Distances </a:t>
            </a:r>
            <a:r>
              <a:rPr lang="en-US" sz="2400" dirty="0"/>
              <a:t>are usually unbounded on the upper end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34523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Raw data to dissimilarity/distance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9138691"/>
              </p:ext>
            </p:extLst>
          </p:nvPr>
        </p:nvGraphicFramePr>
        <p:xfrm>
          <a:off x="188048" y="37036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99436" y="4185638"/>
            <a:ext cx="838200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567577"/>
              </p:ext>
            </p:extLst>
          </p:nvPr>
        </p:nvGraphicFramePr>
        <p:xfrm>
          <a:off x="5857874" y="3716055"/>
          <a:ext cx="6219826" cy="1712595"/>
        </p:xfrm>
        <a:graphic>
          <a:graphicData uri="http://schemas.openxmlformats.org/drawingml/2006/table">
            <a:tbl>
              <a:tblPr/>
              <a:tblGrid>
                <a:gridCol w="87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71575" y="3286125"/>
            <a:ext cx="265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data matrix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5750" y="3276600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6753150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515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Raw data to dissimilarity/distance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8048" y="37036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" y="1381366"/>
            <a:ext cx="2366902" cy="160949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0" y="1398338"/>
            <a:ext cx="2287928" cy="16094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03" y="1364390"/>
            <a:ext cx="2704467" cy="16434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960" y="1341588"/>
            <a:ext cx="2424139" cy="164927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72" y="1341589"/>
            <a:ext cx="2428923" cy="16815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5364" y="1333102"/>
            <a:ext cx="2486636" cy="1657757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4799436" y="4185638"/>
            <a:ext cx="838200" cy="619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857874" y="3716055"/>
          <a:ext cx="6219826" cy="1834515"/>
        </p:xfrm>
        <a:graphic>
          <a:graphicData uri="http://schemas.openxmlformats.org/drawingml/2006/table">
            <a:tbl>
              <a:tblPr/>
              <a:tblGrid>
                <a:gridCol w="870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04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171575" y="3286125"/>
            <a:ext cx="2654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Original data matrix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05750" y="3276600"/>
            <a:ext cx="2581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Dissimilarity matrix</a:t>
            </a:r>
          </a:p>
        </p:txBody>
      </p:sp>
    </p:spTree>
    <p:extLst>
      <p:ext uri="{BB962C8B-B14F-4D97-AF65-F5344CB8AC3E}">
        <p14:creationId xmlns:p14="http://schemas.microsoft.com/office/powerpoint/2010/main" val="7384968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4336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 Many Metrics!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92342" y="3181350"/>
            <a:ext cx="111134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metric used will be dictated by the </a:t>
            </a:r>
            <a:r>
              <a:rPr lang="en-US" sz="2400" b="1" dirty="0"/>
              <a:t>type of data </a:t>
            </a:r>
            <a:r>
              <a:rPr lang="en-US" sz="2400" dirty="0"/>
              <a:t>, </a:t>
            </a:r>
            <a:r>
              <a:rPr lang="en-US" sz="2400" b="1" dirty="0"/>
              <a:t>question</a:t>
            </a:r>
            <a:r>
              <a:rPr lang="en-US" sz="2400" dirty="0"/>
              <a:t>, or </a:t>
            </a:r>
            <a:r>
              <a:rPr lang="en-US" sz="2400" b="1" dirty="0"/>
              <a:t>analysis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several metrics are plausible, the choice is guided by personal preference.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Always good to </a:t>
            </a:r>
            <a:r>
              <a:rPr lang="en-US" sz="2400" b="1" dirty="0"/>
              <a:t>test</a:t>
            </a:r>
            <a:r>
              <a:rPr lang="en-US" sz="2400" dirty="0"/>
              <a:t> out </a:t>
            </a:r>
            <a:r>
              <a:rPr lang="en-US" sz="2400" b="1" dirty="0"/>
              <a:t>several metrics </a:t>
            </a:r>
            <a:r>
              <a:rPr lang="en-US" sz="2400" dirty="0"/>
              <a:t>to see how they may influence interpretation</a:t>
            </a:r>
          </a:p>
        </p:txBody>
      </p:sp>
      <p:sp>
        <p:nvSpPr>
          <p:cNvPr id="4" name="TextBox 3"/>
          <p:cNvSpPr txBox="1"/>
          <p:nvPr/>
        </p:nvSpPr>
        <p:spPr>
          <a:xfrm rot="19768238">
            <a:off x="644029" y="797073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Euclidean</a:t>
            </a:r>
          </a:p>
        </p:txBody>
      </p:sp>
      <p:sp>
        <p:nvSpPr>
          <p:cNvPr id="5" name="TextBox 4"/>
          <p:cNvSpPr txBox="1"/>
          <p:nvPr/>
        </p:nvSpPr>
        <p:spPr>
          <a:xfrm rot="1045816">
            <a:off x="2790825" y="1480491"/>
            <a:ext cx="2044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Manhattan</a:t>
            </a:r>
          </a:p>
        </p:txBody>
      </p:sp>
      <p:sp>
        <p:nvSpPr>
          <p:cNvPr id="6" name="TextBox 5"/>
          <p:cNvSpPr txBox="1"/>
          <p:nvPr/>
        </p:nvSpPr>
        <p:spPr>
          <a:xfrm rot="1045816">
            <a:off x="6262987" y="1783932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Bray-Curtis</a:t>
            </a:r>
          </a:p>
        </p:txBody>
      </p:sp>
      <p:sp>
        <p:nvSpPr>
          <p:cNvPr id="7" name="TextBox 6"/>
          <p:cNvSpPr txBox="1"/>
          <p:nvPr/>
        </p:nvSpPr>
        <p:spPr>
          <a:xfrm rot="19831225">
            <a:off x="9347592" y="817579"/>
            <a:ext cx="1476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Jaccard</a:t>
            </a:r>
          </a:p>
        </p:txBody>
      </p:sp>
      <p:sp>
        <p:nvSpPr>
          <p:cNvPr id="8" name="TextBox 7"/>
          <p:cNvSpPr txBox="1"/>
          <p:nvPr/>
        </p:nvSpPr>
        <p:spPr>
          <a:xfrm rot="973544">
            <a:off x="9929862" y="1917691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Segoe Script" panose="020B0504020000000003" pitchFamily="34" charset="0"/>
              </a:rPr>
              <a:t>Sorensen</a:t>
            </a:r>
          </a:p>
        </p:txBody>
      </p:sp>
    </p:spTree>
    <p:extLst>
      <p:ext uri="{BB962C8B-B14F-4D97-AF65-F5344CB8AC3E}">
        <p14:creationId xmlns:p14="http://schemas.microsoft.com/office/powerpoint/2010/main" val="7102309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Euclidean Distance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187762"/>
              </p:ext>
            </p:extLst>
          </p:nvPr>
        </p:nvGraphicFramePr>
        <p:xfrm>
          <a:off x="740498" y="16843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770776" y="1696297"/>
            <a:ext cx="9052899" cy="5015962"/>
            <a:chOff x="793925" y="1696297"/>
            <a:chExt cx="9052899" cy="5015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66824" y="1696297"/>
                  <a:ext cx="3280000" cy="1436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24" y="1696297"/>
                  <a:ext cx="3280000" cy="14368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 flipH="1">
              <a:off x="1180618" y="4324350"/>
              <a:ext cx="10008" cy="20185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69043" y="6342927"/>
              <a:ext cx="2395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21397" y="6342927"/>
              <a:ext cx="697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698706" y="504849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SO2</a:t>
              </a:r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1574156" y="450552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2235842" y="583854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15" idx="5"/>
              <a:endCxn id="16" idx="1"/>
            </p:cNvCxnSpPr>
            <p:nvPr/>
          </p:nvCxnSpPr>
          <p:spPr>
            <a:xfrm>
              <a:off x="1710992" y="4654015"/>
              <a:ext cx="548327" cy="12100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625253" y="4679491"/>
              <a:ext cx="5746" cy="124295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614519" y="5922448"/>
              <a:ext cx="63216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8910" y="6012511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(66.2-50.6)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88119" y="5041227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(110-9)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4317" y="487695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(ED)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844733" y="3899557"/>
            <a:ext cx="61462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commonly used distance metric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are usually </a:t>
            </a:r>
            <a:r>
              <a:rPr lang="en-US" sz="2400" b="1" dirty="0"/>
              <a:t>column standardized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Used in </a:t>
            </a:r>
            <a:r>
              <a:rPr lang="en-US" sz="2400" b="1" dirty="0"/>
              <a:t>Principal Components Analysis </a:t>
            </a:r>
            <a:r>
              <a:rPr lang="en-US" sz="2400" dirty="0"/>
              <a:t>(PCA)</a:t>
            </a:r>
          </a:p>
        </p:txBody>
      </p:sp>
    </p:spTree>
    <p:extLst>
      <p:ext uri="{BB962C8B-B14F-4D97-AF65-F5344CB8AC3E}">
        <p14:creationId xmlns:p14="http://schemas.microsoft.com/office/powerpoint/2010/main" val="21455398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Euclidean Distance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0498" y="16843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770776" y="1696297"/>
            <a:ext cx="9052899" cy="5015962"/>
            <a:chOff x="793925" y="1696297"/>
            <a:chExt cx="9052899" cy="5015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66824" y="1696297"/>
                  <a:ext cx="3280000" cy="143686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𝐸𝐷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24" y="1696297"/>
                  <a:ext cx="3280000" cy="14368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 flipH="1">
              <a:off x="1180618" y="4324350"/>
              <a:ext cx="10008" cy="20185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69043" y="6342927"/>
              <a:ext cx="2395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21397" y="6342927"/>
              <a:ext cx="697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698706" y="504849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SO2</a:t>
              </a:r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1574156" y="450552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2235842" y="583854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/>
            <p:cNvCxnSpPr>
              <a:stCxn id="15" idx="5"/>
              <a:endCxn id="16" idx="1"/>
            </p:cNvCxnSpPr>
            <p:nvPr/>
          </p:nvCxnSpPr>
          <p:spPr>
            <a:xfrm>
              <a:off x="1710992" y="4654015"/>
              <a:ext cx="548327" cy="1210010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1625253" y="4679491"/>
              <a:ext cx="5746" cy="124295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614519" y="5922448"/>
              <a:ext cx="63216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8910" y="6012511"/>
              <a:ext cx="1330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(66.2-50.6)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888119" y="5041227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(110-9)</a:t>
              </a:r>
              <a:r>
                <a:rPr lang="en-US" baseline="30000" dirty="0"/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054317" y="4876950"/>
              <a:ext cx="659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(ED)</a:t>
              </a:r>
              <a:r>
                <a:rPr lang="en-US" baseline="30000" dirty="0"/>
                <a:t>2</a:t>
              </a:r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844733" y="3899557"/>
            <a:ext cx="62134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Emphasizes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 appropriate for presence/absence data or</a:t>
            </a:r>
          </a:p>
          <a:p>
            <a:r>
              <a:rPr lang="en-US" sz="2400" dirty="0"/>
              <a:t>    count data with many zeros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06819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City-block (Manhattan) Distance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40498" y="1684372"/>
          <a:ext cx="4392672" cy="1773555"/>
        </p:xfrm>
        <a:graphic>
          <a:graphicData uri="http://schemas.openxmlformats.org/drawingml/2006/table">
            <a:tbl>
              <a:tblPr/>
              <a:tblGrid>
                <a:gridCol w="121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9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predays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Wichita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Dallas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Francisco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Philadelphia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Providence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Chicago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0" name="Group 39"/>
          <p:cNvGrpSpPr/>
          <p:nvPr/>
        </p:nvGrpSpPr>
        <p:grpSpPr>
          <a:xfrm>
            <a:off x="770776" y="1696297"/>
            <a:ext cx="8577641" cy="5015962"/>
            <a:chOff x="793925" y="1696297"/>
            <a:chExt cx="8577641" cy="5015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6566824" y="1696297"/>
                  <a:ext cx="2804742" cy="10082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𝐶𝐵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6824" y="1696297"/>
                  <a:ext cx="2804742" cy="100822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/>
            <p:cNvCxnSpPr/>
            <p:nvPr/>
          </p:nvCxnSpPr>
          <p:spPr>
            <a:xfrm flipH="1">
              <a:off x="1180618" y="4324350"/>
              <a:ext cx="10008" cy="201857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169043" y="6342927"/>
              <a:ext cx="239596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921397" y="6342927"/>
              <a:ext cx="6979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 rot="16200000">
              <a:off x="698706" y="5048492"/>
              <a:ext cx="5597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SO2</a:t>
              </a:r>
            </a:p>
          </p:txBody>
        </p:sp>
        <p:sp>
          <p:nvSpPr>
            <p:cNvPr id="15" name="Oval 14"/>
            <p:cNvSpPr>
              <a:spLocks/>
            </p:cNvSpPr>
            <p:nvPr/>
          </p:nvSpPr>
          <p:spPr>
            <a:xfrm>
              <a:off x="1574156" y="450552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/>
            <p:cNvSpPr>
              <a:spLocks/>
            </p:cNvSpPr>
            <p:nvPr/>
          </p:nvSpPr>
          <p:spPr>
            <a:xfrm>
              <a:off x="2235842" y="5838549"/>
              <a:ext cx="160313" cy="17396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H="1">
              <a:off x="1625253" y="4679491"/>
              <a:ext cx="5746" cy="124295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1614519" y="5922448"/>
              <a:ext cx="632164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388910" y="6012511"/>
              <a:ext cx="1072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66.2-50.6</a:t>
              </a:r>
              <a:endParaRPr lang="en-US" baseline="30000" dirty="0"/>
            </a:p>
          </p:txBody>
        </p:sp>
        <p:sp>
          <p:nvSpPr>
            <p:cNvPr id="38" name="TextBox 37"/>
            <p:cNvSpPr txBox="1"/>
            <p:nvPr/>
          </p:nvSpPr>
          <p:spPr>
            <a:xfrm rot="16200000">
              <a:off x="997925" y="5041227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110-9</a:t>
              </a:r>
              <a:endParaRPr lang="en-US" baseline="30000" dirty="0"/>
            </a:p>
          </p:txBody>
        </p:sp>
      </p:grpSp>
      <p:sp>
        <p:nvSpPr>
          <p:cNvPr id="41" name="TextBox 40"/>
          <p:cNvSpPr txBox="1"/>
          <p:nvPr/>
        </p:nvSpPr>
        <p:spPr>
          <a:xfrm>
            <a:off x="5844733" y="3899557"/>
            <a:ext cx="5123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Compared to ED, gives less weight to </a:t>
            </a:r>
          </a:p>
          <a:p>
            <a:r>
              <a:rPr lang="en-US" sz="2400" dirty="0"/>
              <a:t>     outliers (no squared differences)</a:t>
            </a:r>
          </a:p>
          <a:p>
            <a:endParaRPr lang="en-US" sz="2400" dirty="0"/>
          </a:p>
        </p:txBody>
      </p:sp>
      <p:sp>
        <p:nvSpPr>
          <p:cNvPr id="25" name="Left-Up Arrow 24"/>
          <p:cNvSpPr/>
          <p:nvPr/>
        </p:nvSpPr>
        <p:spPr>
          <a:xfrm rot="5400000">
            <a:off x="1552762" y="4829579"/>
            <a:ext cx="952891" cy="908040"/>
          </a:xfrm>
          <a:prstGeom prst="leftUpArrow">
            <a:avLst>
              <a:gd name="adj1" fmla="val 5945"/>
              <a:gd name="adj2" fmla="val 25000"/>
              <a:gd name="adj3" fmla="val 25000"/>
            </a:avLst>
          </a:prstGeom>
          <a:solidFill>
            <a:srgbClr val="FF0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797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Proportional (Dis)similarity Metrics</a:t>
            </a:r>
          </a:p>
        </p:txBody>
      </p:sp>
      <p:sp>
        <p:nvSpPr>
          <p:cNvPr id="4" name="Oval 3"/>
          <p:cNvSpPr/>
          <p:nvPr/>
        </p:nvSpPr>
        <p:spPr>
          <a:xfrm>
            <a:off x="3750199" y="2835799"/>
            <a:ext cx="2916822" cy="23496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04081" y="2849299"/>
            <a:ext cx="2916822" cy="23496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8932" y="353027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5754" y="353027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7437" y="353027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7924" y="1608880"/>
            <a:ext cx="7987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Express (dis)</a:t>
            </a:r>
            <a:r>
              <a:rPr lang="en-US" sz="2400" b="1" dirty="0"/>
              <a:t>similarity</a:t>
            </a:r>
            <a:r>
              <a:rPr lang="en-US" sz="2400" dirty="0"/>
              <a:t> as a </a:t>
            </a:r>
            <a:r>
              <a:rPr lang="en-US" sz="2400" b="1" dirty="0"/>
              <a:t>ratio</a:t>
            </a:r>
            <a:r>
              <a:rPr lang="en-US" sz="2400" dirty="0"/>
              <a:t> of shared (C) to </a:t>
            </a:r>
            <a:r>
              <a:rPr lang="en-US" sz="2400" b="1" dirty="0"/>
              <a:t>total</a:t>
            </a:r>
            <a:r>
              <a:rPr lang="en-US" sz="2400" dirty="0"/>
              <a:t> (A,B,C)</a:t>
            </a:r>
          </a:p>
        </p:txBody>
      </p:sp>
    </p:spTree>
    <p:extLst>
      <p:ext uri="{BB962C8B-B14F-4D97-AF65-F5344CB8AC3E}">
        <p14:creationId xmlns:p14="http://schemas.microsoft.com/office/powerpoint/2010/main" val="4025661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Proportional (Dis)similarity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77924" y="1608880"/>
            <a:ext cx="835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Express </a:t>
            </a:r>
            <a:r>
              <a:rPr lang="en-US" sz="2400" b="1" dirty="0"/>
              <a:t>dissimilarity</a:t>
            </a:r>
            <a:r>
              <a:rPr lang="en-US" sz="2400" dirty="0"/>
              <a:t> as a </a:t>
            </a:r>
            <a:r>
              <a:rPr lang="en-US" sz="2400" b="1" dirty="0"/>
              <a:t>ratio</a:t>
            </a:r>
            <a:r>
              <a:rPr lang="en-US" sz="2400" dirty="0"/>
              <a:t> of unshared (A,B) to </a:t>
            </a:r>
            <a:r>
              <a:rPr lang="en-US" sz="2400" b="1" dirty="0"/>
              <a:t>total</a:t>
            </a:r>
            <a:r>
              <a:rPr lang="en-US" sz="2400" dirty="0"/>
              <a:t> (A,B,C)</a:t>
            </a:r>
          </a:p>
        </p:txBody>
      </p:sp>
      <p:sp>
        <p:nvSpPr>
          <p:cNvPr id="4" name="Oval 3"/>
          <p:cNvSpPr/>
          <p:nvPr/>
        </p:nvSpPr>
        <p:spPr>
          <a:xfrm>
            <a:off x="3750199" y="2835799"/>
            <a:ext cx="2916822" cy="23496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604081" y="2849299"/>
            <a:ext cx="2916822" cy="234966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328932" y="3530278"/>
            <a:ext cx="51167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45754" y="353027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7437" y="3530277"/>
            <a:ext cx="4908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53732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9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Missing Data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854057"/>
              </p:ext>
            </p:extLst>
          </p:nvPr>
        </p:nvGraphicFramePr>
        <p:xfrm>
          <a:off x="2031999" y="1622483"/>
          <a:ext cx="8128002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Variable</a:t>
                      </a:r>
                      <a:r>
                        <a:rPr lang="en-US" baseline="0" dirty="0"/>
                        <a:t> n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Unit</a:t>
                      </a:r>
                      <a:r>
                        <a:rPr lang="en-US" dirty="0"/>
                        <a:t> 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109004" y="4178456"/>
            <a:ext cx="43272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Lost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Unable to take a measurement</a:t>
            </a:r>
          </a:p>
          <a:p>
            <a:r>
              <a:rPr lang="en-US" sz="2400" dirty="0"/>
              <a:t>           - broken equipment</a:t>
            </a:r>
          </a:p>
          <a:p>
            <a:r>
              <a:rPr lang="en-US" sz="2400" dirty="0"/>
              <a:t>           - no response</a:t>
            </a:r>
          </a:p>
          <a:p>
            <a:r>
              <a:rPr lang="en-US" sz="2400" dirty="0"/>
              <a:t>           - poor field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708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Proportional (Dis)similarity Metrics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081842" y="2376114"/>
            <a:ext cx="5808357" cy="2822845"/>
            <a:chOff x="3081842" y="2376114"/>
            <a:chExt cx="5808357" cy="2822845"/>
          </a:xfrm>
        </p:grpSpPr>
        <p:sp>
          <p:nvSpPr>
            <p:cNvPr id="4" name="Oval 3"/>
            <p:cNvSpPr/>
            <p:nvPr/>
          </p:nvSpPr>
          <p:spPr>
            <a:xfrm>
              <a:off x="3750199" y="28357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604081" y="28492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1842" y="2760836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9359" y="2760834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73730" y="2376114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C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4512198" y="3096229"/>
              <a:ext cx="813661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7165486" y="3291206"/>
              <a:ext cx="1026710" cy="73292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6945243" y="4179631"/>
              <a:ext cx="991564" cy="7288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4379310" y="4128007"/>
              <a:ext cx="1085660" cy="78047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45" y="3489454"/>
              <a:ext cx="869709" cy="869709"/>
            </a:xfrm>
            <a:prstGeom prst="rect">
              <a:avLst/>
            </a:prstGeom>
          </p:spPr>
        </p:pic>
      </p:grpSp>
      <p:sp>
        <p:nvSpPr>
          <p:cNvPr id="17" name="TextBox 16"/>
          <p:cNvSpPr txBox="1"/>
          <p:nvPr/>
        </p:nvSpPr>
        <p:spPr>
          <a:xfrm>
            <a:off x="2777924" y="1608880"/>
            <a:ext cx="8357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Express </a:t>
            </a:r>
            <a:r>
              <a:rPr lang="en-US" sz="2400" b="1" dirty="0"/>
              <a:t>dissimilarity</a:t>
            </a:r>
            <a:r>
              <a:rPr lang="en-US" sz="2400" dirty="0"/>
              <a:t> as a </a:t>
            </a:r>
            <a:r>
              <a:rPr lang="en-US" sz="2400" b="1" dirty="0"/>
              <a:t>ratio</a:t>
            </a:r>
            <a:r>
              <a:rPr lang="en-US" sz="2400" dirty="0"/>
              <a:t> of unshared (A,B) to </a:t>
            </a:r>
            <a:r>
              <a:rPr lang="en-US" sz="2400" b="1" dirty="0"/>
              <a:t>total</a:t>
            </a:r>
            <a:r>
              <a:rPr lang="en-US" sz="2400" dirty="0"/>
              <a:t> (A,B,C)</a:t>
            </a:r>
          </a:p>
        </p:txBody>
      </p:sp>
    </p:spTree>
    <p:extLst>
      <p:ext uri="{BB962C8B-B14F-4D97-AF65-F5344CB8AC3E}">
        <p14:creationId xmlns:p14="http://schemas.microsoft.com/office/powerpoint/2010/main" val="2553006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Jaccard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02734" y="575845"/>
            <a:ext cx="3340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(presence/absence data)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6044" y="807981"/>
            <a:ext cx="4143237" cy="2311633"/>
            <a:chOff x="3081842" y="2179572"/>
            <a:chExt cx="5808357" cy="3019387"/>
          </a:xfrm>
        </p:grpSpPr>
        <p:sp>
          <p:nvSpPr>
            <p:cNvPr id="4" name="Oval 3"/>
            <p:cNvSpPr/>
            <p:nvPr/>
          </p:nvSpPr>
          <p:spPr>
            <a:xfrm>
              <a:off x="3750199" y="28357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604081" y="28492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1842" y="2760836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9359" y="2760834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41276" y="2179572"/>
              <a:ext cx="490840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C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4512198" y="3096229"/>
              <a:ext cx="813661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7165486" y="3291206"/>
              <a:ext cx="1026710" cy="73292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6945243" y="4179631"/>
              <a:ext cx="991564" cy="7288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4379310" y="4128007"/>
              <a:ext cx="1085660" cy="78047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45" y="3489454"/>
              <a:ext cx="869709" cy="86970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617413" y="1882976"/>
                <a:ext cx="224087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𝑗𝑎𝑐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413" y="1882976"/>
                <a:ext cx="2240870" cy="7000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6993134" y="4495826"/>
            <a:ext cx="4055414" cy="1612665"/>
            <a:chOff x="6553294" y="3755047"/>
            <a:chExt cx="4055414" cy="1612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6553294" y="3755047"/>
                  <a:ext cx="81657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𝑗𝑎𝑐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94" y="3755047"/>
                  <a:ext cx="816570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2687" r="-2985" b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7578074" y="3989138"/>
              <a:ext cx="580403" cy="700062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7499201" y="4770184"/>
              <a:ext cx="774427" cy="59752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8470742" y="3939713"/>
              <a:ext cx="732376" cy="561123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8523754" y="4752538"/>
              <a:ext cx="707306" cy="55800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8102980" y="4353742"/>
                  <a:ext cx="583814" cy="58477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2980" y="4353742"/>
                  <a:ext cx="583814" cy="58477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8324" y="4329795"/>
              <a:ext cx="620384" cy="665846"/>
            </a:xfrm>
            <a:prstGeom prst="rect">
              <a:avLst/>
            </a:prstGeom>
          </p:spPr>
        </p:pic>
      </p:grpSp>
      <p:sp>
        <p:nvSpPr>
          <p:cNvPr id="27" name="Down Arrow 26"/>
          <p:cNvSpPr/>
          <p:nvPr/>
        </p:nvSpPr>
        <p:spPr>
          <a:xfrm>
            <a:off x="8978994" y="2650873"/>
            <a:ext cx="424441" cy="3598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5400000">
            <a:off x="6422863" y="4930154"/>
            <a:ext cx="424441" cy="59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95789" y="4695255"/>
                <a:ext cx="2193486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2+2+1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5789" y="4695255"/>
                <a:ext cx="2193486" cy="70006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8611490" y="4729917"/>
            <a:ext cx="252719" cy="315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9685133" y="5091643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5133" y="5091643"/>
                <a:ext cx="583814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9" t="5976" r="30347" b="23515"/>
          <a:stretch/>
        </p:blipFill>
        <p:spPr>
          <a:xfrm>
            <a:off x="8537574" y="3261522"/>
            <a:ext cx="580403" cy="7000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9" t="12722" r="31298" b="8291"/>
          <a:stretch/>
        </p:blipFill>
        <p:spPr>
          <a:xfrm>
            <a:off x="8458701" y="4042568"/>
            <a:ext cx="774427" cy="597528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r="13677" b="575"/>
          <a:stretch/>
        </p:blipFill>
        <p:spPr>
          <a:xfrm>
            <a:off x="9491667" y="3289166"/>
            <a:ext cx="732376" cy="561123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6751" b="8186"/>
          <a:stretch/>
        </p:blipFill>
        <p:spPr>
          <a:xfrm>
            <a:off x="9483254" y="4024922"/>
            <a:ext cx="707306" cy="558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9062480" y="3626126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480" y="3626126"/>
                <a:ext cx="583814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/>
          <p:cNvCxnSpPr/>
          <p:nvPr/>
        </p:nvCxnSpPr>
        <p:spPr>
          <a:xfrm>
            <a:off x="7939041" y="4664480"/>
            <a:ext cx="310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320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350" y="1452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Sørensen’s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91253" y="567712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(presence/absence data)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6044" y="807981"/>
            <a:ext cx="4143237" cy="2311633"/>
            <a:chOff x="3081842" y="2179572"/>
            <a:chExt cx="5808357" cy="3019387"/>
          </a:xfrm>
        </p:grpSpPr>
        <p:sp>
          <p:nvSpPr>
            <p:cNvPr id="4" name="Oval 3"/>
            <p:cNvSpPr/>
            <p:nvPr/>
          </p:nvSpPr>
          <p:spPr>
            <a:xfrm>
              <a:off x="3750199" y="28357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604081" y="2849299"/>
              <a:ext cx="2916822" cy="234966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81842" y="2760836"/>
              <a:ext cx="5116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A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99359" y="2760834"/>
              <a:ext cx="490840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B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41276" y="2179572"/>
              <a:ext cx="490840" cy="7694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C</a:t>
              </a:r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379" t="5976" r="30347" b="23515"/>
            <a:stretch/>
          </p:blipFill>
          <p:spPr>
            <a:xfrm>
              <a:off x="4512198" y="3096229"/>
              <a:ext cx="813661" cy="9144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58" r="13677" b="575"/>
            <a:stretch/>
          </p:blipFill>
          <p:spPr>
            <a:xfrm>
              <a:off x="7165486" y="3291206"/>
              <a:ext cx="1026710" cy="732923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206" t="6751" b="8186"/>
            <a:stretch/>
          </p:blipFill>
          <p:spPr>
            <a:xfrm>
              <a:off x="6945243" y="4179631"/>
              <a:ext cx="991564" cy="728850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99" t="12722" r="31298" b="8291"/>
            <a:stretch/>
          </p:blipFill>
          <p:spPr>
            <a:xfrm>
              <a:off x="4379310" y="4128007"/>
              <a:ext cx="1085660" cy="780474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99245" y="3489454"/>
              <a:ext cx="869709" cy="86970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581418" y="1773867"/>
                <a:ext cx="2457468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18" y="1773867"/>
                <a:ext cx="2457468" cy="70006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Down Arrow 26"/>
          <p:cNvSpPr/>
          <p:nvPr/>
        </p:nvSpPr>
        <p:spPr>
          <a:xfrm>
            <a:off x="9102860" y="2536529"/>
            <a:ext cx="424441" cy="4759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/>
          <p:cNvSpPr/>
          <p:nvPr/>
        </p:nvSpPr>
        <p:spPr>
          <a:xfrm rot="5400000">
            <a:off x="6422863" y="4930154"/>
            <a:ext cx="424441" cy="592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73917" y="4720543"/>
                <a:ext cx="2377830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𝟔𝟔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2+2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2+2+2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17" y="4720543"/>
                <a:ext cx="2377830" cy="70006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6879628" y="3191157"/>
            <a:ext cx="4019835" cy="3034566"/>
            <a:chOff x="6717582" y="3411076"/>
            <a:chExt cx="4019835" cy="3034566"/>
          </a:xfrm>
        </p:grpSpPr>
        <p:grpSp>
          <p:nvGrpSpPr>
            <p:cNvPr id="26" name="Group 25"/>
            <p:cNvGrpSpPr/>
            <p:nvPr/>
          </p:nvGrpSpPr>
          <p:grpSpPr>
            <a:xfrm>
              <a:off x="6717582" y="3411076"/>
              <a:ext cx="3399451" cy="1637140"/>
              <a:chOff x="6277742" y="2184157"/>
              <a:chExt cx="3399451" cy="16371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6277742" y="3451965"/>
                    <a:ext cx="86324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𝑆𝑜𝑟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77742" y="3451965"/>
                    <a:ext cx="863249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l="-8511" r="-3546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9" name="Picture 1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379" t="5976" r="30347" b="23515"/>
              <a:stretch/>
            </p:blipFill>
            <p:spPr>
              <a:xfrm>
                <a:off x="8178137" y="2209729"/>
                <a:ext cx="580403" cy="700062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899" t="12722" r="31298" b="8291"/>
              <a:stretch/>
            </p:blipFill>
            <p:spPr>
              <a:xfrm>
                <a:off x="7919075" y="3039103"/>
                <a:ext cx="774427" cy="597528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958" r="13677" b="575"/>
              <a:stretch/>
            </p:blipFill>
            <p:spPr>
              <a:xfrm>
                <a:off x="8874886" y="2184157"/>
                <a:ext cx="732376" cy="561123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206" t="6751" b="8186"/>
              <a:stretch/>
            </p:blipFill>
            <p:spPr>
              <a:xfrm>
                <a:off x="8969887" y="2949558"/>
                <a:ext cx="707306" cy="558005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8536131" y="2655201"/>
                    <a:ext cx="583814" cy="58477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3" name="Rectangle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36131" y="2655201"/>
                    <a:ext cx="583814" cy="584775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7033" y="5779796"/>
              <a:ext cx="620384" cy="665846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8110" y="5022212"/>
              <a:ext cx="620384" cy="665846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84237" y="5896864"/>
            <a:ext cx="74971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**</a:t>
            </a:r>
            <a:r>
              <a:rPr lang="en-US" sz="2400" b="1" dirty="0">
                <a:solidFill>
                  <a:srgbClr val="FF0000"/>
                </a:solidFill>
              </a:rPr>
              <a:t>Bray-Curtis</a:t>
            </a:r>
            <a:r>
              <a:rPr lang="en-US" sz="2400" dirty="0">
                <a:solidFill>
                  <a:srgbClr val="FF0000"/>
                </a:solidFill>
              </a:rPr>
              <a:t> is for continuous data but collapses down to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dirty="0" err="1">
                <a:solidFill>
                  <a:srgbClr val="FF0000"/>
                </a:solidFill>
              </a:rPr>
              <a:t>Sørensen’s</a:t>
            </a:r>
            <a:r>
              <a:rPr lang="en-US" sz="2400" dirty="0">
                <a:solidFill>
                  <a:srgbClr val="FF0000"/>
                </a:solidFill>
              </a:rPr>
              <a:t> with ones and zeros*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7939041" y="4664480"/>
            <a:ext cx="31095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79" t="5976" r="30347" b="23515"/>
          <a:stretch/>
        </p:blipFill>
        <p:spPr>
          <a:xfrm>
            <a:off x="7973540" y="4862422"/>
            <a:ext cx="580403" cy="700062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9" t="12722" r="31298" b="8291"/>
          <a:stretch/>
        </p:blipFill>
        <p:spPr>
          <a:xfrm>
            <a:off x="7775438" y="5691796"/>
            <a:ext cx="774427" cy="597528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58" r="13677" b="575"/>
          <a:stretch/>
        </p:blipFill>
        <p:spPr>
          <a:xfrm>
            <a:off x="8901937" y="4836850"/>
            <a:ext cx="732376" cy="561123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6" t="6751" b="8186"/>
          <a:stretch/>
        </p:blipFill>
        <p:spPr>
          <a:xfrm>
            <a:off x="8948170" y="5602251"/>
            <a:ext cx="707306" cy="558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8354289" y="5197584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4289" y="5197584"/>
                <a:ext cx="583814" cy="58477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>
                <a:off x="9534528" y="5146001"/>
                <a:ext cx="58381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528" y="5146001"/>
                <a:ext cx="583814" cy="58477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70294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76300" y="39233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Gower Index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492" y="1730564"/>
            <a:ext cx="77096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Appropriate for mixed data (binary, interval, ratio, ordinal)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handle missing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6579458" y="3783228"/>
                <a:ext cx="3855094" cy="8940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𝐺𝑜𝑤𝑒𝑟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𝑖𝑗𝑘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458" y="3783228"/>
                <a:ext cx="3855094" cy="8940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155793"/>
              </p:ext>
            </p:extLst>
          </p:nvPr>
        </p:nvGraphicFramePr>
        <p:xfrm>
          <a:off x="722184" y="3783228"/>
          <a:ext cx="42081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8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1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Sample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COLOR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MASS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FAT</a:t>
                      </a:r>
                      <a:r>
                        <a:rPr lang="en-US" baseline="0" dirty="0">
                          <a:solidFill>
                            <a:sysClr val="windowText" lastClr="000000"/>
                          </a:solidFill>
                        </a:rPr>
                        <a:t> DEPOSIT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white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179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Proportional Dissimilarity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9081" y="1967696"/>
            <a:ext cx="863903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Commonly used for </a:t>
            </a:r>
            <a:r>
              <a:rPr lang="en-US" sz="2400" b="1" dirty="0"/>
              <a:t>species abundance data </a:t>
            </a:r>
            <a:r>
              <a:rPr lang="en-US" sz="2400" dirty="0"/>
              <a:t>but can be </a:t>
            </a:r>
          </a:p>
          <a:p>
            <a:r>
              <a:rPr lang="en-US" sz="2400" dirty="0"/>
              <a:t>     used for data of any scale (e.g., presence/ absence)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Less emphasis on outliers than 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Unlike ED and Manhattan, </a:t>
            </a:r>
            <a:r>
              <a:rPr lang="en-US" sz="2400" b="1" dirty="0"/>
              <a:t>maximum</a:t>
            </a:r>
            <a:r>
              <a:rPr lang="en-US" sz="2400" dirty="0"/>
              <a:t> when </a:t>
            </a:r>
            <a:r>
              <a:rPr lang="en-US" sz="2400" b="1" dirty="0"/>
              <a:t>no species </a:t>
            </a:r>
            <a:r>
              <a:rPr lang="en-US" sz="2400" dirty="0"/>
              <a:t>are </a:t>
            </a:r>
            <a:r>
              <a:rPr lang="en-US" sz="2400" b="1" dirty="0"/>
              <a:t>shared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Not compatible with all analyses (e.g., DA, CCA)</a:t>
            </a:r>
          </a:p>
        </p:txBody>
      </p:sp>
    </p:spTree>
    <p:extLst>
      <p:ext uri="{BB962C8B-B14F-4D97-AF65-F5344CB8AC3E}">
        <p14:creationId xmlns:p14="http://schemas.microsoft.com/office/powerpoint/2010/main" val="3973180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29599" y="353568"/>
            <a:ext cx="3444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Multivariate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1325" y="1548384"/>
            <a:ext cx="434554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Screen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Standardization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Distance or Dissimilarity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398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89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Dealing with Missing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4873" y="1690688"/>
            <a:ext cx="103536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1. Complete case: </a:t>
            </a:r>
            <a:r>
              <a:rPr lang="en-US" sz="2400" dirty="0"/>
              <a:t>omit any case that is missing data</a:t>
            </a:r>
            <a:endParaRPr lang="en-US" sz="2400" b="1" dirty="0"/>
          </a:p>
          <a:p>
            <a:r>
              <a:rPr lang="en-US" sz="2400" b="1" dirty="0"/>
              <a:t>		- </a:t>
            </a:r>
            <a:r>
              <a:rPr lang="en-US" sz="2400" dirty="0"/>
              <a:t>discard information</a:t>
            </a:r>
          </a:p>
          <a:p>
            <a:r>
              <a:rPr lang="en-US" sz="2400" dirty="0"/>
              <a:t>		</a:t>
            </a:r>
            <a:r>
              <a:rPr lang="en-US" sz="2400" b="1" dirty="0"/>
              <a:t>-</a:t>
            </a:r>
            <a:r>
              <a:rPr lang="en-US" sz="2400" dirty="0"/>
              <a:t> decrease sample size</a:t>
            </a:r>
          </a:p>
          <a:p>
            <a:r>
              <a:rPr lang="en-US" sz="2400" dirty="0"/>
              <a:t>		</a:t>
            </a:r>
            <a:r>
              <a:rPr lang="en-US" sz="2400" b="1" dirty="0"/>
              <a:t>- </a:t>
            </a:r>
            <a:r>
              <a:rPr lang="en-US" sz="2400" dirty="0"/>
              <a:t>non-random removals</a:t>
            </a:r>
          </a:p>
          <a:p>
            <a:endParaRPr lang="en-US" sz="2400" dirty="0"/>
          </a:p>
          <a:p>
            <a:r>
              <a:rPr lang="en-US" sz="2400" b="1" dirty="0"/>
              <a:t>2. Available Case:</a:t>
            </a:r>
            <a:r>
              <a:rPr lang="en-US" sz="2400" dirty="0"/>
              <a:t> use available data to estimate missing (e. g., correlation matrix)</a:t>
            </a:r>
          </a:p>
          <a:p>
            <a:r>
              <a:rPr lang="en-US" sz="2400" dirty="0"/>
              <a:t>		</a:t>
            </a:r>
            <a:r>
              <a:rPr lang="en-US" sz="2400" b="1" dirty="0"/>
              <a:t>- </a:t>
            </a:r>
            <a:r>
              <a:rPr lang="en-US" sz="2400" dirty="0"/>
              <a:t>still non-random</a:t>
            </a:r>
          </a:p>
          <a:p>
            <a:endParaRPr lang="en-US" sz="2400" b="1" dirty="0"/>
          </a:p>
          <a:p>
            <a:r>
              <a:rPr lang="en-US" sz="2400" b="1" dirty="0"/>
              <a:t>3. Imputation: </a:t>
            </a:r>
            <a:r>
              <a:rPr lang="en-US" sz="2400" dirty="0"/>
              <a:t>“filling in” missing data with plausible values</a:t>
            </a:r>
          </a:p>
          <a:p>
            <a:r>
              <a:rPr lang="en-US" sz="2400" dirty="0"/>
              <a:t>		</a:t>
            </a:r>
            <a:r>
              <a:rPr lang="en-US" sz="2400" b="1" dirty="0"/>
              <a:t>- </a:t>
            </a:r>
            <a:r>
              <a:rPr lang="en-US" sz="2400" dirty="0"/>
              <a:t>regression models, monte carlo simulations </a:t>
            </a:r>
          </a:p>
          <a:p>
            <a:r>
              <a:rPr lang="en-US" sz="2400" dirty="0"/>
              <a:t>		-still not “real data” can bias estimates</a:t>
            </a:r>
          </a:p>
          <a:p>
            <a:r>
              <a:rPr lang="en-US" sz="2400" dirty="0"/>
              <a:t>		</a:t>
            </a:r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67795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92519" y="1509725"/>
                <a:ext cx="14831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519" y="1509725"/>
                <a:ext cx="1483163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11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280900" y="2426719"/>
                <a:ext cx="370639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 </m:t>
                        </m:r>
                      </m:sup>
                    </m:sSup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transformed variable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mathematical function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original variable</a:t>
                </a:r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900" y="2426719"/>
                <a:ext cx="3706399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316" t="-4061" r="-1809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3697022" y="349957"/>
            <a:ext cx="48741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Data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88813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460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0790" y="1356886"/>
            <a:ext cx="10702032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 assumptions of </a:t>
            </a:r>
            <a:r>
              <a:rPr lang="en-US" sz="2400" b="1" dirty="0"/>
              <a:t>normality</a:t>
            </a:r>
            <a:r>
              <a:rPr lang="en-US" sz="2400" dirty="0"/>
              <a:t>, </a:t>
            </a:r>
            <a:r>
              <a:rPr lang="en-US" sz="2400" b="1" dirty="0"/>
              <a:t>linearity</a:t>
            </a:r>
            <a:r>
              <a:rPr lang="en-US" sz="2400" dirty="0"/>
              <a:t>, </a:t>
            </a:r>
            <a:r>
              <a:rPr lang="en-US" sz="2400" b="1" dirty="0"/>
              <a:t>homogeneity of variances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Patterns in transformed data may be easier to understand and communicate than </a:t>
            </a:r>
          </a:p>
          <a:p>
            <a:r>
              <a:rPr lang="en-US" sz="2400" dirty="0"/>
              <a:t>    patterns in the raw data (e.g., species area curve)</a:t>
            </a:r>
          </a:p>
        </p:txBody>
      </p:sp>
      <p:pic>
        <p:nvPicPr>
          <p:cNvPr id="4" name="Picture 2" descr="http://upload.wikimedia.org/wikipedia/commons/7/7c/SAR(Species-area_curve)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534"/>
          <a:stretch/>
        </p:blipFill>
        <p:spPr bwMode="auto">
          <a:xfrm>
            <a:off x="6550947" y="3390900"/>
            <a:ext cx="4389120" cy="295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upload.wikimedia.org/wikipedia/commons/7/7c/SAR(Species-area_curve)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626"/>
          <a:stretch/>
        </p:blipFill>
        <p:spPr bwMode="auto">
          <a:xfrm>
            <a:off x="1244511" y="3336717"/>
            <a:ext cx="4389120" cy="3006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85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Multivariate Normality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4"/>
          <a:stretch/>
        </p:blipFill>
        <p:spPr>
          <a:xfrm>
            <a:off x="2831604" y="1203008"/>
            <a:ext cx="6018215" cy="4273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02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31833</TotalTime>
  <Words>3314</Words>
  <Application>Microsoft Office PowerPoint</Application>
  <PresentationFormat>Widescreen</PresentationFormat>
  <Paragraphs>1885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Arial</vt:lpstr>
      <vt:lpstr>Calibri</vt:lpstr>
      <vt:lpstr>Calibri Light</vt:lpstr>
      <vt:lpstr>Cambria Math</vt:lpstr>
      <vt:lpstr>Segoe Script</vt:lpstr>
      <vt:lpstr>Office Theme</vt:lpstr>
      <vt:lpstr>Multivariate Data</vt:lpstr>
      <vt:lpstr>Data Screening</vt:lpstr>
      <vt:lpstr>Data Screening</vt:lpstr>
      <vt:lpstr>Data Screening</vt:lpstr>
      <vt:lpstr>Missing Data</vt:lpstr>
      <vt:lpstr>Dealing with Missing Data</vt:lpstr>
      <vt:lpstr>PowerPoint Presentation</vt:lpstr>
      <vt:lpstr>Data Transformation</vt:lpstr>
      <vt:lpstr>Multivariate Normality</vt:lpstr>
      <vt:lpstr>Multivariate Normality</vt:lpstr>
      <vt:lpstr>Log Transformation</vt:lpstr>
      <vt:lpstr>Log Transformation</vt:lpstr>
      <vt:lpstr>Square Root Transformation</vt:lpstr>
      <vt:lpstr>Square Root Transformation</vt:lpstr>
      <vt:lpstr>Arcsine Square Root Transformation</vt:lpstr>
      <vt:lpstr>Arcsine Square Root Transformation</vt:lpstr>
      <vt:lpstr>Arcsine Square Root Transformation</vt:lpstr>
      <vt:lpstr>Transformations Summary</vt:lpstr>
      <vt:lpstr>Data Standardizations</vt:lpstr>
      <vt:lpstr>Row and Column Standardizations</vt:lpstr>
      <vt:lpstr>Column Z-score Standardization</vt:lpstr>
      <vt:lpstr>Standard deviation units</vt:lpstr>
      <vt:lpstr>Column Total Standardization</vt:lpstr>
      <vt:lpstr>Row Total Standardization</vt:lpstr>
      <vt:lpstr>Standardization Example</vt:lpstr>
      <vt:lpstr>PowerPoint Presentation</vt:lpstr>
      <vt:lpstr>PowerPoint Presentation</vt:lpstr>
      <vt:lpstr>PowerPoint Presentation</vt:lpstr>
      <vt:lpstr>When to standardize?</vt:lpstr>
      <vt:lpstr>When to standardize?</vt:lpstr>
      <vt:lpstr>Outliers</vt:lpstr>
      <vt:lpstr>Univariate Outliers</vt:lpstr>
      <vt:lpstr>Multivariate Outliers</vt:lpstr>
      <vt:lpstr>Multivariate Outliers</vt:lpstr>
      <vt:lpstr>Rules for checking outliers</vt:lpstr>
      <vt:lpstr>Multivariate Dataset: 2-way data matrix</vt:lpstr>
      <vt:lpstr>p-dimensional space</vt:lpstr>
      <vt:lpstr>How similar (or dissimilar)?</vt:lpstr>
      <vt:lpstr>PowerPoint Presentation</vt:lpstr>
      <vt:lpstr>Measuring Distance</vt:lpstr>
      <vt:lpstr>Distance vs. Dissimilarity</vt:lpstr>
      <vt:lpstr>Raw data to dissimilarity/distance matrix</vt:lpstr>
      <vt:lpstr>Raw data to dissimilarity/distance matrix</vt:lpstr>
      <vt:lpstr>So Many Metrics!</vt:lpstr>
      <vt:lpstr>Euclidean Distance</vt:lpstr>
      <vt:lpstr>Euclidean Distance</vt:lpstr>
      <vt:lpstr>City-block (Manhattan) Distance</vt:lpstr>
      <vt:lpstr>Proportional (Dis)similarity Metrics</vt:lpstr>
      <vt:lpstr>Proportional (Dis)similarity Metrics</vt:lpstr>
      <vt:lpstr>Proportional (Dis)similarity Metrics</vt:lpstr>
      <vt:lpstr>Jaccard Index</vt:lpstr>
      <vt:lpstr>Sørensen’s Index</vt:lpstr>
      <vt:lpstr>PowerPoint Presentation</vt:lpstr>
      <vt:lpstr>Proportional Dissimilarity Metrics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173</cp:revision>
  <dcterms:created xsi:type="dcterms:W3CDTF">2013-11-11T18:43:58Z</dcterms:created>
  <dcterms:modified xsi:type="dcterms:W3CDTF">2020-07-31T17:24:53Z</dcterms:modified>
</cp:coreProperties>
</file>