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305" r:id="rId8"/>
    <p:sldId id="309" r:id="rId9"/>
    <p:sldId id="307" r:id="rId10"/>
    <p:sldId id="308" r:id="rId11"/>
    <p:sldId id="265" r:id="rId12"/>
    <p:sldId id="266" r:id="rId13"/>
    <p:sldId id="268" r:id="rId14"/>
    <p:sldId id="270" r:id="rId15"/>
    <p:sldId id="269" r:id="rId16"/>
    <p:sldId id="271" r:id="rId17"/>
    <p:sldId id="267" r:id="rId18"/>
    <p:sldId id="272" r:id="rId19"/>
    <p:sldId id="311" r:id="rId20"/>
    <p:sldId id="312" r:id="rId21"/>
    <p:sldId id="344" r:id="rId22"/>
    <p:sldId id="314" r:id="rId23"/>
    <p:sldId id="315" r:id="rId24"/>
    <p:sldId id="324" r:id="rId25"/>
    <p:sldId id="313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310" r:id="rId57"/>
    <p:sldId id="290" r:id="rId58"/>
    <p:sldId id="304" r:id="rId59"/>
    <p:sldId id="293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49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50" y="342"/>
      </p:cViewPr>
      <p:guideLst>
        <p:guide orient="horz" pos="3384"/>
        <p:guide pos="49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4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7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2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8000E-651D-4B64-8BC4-46F3938AD41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2DCDB-ED59-49D1-AA3B-1DF2F87E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0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0.png"/><Relationship Id="rId4" Type="http://schemas.openxmlformats.org/officeDocument/2006/relationships/image" Target="../media/image3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0.png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0845"/>
            <a:ext cx="9144000" cy="2387600"/>
          </a:xfrm>
        </p:spPr>
        <p:txBody>
          <a:bodyPr/>
          <a:lstStyle/>
          <a:p>
            <a:r>
              <a:rPr lang="en-US" dirty="0"/>
              <a:t>Testing Groups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5336" y="4224438"/>
            <a:ext cx="3840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MRPP, </a:t>
            </a:r>
            <a:r>
              <a:rPr lang="en-US" sz="2400" dirty="0" err="1"/>
              <a:t>PerMANOVA</a:t>
            </a:r>
            <a:r>
              <a:rPr lang="en-US" sz="2400" dirty="0"/>
              <a:t>, ANOSIM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3538" y="202973"/>
            <a:ext cx="4227512" cy="2886075"/>
            <a:chOff x="1735138" y="1214437"/>
            <a:chExt cx="5545138" cy="5203825"/>
          </a:xfrm>
        </p:grpSpPr>
        <p:grpSp>
          <p:nvGrpSpPr>
            <p:cNvPr id="10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0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2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25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27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1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Rectangle 33"/>
            <p:cNvSpPr>
              <a:spLocks noChangeArrowheads="1"/>
            </p:cNvSpPr>
            <p:nvPr/>
          </p:nvSpPr>
          <p:spPr bwMode="auto">
            <a:xfrm>
              <a:off x="2405284" y="1341120"/>
              <a:ext cx="826333" cy="66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43"/>
            <p:cNvSpPr>
              <a:spLocks noChangeArrowheads="1"/>
            </p:cNvSpPr>
            <p:nvPr/>
          </p:nvSpPr>
          <p:spPr bwMode="auto">
            <a:xfrm>
              <a:off x="2388376" y="1718584"/>
              <a:ext cx="1274191" cy="33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7195225" y="155556"/>
            <a:ext cx="4200727" cy="312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58459" y="1465081"/>
            <a:ext cx="1259823" cy="155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9344025" y="1221641"/>
            <a:ext cx="1803819" cy="185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82" y="4039251"/>
            <a:ext cx="2220290" cy="2261791"/>
          </a:xfrm>
          <a:prstGeom prst="rect">
            <a:avLst/>
          </a:prstGeom>
        </p:spPr>
      </p:pic>
      <p:pic>
        <p:nvPicPr>
          <p:cNvPr id="47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66" y="4379595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2" descr="7025083-l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2" y="3217419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770" y="2465407"/>
            <a:ext cx="55917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4) Permute the data by randomly assigning </a:t>
            </a:r>
          </a:p>
          <a:p>
            <a:r>
              <a:rPr lang="en-US" sz="2400" dirty="0"/>
              <a:t>    sample observations to groups.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5) Calculate the significance by taking the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fraction of permuted deltas that are less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than the observed delta.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6) Calculate the effect size independent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of the sample size (chance-corrected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within-group agreement).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519" y="1885663"/>
            <a:ext cx="4505281" cy="288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0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00455"/>
              </p:ext>
            </p:extLst>
          </p:nvPr>
        </p:nvGraphicFramePr>
        <p:xfrm>
          <a:off x="502535" y="169068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05486"/>
              </p:ext>
            </p:extLst>
          </p:nvPr>
        </p:nvGraphicFramePr>
        <p:xfrm>
          <a:off x="527613" y="409516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419372" y="5804343"/>
            <a:ext cx="461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Calculate delta for this permutation</a:t>
            </a:r>
          </a:p>
        </p:txBody>
      </p:sp>
    </p:spTree>
    <p:extLst>
      <p:ext uri="{BB962C8B-B14F-4D97-AF65-F5344CB8AC3E}">
        <p14:creationId xmlns:p14="http://schemas.microsoft.com/office/powerpoint/2010/main" val="1336419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770" y="2465407"/>
            <a:ext cx="55917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4) Permute the data by randomly assigning </a:t>
            </a:r>
          </a:p>
          <a:p>
            <a:r>
              <a:rPr lang="en-US" sz="2400" dirty="0"/>
              <a:t>    sample observations to groups.</a:t>
            </a:r>
          </a:p>
          <a:p>
            <a:endParaRPr lang="en-US" sz="2400" dirty="0"/>
          </a:p>
          <a:p>
            <a:r>
              <a:rPr lang="en-US" sz="2400" dirty="0"/>
              <a:t>5) Calculate the significance by taking the </a:t>
            </a:r>
          </a:p>
          <a:p>
            <a:r>
              <a:rPr lang="en-US" sz="2400" dirty="0"/>
              <a:t>     fraction of permuted deltas that are less</a:t>
            </a:r>
          </a:p>
          <a:p>
            <a:r>
              <a:rPr lang="en-US" sz="2400" dirty="0"/>
              <a:t>     than the observed delta.</a:t>
            </a:r>
          </a:p>
          <a:p>
            <a:endParaRPr lang="en-US" sz="2400" dirty="0"/>
          </a:p>
          <a:p>
            <a:r>
              <a:rPr lang="en-US" sz="2400" dirty="0"/>
              <a:t>6) Calculate the effect size independent </a:t>
            </a:r>
          </a:p>
          <a:p>
            <a:r>
              <a:rPr lang="en-US" sz="2400" dirty="0"/>
              <a:t>     of the sample size (chance-corrected</a:t>
            </a:r>
          </a:p>
          <a:p>
            <a:r>
              <a:rPr lang="en-US" sz="2400" dirty="0"/>
              <a:t>     within-group agreement).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322" y="3582488"/>
            <a:ext cx="4505281" cy="2888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27021" y="2333075"/>
                <a:ext cx="4626779" cy="1078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021" y="2333075"/>
                <a:ext cx="4626779" cy="1078244"/>
              </a:xfrm>
              <a:prstGeom prst="rect">
                <a:avLst/>
              </a:prstGeom>
              <a:blipFill rotWithShape="0">
                <a:blip r:embed="rId3"/>
                <a:stretch>
                  <a:fillRect l="-5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73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1555" y="1690688"/>
            <a:ext cx="980877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i="1" dirty="0"/>
              <a:t>A</a:t>
            </a:r>
            <a:r>
              <a:rPr lang="en-US" sz="2400" i="1" dirty="0"/>
              <a:t> </a:t>
            </a:r>
            <a:r>
              <a:rPr lang="en-US" sz="2400" dirty="0"/>
              <a:t>statistic describes </a:t>
            </a:r>
            <a:r>
              <a:rPr lang="en-US" sz="2400" b="1" dirty="0"/>
              <a:t>with-group homogeneity 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compared to random </a:t>
            </a:r>
            <a:r>
              <a:rPr lang="en-US" sz="2400" dirty="0"/>
              <a:t>expectation.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= 1 when all items in a group are identical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= 0 when within-group heterogeneity equals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expectation by chance.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i="1" dirty="0">
                <a:solidFill>
                  <a:srgbClr val="FF0000"/>
                </a:solidFill>
              </a:rPr>
              <a:t>A </a:t>
            </a:r>
            <a:r>
              <a:rPr lang="en-US" sz="2400" dirty="0">
                <a:solidFill>
                  <a:srgbClr val="FF0000"/>
                </a:solidFill>
              </a:rPr>
              <a:t>&lt; 0.1 common in ecology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 &gt; 0.3 is fairly high in ecology</a:t>
            </a:r>
          </a:p>
          <a:p>
            <a:endParaRPr lang="en-US" sz="2400" dirty="0"/>
          </a:p>
          <a:p>
            <a:r>
              <a:rPr lang="en-US" sz="2400" b="1" i="1" dirty="0"/>
              <a:t>Can still have statistical significance (small p-value) even when “effect size” </a:t>
            </a:r>
          </a:p>
          <a:p>
            <a:r>
              <a:rPr lang="en-US" sz="2400" b="1" i="1" dirty="0"/>
              <a:t>is small, with large sample size.</a:t>
            </a:r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59832" y="2961268"/>
                <a:ext cx="4902817" cy="7781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=1−</m:t>
                    </m:r>
                    <m:box>
                      <m:box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𝑜𝑏𝑠𝑒𝑟𝑣𝑒𝑑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𝑒𝑥𝑝𝑒𝑐𝑡𝑒𝑑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832" y="2961268"/>
                <a:ext cx="4902817" cy="778162"/>
              </a:xfrm>
              <a:prstGeom prst="rect">
                <a:avLst/>
              </a:prstGeom>
              <a:blipFill rotWithShape="0">
                <a:blip r:embed="rId2"/>
                <a:stretch>
                  <a:fillRect l="-124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4627" y="3075709"/>
            <a:ext cx="5933209" cy="247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PAHC</a:t>
            </a:r>
            <a:r>
              <a:rPr lang="en-US" b="1" dirty="0"/>
              <a:t> example</a:t>
            </a:r>
            <a:br>
              <a:rPr lang="en-US" dirty="0"/>
            </a:br>
            <a:r>
              <a:rPr lang="en-US" sz="3200" dirty="0"/>
              <a:t>Shell morphology of </a:t>
            </a:r>
            <a:r>
              <a:rPr lang="en-US" sz="3200" i="1" dirty="0"/>
              <a:t>Littoraria angulifera</a:t>
            </a:r>
            <a:r>
              <a:rPr lang="en-US" sz="3200" dirty="0"/>
              <a:t> </a:t>
            </a:r>
            <a:endParaRPr lang="en-US" sz="3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22876" y="2506522"/>
          <a:ext cx="5405376" cy="2533650"/>
        </p:xfrm>
        <a:graphic>
          <a:graphicData uri="http://schemas.openxmlformats.org/drawingml/2006/table">
            <a:tbl>
              <a:tblPr/>
              <a:tblGrid>
                <a:gridCol w="109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" y="365125"/>
            <a:ext cx="2229962" cy="222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0" y="230744"/>
            <a:ext cx="2220290" cy="226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675" y="6488668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 from jaxshells.org</a:t>
            </a:r>
          </a:p>
        </p:txBody>
      </p:sp>
    </p:spTree>
    <p:extLst>
      <p:ext uri="{BB962C8B-B14F-4D97-AF65-F5344CB8AC3E}">
        <p14:creationId xmlns:p14="http://schemas.microsoft.com/office/powerpoint/2010/main" val="352822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PAHC –Average- Linkage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2879204" y="1959981"/>
            <a:ext cx="6194903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54370" y="4062714"/>
            <a:ext cx="2002421" cy="209501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84426" y="3553428"/>
            <a:ext cx="2505920" cy="280107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7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2040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K-means </a:t>
            </a:r>
            <a:r>
              <a:rPr lang="en-US" dirty="0"/>
              <a:t>plot on PCA ordination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6" y="371477"/>
            <a:ext cx="6134490" cy="61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1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MRRP Results – Snail Morphology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75273"/>
              </p:ext>
            </p:extLst>
          </p:nvPr>
        </p:nvGraphicFramePr>
        <p:xfrm>
          <a:off x="1359383" y="1929778"/>
          <a:ext cx="346726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Caribbean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 Atlantic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8120" y="40147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Chance corrected within-group agreement </a:t>
            </a:r>
            <a:r>
              <a:rPr lang="en-US" b="1" dirty="0"/>
              <a:t>A: 0.4973 </a:t>
            </a:r>
          </a:p>
          <a:p>
            <a:r>
              <a:rPr lang="en-US" dirty="0"/>
              <a:t>Based on observed </a:t>
            </a:r>
            <a:r>
              <a:rPr lang="en-US" b="1" dirty="0"/>
              <a:t>delta 0.06852 </a:t>
            </a:r>
            <a:r>
              <a:rPr lang="en-US" dirty="0"/>
              <a:t>and expected delta 0.1363 </a:t>
            </a:r>
          </a:p>
          <a:p>
            <a:endParaRPr lang="en-US" dirty="0"/>
          </a:p>
          <a:p>
            <a:r>
              <a:rPr lang="en-US" dirty="0"/>
              <a:t>Significance of delta: </a:t>
            </a:r>
            <a:r>
              <a:rPr lang="en-US" b="1" i="1" dirty="0"/>
              <a:t>p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0.008 </a:t>
            </a:r>
          </a:p>
          <a:p>
            <a:r>
              <a:rPr lang="en-US" dirty="0"/>
              <a:t>Based on  </a:t>
            </a:r>
            <a:r>
              <a:rPr lang="en-US" b="1" dirty="0"/>
              <a:t>999  </a:t>
            </a:r>
            <a:r>
              <a:rPr lang="en-US" dirty="0"/>
              <a:t>permutations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410325" y="1527175"/>
            <a:ext cx="5781675" cy="5199063"/>
            <a:chOff x="4038" y="962"/>
            <a:chExt cx="3642" cy="3275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48" y="962"/>
              <a:ext cx="3632" cy="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825" y="4063"/>
              <a:ext cx="3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delta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 rot="16200000">
              <a:off x="3781" y="2318"/>
              <a:ext cx="68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583" y="3750"/>
              <a:ext cx="277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83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5134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691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6242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799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7356" y="3750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481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0.06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5032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0.08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5589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140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0.12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6697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0.14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7254" y="3863"/>
              <a:ext cx="28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0.16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V="1">
              <a:off x="4470" y="1413"/>
              <a:ext cx="0" cy="223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H="1">
              <a:off x="4421" y="3648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H="1">
              <a:off x="4421" y="3092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4421" y="2530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4421" y="1975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4421" y="1413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 rot="16200000">
              <a:off x="4290" y="356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 rot="16200000">
              <a:off x="4209" y="3004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 rot="16200000">
              <a:off x="4209" y="2442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 rot="16200000">
              <a:off x="4209" y="1887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 rot="16200000">
              <a:off x="4209" y="1325"/>
              <a:ext cx="24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583" y="3610"/>
              <a:ext cx="276" cy="3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859" y="3648"/>
              <a:ext cx="275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5134" y="3615"/>
              <a:ext cx="281" cy="3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5415" y="3577"/>
              <a:ext cx="276" cy="7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5691" y="3491"/>
              <a:ext cx="276" cy="15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5967" y="3318"/>
              <a:ext cx="275" cy="33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6242" y="3016"/>
              <a:ext cx="281" cy="632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6523" y="2126"/>
              <a:ext cx="276" cy="1522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6799" y="1170"/>
              <a:ext cx="276" cy="247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7075" y="3335"/>
              <a:ext cx="281" cy="31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8" name="Straight Arrow Connector 47"/>
          <p:cNvCxnSpPr/>
          <p:nvPr/>
        </p:nvCxnSpPr>
        <p:spPr>
          <a:xfrm>
            <a:off x="7824486" y="5163087"/>
            <a:ext cx="0" cy="705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397899" y="4818102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0.069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07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1544" y="5613722"/>
            <a:ext cx="6961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 conclude that the two clusters differ </a:t>
            </a:r>
            <a:r>
              <a:rPr lang="en-US" sz="2400" b="1" i="1" dirty="0"/>
              <a:t>significantly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in terms of the shell morphology.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5997097" y="802512"/>
            <a:ext cx="6194903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72263" y="2905245"/>
            <a:ext cx="2002421" cy="209501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02319" y="2395959"/>
            <a:ext cx="2505920" cy="280107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32" y="159461"/>
            <a:ext cx="5509030" cy="54915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40608" y="52087"/>
            <a:ext cx="2912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28199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5899" y="1325563"/>
            <a:ext cx="7331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Nonparametric method for testing the hypothesis of </a:t>
            </a:r>
          </a:p>
          <a:p>
            <a:r>
              <a:rPr lang="en-US" sz="2400" b="1" dirty="0"/>
              <a:t>    no differences between two or more groups. </a:t>
            </a:r>
            <a:r>
              <a:rPr lang="en-US" sz="2400" dirty="0"/>
              <a:t>Can also </a:t>
            </a:r>
          </a:p>
          <a:p>
            <a:r>
              <a:rPr lang="en-US" sz="2400" dirty="0"/>
              <a:t>    be used for more complex designs.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Predominantly used with </a:t>
            </a:r>
            <a:r>
              <a:rPr lang="en-US" sz="2400" b="1" dirty="0"/>
              <a:t>NMDS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22211" y="3571206"/>
            <a:ext cx="4227512" cy="2886075"/>
            <a:chOff x="1735138" y="1214437"/>
            <a:chExt cx="5545138" cy="5203825"/>
          </a:xfrm>
        </p:grpSpPr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18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21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23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2405284" y="1341120"/>
              <a:ext cx="826333" cy="66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2388376" y="1718584"/>
              <a:ext cx="1274191" cy="33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2797" y="3826131"/>
            <a:ext cx="52154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 community composition of the </a:t>
            </a:r>
          </a:p>
          <a:p>
            <a:r>
              <a:rPr lang="en-US" sz="2400" dirty="0"/>
              <a:t>Hawaiian Islands significantly different </a:t>
            </a:r>
          </a:p>
          <a:p>
            <a:r>
              <a:rPr lang="en-US" sz="2400" dirty="0"/>
              <a:t>between the historical and current time </a:t>
            </a:r>
          </a:p>
          <a:p>
            <a:r>
              <a:rPr lang="en-US" sz="2400" dirty="0"/>
              <a:t>periods?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6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 groups significantly different?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33279" y="2013995"/>
            <a:ext cx="65254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Types of Groups                               Delineated           </a:t>
            </a:r>
            <a:endParaRPr lang="en-US" sz="2400" u="sng" dirty="0"/>
          </a:p>
          <a:p>
            <a:r>
              <a:rPr lang="en-US" sz="2400" dirty="0"/>
              <a:t>Treatments                                  Experimental Design</a:t>
            </a:r>
          </a:p>
          <a:p>
            <a:r>
              <a:rPr lang="en-US" sz="2400" dirty="0"/>
              <a:t>Spatial                                            Sampling Design</a:t>
            </a:r>
          </a:p>
          <a:p>
            <a:r>
              <a:rPr lang="en-US" sz="2400" dirty="0"/>
              <a:t>Temporal                                        Sampling Design</a:t>
            </a:r>
          </a:p>
          <a:p>
            <a:r>
              <a:rPr lang="en-US" sz="2400" i="1" dirty="0"/>
              <a:t>a posteriori                                     </a:t>
            </a:r>
            <a:r>
              <a:rPr lang="en-US" sz="2400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26510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sp>
        <p:nvSpPr>
          <p:cNvPr id="5" name="5-Point Star 4"/>
          <p:cNvSpPr>
            <a:spLocks noChangeAspect="1"/>
          </p:cNvSpPr>
          <p:nvPr/>
        </p:nvSpPr>
        <p:spPr>
          <a:xfrm>
            <a:off x="9387840" y="2095500"/>
            <a:ext cx="274320" cy="2743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62160" y="2001827"/>
            <a:ext cx="223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grand centroid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543079" y="2001827"/>
            <a:ext cx="5105842" cy="3764606"/>
            <a:chOff x="3543079" y="1546697"/>
            <a:chExt cx="5105842" cy="37646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3079" y="1546697"/>
              <a:ext cx="5105842" cy="3764606"/>
            </a:xfrm>
            <a:prstGeom prst="rect">
              <a:avLst/>
            </a:prstGeom>
          </p:spPr>
        </p:pic>
        <p:sp>
          <p:nvSpPr>
            <p:cNvPr id="4" name="5-Point Star 3"/>
            <p:cNvSpPr>
              <a:spLocks noChangeAspect="1"/>
            </p:cNvSpPr>
            <p:nvPr/>
          </p:nvSpPr>
          <p:spPr>
            <a:xfrm>
              <a:off x="5809488" y="3003804"/>
              <a:ext cx="274320" cy="274320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6918321" y="2394912"/>
              <a:ext cx="137160" cy="1371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>
              <a:spLocks noChangeAspect="1"/>
            </p:cNvSpPr>
            <p:nvPr/>
          </p:nvSpPr>
          <p:spPr>
            <a:xfrm>
              <a:off x="4851777" y="3790896"/>
              <a:ext cx="137160" cy="137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>
            <a:spLocks noChangeAspect="1"/>
          </p:cNvSpPr>
          <p:nvPr/>
        </p:nvSpPr>
        <p:spPr>
          <a:xfrm>
            <a:off x="9456420" y="2681424"/>
            <a:ext cx="137160" cy="13716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81751" y="2519171"/>
            <a:ext cx="2251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group centroid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9457944" y="3140964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707438" y="3003804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samples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90944" y="1877568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9784" y="322676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1</a:t>
            </a:r>
          </a:p>
        </p:txBody>
      </p:sp>
    </p:spTree>
    <p:extLst>
      <p:ext uri="{BB962C8B-B14F-4D97-AF65-F5344CB8AC3E}">
        <p14:creationId xmlns:p14="http://schemas.microsoft.com/office/powerpoint/2010/main" val="2056902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835"/>
          <a:stretch/>
        </p:blipFill>
        <p:spPr>
          <a:xfrm>
            <a:off x="2579438" y="1164985"/>
            <a:ext cx="3675889" cy="4513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4706" y="5474791"/>
            <a:ext cx="8570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 between points and their centroid…</a:t>
            </a:r>
          </a:p>
        </p:txBody>
      </p:sp>
    </p:spTree>
    <p:extLst>
      <p:ext uri="{BB962C8B-B14F-4D97-AF65-F5344CB8AC3E}">
        <p14:creationId xmlns:p14="http://schemas.microsoft.com/office/powerpoint/2010/main" val="3261281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38" y="1164985"/>
            <a:ext cx="7631911" cy="4513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4706" y="5474791"/>
            <a:ext cx="8570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is equal to (and can be calculated directly from) the SS </a:t>
            </a:r>
            <a:r>
              <a:rPr lang="en-US" sz="2400" dirty="0" err="1"/>
              <a:t>interpoint</a:t>
            </a:r>
            <a:r>
              <a:rPr lang="en-US" sz="2400" dirty="0"/>
              <a:t> distances divided by the number of points.</a:t>
            </a:r>
          </a:p>
        </p:txBody>
      </p:sp>
    </p:spTree>
    <p:extLst>
      <p:ext uri="{BB962C8B-B14F-4D97-AF65-F5344CB8AC3E}">
        <p14:creationId xmlns:p14="http://schemas.microsoft.com/office/powerpoint/2010/main" val="358133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5830" b="50692"/>
          <a:stretch/>
        </p:blipFill>
        <p:spPr>
          <a:xfrm>
            <a:off x="2529840" y="2060449"/>
            <a:ext cx="7132320" cy="26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34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85517"/>
            <a:ext cx="8686800" cy="3763166"/>
            <a:chOff x="1837944" y="2048254"/>
            <a:chExt cx="8686800" cy="37631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" t="48336"/>
            <a:stretch/>
          </p:blipFill>
          <p:spPr>
            <a:xfrm>
              <a:off x="1837944" y="2048254"/>
              <a:ext cx="8686800" cy="376316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97024" y="2145792"/>
              <a:ext cx="377952" cy="41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973312" y="1890319"/>
            <a:ext cx="2159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 of Squares</a:t>
            </a:r>
          </a:p>
        </p:txBody>
      </p:sp>
    </p:spTree>
    <p:extLst>
      <p:ext uri="{BB962C8B-B14F-4D97-AF65-F5344CB8AC3E}">
        <p14:creationId xmlns:p14="http://schemas.microsoft.com/office/powerpoint/2010/main" val="279746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85517"/>
            <a:ext cx="8686800" cy="3763166"/>
            <a:chOff x="1837944" y="2048254"/>
            <a:chExt cx="8686800" cy="37631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" t="48336"/>
            <a:stretch/>
          </p:blipFill>
          <p:spPr>
            <a:xfrm>
              <a:off x="1837944" y="2048254"/>
              <a:ext cx="8686800" cy="376316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97024" y="2145792"/>
              <a:ext cx="377952" cy="41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85948" y="2560320"/>
                <a:ext cx="3012941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48" y="2560320"/>
                <a:ext cx="3012941" cy="1080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973312" y="1890319"/>
            <a:ext cx="2851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Sum of Squares</a:t>
            </a:r>
          </a:p>
        </p:txBody>
      </p:sp>
      <p:sp>
        <p:nvSpPr>
          <p:cNvPr id="6" name="Isosceles Triangle 5"/>
          <p:cNvSpPr/>
          <p:nvPr/>
        </p:nvSpPr>
        <p:spPr>
          <a:xfrm rot="13504222">
            <a:off x="3978696" y="3356148"/>
            <a:ext cx="3744401" cy="1872158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1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85517"/>
            <a:ext cx="8686800" cy="3763166"/>
            <a:chOff x="1837944" y="2048254"/>
            <a:chExt cx="8686800" cy="37631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" t="48336"/>
            <a:stretch/>
          </p:blipFill>
          <p:spPr>
            <a:xfrm>
              <a:off x="1837944" y="2048254"/>
              <a:ext cx="8686800" cy="376316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97024" y="2145792"/>
              <a:ext cx="377952" cy="41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60799" y="2611938"/>
                <a:ext cx="3563924" cy="1080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799" y="2611938"/>
                <a:ext cx="3563924" cy="10802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286489" y="1890319"/>
            <a:ext cx="3960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Within Group Sum of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8634" y="5348683"/>
                <a:ext cx="5876481" cy="1259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same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group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𝐧𝐨𝐭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same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group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634" y="5348683"/>
                <a:ext cx="5876481" cy="12598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/>
          <p:cNvSpPr/>
          <p:nvPr/>
        </p:nvSpPr>
        <p:spPr>
          <a:xfrm rot="13504222">
            <a:off x="4624424" y="2800227"/>
            <a:ext cx="1758887" cy="871856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13504222">
            <a:off x="6021165" y="4186799"/>
            <a:ext cx="1758887" cy="871856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6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585517"/>
            <a:ext cx="8686800" cy="3763166"/>
            <a:chOff x="1837944" y="2048254"/>
            <a:chExt cx="8686800" cy="376316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1" t="48336"/>
            <a:stretch/>
          </p:blipFill>
          <p:spPr>
            <a:xfrm>
              <a:off x="1837944" y="2048254"/>
              <a:ext cx="8686800" cy="3763166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097024" y="2145792"/>
              <a:ext cx="377952" cy="414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26222" y="2639246"/>
                <a:ext cx="26275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222" y="2639246"/>
                <a:ext cx="262757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8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286489" y="1890319"/>
            <a:ext cx="392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Among Group Sum of Squares</a:t>
            </a:r>
          </a:p>
        </p:txBody>
      </p:sp>
    </p:spTree>
    <p:extLst>
      <p:ext uri="{BB962C8B-B14F-4D97-AF65-F5344CB8AC3E}">
        <p14:creationId xmlns:p14="http://schemas.microsoft.com/office/powerpoint/2010/main" val="299908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06549" y="2663630"/>
                <a:ext cx="2833404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49" y="2663630"/>
                <a:ext cx="2833404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71360" y="1878127"/>
            <a:ext cx="204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Pseudo F-Ratio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0224" y="4425696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number of groups</a:t>
            </a:r>
          </a:p>
        </p:txBody>
      </p:sp>
    </p:spTree>
    <p:extLst>
      <p:ext uri="{BB962C8B-B14F-4D97-AF65-F5344CB8AC3E}">
        <p14:creationId xmlns:p14="http://schemas.microsoft.com/office/powerpoint/2010/main" val="2021593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48302" y="2785550"/>
                <a:ext cx="7295395" cy="965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𝑎𝑟𝑖𝑎𝑡𝑖𝑜𝑛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𝑒𝑥𝑝𝑙𝑎𝑖𝑛𝑒𝑑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𝑔𝑟𝑜𝑢𝑝𝑠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𝑎𝑟𝑖𝑎𝑡𝑖𝑜𝑛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𝑒𝑥𝑝𝑙𝑎𝑖𝑛𝑒𝑑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𝑔𝑟𝑜𝑢𝑝𝑠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02" y="2785550"/>
                <a:ext cx="7295395" cy="965777"/>
              </a:xfrm>
              <a:prstGeom prst="rect">
                <a:avLst/>
              </a:prstGeom>
              <a:blipFill rotWithShape="0">
                <a:blip r:embed="rId2"/>
                <a:stretch>
                  <a:fillRect l="-3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071360" y="1878127"/>
            <a:ext cx="204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Pseudo F-Ratio</a:t>
            </a:r>
          </a:p>
        </p:txBody>
      </p:sp>
    </p:spTree>
    <p:extLst>
      <p:ext uri="{BB962C8B-B14F-4D97-AF65-F5344CB8AC3E}">
        <p14:creationId xmlns:p14="http://schemas.microsoft.com/office/powerpoint/2010/main" val="173801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Are groups significantly different?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4702" y="2356895"/>
            <a:ext cx="68387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Response Permutation Procedure (MRPP)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 parametric MANOVA (</a:t>
            </a:r>
            <a:r>
              <a:rPr lang="en-US" sz="2400" dirty="0" err="1"/>
              <a:t>PerMANOVA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Analysis of Group Similarities (ANOSIM)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950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9298" y="3712142"/>
                <a:ext cx="2833404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98" y="3712142"/>
                <a:ext cx="2833404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8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552" y="1824724"/>
            <a:ext cx="509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test our Pseudo F-Ratio?</a:t>
            </a:r>
          </a:p>
          <a:p>
            <a:endParaRPr lang="en-US" sz="2400" dirty="0"/>
          </a:p>
          <a:p>
            <a:r>
              <a:rPr lang="en-US" sz="2400" dirty="0"/>
              <a:t>It is not distributed like Fisher’s F-Ratio.</a:t>
            </a:r>
          </a:p>
        </p:txBody>
      </p:sp>
    </p:spTree>
    <p:extLst>
      <p:ext uri="{BB962C8B-B14F-4D97-AF65-F5344CB8AC3E}">
        <p14:creationId xmlns:p14="http://schemas.microsoft.com/office/powerpoint/2010/main" val="740460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79298" y="3712142"/>
                <a:ext cx="2833404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298" y="3712142"/>
                <a:ext cx="2833404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8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552" y="1824724"/>
            <a:ext cx="509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test our Pseudo F-Ratio?</a:t>
            </a:r>
          </a:p>
          <a:p>
            <a:endParaRPr lang="en-US" sz="2400" dirty="0"/>
          </a:p>
          <a:p>
            <a:r>
              <a:rPr lang="en-US" sz="2400" dirty="0"/>
              <a:t>It is not distributed like Fisher’s F-Ratio.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56266" y="5461766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PERMUTATION!</a:t>
            </a:r>
          </a:p>
        </p:txBody>
      </p:sp>
    </p:spTree>
    <p:extLst>
      <p:ext uri="{BB962C8B-B14F-4D97-AF65-F5344CB8AC3E}">
        <p14:creationId xmlns:p14="http://schemas.microsoft.com/office/powerpoint/2010/main" val="2228158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53549"/>
              </p:ext>
            </p:extLst>
          </p:nvPr>
        </p:nvGraphicFramePr>
        <p:xfrm>
          <a:off x="687729" y="1736985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64602"/>
              </p:ext>
            </p:extLst>
          </p:nvPr>
        </p:nvGraphicFramePr>
        <p:xfrm>
          <a:off x="643359" y="409516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834726" y="1330456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Observed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40987" y="3723900"/>
            <a:ext cx="14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Permuted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27850" y="1873915"/>
                <a:ext cx="3229346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850" y="1873915"/>
                <a:ext cx="3229346" cy="1062535"/>
              </a:xfrm>
              <a:prstGeom prst="rect">
                <a:avLst/>
              </a:prstGeom>
              <a:blipFill rotWithShape="0">
                <a:blip r:embed="rId2"/>
                <a:stretch>
                  <a:fillRect l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48600" y="4309565"/>
                <a:ext cx="3452163" cy="1062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3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perm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/(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−1) 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4309565"/>
                <a:ext cx="3452163" cy="1062535"/>
              </a:xfrm>
              <a:prstGeom prst="rect">
                <a:avLst/>
              </a:prstGeom>
              <a:blipFill rotWithShape="0">
                <a:blip r:embed="rId3"/>
                <a:stretch>
                  <a:fillRect l="-7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443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958"/>
          <a:stretch/>
        </p:blipFill>
        <p:spPr>
          <a:xfrm>
            <a:off x="730981" y="1685174"/>
            <a:ext cx="6583680" cy="3391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25666" y="5076825"/>
                <a:ext cx="1123834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66" y="5076825"/>
                <a:ext cx="1123834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09836" y="2616865"/>
                <a:ext cx="4626779" cy="1078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36" y="2616865"/>
                <a:ext cx="4626779" cy="1078244"/>
              </a:xfrm>
              <a:prstGeom prst="rect">
                <a:avLst/>
              </a:prstGeom>
              <a:blipFill rotWithShape="0">
                <a:blip r:embed="rId4"/>
                <a:stretch>
                  <a:fillRect l="-5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>
            <a:spLocks noChangeAspect="1"/>
          </p:cNvSpPr>
          <p:nvPr/>
        </p:nvSpPr>
        <p:spPr>
          <a:xfrm>
            <a:off x="5949696" y="4426077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27891" y="3927836"/>
                <a:ext cx="936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891" y="3927836"/>
                <a:ext cx="93621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51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9958"/>
          <a:stretch/>
        </p:blipFill>
        <p:spPr>
          <a:xfrm>
            <a:off x="730981" y="1685174"/>
            <a:ext cx="6583680" cy="3391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25666" y="5076825"/>
                <a:ext cx="1123834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66" y="5076825"/>
                <a:ext cx="1123834" cy="490199"/>
              </a:xfrm>
              <a:prstGeom prst="rect">
                <a:avLst/>
              </a:prstGeom>
              <a:blipFill rotWithShape="0"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09836" y="2616865"/>
                <a:ext cx="4626779" cy="1078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𝑝𝑒𝑟𝑚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36" y="2616865"/>
                <a:ext cx="4626779" cy="1078244"/>
              </a:xfrm>
              <a:prstGeom prst="rect">
                <a:avLst/>
              </a:prstGeom>
              <a:blipFill rotWithShape="0">
                <a:blip r:embed="rId4"/>
                <a:stretch>
                  <a:fillRect l="-5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>
            <a:spLocks noChangeAspect="1"/>
          </p:cNvSpPr>
          <p:nvPr/>
        </p:nvSpPr>
        <p:spPr>
          <a:xfrm>
            <a:off x="3060192" y="4426077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38387" y="3927836"/>
                <a:ext cx="9764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𝒐𝒃𝒔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387" y="3927836"/>
                <a:ext cx="97648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58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Non Parametric MANOVA</a:t>
            </a:r>
            <a:br>
              <a:rPr lang="en-US" dirty="0"/>
            </a:br>
            <a:r>
              <a:rPr lang="en-US" i="1" dirty="0" err="1"/>
              <a:t>PerMANOVA</a:t>
            </a:r>
            <a:r>
              <a:rPr lang="en-US" i="1" dirty="0"/>
              <a:t> (Adonis)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0736" y="1987296"/>
            <a:ext cx="69211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Can be used with more complex designs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Post-hoc tests of groups (for more than two groups)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N</a:t>
            </a:r>
            <a:r>
              <a:rPr lang="en-US" sz="2400" dirty="0"/>
              <a:t>-way with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Nested and hierarchical (e.g., repeated measures)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71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Hawaiian Island Avifauna: </a:t>
            </a:r>
            <a:br>
              <a:rPr lang="en-US" dirty="0"/>
            </a:br>
            <a:r>
              <a:rPr lang="en-US" dirty="0"/>
              <a:t>Past and Present</a:t>
            </a:r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84" y="161163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  <p:pic>
        <p:nvPicPr>
          <p:cNvPr id="24578" name="Picture 2" descr="http://2.bp.blogspot.com/-8QWVV8aN3NA/UDpuusaw4qI/AAAAAAAAAxs/u8ckBL3hMpE/s1600/NorthernCard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3" y="4267200"/>
            <a:ext cx="1684782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www.paintingsilove.com/uploads/31/31287/oo-extinct-native-hawaiian-bir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62" y="1546860"/>
            <a:ext cx="144073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727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6380599" y="1254953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PerMANOVA</a:t>
            </a:r>
            <a:r>
              <a:rPr lang="en-US" dirty="0"/>
              <a:t> – Hawaiian Avifauna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10449362" y="1400359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28732"/>
              </p:ext>
            </p:extLst>
          </p:nvPr>
        </p:nvGraphicFramePr>
        <p:xfrm>
          <a:off x="319720" y="2396047"/>
          <a:ext cx="5678357" cy="119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609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SumsOfSqs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MeanSqs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F.Model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Pr</a:t>
                      </a:r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(&gt;F)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Time</a:t>
                      </a:r>
                      <a:r>
                        <a:rPr lang="en-US" sz="1400" b="1" u="none" strike="noStrike" baseline="0" dirty="0">
                          <a:effectLst/>
                          <a:latin typeface="+mn-lt"/>
                        </a:rPr>
                        <a:t> per.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10.785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0.5188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0.002997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Residuals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0.74829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0.07483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0.4811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1.55532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9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6373940" y="528034"/>
            <a:ext cx="5943600" cy="5821363"/>
            <a:chOff x="1665" y="230"/>
            <a:chExt cx="3744" cy="3667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65" y="230"/>
              <a:ext cx="3744" cy="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414" y="3606"/>
              <a:ext cx="3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F</a:t>
              </a:r>
              <a:r>
                <a:rPr lang="en-US" altLang="en-US" sz="2000" baseline="-25000" dirty="0" err="1">
                  <a:solidFill>
                    <a:srgbClr val="000000"/>
                  </a:solidFill>
                </a:rPr>
                <a:t>perm</a:t>
              </a:r>
              <a:endParaRPr kumimoji="0" lang="en-US" alt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1500" y="1943"/>
              <a:ext cx="482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473" y="3321"/>
              <a:ext cx="235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473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946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414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887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355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828" y="3321"/>
              <a:ext cx="0" cy="5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426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899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367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40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308" y="3444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755" y="3444"/>
              <a:ext cx="146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128" y="980"/>
              <a:ext cx="0" cy="2242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072" y="3222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072" y="2774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072" y="2326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072" y="1877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072" y="1429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2072" y="980"/>
              <a:ext cx="56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 rot="16200000">
              <a:off x="1921" y="3160"/>
              <a:ext cx="94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 rot="16200000">
              <a:off x="1869" y="2711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1869" y="2263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1869" y="1815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869" y="1366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 rot="16200000">
              <a:off x="1869" y="917"/>
              <a:ext cx="198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242" y="3133"/>
              <a:ext cx="231" cy="89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473" y="792"/>
              <a:ext cx="237" cy="243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710" y="1707"/>
              <a:ext cx="236" cy="151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946" y="3114"/>
              <a:ext cx="236" cy="10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182" y="2977"/>
              <a:ext cx="232" cy="24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414" y="3151"/>
              <a:ext cx="237" cy="7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651" y="3222"/>
              <a:ext cx="236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887" y="3222"/>
              <a:ext cx="232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119" y="3222"/>
              <a:ext cx="236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4355" y="3222"/>
              <a:ext cx="236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4591" y="3222"/>
              <a:ext cx="237" cy="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4828" y="3218"/>
              <a:ext cx="231" cy="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PerMANOVA</a:t>
            </a:r>
            <a:r>
              <a:rPr lang="en-US" dirty="0"/>
              <a:t> – Hawaiian Avifauna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57024"/>
              </p:ext>
            </p:extLst>
          </p:nvPr>
        </p:nvGraphicFramePr>
        <p:xfrm>
          <a:off x="319720" y="2396047"/>
          <a:ext cx="5678357" cy="119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609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SumsOfSqs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MeanSqs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F.Model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Pr</a:t>
                      </a:r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(&gt;F)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Time</a:t>
                      </a:r>
                      <a:r>
                        <a:rPr lang="en-US" sz="1400" b="1" u="none" strike="noStrike" baseline="0" dirty="0">
                          <a:effectLst/>
                          <a:latin typeface="+mn-lt"/>
                        </a:rPr>
                        <a:t> per.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10.785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0.5188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0.002997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Residuals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0.74829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0.07483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0.4811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1.55532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Oval 48"/>
          <p:cNvSpPr>
            <a:spLocks noChangeAspect="1"/>
          </p:cNvSpPr>
          <p:nvPr/>
        </p:nvSpPr>
        <p:spPr>
          <a:xfrm>
            <a:off x="11308748" y="4973605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0986943" y="4475364"/>
                <a:ext cx="9362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943" y="4475364"/>
                <a:ext cx="93621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258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6380599" y="1254953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 err="1"/>
              <a:t>PerMANOVA</a:t>
            </a:r>
            <a:r>
              <a:rPr lang="en-US" dirty="0"/>
              <a:t> – Hawaiian Avifauna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10449362" y="1400359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19720" y="2396047"/>
          <a:ext cx="5678357" cy="119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9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2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609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Df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SumsOfSqs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MeanSqs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F.Model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R2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  <a:latin typeface="+mn-lt"/>
                        </a:rPr>
                        <a:t>Pr</a:t>
                      </a:r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(&gt;F)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Time</a:t>
                      </a:r>
                      <a:r>
                        <a:rPr lang="en-US" sz="1400" b="1" u="none" strike="noStrike" baseline="0" dirty="0">
                          <a:effectLst/>
                          <a:latin typeface="+mn-lt"/>
                        </a:rPr>
                        <a:t> per.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0.80703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10.785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0.5188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0.002997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  <a:latin typeface="+mn-lt"/>
                        </a:rPr>
                        <a:t>Residuals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0.74829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0.07483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0.4811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60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lt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1.55532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Oval 40"/>
          <p:cNvSpPr/>
          <p:nvPr/>
        </p:nvSpPr>
        <p:spPr>
          <a:xfrm>
            <a:off x="8038418" y="2326511"/>
            <a:ext cx="1973683" cy="3298785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0210801" y="2640977"/>
            <a:ext cx="1544890" cy="2301413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13755" y="4683953"/>
            <a:ext cx="5031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 conclude that the current </a:t>
            </a:r>
          </a:p>
          <a:p>
            <a:r>
              <a:rPr lang="en-US" sz="2400" b="1" dirty="0"/>
              <a:t>and historical assemblages differ </a:t>
            </a:r>
          </a:p>
          <a:p>
            <a:r>
              <a:rPr lang="en-US" sz="2400" b="1" i="1" dirty="0"/>
              <a:t>significantly </a:t>
            </a:r>
            <a:r>
              <a:rPr lang="en-US" sz="2400" b="1" dirty="0"/>
              <a:t>in their bird composition.</a:t>
            </a:r>
          </a:p>
        </p:txBody>
      </p:sp>
    </p:spTree>
    <p:extLst>
      <p:ext uri="{BB962C8B-B14F-4D97-AF65-F5344CB8AC3E}">
        <p14:creationId xmlns:p14="http://schemas.microsoft.com/office/powerpoint/2010/main" val="23700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Response Permutation Procedure (MRPP)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5899" y="1407447"/>
            <a:ext cx="7060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Nonparametric method for testing the hypothesis of </a:t>
            </a:r>
          </a:p>
          <a:p>
            <a:r>
              <a:rPr lang="en-US" sz="2400" b="1" dirty="0"/>
              <a:t>    no differences between two or more groups</a:t>
            </a: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3815417" y="2597814"/>
            <a:ext cx="4200727" cy="312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78651" y="3907339"/>
            <a:ext cx="1259823" cy="15557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64217" y="3663899"/>
            <a:ext cx="1803819" cy="185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5899" y="5727586"/>
            <a:ext cx="6581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 there a difference between the Caribbean and </a:t>
            </a:r>
          </a:p>
          <a:p>
            <a:r>
              <a:rPr lang="en-US" sz="2400" dirty="0"/>
              <a:t>    south Atlantic groups in shell morphology?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" y="2601561"/>
            <a:ext cx="1737360" cy="17310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836" y="2514969"/>
            <a:ext cx="1737360" cy="176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4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65899" y="1325563"/>
            <a:ext cx="73462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Nonparametric method for testing the hypothesis of </a:t>
            </a:r>
          </a:p>
          <a:p>
            <a:r>
              <a:rPr lang="en-US" sz="2400" b="1" dirty="0"/>
              <a:t>    no differences between two or more groups </a:t>
            </a:r>
            <a:r>
              <a:rPr lang="en-US" sz="2400" dirty="0"/>
              <a:t>based on </a:t>
            </a:r>
          </a:p>
          <a:p>
            <a:r>
              <a:rPr lang="en-US" sz="2400" dirty="0"/>
              <a:t>    ranks of dissimilarity.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Predominantly used with </a:t>
            </a:r>
            <a:r>
              <a:rPr lang="en-US" sz="2400" b="1" dirty="0"/>
              <a:t>NMDS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22211" y="3571206"/>
            <a:ext cx="4227512" cy="2886075"/>
            <a:chOff x="1735138" y="1214437"/>
            <a:chExt cx="5545138" cy="5203825"/>
          </a:xfrm>
        </p:grpSpPr>
        <p:grpSp>
          <p:nvGrpSpPr>
            <p:cNvPr id="7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18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21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23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26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2405284" y="1341120"/>
              <a:ext cx="826333" cy="665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43"/>
            <p:cNvSpPr>
              <a:spLocks noChangeArrowheads="1"/>
            </p:cNvSpPr>
            <p:nvPr/>
          </p:nvSpPr>
          <p:spPr bwMode="auto">
            <a:xfrm>
              <a:off x="2388376" y="1718584"/>
              <a:ext cx="1274191" cy="33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62797" y="3826131"/>
            <a:ext cx="521540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 community composition of the </a:t>
            </a:r>
          </a:p>
          <a:p>
            <a:r>
              <a:rPr lang="en-US" sz="2400" dirty="0"/>
              <a:t>Hawaiian Islands significantly different </a:t>
            </a:r>
          </a:p>
          <a:p>
            <a:r>
              <a:rPr lang="en-US" sz="2400" dirty="0"/>
              <a:t>between the historical and current time </a:t>
            </a:r>
          </a:p>
          <a:p>
            <a:r>
              <a:rPr lang="en-US" sz="2400" dirty="0"/>
              <a:t>periods?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9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dissimilarity matrix (</a:t>
                </a:r>
                <a:r>
                  <a:rPr lang="en-US" sz="2400" b="1" dirty="0">
                    <a:ea typeface="Cambria Math" panose="02040503050406030204" pitchFamily="18" charset="0"/>
                  </a:rPr>
                  <a:t>any metric</a:t>
                </a:r>
                <a:r>
                  <a:rPr lang="en-US" sz="2400" dirty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Calculate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rank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dissimilarities (smallest dissimilarity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 is given a rank of 1) 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arenR" startAt="3"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Calculate mean among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)and within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 group rank dissimilarities.</a:t>
                </a:r>
              </a:p>
              <a:p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4) Calculate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test statistic R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(an index of relative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 within-group dissimilarity)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121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390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334719"/>
              </p:ext>
            </p:extLst>
          </p:nvPr>
        </p:nvGraphicFramePr>
        <p:xfrm>
          <a:off x="699304" y="221870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241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dissimilarity matrix (</a:t>
                </a:r>
                <a:r>
                  <a:rPr lang="en-US" sz="2400" b="1" dirty="0">
                    <a:ea typeface="Cambria Math" panose="02040503050406030204" pitchFamily="18" charset="0"/>
                  </a:rPr>
                  <a:t>any metric</a:t>
                </a:r>
                <a:r>
                  <a:rPr lang="en-US" sz="2400" dirty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rank</a:t>
                </a:r>
                <a:r>
                  <a:rPr lang="en-US" sz="2400" dirty="0">
                    <a:ea typeface="Cambria Math" panose="02040503050406030204" pitchFamily="18" charset="0"/>
                  </a:rPr>
                  <a:t> dissimilarities (smallest dissimilarity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is given a rank of 1) 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arenR" startAt="3"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Calculate mean among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)and within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 group rank dissimilarities.</a:t>
                </a:r>
              </a:p>
              <a:p>
                <a:endParaRPr lang="en-US" sz="2400" dirty="0">
                  <a:solidFill>
                    <a:schemeClr val="bg1">
                      <a:lumMod val="6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4) Calculate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test statistic R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(an index of relative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 within-group dissimilarity)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121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954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996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72889"/>
              </p:ext>
            </p:extLst>
          </p:nvPr>
        </p:nvGraphicFramePr>
        <p:xfrm>
          <a:off x="670729" y="4385744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10473"/>
              </p:ext>
            </p:extLst>
          </p:nvPr>
        </p:nvGraphicFramePr>
        <p:xfrm>
          <a:off x="727879" y="1485469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3457575" y="3698033"/>
            <a:ext cx="457200" cy="508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61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dissimilarity matrix (</a:t>
                </a:r>
                <a:r>
                  <a:rPr lang="en-US" sz="2400" b="1" dirty="0">
                    <a:ea typeface="Cambria Math" panose="02040503050406030204" pitchFamily="18" charset="0"/>
                  </a:rPr>
                  <a:t>any metric</a:t>
                </a:r>
                <a:r>
                  <a:rPr lang="en-US" sz="2400" dirty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rank</a:t>
                </a:r>
                <a:r>
                  <a:rPr lang="en-US" sz="2400" dirty="0">
                    <a:ea typeface="Cambria Math" panose="02040503050406030204" pitchFamily="18" charset="0"/>
                  </a:rPr>
                  <a:t> dissimilarities (smallest dissimilarity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is given a rank of 1) 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arenR" startAt="3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mean among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)and within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group rank dissimilarities.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4) Calculate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test statistic R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(an index of relative </a:t>
                </a:r>
              </a:p>
              <a:p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  <a:ea typeface="Cambria Math" panose="02040503050406030204" pitchFamily="18" charset="0"/>
                  </a:rPr>
                  <a:t>     within-group dissimilarity)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121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583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221870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1007" y="4931607"/>
                <a:ext cx="3330592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2+3+5+6+1+4</m:t>
                          </m:r>
                        </m:num>
                        <m:den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4931607"/>
                <a:ext cx="3330592" cy="5259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1007" y="5697466"/>
                <a:ext cx="523156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7+8+9+10+11+12+13+14+15</m:t>
                          </m:r>
                        </m:num>
                        <m:den>
                          <m:r>
                            <a:rPr lang="en-U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5697466"/>
                <a:ext cx="5231560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363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0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dissimilarity matrix (</a:t>
                </a:r>
                <a:r>
                  <a:rPr lang="en-US" sz="2400" b="1" dirty="0">
                    <a:ea typeface="Cambria Math" panose="02040503050406030204" pitchFamily="18" charset="0"/>
                  </a:rPr>
                  <a:t>any metric</a:t>
                </a:r>
                <a:r>
                  <a:rPr lang="en-US" sz="2400" dirty="0">
                    <a:ea typeface="Cambria Math" panose="02040503050406030204" pitchFamily="18" charset="0"/>
                  </a:rPr>
                  <a:t>).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rank</a:t>
                </a:r>
                <a:r>
                  <a:rPr lang="en-US" sz="2400" dirty="0">
                    <a:ea typeface="Cambria Math" panose="02040503050406030204" pitchFamily="18" charset="0"/>
                  </a:rPr>
                  <a:t> dissimilarities (smallest dissimilarity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is given a rank of 1) 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347663" indent="-347663">
                  <a:buFont typeface="+mj-lt"/>
                  <a:buAutoNum type="arabicParenR" startAt="3"/>
                </a:pPr>
                <a:r>
                  <a:rPr lang="en-US" sz="2400" dirty="0">
                    <a:ea typeface="Cambria Math" panose="02040503050406030204" pitchFamily="18" charset="0"/>
                  </a:rPr>
                  <a:t>Calculate mean among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)and within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)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group rank dissimilarities.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4) Calculate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test statistic R </a:t>
                </a:r>
                <a:r>
                  <a:rPr lang="en-US" sz="2400" dirty="0">
                    <a:ea typeface="Cambria Math" panose="02040503050406030204" pitchFamily="18" charset="0"/>
                  </a:rPr>
                  <a:t>(an index of relative 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within-group dissimilarity)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2" y="1817226"/>
                <a:ext cx="6835141" cy="4893647"/>
              </a:xfrm>
              <a:prstGeom prst="rect">
                <a:avLst/>
              </a:prstGeom>
              <a:blipFill rotWithShape="0">
                <a:blip r:embed="rId2"/>
                <a:stretch>
                  <a:fillRect l="-1427" t="-1121" r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19191" y="1938961"/>
                <a:ext cx="1939442" cy="1012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191" y="1938961"/>
                <a:ext cx="1939442" cy="10122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48600" y="3655511"/>
                <a:ext cx="3766480" cy="209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sample pairs</a:t>
                </a: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                                  </a:t>
                </a:r>
                <a:endParaRPr lang="en-US" sz="2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/>
                  <a:t>                                    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655511"/>
                <a:ext cx="3766480" cy="2096600"/>
              </a:xfrm>
              <a:prstGeom prst="rect">
                <a:avLst/>
              </a:prstGeom>
              <a:blipFill rotWithShape="0">
                <a:blip r:embed="rId4"/>
                <a:stretch>
                  <a:fillRect l="-2917" r="-4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799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221870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18498" y="4733643"/>
                <a:ext cx="1169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98" y="4733643"/>
                <a:ext cx="11690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46" r="-6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8498" y="5195837"/>
                <a:ext cx="1062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98" y="5195837"/>
                <a:ext cx="1062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023" r="-689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18498" y="5599759"/>
                <a:ext cx="1211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98" y="5599759"/>
                <a:ext cx="12114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28" r="-603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221345" y="4841005"/>
                <a:ext cx="2253887" cy="67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11−3.5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15/2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45" y="4841005"/>
                <a:ext cx="2253887" cy="670505"/>
              </a:xfrm>
              <a:prstGeom prst="rect">
                <a:avLst/>
              </a:prstGeom>
              <a:blipFill rotWithShape="0">
                <a:blip r:embed="rId5"/>
                <a:stretch>
                  <a:fillRect t="-909" r="-8378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88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3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ANOSIM – </a:t>
            </a:r>
            <a:r>
              <a:rPr lang="en-US" i="1" dirty="0"/>
              <a:t>R</a:t>
            </a:r>
            <a:r>
              <a:rPr lang="en-US" dirty="0"/>
              <a:t> statistic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2203" y="1514300"/>
            <a:ext cx="4633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 ranges between -1 to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+ indicates different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0 indicates random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- indicates out-of-group similarity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2960370" y="3467100"/>
            <a:ext cx="6271260" cy="1455420"/>
            <a:chOff x="1424940" y="4038600"/>
            <a:chExt cx="6271260" cy="1455420"/>
          </a:xfrm>
        </p:grpSpPr>
        <p:sp>
          <p:nvSpPr>
            <p:cNvPr id="4" name="Rectangle 3"/>
            <p:cNvSpPr/>
            <p:nvPr/>
          </p:nvSpPr>
          <p:spPr>
            <a:xfrm>
              <a:off x="142494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3380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01980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6002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76400" y="4953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8288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362200" y="44958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438400" y="4724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590800" y="44958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68269" y="4038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+</a:t>
              </a:r>
              <a:endParaRPr lang="en-US" i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48834" y="40502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0</a:t>
              </a:r>
              <a:endParaRPr lang="en-US" i="1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105400" y="5105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4196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10000" y="51816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72000" y="5105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6482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53200" y="4038600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-</a:t>
              </a:r>
              <a:endParaRPr lang="en-US" i="1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467600" y="5105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7818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400800" y="5029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172200" y="51816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553200" y="45720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315200" y="49530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62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002421"/>
                <a:ext cx="7034875" cy="3845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/>
                  <a:t>Calculate distance matrix (</a:t>
                </a:r>
                <a:r>
                  <a:rPr lang="en-US" sz="2400" b="1" dirty="0"/>
                  <a:t>Euclidean </a:t>
                </a:r>
                <a:r>
                  <a:rPr lang="en-US" sz="2400" dirty="0"/>
                  <a:t>distance </a:t>
                </a:r>
              </a:p>
              <a:p>
                <a:r>
                  <a:rPr lang="en-US" sz="2400" dirty="0"/>
                  <a:t>     is recommended, but </a:t>
                </a:r>
                <a:r>
                  <a:rPr lang="en-US" sz="2400" b="1" dirty="0"/>
                  <a:t>Sorensen's/Bray-Curtis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are also used).</a:t>
                </a:r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average distance </a:t>
                </a:r>
                <a:r>
                  <a:rPr lang="en-US" sz="2400" dirty="0"/>
                  <a:t>in each group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2400" b="1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Calculate </a:t>
                </a:r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delta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)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(the weighted mean within-group</a:t>
                </a:r>
              </a:p>
              <a:p>
                <a:r>
                  <a:rPr lang="en-US" sz="2400" b="1" dirty="0">
                    <a:solidFill>
                      <a:schemeClr val="bg1">
                        <a:lumMod val="65000"/>
                      </a:schemeClr>
                    </a:solidFill>
                  </a:rPr>
                  <a:t>    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distance) for </a:t>
                </a:r>
                <a:r>
                  <a:rPr lang="en-US" sz="2400" i="1" dirty="0">
                    <a:solidFill>
                      <a:schemeClr val="bg1">
                        <a:lumMod val="65000"/>
                      </a:schemeClr>
                    </a:solidFill>
                  </a:rPr>
                  <a:t>g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 groups.</a:t>
                </a:r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2421"/>
                <a:ext cx="7034875" cy="3845668"/>
              </a:xfrm>
              <a:prstGeom prst="rect">
                <a:avLst/>
              </a:prstGeom>
              <a:blipFill rotWithShape="0">
                <a:blip r:embed="rId2"/>
                <a:stretch>
                  <a:fillRect l="-1386" t="-1426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306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221870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1007" y="4746412"/>
                <a:ext cx="1169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4746412"/>
                <a:ext cx="11690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125" r="-67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1007" y="5208606"/>
                <a:ext cx="10629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5208606"/>
                <a:ext cx="106298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29" r="-685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51007" y="5612528"/>
                <a:ext cx="12114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7" y="5612528"/>
                <a:ext cx="121148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25" r="-65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6042173" y="5724240"/>
            <a:ext cx="6096000" cy="830997"/>
          </a:xfrm>
          <a:prstGeom prst="rect">
            <a:avLst/>
          </a:prstGeom>
          <a:ln w="63500">
            <a:solidFill>
              <a:srgbClr val="FF0000">
                <a:alpha val="99000"/>
              </a:srgb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 the probability of  R ≥ 1 using Monte Carlo permutations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21345" y="4841005"/>
                <a:ext cx="2253887" cy="670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11−3.5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15/2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345" y="4841005"/>
                <a:ext cx="2253887" cy="670505"/>
              </a:xfrm>
              <a:prstGeom prst="rect">
                <a:avLst/>
              </a:prstGeom>
              <a:blipFill rotWithShape="0">
                <a:blip r:embed="rId5"/>
                <a:stretch>
                  <a:fillRect t="-909" r="-8378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0742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87" y="1887437"/>
            <a:ext cx="4464513" cy="2951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644" y="2335471"/>
            <a:ext cx="55917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4) Permute the data by randomly assigning </a:t>
            </a:r>
          </a:p>
          <a:p>
            <a:r>
              <a:rPr lang="en-US" sz="2400" dirty="0"/>
              <a:t>     sample observations to groups.</a:t>
            </a:r>
          </a:p>
          <a:p>
            <a:endParaRPr lang="en-US" sz="2400" dirty="0"/>
          </a:p>
          <a:p>
            <a:r>
              <a:rPr lang="en-US" sz="2400" dirty="0"/>
              <a:t>5) Calculate the significance by taking the </a:t>
            </a:r>
          </a:p>
          <a:p>
            <a:r>
              <a:rPr lang="en-US" sz="2400" dirty="0"/>
              <a:t>    fraction of permuted R statistics that are </a:t>
            </a:r>
          </a:p>
          <a:p>
            <a:r>
              <a:rPr lang="en-US" sz="2400" dirty="0"/>
              <a:t>    greater than the observed 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9932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27203"/>
              </p:ext>
            </p:extLst>
          </p:nvPr>
        </p:nvGraphicFramePr>
        <p:xfrm>
          <a:off x="687729" y="1736985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561692" y="5501417"/>
            <a:ext cx="6096000" cy="461665"/>
          </a:xfrm>
          <a:prstGeom prst="rect">
            <a:avLst/>
          </a:prstGeom>
          <a:ln w="63500">
            <a:noFill/>
          </a:ln>
        </p:spPr>
        <p:txBody>
          <a:bodyPr>
            <a:spAutoFit/>
          </a:bodyPr>
          <a:lstStyle/>
          <a:p>
            <a:r>
              <a:rPr lang="en-US" sz="2400" dirty="0"/>
              <a:t>Calculate R for this permutation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86430"/>
              </p:ext>
            </p:extLst>
          </p:nvPr>
        </p:nvGraphicFramePr>
        <p:xfrm>
          <a:off x="643359" y="4095168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69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of Group Similarities</a:t>
            </a:r>
            <a:br>
              <a:rPr lang="en-US" dirty="0"/>
            </a:br>
            <a:r>
              <a:rPr lang="en-US" i="1" dirty="0"/>
              <a:t>ANOSIM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87" y="1887437"/>
            <a:ext cx="4464513" cy="29510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4644" y="2335471"/>
            <a:ext cx="55917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4) Permute the data by randomly assigning </a:t>
            </a:r>
          </a:p>
          <a:p>
            <a:r>
              <a:rPr lang="en-US" sz="2400" dirty="0"/>
              <a:t>    sample observations to groups.</a:t>
            </a:r>
          </a:p>
          <a:p>
            <a:endParaRPr lang="en-US" sz="2400" dirty="0"/>
          </a:p>
          <a:p>
            <a:r>
              <a:rPr lang="en-US" sz="2400" dirty="0"/>
              <a:t>5) Calculate the significance by taking the </a:t>
            </a:r>
          </a:p>
          <a:p>
            <a:r>
              <a:rPr lang="en-US" sz="2400" dirty="0"/>
              <a:t>     fraction of permuted R’s that are greater</a:t>
            </a:r>
          </a:p>
          <a:p>
            <a:r>
              <a:rPr lang="en-US" sz="2400" dirty="0"/>
              <a:t>     or equal to the observed 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8363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Hawaiian Island Avifauna: </a:t>
            </a:r>
            <a:br>
              <a:rPr lang="en-US" dirty="0"/>
            </a:br>
            <a:r>
              <a:rPr lang="en-US" dirty="0"/>
              <a:t>Past and Present</a:t>
            </a:r>
          </a:p>
        </p:txBody>
      </p:sp>
      <p:pic>
        <p:nvPicPr>
          <p:cNvPr id="17410" name="Picture 2" descr="http://enviro-map.com/maps/map-of-hawai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1106"/>
            <a:ext cx="3733800" cy="25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8" name="Picture 10" descr="http://farm4.static.flickr.com/3145/3049021949_0dd5bba4c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384" y="1611630"/>
            <a:ext cx="1733017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0" name="Picture 12" descr="7025083-l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000374"/>
            <a:ext cx="1757956" cy="2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24601" y="6172201"/>
            <a:ext cx="2081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Photos by </a:t>
            </a:r>
            <a:r>
              <a:rPr lang="en-US" sz="1400" dirty="0" err="1"/>
              <a:t>Haole</a:t>
            </a:r>
            <a:r>
              <a:rPr lang="en-US" sz="1400" dirty="0"/>
              <a:t> in Hawaii</a:t>
            </a:r>
          </a:p>
        </p:txBody>
      </p:sp>
      <p:pic>
        <p:nvPicPr>
          <p:cNvPr id="24578" name="Picture 2" descr="http://2.bp.blogspot.com/-8QWVV8aN3NA/UDpuusaw4qI/AAAAAAAAAxs/u8ckBL3hMpE/s1600/NorthernCard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713" y="4267200"/>
            <a:ext cx="1684782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http://www.paintingsilove.com/uploads/31/31287/oo-extinct-native-hawaiian-bir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62" y="1546860"/>
            <a:ext cx="1440738" cy="203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8806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5539351" y="1219200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ANOSIM – Hawaiian Avifauna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9746226" y="1267145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0122" y="1826091"/>
            <a:ext cx="2847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Permutations = 999</a:t>
            </a:r>
          </a:p>
          <a:p>
            <a:endParaRPr lang="en-US" sz="2400" dirty="0"/>
          </a:p>
          <a:p>
            <a:r>
              <a:rPr lang="en-US" sz="2400" i="1" dirty="0"/>
              <a:t>R </a:t>
            </a:r>
            <a:r>
              <a:rPr lang="en-US" sz="2400" dirty="0"/>
              <a:t>= 0.971</a:t>
            </a:r>
          </a:p>
          <a:p>
            <a:endParaRPr lang="en-US" sz="2400" i="1" dirty="0"/>
          </a:p>
          <a:p>
            <a:r>
              <a:rPr lang="en-US" sz="2400" i="1" dirty="0"/>
              <a:t>P =</a:t>
            </a:r>
            <a:r>
              <a:rPr lang="en-US" sz="2400" dirty="0"/>
              <a:t>0.006</a:t>
            </a:r>
          </a:p>
        </p:txBody>
      </p:sp>
    </p:spTree>
    <p:extLst>
      <p:ext uri="{BB962C8B-B14F-4D97-AF65-F5344CB8AC3E}">
        <p14:creationId xmlns:p14="http://schemas.microsoft.com/office/powerpoint/2010/main" val="33159293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222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ANOSIM – Hawaiian Avifauna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195" b="6126"/>
          <a:stretch/>
        </p:blipFill>
        <p:spPr>
          <a:xfrm>
            <a:off x="6620646" y="1547812"/>
            <a:ext cx="5303520" cy="4476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42497" y="2816691"/>
            <a:ext cx="2847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Permutations = 999</a:t>
            </a:r>
          </a:p>
          <a:p>
            <a:endParaRPr lang="en-US" sz="2400" dirty="0"/>
          </a:p>
          <a:p>
            <a:r>
              <a:rPr lang="en-US" sz="2400" i="1" dirty="0"/>
              <a:t>R </a:t>
            </a:r>
            <a:r>
              <a:rPr lang="en-US" sz="2400" dirty="0"/>
              <a:t>= 0.971</a:t>
            </a:r>
          </a:p>
          <a:p>
            <a:endParaRPr lang="en-US" sz="2400" i="1" dirty="0"/>
          </a:p>
          <a:p>
            <a:r>
              <a:rPr lang="en-US" sz="2400" i="1" dirty="0"/>
              <a:t>P =</a:t>
            </a:r>
            <a:r>
              <a:rPr lang="en-US" sz="2400" dirty="0"/>
              <a:t>0.006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24925" y="5919787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statistic</a:t>
            </a:r>
            <a:endParaRPr lang="en-US" i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0967372" y="5253924"/>
            <a:ext cx="292608" cy="2926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645567" y="4755683"/>
                <a:ext cx="972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567" y="4755683"/>
                <a:ext cx="972639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22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6" name="Group 34835"/>
          <p:cNvGrpSpPr/>
          <p:nvPr/>
        </p:nvGrpSpPr>
        <p:grpSpPr>
          <a:xfrm>
            <a:off x="6303281" y="1219200"/>
            <a:ext cx="5545138" cy="5203825"/>
            <a:chOff x="1735138" y="1214437"/>
            <a:chExt cx="5545138" cy="5203825"/>
          </a:xfrm>
        </p:grpSpPr>
        <p:grpSp>
          <p:nvGrpSpPr>
            <p:cNvPr id="3" name="Group 5"/>
            <p:cNvGrpSpPr>
              <a:grpSpLocks noChangeAspect="1"/>
            </p:cNvGrpSpPr>
            <p:nvPr/>
          </p:nvGrpSpPr>
          <p:grpSpPr bwMode="auto">
            <a:xfrm>
              <a:off x="1735138" y="1214437"/>
              <a:ext cx="5545138" cy="5203825"/>
              <a:chOff x="1097" y="741"/>
              <a:chExt cx="3493" cy="3278"/>
            </a:xfrm>
          </p:grpSpPr>
          <p:sp>
            <p:nvSpPr>
              <p:cNvPr id="5" name="Line 6"/>
              <p:cNvSpPr>
                <a:spLocks noChangeShapeType="1"/>
              </p:cNvSpPr>
              <p:nvPr/>
            </p:nvSpPr>
            <p:spPr bwMode="auto">
              <a:xfrm>
                <a:off x="1986" y="3579"/>
                <a:ext cx="1980" cy="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 flipV="1">
                <a:off x="1458" y="963"/>
                <a:ext cx="0" cy="1980"/>
              </a:xfrm>
              <a:prstGeom prst="line">
                <a:avLst/>
              </a:prstGeom>
              <a:noFill/>
              <a:ln w="6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4"/>
              <p:cNvSpPr>
                <a:spLocks noChangeArrowheads="1"/>
              </p:cNvSpPr>
              <p:nvPr/>
            </p:nvSpPr>
            <p:spPr bwMode="auto">
              <a:xfrm>
                <a:off x="1458" y="741"/>
                <a:ext cx="3132" cy="2838"/>
              </a:xfrm>
              <a:prstGeom prst="rect">
                <a:avLst/>
              </a:prstGeom>
              <a:noFill/>
              <a:ln w="6" cap="rnd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5"/>
              <p:cNvSpPr>
                <a:spLocks noChangeArrowheads="1"/>
              </p:cNvSpPr>
              <p:nvPr/>
            </p:nvSpPr>
            <p:spPr bwMode="auto">
              <a:xfrm>
                <a:off x="2835" y="3864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NMDS1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6"/>
              <p:cNvSpPr>
                <a:spLocks noChangeArrowheads="1"/>
              </p:cNvSpPr>
              <p:nvPr/>
            </p:nvSpPr>
            <p:spPr bwMode="auto">
              <a:xfrm rot="16200000">
                <a:off x="949" y="2079"/>
                <a:ext cx="4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00"/>
                    </a:solidFill>
                    <a:latin typeface="Arial" pitchFamily="34" charset="0"/>
                    <a:cs typeface="Arial" pitchFamily="34" charset="0"/>
                  </a:rPr>
                  <a:t>NMDS2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</a:p>
            </p:txBody>
          </p:sp>
          <p:sp>
            <p:nvSpPr>
              <p:cNvPr id="27" name="Rectangle 28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</a:p>
            </p:txBody>
          </p:sp>
          <p:sp>
            <p:nvSpPr>
              <p:cNvPr id="28" name="Rectangle 29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</a:p>
            </p:txBody>
          </p:sp>
          <p:sp>
            <p:nvSpPr>
              <p:cNvPr id="29" name="Rectangle 30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31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Lanai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31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32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</a:p>
            </p:txBody>
          </p:sp>
          <p:sp>
            <p:nvSpPr>
              <p:cNvPr id="34816" name="Rectangle 33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32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Kauai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17" name="Rectangle 34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31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Oahu</a:t>
                </a:r>
              </a:p>
            </p:txBody>
          </p:sp>
          <p:sp>
            <p:nvSpPr>
              <p:cNvPr id="34819" name="Rectangle 35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0" name="Rectangle 36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444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Molokai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1" name="Rectangle 37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28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B050"/>
                    </a:solidFill>
                    <a:latin typeface="Arial" pitchFamily="34" charset="0"/>
                    <a:cs typeface="Arial" pitchFamily="34" charset="0"/>
                  </a:rPr>
                  <a:t>Maui</a:t>
                </a:r>
              </a:p>
            </p:txBody>
          </p:sp>
          <p:sp>
            <p:nvSpPr>
              <p:cNvPr id="34822" name="Rectangle 38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3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Hawaii</a:t>
                </a:r>
                <a:endParaRPr lang="en-US" sz="1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3" name="Rectangle 39"/>
              <p:cNvSpPr>
                <a:spLocks noChangeArrowheads="1"/>
              </p:cNvSpPr>
              <p:nvPr/>
            </p:nvSpPr>
            <p:spPr bwMode="auto">
              <a:xfrm>
                <a:off x="2892" y="298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4" name="Rectangle 40"/>
              <p:cNvSpPr>
                <a:spLocks noChangeArrowheads="1"/>
              </p:cNvSpPr>
              <p:nvPr/>
            </p:nvSpPr>
            <p:spPr bwMode="auto">
              <a:xfrm>
                <a:off x="2700" y="153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5" name="Rectangle 41"/>
              <p:cNvSpPr>
                <a:spLocks noChangeArrowheads="1"/>
              </p:cNvSpPr>
              <p:nvPr/>
            </p:nvSpPr>
            <p:spPr bwMode="auto">
              <a:xfrm>
                <a:off x="2190" y="23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6" name="Rectangle 42"/>
              <p:cNvSpPr>
                <a:spLocks noChangeArrowheads="1"/>
              </p:cNvSpPr>
              <p:nvPr/>
            </p:nvSpPr>
            <p:spPr bwMode="auto">
              <a:xfrm>
                <a:off x="4017" y="17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7" name="Rectangle 43"/>
              <p:cNvSpPr>
                <a:spLocks noChangeArrowheads="1"/>
              </p:cNvSpPr>
              <p:nvPr/>
            </p:nvSpPr>
            <p:spPr bwMode="auto">
              <a:xfrm>
                <a:off x="3918" y="26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8" name="Rectangle 44"/>
              <p:cNvSpPr>
                <a:spLocks noChangeArrowheads="1"/>
              </p:cNvSpPr>
              <p:nvPr/>
            </p:nvSpPr>
            <p:spPr bwMode="auto">
              <a:xfrm>
                <a:off x="2742" y="1749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29" name="Rectangle 45"/>
              <p:cNvSpPr>
                <a:spLocks noChangeArrowheads="1"/>
              </p:cNvSpPr>
              <p:nvPr/>
            </p:nvSpPr>
            <p:spPr bwMode="auto">
              <a:xfrm>
                <a:off x="3660" y="272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0" name="Rectangle 46"/>
              <p:cNvSpPr>
                <a:spLocks noChangeArrowheads="1"/>
              </p:cNvSpPr>
              <p:nvPr/>
            </p:nvSpPr>
            <p:spPr bwMode="auto">
              <a:xfrm>
                <a:off x="2718" y="265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1" name="Rectangle 47"/>
              <p:cNvSpPr>
                <a:spLocks noChangeArrowheads="1"/>
              </p:cNvSpPr>
              <p:nvPr/>
            </p:nvSpPr>
            <p:spPr bwMode="auto">
              <a:xfrm>
                <a:off x="3747" y="197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2" name="Rectangle 48"/>
              <p:cNvSpPr>
                <a:spLocks noChangeArrowheads="1"/>
              </p:cNvSpPr>
              <p:nvPr/>
            </p:nvSpPr>
            <p:spPr bwMode="auto">
              <a:xfrm>
                <a:off x="3834" y="209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3" name="Rectangle 49"/>
              <p:cNvSpPr>
                <a:spLocks noChangeArrowheads="1"/>
              </p:cNvSpPr>
              <p:nvPr/>
            </p:nvSpPr>
            <p:spPr bwMode="auto">
              <a:xfrm>
                <a:off x="2694" y="204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834" name="Rectangle 50"/>
              <p:cNvSpPr>
                <a:spLocks noChangeArrowheads="1"/>
              </p:cNvSpPr>
              <p:nvPr/>
            </p:nvSpPr>
            <p:spPr bwMode="auto">
              <a:xfrm>
                <a:off x="3723" y="2235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2438400" y="1295400"/>
              <a:ext cx="1495425" cy="5070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3"/>
            <p:cNvSpPr>
              <a:spLocks noChangeArrowheads="1"/>
            </p:cNvSpPr>
            <p:nvPr/>
          </p:nvSpPr>
          <p:spPr bwMode="auto">
            <a:xfrm>
              <a:off x="2567703" y="1341120"/>
              <a:ext cx="7934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Historical</a:t>
              </a:r>
              <a:endPara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550795" y="1564014"/>
              <a:ext cx="12647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Contemporary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5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ANOSIM – Hawaiian Avifauna</a:t>
            </a:r>
          </a:p>
        </p:txBody>
      </p:sp>
      <p:sp>
        <p:nvSpPr>
          <p:cNvPr id="56" name="Rectangle 37"/>
          <p:cNvSpPr>
            <a:spLocks noChangeArrowheads="1"/>
          </p:cNvSpPr>
          <p:nvPr/>
        </p:nvSpPr>
        <p:spPr bwMode="auto">
          <a:xfrm>
            <a:off x="10510156" y="1267145"/>
            <a:ext cx="124553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Stress = 0.126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90122" y="1826091"/>
            <a:ext cx="2847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Permutations = 999</a:t>
            </a:r>
          </a:p>
          <a:p>
            <a:endParaRPr lang="en-US" sz="2400" dirty="0"/>
          </a:p>
          <a:p>
            <a:r>
              <a:rPr lang="en-US" sz="2400" i="1" dirty="0"/>
              <a:t>R </a:t>
            </a:r>
            <a:r>
              <a:rPr lang="en-US" sz="2400" dirty="0"/>
              <a:t>= 0.971</a:t>
            </a:r>
          </a:p>
          <a:p>
            <a:endParaRPr lang="en-US" sz="2400" i="1" dirty="0"/>
          </a:p>
          <a:p>
            <a:r>
              <a:rPr lang="en-US" sz="2400" i="1" dirty="0"/>
              <a:t>P =</a:t>
            </a:r>
            <a:r>
              <a:rPr lang="en-US" sz="2400" dirty="0"/>
              <a:t>0.006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1447" y="4771935"/>
            <a:ext cx="5484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 conclude that the current and </a:t>
            </a:r>
          </a:p>
          <a:p>
            <a:r>
              <a:rPr lang="en-US" sz="2400" b="1" dirty="0"/>
              <a:t>historical assemblages differ </a:t>
            </a:r>
            <a:r>
              <a:rPr lang="en-US" sz="2400" b="1" i="1" dirty="0"/>
              <a:t>significantly </a:t>
            </a:r>
          </a:p>
          <a:p>
            <a:r>
              <a:rPr lang="en-US" sz="2400" b="1" dirty="0"/>
              <a:t>in their bird composition.</a:t>
            </a:r>
          </a:p>
        </p:txBody>
      </p:sp>
      <p:sp>
        <p:nvSpPr>
          <p:cNvPr id="2" name="Oval 1"/>
          <p:cNvSpPr/>
          <p:nvPr/>
        </p:nvSpPr>
        <p:spPr>
          <a:xfrm>
            <a:off x="8038418" y="2326511"/>
            <a:ext cx="1973683" cy="3298785"/>
          </a:xfrm>
          <a:prstGeom prst="ellipse">
            <a:avLst/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0210801" y="2640977"/>
            <a:ext cx="1544890" cy="2301413"/>
          </a:xfrm>
          <a:prstGeom prst="ellipse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181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14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Big picture for testing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3605" y="2025570"/>
            <a:ext cx="10125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MRPP</a:t>
            </a:r>
            <a:r>
              <a:rPr lang="en-US" sz="2400" dirty="0"/>
              <a:t> for </a:t>
            </a:r>
            <a:r>
              <a:rPr lang="en-US" sz="2400" b="1" dirty="0"/>
              <a:t>Euclidean</a:t>
            </a:r>
            <a:r>
              <a:rPr lang="en-US" sz="2400" dirty="0"/>
              <a:t>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PerMANOVA</a:t>
            </a:r>
            <a:r>
              <a:rPr lang="en-US" sz="2400" b="1" dirty="0"/>
              <a:t> for any distance measure, </a:t>
            </a:r>
            <a:r>
              <a:rPr lang="en-US" sz="2400" dirty="0"/>
              <a:t>often used with NMDS </a:t>
            </a:r>
          </a:p>
          <a:p>
            <a:r>
              <a:rPr lang="en-US" sz="2400" dirty="0"/>
              <a:t>   (for multi factor designs)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ANOSIM</a:t>
            </a:r>
            <a:r>
              <a:rPr lang="en-US" sz="2400" dirty="0"/>
              <a:t> for </a:t>
            </a:r>
            <a:r>
              <a:rPr lang="en-US" sz="2400" b="1" dirty="0"/>
              <a:t>ranked</a:t>
            </a:r>
            <a:r>
              <a:rPr lang="en-US" sz="2400" dirty="0"/>
              <a:t> dissimilarities (any distance metric),also used with NMDS</a:t>
            </a:r>
          </a:p>
        </p:txBody>
      </p:sp>
    </p:spTree>
    <p:extLst>
      <p:ext uri="{BB962C8B-B14F-4D97-AF65-F5344CB8AC3E}">
        <p14:creationId xmlns:p14="http://schemas.microsoft.com/office/powerpoint/2010/main" val="2287441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5174" y="1159233"/>
            <a:ext cx="650165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Mantel statistic tests </a:t>
            </a:r>
            <a:r>
              <a:rPr lang="en-US" sz="2400" b="1" dirty="0"/>
              <a:t>for differences between </a:t>
            </a:r>
          </a:p>
          <a:p>
            <a:r>
              <a:rPr lang="en-US" sz="2400" b="1" dirty="0"/>
              <a:t>    two distance matrices</a:t>
            </a:r>
            <a:r>
              <a:rPr lang="en-US" sz="2400" dirty="0"/>
              <a:t> (e.g., between ecological </a:t>
            </a:r>
          </a:p>
          <a:p>
            <a:r>
              <a:rPr lang="en-US" sz="2400" dirty="0"/>
              <a:t>    and geographic distances) but can also be used </a:t>
            </a:r>
          </a:p>
          <a:p>
            <a:r>
              <a:rPr lang="en-US" sz="2400" dirty="0"/>
              <a:t>    for finding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b="1" dirty="0"/>
              <a:t>all samples </a:t>
            </a:r>
            <a:r>
              <a:rPr lang="en-US" sz="2400" dirty="0"/>
              <a:t>and matrices must refer to the</a:t>
            </a:r>
          </a:p>
          <a:p>
            <a:r>
              <a:rPr lang="en-US" sz="2400" b="1" dirty="0"/>
              <a:t>     same set of samples </a:t>
            </a:r>
            <a:r>
              <a:rPr lang="en-US" sz="2400" dirty="0"/>
              <a:t>in the </a:t>
            </a:r>
            <a:r>
              <a:rPr lang="en-US" sz="2400" b="1" dirty="0"/>
              <a:t>same order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often does randomization of one matrix</a:t>
            </a:r>
          </a:p>
          <a:p>
            <a:r>
              <a:rPr lang="en-US" sz="2400" dirty="0"/>
              <a:t>     result in a correlation as strong or stronger</a:t>
            </a:r>
          </a:p>
          <a:p>
            <a:r>
              <a:rPr lang="en-US" sz="2400" dirty="0"/>
              <a:t>     than the observed correlation?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228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76926"/>
              </p:ext>
            </p:extLst>
          </p:nvPr>
        </p:nvGraphicFramePr>
        <p:xfrm>
          <a:off x="699304" y="1883041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27738" y="4095168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048" r="-6349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</a:rPr>
                <a:t>= </a:t>
              </a:r>
              <a:r>
                <a:rPr lang="en-US" sz="2400" dirty="0">
                  <a:solidFill>
                    <a:srgbClr val="00B0F0"/>
                  </a:solidFill>
                </a:rPr>
                <a:t>2.53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87875" y="4095168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750" r="-6250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92D050"/>
                  </a:solidFill>
                </a:rPr>
                <a:t>= </a:t>
              </a:r>
              <a:r>
                <a:rPr lang="en-US" sz="2400" dirty="0">
                  <a:solidFill>
                    <a:srgbClr val="92D050"/>
                  </a:solidFill>
                </a:rPr>
                <a:t>2.43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924284" y="5856814"/>
            <a:ext cx="513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Only within-group similarities are used</a:t>
            </a:r>
          </a:p>
        </p:txBody>
      </p:sp>
    </p:spTree>
    <p:extLst>
      <p:ext uri="{BB962C8B-B14F-4D97-AF65-F5344CB8AC3E}">
        <p14:creationId xmlns:p14="http://schemas.microsoft.com/office/powerpoint/2010/main" val="12312835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5114" y="2643591"/>
            <a:ext cx="5607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Calculate distance matrices (</a:t>
            </a:r>
            <a:r>
              <a:rPr lang="en-US" sz="2400" b="1" dirty="0"/>
              <a:t>any metric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Calculate test statistic Z.</a:t>
            </a:r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b="1" dirty="0"/>
          </a:p>
          <a:p>
            <a:pPr marL="342900" indent="-342900">
              <a:buFont typeface="+mj-lt"/>
              <a:buAutoNum type="arabicParenR" startAt="2"/>
            </a:pPr>
            <a:endParaRPr lang="en-US" sz="2400" b="1" dirty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0212" y="2643591"/>
                <a:ext cx="3297313" cy="1259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212" y="2643591"/>
                <a:ext cx="3297313" cy="1259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961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1876" y="1814042"/>
          <a:ext cx="486798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02731" y="1754159"/>
          <a:ext cx="4867980" cy="1712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716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655176" y="3790706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944811" y="418769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478915" y="4433646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594240" y="4047295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662786" y="523604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113759" y="5265855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832964" y="574456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57605" y="4603958"/>
            <a:ext cx="26356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= same groups</a:t>
            </a:r>
          </a:p>
          <a:p>
            <a:r>
              <a:rPr lang="en-US" sz="2400" dirty="0"/>
              <a:t>1 = different groups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10623" y="3559873"/>
            <a:ext cx="21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Contrast Matrix</a:t>
            </a:r>
          </a:p>
        </p:txBody>
      </p:sp>
    </p:spTree>
    <p:extLst>
      <p:ext uri="{BB962C8B-B14F-4D97-AF65-F5344CB8AC3E}">
        <p14:creationId xmlns:p14="http://schemas.microsoft.com/office/powerpoint/2010/main" val="81009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5114" y="2643591"/>
            <a:ext cx="5607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Calculate distance matrices (</a:t>
            </a:r>
            <a:r>
              <a:rPr lang="en-US" sz="2400" b="1" dirty="0"/>
              <a:t>any metric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r>
              <a:rPr lang="en-US" sz="2400" dirty="0"/>
              <a:t>Calculate test statistic Z.</a:t>
            </a:r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b="1" dirty="0"/>
          </a:p>
          <a:p>
            <a:pPr marL="342900" indent="-342900">
              <a:buFont typeface="+mj-lt"/>
              <a:buAutoNum type="arabicParenR" startAt="2"/>
            </a:pPr>
            <a:endParaRPr lang="en-US" sz="2400" b="1" dirty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  <a:p>
            <a:pPr marL="342900" indent="-342900">
              <a:buFont typeface="+mj-lt"/>
              <a:buAutoNum type="arabicParenR" startAt="2"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56487" y="2419110"/>
                <a:ext cx="3297313" cy="1259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87" y="2419110"/>
                <a:ext cx="3297313" cy="12591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967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1876" y="1814042"/>
          <a:ext cx="486798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1655176" y="3790706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944811" y="418769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2478915" y="4433646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594240" y="4047295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3662786" y="523604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4113759" y="5265855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3832964" y="5744562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5483" y="4525893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= 58.7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10623" y="3559873"/>
            <a:ext cx="2129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Contrast Matrix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402731" y="1754159"/>
          <a:ext cx="4867980" cy="1712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716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614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594167" y="2033558"/>
            <a:ext cx="6096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3) Permute by randomly shuffling one of the </a:t>
            </a:r>
          </a:p>
          <a:p>
            <a:r>
              <a:rPr lang="en-US" sz="2400" dirty="0"/>
              <a:t>     two distance matrices.</a:t>
            </a:r>
          </a:p>
          <a:p>
            <a:endParaRPr lang="en-US" sz="2400" dirty="0"/>
          </a:p>
          <a:p>
            <a:r>
              <a:rPr lang="en-US" sz="2400" dirty="0"/>
              <a:t>4) Calculate the significance by taking the </a:t>
            </a:r>
          </a:p>
          <a:p>
            <a:pPr marL="339725" indent="-339725"/>
            <a:r>
              <a:rPr lang="en-US" sz="2400" dirty="0"/>
              <a:t>     fraction of permuted Z statistics that are          greater or less than the observed Z.</a:t>
            </a:r>
          </a:p>
          <a:p>
            <a:endParaRPr lang="en-US" sz="2400" dirty="0"/>
          </a:p>
          <a:p>
            <a:r>
              <a:rPr lang="en-US" sz="2400" dirty="0"/>
              <a:t>5) </a:t>
            </a:r>
            <a:r>
              <a:rPr lang="en-US" sz="2400" b="1" dirty="0"/>
              <a:t>Determine the strength </a:t>
            </a:r>
            <a:r>
              <a:rPr lang="en-US" sz="2400" dirty="0"/>
              <a:t>of the relationship</a:t>
            </a:r>
          </a:p>
          <a:p>
            <a:r>
              <a:rPr lang="en-US" sz="2400" dirty="0"/>
              <a:t>     between the two matrices by computing </a:t>
            </a:r>
          </a:p>
          <a:p>
            <a:r>
              <a:rPr lang="en-US" sz="2400" dirty="0"/>
              <a:t>     their correlation</a:t>
            </a:r>
            <a:r>
              <a:rPr lang="en-US" sz="2400" b="1" dirty="0"/>
              <a:t>, r, the standardized Mantel</a:t>
            </a:r>
          </a:p>
          <a:p>
            <a:r>
              <a:rPr lang="en-US" sz="2400" b="1" dirty="0"/>
              <a:t>     statistic.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67" y="2335806"/>
            <a:ext cx="4487911" cy="28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009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1876" y="1814042"/>
          <a:ext cx="486798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02731" y="1754159"/>
          <a:ext cx="4867980" cy="1712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716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037409" y="4555296"/>
            <a:ext cx="3916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permute both rows and </a:t>
            </a:r>
          </a:p>
          <a:p>
            <a:r>
              <a:rPr lang="en-US" sz="2400" dirty="0"/>
              <a:t>columns.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30754" y="4229765"/>
          <a:ext cx="4867980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2905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70320" y="3531243"/>
            <a:ext cx="6271260" cy="1455420"/>
            <a:chOff x="1424940" y="4038600"/>
            <a:chExt cx="6271260" cy="1455420"/>
          </a:xfrm>
        </p:grpSpPr>
        <p:sp>
          <p:nvSpPr>
            <p:cNvPr id="7" name="Rectangle 6"/>
            <p:cNvSpPr/>
            <p:nvPr/>
          </p:nvSpPr>
          <p:spPr>
            <a:xfrm>
              <a:off x="142494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3380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19800" y="4351020"/>
              <a:ext cx="1676400" cy="1143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002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76400" y="4953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28800" y="4724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362200" y="44958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4724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590800" y="44958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68269" y="40386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+</a:t>
              </a:r>
              <a:endParaRPr lang="en-US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48834" y="4050268"/>
              <a:ext cx="601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0</a:t>
              </a:r>
              <a:endParaRPr lang="en-US" i="1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105400" y="5105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196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14800" y="4495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810000" y="51816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72000" y="51054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876800" y="46482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53200" y="403860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  <a:r>
                <a:rPr lang="en-US" dirty="0"/>
                <a:t> = -</a:t>
              </a:r>
              <a:endParaRPr lang="en-US" i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467600" y="5105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781800" y="4572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400800" y="5029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172200" y="51816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0" y="45720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315200" y="4953000"/>
              <a:ext cx="152400" cy="1524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883780" y="1487363"/>
            <a:ext cx="46337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 ranges between -1 to 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+ indicates different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0 indicates random groups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- indicates out-of-group similarity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6102" y="1999966"/>
            <a:ext cx="3763776" cy="1064972"/>
            <a:chOff x="7996102" y="1999966"/>
            <a:chExt cx="3763776" cy="1064972"/>
          </a:xfrm>
        </p:grpSpPr>
        <p:grpSp>
          <p:nvGrpSpPr>
            <p:cNvPr id="33" name="Group 32"/>
            <p:cNvGrpSpPr/>
            <p:nvPr/>
          </p:nvGrpSpPr>
          <p:grpSpPr>
            <a:xfrm>
              <a:off x="7996102" y="1999966"/>
              <a:ext cx="3763776" cy="1064972"/>
              <a:chOff x="7428943" y="1887729"/>
              <a:chExt cx="3763776" cy="10649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7428943" y="1887729"/>
                    <a:ext cx="3363934" cy="10649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2800" b="0" dirty="0"/>
                      <a:t>r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d>
                                                      <m:d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− </m:t>
                                                        </m:r>
                                                        <m:acc>
                                                          <m:accPr>
                                                            <m:chr m:val="̅"/>
                                                            <m:ctrlP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d>
                                                      <m:d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2400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2400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𝑖𝑗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− </m:t>
                                                        </m:r>
                                                        <m:acc>
                                                          <m:accPr>
                                                            <m:chr m:val="̅"/>
                                                            <m:ctrlPr>
                                                              <a:rPr lang="en-US" sz="2400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sSub>
                                                      <m:sSub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𝑠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sub>
                                                    </m:sSub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b/>
                                        </m:sSub>
                                      </m:e>
                                    </m:nary>
                                  </m:e>
                                  <m:sub/>
                                </m:sSub>
                              </m:e>
                            </m:nary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8943" y="1887729"/>
                    <a:ext cx="3363934" cy="106497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652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ectangle 31"/>
              <p:cNvSpPr/>
              <p:nvPr/>
            </p:nvSpPr>
            <p:spPr>
              <a:xfrm>
                <a:off x="10776030" y="2272193"/>
                <a:ext cx="416689" cy="5288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0953945" y="2469760"/>
              <a:ext cx="461913" cy="30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47495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PAHC</a:t>
            </a:r>
            <a:r>
              <a:rPr lang="en-US" b="1" dirty="0"/>
              <a:t> example</a:t>
            </a:r>
            <a:br>
              <a:rPr lang="en-US" dirty="0"/>
            </a:br>
            <a:r>
              <a:rPr lang="en-US" sz="3200" dirty="0"/>
              <a:t>Shell morphology of </a:t>
            </a:r>
            <a:r>
              <a:rPr lang="en-US" sz="3200" i="1" dirty="0"/>
              <a:t>Littoraria angulifera</a:t>
            </a:r>
            <a:r>
              <a:rPr lang="en-US" sz="3200" dirty="0"/>
              <a:t> </a:t>
            </a:r>
            <a:endParaRPr lang="en-US" sz="3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22876" y="2506522"/>
          <a:ext cx="5405376" cy="2533650"/>
        </p:xfrm>
        <a:graphic>
          <a:graphicData uri="http://schemas.openxmlformats.org/drawingml/2006/table">
            <a:tbl>
              <a:tblPr/>
              <a:tblGrid>
                <a:gridCol w="109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" y="365125"/>
            <a:ext cx="2229962" cy="222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0" y="230744"/>
            <a:ext cx="2220290" cy="226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675" y="6488668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 from jaxshells.org</a:t>
            </a:r>
          </a:p>
        </p:txBody>
      </p:sp>
    </p:spTree>
    <p:extLst>
      <p:ext uri="{BB962C8B-B14F-4D97-AF65-F5344CB8AC3E}">
        <p14:creationId xmlns:p14="http://schemas.microsoft.com/office/powerpoint/2010/main" val="3611520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19463" y="1528670"/>
          <a:ext cx="5486400" cy="23088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9210" y="1551002"/>
          <a:ext cx="5486400" cy="23200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6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4076" y="3923812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2081" y="3797021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Matrix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PAHC</a:t>
            </a:r>
            <a:r>
              <a:rPr lang="en-US" b="1" dirty="0"/>
              <a:t> example</a:t>
            </a:r>
            <a:br>
              <a:rPr lang="en-US" dirty="0"/>
            </a:br>
            <a:r>
              <a:rPr lang="en-US" sz="3200" dirty="0"/>
              <a:t>Shell morphology of </a:t>
            </a:r>
            <a:r>
              <a:rPr lang="en-US" sz="3200" i="1" dirty="0"/>
              <a:t>Littoraria angulifera</a:t>
            </a:r>
            <a:r>
              <a:rPr lang="en-US" sz="3200" dirty="0"/>
              <a:t> </a:t>
            </a:r>
            <a:endParaRPr lang="en-US" sz="3200" i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4259485" y="4097963"/>
            <a:ext cx="3692324" cy="275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14957" y="5701173"/>
            <a:ext cx="1193495" cy="86303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05647" y="5555744"/>
            <a:ext cx="1493594" cy="115389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030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03080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PAHC</a:t>
            </a:r>
            <a:r>
              <a:rPr lang="en-US" b="1" dirty="0"/>
              <a:t> example</a:t>
            </a:r>
            <a:br>
              <a:rPr lang="en-US" dirty="0"/>
            </a:br>
            <a:r>
              <a:rPr lang="en-US" dirty="0"/>
              <a:t>Shell morphology of </a:t>
            </a:r>
            <a:r>
              <a:rPr lang="en-US" i="1" dirty="0" err="1"/>
              <a:t>Littoraria</a:t>
            </a:r>
            <a:r>
              <a:rPr lang="en-US" i="1" dirty="0"/>
              <a:t> </a:t>
            </a:r>
            <a:r>
              <a:rPr lang="en-US" i="1" dirty="0" err="1"/>
              <a:t>angulifera</a:t>
            </a:r>
            <a:r>
              <a:rPr lang="en-US" dirty="0"/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96364" y="2200564"/>
          <a:ext cx="3164505" cy="750570"/>
        </p:xfrm>
        <a:graphic>
          <a:graphicData uri="http://schemas.openxmlformats.org/drawingml/2006/table">
            <a:tbl>
              <a:tblPr/>
              <a:tblGrid>
                <a:gridCol w="105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mantelr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 perm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210" b="5160"/>
          <a:stretch/>
        </p:blipFill>
        <p:spPr>
          <a:xfrm>
            <a:off x="6341580" y="1713054"/>
            <a:ext cx="5681619" cy="48497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882" y="4137260"/>
            <a:ext cx="5171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 conclude that the two clusters </a:t>
            </a:r>
          </a:p>
          <a:p>
            <a:r>
              <a:rPr lang="en-US" sz="2400" b="1" dirty="0"/>
              <a:t>differ </a:t>
            </a:r>
            <a:r>
              <a:rPr lang="en-US" sz="2400" b="1" i="1" dirty="0"/>
              <a:t>significantly</a:t>
            </a:r>
            <a:r>
              <a:rPr lang="en-US" sz="2400" b="1" dirty="0"/>
              <a:t> in terms of the shell </a:t>
            </a:r>
          </a:p>
          <a:p>
            <a:r>
              <a:rPr lang="en-US" sz="2400" b="1" dirty="0"/>
              <a:t>morphology variables.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81827" y="6378180"/>
            <a:ext cx="98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Mantel r</a:t>
            </a:r>
          </a:p>
        </p:txBody>
      </p:sp>
    </p:spTree>
    <p:extLst>
      <p:ext uri="{BB962C8B-B14F-4D97-AF65-F5344CB8AC3E}">
        <p14:creationId xmlns:p14="http://schemas.microsoft.com/office/powerpoint/2010/main" val="185830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002421"/>
                <a:ext cx="6713954" cy="379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 sz="2400" dirty="0"/>
                  <a:t>Calculate distance matrix (</a:t>
                </a:r>
                <a:r>
                  <a:rPr lang="en-US" sz="2400" b="1" dirty="0"/>
                  <a:t>Euclidean </a:t>
                </a:r>
                <a:r>
                  <a:rPr lang="en-US" sz="2400" dirty="0"/>
                  <a:t>distance </a:t>
                </a:r>
              </a:p>
              <a:p>
                <a:r>
                  <a:rPr lang="en-US" sz="2400" dirty="0"/>
                  <a:t>     is recommended, but </a:t>
                </a:r>
                <a:r>
                  <a:rPr lang="en-US" sz="2400" b="1" dirty="0"/>
                  <a:t>Sorensen's/Bray-Curtis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also are used).</a:t>
                </a:r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/>
                  <a:t>Calculate the </a:t>
                </a:r>
                <a:r>
                  <a:rPr lang="en-US" sz="2400" b="1" dirty="0"/>
                  <a:t>average distance </a:t>
                </a:r>
                <a:r>
                  <a:rPr lang="en-US" sz="2400" dirty="0"/>
                  <a:t>in each group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endParaRPr lang="en-US" sz="2400" b="1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r>
                  <a:rPr lang="en-US" sz="2400" dirty="0"/>
                  <a:t>Calculate </a:t>
                </a:r>
                <a:r>
                  <a:rPr lang="en-US" sz="2400" b="1" dirty="0"/>
                  <a:t>delta </a:t>
                </a:r>
                <a:r>
                  <a:rPr lang="en-US" sz="2400" dirty="0"/>
                  <a:t>(the weighted mean within-group</a:t>
                </a:r>
              </a:p>
              <a:p>
                <a:r>
                  <a:rPr lang="en-US" sz="2400" b="1" dirty="0"/>
                  <a:t>      </a:t>
                </a:r>
                <a:r>
                  <a:rPr lang="en-US" sz="2400" dirty="0"/>
                  <a:t>distance) for </a:t>
                </a:r>
                <a:r>
                  <a:rPr lang="en-US" sz="2400" i="1" dirty="0"/>
                  <a:t>g</a:t>
                </a:r>
                <a:r>
                  <a:rPr lang="en-US" sz="2400" dirty="0"/>
                  <a:t> groups.</a:t>
                </a:r>
              </a:p>
              <a:p>
                <a:endParaRPr lang="en-US" sz="2400" dirty="0"/>
              </a:p>
              <a:p>
                <a:pPr marL="342900" indent="-342900">
                  <a:buFont typeface="+mj-lt"/>
                  <a:buAutoNum type="arabicParenR" startAt="2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02421"/>
                <a:ext cx="6713954" cy="3794052"/>
              </a:xfrm>
              <a:prstGeom prst="rect">
                <a:avLst/>
              </a:prstGeom>
              <a:blipFill rotWithShape="0">
                <a:blip r:embed="rId2"/>
                <a:stretch>
                  <a:fillRect l="-1453" t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43016" y="2020178"/>
                <a:ext cx="2080826" cy="1176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016" y="2020178"/>
                <a:ext cx="2080826" cy="11762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02072" y="3750197"/>
                <a:ext cx="1748940" cy="561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skw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072" y="3750197"/>
                <a:ext cx="1748940" cy="5614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934078" y="4977580"/>
                <a:ext cx="5143716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Number of pairwise comparisons in group </a:t>
                </a:r>
                <a:r>
                  <a:rPr lang="en-US" sz="2000" i="1" dirty="0"/>
                  <a:t>i</a:t>
                </a:r>
              </a:p>
              <a:p>
                <a:endParaRPr lang="en-US" sz="2000" i="1" dirty="0"/>
              </a:p>
              <a:p>
                <a:r>
                  <a:rPr lang="en-US" sz="2000" i="1" dirty="0"/>
                  <a:t>N = total number of pairwise comparisons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078" y="4977580"/>
                <a:ext cx="5143716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185" t="-3614" r="-355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990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45174" y="1159233"/>
            <a:ext cx="74702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often used to test for patterns that drive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Geographic distance, size, precipitation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4076" y="5729461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18642" y="5729461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9210" y="3356651"/>
          <a:ext cx="5486400" cy="23200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6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172200" y="3356651"/>
          <a:ext cx="5486400" cy="23088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4151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Mantel’s Test (</a:t>
            </a:r>
            <a:r>
              <a:rPr lang="en-US" i="1" dirty="0"/>
              <a:t>MANTEL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06278" y="858291"/>
            <a:ext cx="74702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often used to test for patterns that drive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Geographic distance, size, precipitation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Mantel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9463" y="3334319"/>
          <a:ext cx="5486400" cy="23088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94076" y="5729461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62081" y="5602670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Matrix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9210" y="3356651"/>
          <a:ext cx="5486400" cy="232003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6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118430" y="3565003"/>
            <a:ext cx="4537276" cy="20376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Pairwise distance in explanatory variable</a:t>
            </a:r>
          </a:p>
        </p:txBody>
      </p:sp>
    </p:spTree>
    <p:extLst>
      <p:ext uri="{BB962C8B-B14F-4D97-AF65-F5344CB8AC3E}">
        <p14:creationId xmlns:p14="http://schemas.microsoft.com/office/powerpoint/2010/main" val="285373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1883041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51855" y="3910149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355" r="-8065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</a:rPr>
                <a:t>= </a:t>
              </a:r>
              <a:r>
                <a:rPr lang="en-US" sz="2400" dirty="0">
                  <a:solidFill>
                    <a:srgbClr val="00B0F0"/>
                  </a:solidFill>
                </a:rPr>
                <a:t>2.53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57402" y="3954662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048" r="-7937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92D050"/>
                  </a:solidFill>
                </a:rPr>
                <a:t>= </a:t>
              </a:r>
              <a:r>
                <a:rPr lang="en-US" sz="2400" dirty="0">
                  <a:solidFill>
                    <a:srgbClr val="92D050"/>
                  </a:solidFill>
                </a:rPr>
                <a:t>2.43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2401" y="4602240"/>
                <a:ext cx="167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= 3/6 = 0.5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01" y="4602240"/>
                <a:ext cx="1670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380" t="-26230" r="-10584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57950" y="4602240"/>
                <a:ext cx="167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 = 3/6 = 0.5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50" y="4602240"/>
                <a:ext cx="167007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380" t="-26230" r="-10949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05126" y="5554247"/>
                <a:ext cx="3950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B0F0"/>
                    </a:solidFill>
                  </a:rPr>
                  <a:t>2.53*0.5</a:t>
                </a:r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92D050"/>
                    </a:solidFill>
                  </a:rPr>
                  <a:t>2.43*0.5</a:t>
                </a:r>
                <a:r>
                  <a:rPr lang="en-US" sz="2400" dirty="0"/>
                  <a:t> = 2.49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126" y="5554247"/>
                <a:ext cx="395095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63" t="-10526" r="-154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924284" y="5856814"/>
            <a:ext cx="513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Only within-group similarities are used</a:t>
            </a:r>
          </a:p>
        </p:txBody>
      </p:sp>
    </p:spTree>
    <p:extLst>
      <p:ext uri="{BB962C8B-B14F-4D97-AF65-F5344CB8AC3E}">
        <p14:creationId xmlns:p14="http://schemas.microsoft.com/office/powerpoint/2010/main" val="118013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Multiple Response Permutation Procedure (MRPP)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338201" cy="3382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9820518" y="358664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0271491" y="3616461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990696" y="4095168"/>
            <a:ext cx="338201" cy="33820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304" y="1883041"/>
          <a:ext cx="5679310" cy="1986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1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551855" y="3910149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36048"/>
                  <a:ext cx="382349" cy="37747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355" r="-8065" b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</a:rPr>
                <a:t>= </a:t>
              </a:r>
              <a:r>
                <a:rPr lang="en-US" sz="2400" dirty="0">
                  <a:solidFill>
                    <a:srgbClr val="00B0F0"/>
                  </a:solidFill>
                </a:rPr>
                <a:t>2.53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57402" y="3954662"/>
            <a:ext cx="1249957" cy="523220"/>
            <a:chOff x="451413" y="4362283"/>
            <a:chExt cx="1249957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92D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13" y="4447623"/>
                  <a:ext cx="389466" cy="37747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048" r="-7937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/>
            <p:cNvSpPr txBox="1"/>
            <p:nvPr/>
          </p:nvSpPr>
          <p:spPr>
            <a:xfrm>
              <a:off x="711997" y="4362283"/>
              <a:ext cx="9893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92D050"/>
                  </a:solidFill>
                </a:rPr>
                <a:t>= </a:t>
              </a:r>
              <a:r>
                <a:rPr lang="en-US" sz="2400" dirty="0">
                  <a:solidFill>
                    <a:srgbClr val="92D050"/>
                  </a:solidFill>
                </a:rPr>
                <a:t>2.43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52401" y="4602240"/>
                <a:ext cx="167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= 3/6 = 0.5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401" y="4602240"/>
                <a:ext cx="16700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380" t="-26230" r="-10584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57950" y="4602240"/>
                <a:ext cx="16700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92D050"/>
                    </a:solidFill>
                  </a:rPr>
                  <a:t> = 3/6 = 0.5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950" y="4602240"/>
                <a:ext cx="167007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380" t="-26230" r="-10949" b="-47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05126" y="5554247"/>
                <a:ext cx="39509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= </a:t>
                </a:r>
                <a:r>
                  <a:rPr lang="en-US" sz="2400" dirty="0">
                    <a:solidFill>
                      <a:srgbClr val="00B0F0"/>
                    </a:solidFill>
                  </a:rPr>
                  <a:t>2.53*0.5</a:t>
                </a:r>
                <a:r>
                  <a:rPr lang="en-US" sz="2400" dirty="0"/>
                  <a:t> + </a:t>
                </a:r>
                <a:r>
                  <a:rPr lang="en-US" sz="2400" dirty="0">
                    <a:solidFill>
                      <a:srgbClr val="92D050"/>
                    </a:solidFill>
                  </a:rPr>
                  <a:t>2.43*0.5</a:t>
                </a:r>
                <a:r>
                  <a:rPr lang="en-US" sz="2400" dirty="0"/>
                  <a:t> = 2.49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126" y="5554247"/>
                <a:ext cx="3950953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63" t="-10526" r="-154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5957426" y="5672148"/>
            <a:ext cx="6096000" cy="830997"/>
          </a:xfrm>
          <a:prstGeom prst="rect">
            <a:avLst/>
          </a:prstGeom>
          <a:ln w="63500">
            <a:solidFill>
              <a:srgbClr val="FF0000">
                <a:alpha val="99000"/>
              </a:srgbClr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Determine the probability of  delta ≤ 2.49 using Monte Carlo permutations </a:t>
            </a:r>
          </a:p>
        </p:txBody>
      </p:sp>
    </p:spTree>
    <p:extLst>
      <p:ext uri="{BB962C8B-B14F-4D97-AF65-F5344CB8AC3E}">
        <p14:creationId xmlns:p14="http://schemas.microsoft.com/office/powerpoint/2010/main" val="111392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3426</Words>
  <Application>Microsoft Office PowerPoint</Application>
  <PresentationFormat>Widescreen</PresentationFormat>
  <Paragraphs>1783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Andalus</vt:lpstr>
      <vt:lpstr>Arial</vt:lpstr>
      <vt:lpstr>Calibri</vt:lpstr>
      <vt:lpstr>Calibri Light</vt:lpstr>
      <vt:lpstr>Cambria Math</vt:lpstr>
      <vt:lpstr>Office Theme</vt:lpstr>
      <vt:lpstr>Testing Groups</vt:lpstr>
      <vt:lpstr>Are groups significantly different?</vt:lpstr>
      <vt:lpstr>Are groups significantly different?</vt:lpstr>
      <vt:lpstr>Multiple Response Permutation Procedure (MRPP) 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Multiple Response Permutation Procedure (MRPP)</vt:lpstr>
      <vt:lpstr>PAHC example Shell morphology of Littoraria angulifera </vt:lpstr>
      <vt:lpstr>PAHC –Average- Linkage Method</vt:lpstr>
      <vt:lpstr>K-means plot on PCA ordination</vt:lpstr>
      <vt:lpstr>MRRP Results – Snail Morphology</vt:lpstr>
      <vt:lpstr>PowerPoint Presentation</vt:lpstr>
      <vt:lpstr>Non Parametric MANOVA PerMANOVA (Adonis)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Hawaiian Island Avifauna:  Past and Present</vt:lpstr>
      <vt:lpstr>PerMANOVA – Hawaiian Avifauna</vt:lpstr>
      <vt:lpstr>PerMANOVA – Hawaiian Avifauna</vt:lpstr>
      <vt:lpstr>PerMANOVA – Hawaiian Avifauna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ANOSIM – R statistic</vt:lpstr>
      <vt:lpstr>Analysis of Group Similarities ANOSIM</vt:lpstr>
      <vt:lpstr>Analysis of Group Similarities ANOSIM</vt:lpstr>
      <vt:lpstr>Analysis of Group Similarities ANOSIM</vt:lpstr>
      <vt:lpstr>Analysis of Group Similarities ANOSIM</vt:lpstr>
      <vt:lpstr>Hawaiian Island Avifauna:  Past and Present</vt:lpstr>
      <vt:lpstr>ANOSIM – Hawaiian Avifauna</vt:lpstr>
      <vt:lpstr>ANOSIM – Hawaiian Avifauna</vt:lpstr>
      <vt:lpstr>ANOSIM – Hawaiian Avifauna</vt:lpstr>
      <vt:lpstr>Big picture for testing groups</vt:lpstr>
      <vt:lpstr>Mantel’s Test (MANTEL) </vt:lpstr>
      <vt:lpstr>Mantel’s Test (MANTEL)</vt:lpstr>
      <vt:lpstr>Mantel’s Test (MANTEL)</vt:lpstr>
      <vt:lpstr>Mantel’s Test (MANTEL)</vt:lpstr>
      <vt:lpstr>Mantel’s Test (MANTEL)</vt:lpstr>
      <vt:lpstr>Mantel’s Test (MANTEL)</vt:lpstr>
      <vt:lpstr>Mantel’s Test (MANTEL)</vt:lpstr>
      <vt:lpstr>Mantel’s Test (MANTEL)</vt:lpstr>
      <vt:lpstr>PAHC example Shell morphology of Littoraria angulifera </vt:lpstr>
      <vt:lpstr>PAHC example Shell morphology of Littoraria angulifera </vt:lpstr>
      <vt:lpstr>PAHC example Shell morphology of Littoraria angulifera </vt:lpstr>
      <vt:lpstr>Mantel’s Test (MANTEL) </vt:lpstr>
      <vt:lpstr>Mantel’s Test (MANTEL)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116</cp:revision>
  <dcterms:created xsi:type="dcterms:W3CDTF">2014-02-20T16:49:56Z</dcterms:created>
  <dcterms:modified xsi:type="dcterms:W3CDTF">2020-08-13T16:04:07Z</dcterms:modified>
</cp:coreProperties>
</file>