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317" r:id="rId6"/>
    <p:sldId id="262" r:id="rId7"/>
    <p:sldId id="263" r:id="rId8"/>
    <p:sldId id="315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96" r:id="rId26"/>
    <p:sldId id="281" r:id="rId27"/>
    <p:sldId id="295" r:id="rId28"/>
    <p:sldId id="279" r:id="rId29"/>
    <p:sldId id="282" r:id="rId30"/>
    <p:sldId id="283" r:id="rId31"/>
    <p:sldId id="297" r:id="rId32"/>
    <p:sldId id="285" r:id="rId33"/>
    <p:sldId id="286" r:id="rId34"/>
    <p:sldId id="287" r:id="rId35"/>
    <p:sldId id="289" r:id="rId36"/>
    <p:sldId id="290" r:id="rId37"/>
    <p:sldId id="291" r:id="rId38"/>
    <p:sldId id="292" r:id="rId39"/>
    <p:sldId id="293" r:id="rId40"/>
    <p:sldId id="294" r:id="rId41"/>
    <p:sldId id="298" r:id="rId42"/>
    <p:sldId id="299" r:id="rId43"/>
    <p:sldId id="300" r:id="rId44"/>
    <p:sldId id="301" r:id="rId45"/>
    <p:sldId id="302" r:id="rId46"/>
    <p:sldId id="304" r:id="rId47"/>
    <p:sldId id="318" r:id="rId48"/>
    <p:sldId id="305" r:id="rId49"/>
    <p:sldId id="307" r:id="rId50"/>
    <p:sldId id="308" r:id="rId51"/>
    <p:sldId id="309" r:id="rId52"/>
    <p:sldId id="319" r:id="rId53"/>
    <p:sldId id="316" r:id="rId54"/>
    <p:sldId id="311" r:id="rId55"/>
    <p:sldId id="312" r:id="rId56"/>
    <p:sldId id="313" r:id="rId57"/>
    <p:sldId id="314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56" y="38"/>
      </p:cViewPr>
      <p:guideLst>
        <p:guide orient="horz" pos="2472"/>
        <p:guide pos="3840"/>
        <p:guide pos="12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24D-E54D-46B5-B702-F345EA8464EC}" type="datetimeFigureOut">
              <a:rPr lang="en-US" smtClean="0"/>
              <a:t>10/18/2022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25669"/>
            <a:ext cx="9144000" cy="2387600"/>
          </a:xfrm>
        </p:spPr>
        <p:txBody>
          <a:bodyPr/>
          <a:lstStyle/>
          <a:p>
            <a:r>
              <a:rPr lang="en-US" dirty="0"/>
              <a:t>Discriminant Analysis (DA)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676292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317634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623584"/>
            <a:ext cx="2857982" cy="1900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1157" y="4173416"/>
            <a:ext cx="2736209" cy="228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Discriminant Analysis: Data 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5040" y="1230928"/>
            <a:ext cx="7273979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categorical </a:t>
            </a:r>
            <a:r>
              <a:rPr lang="en-US" sz="2400" b="1" dirty="0"/>
              <a:t>grouping variable </a:t>
            </a:r>
            <a:r>
              <a:rPr lang="en-US" sz="2400" dirty="0"/>
              <a:t>and 2 or more</a:t>
            </a:r>
          </a:p>
          <a:p>
            <a:r>
              <a:rPr lang="en-US" sz="2400" dirty="0"/>
              <a:t>    continuous discriminating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Groups must be </a:t>
            </a:r>
            <a:r>
              <a:rPr lang="en-US" sz="2400" b="1" dirty="0"/>
              <a:t>mutually exclusive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missing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sizes do not need to be the same, but it helps.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Minimum</a:t>
            </a:r>
            <a:r>
              <a:rPr lang="en-US" sz="2400" dirty="0"/>
              <a:t> of </a:t>
            </a:r>
            <a:r>
              <a:rPr lang="en-US" sz="2400" b="1" dirty="0"/>
              <a:t>2 samples per group </a:t>
            </a:r>
            <a:r>
              <a:rPr lang="en-US" sz="2400" dirty="0"/>
              <a:t>and </a:t>
            </a:r>
            <a:r>
              <a:rPr lang="en-US" sz="2400" b="1" dirty="0"/>
              <a:t>at least 2 more</a:t>
            </a:r>
          </a:p>
          <a:p>
            <a:r>
              <a:rPr lang="en-US" sz="2400" b="1" dirty="0"/>
              <a:t>     samples</a:t>
            </a:r>
            <a:r>
              <a:rPr lang="en-US" sz="2400" dirty="0"/>
              <a:t> </a:t>
            </a:r>
            <a:r>
              <a:rPr lang="en-US" sz="2400" b="1" dirty="0"/>
              <a:t>than</a:t>
            </a:r>
            <a:r>
              <a:rPr lang="en-US" sz="2400" dirty="0"/>
              <a:t> the number of </a:t>
            </a:r>
            <a:r>
              <a:rPr lang="en-US" sz="2400" b="1" dirty="0"/>
              <a:t>variables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Best practices</a:t>
            </a:r>
            <a:r>
              <a:rPr lang="en-US" sz="2400" dirty="0"/>
              <a:t>: For each group, n ≥ (3 x 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294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Discriminant Analysis: Data Set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28599"/>
              </p:ext>
            </p:extLst>
          </p:nvPr>
        </p:nvGraphicFramePr>
        <p:xfrm>
          <a:off x="3171464" y="2506522"/>
          <a:ext cx="5856788" cy="2533650"/>
        </p:xfrm>
        <a:graphic>
          <a:graphicData uri="http://schemas.openxmlformats.org/drawingml/2006/table">
            <a:tbl>
              <a:tblPr/>
              <a:tblGrid>
                <a:gridCol w="149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1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417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127584" y="5497975"/>
            <a:ext cx="24053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= South Atlantic</a:t>
            </a:r>
          </a:p>
          <a:p>
            <a:endParaRPr lang="en-US" sz="2400" dirty="0"/>
          </a:p>
          <a:p>
            <a:r>
              <a:rPr lang="en-US" sz="2400" dirty="0"/>
              <a:t>B = Caribbean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182" y="325231"/>
            <a:ext cx="2220290" cy="226179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49" y="325231"/>
            <a:ext cx="2229962" cy="222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531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64694" y="2095018"/>
            <a:ext cx="718690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Descriptive</a:t>
            </a:r>
            <a:r>
              <a:rPr lang="en-US" sz="2400" dirty="0"/>
              <a:t> use of DA requires </a:t>
            </a:r>
            <a:r>
              <a:rPr lang="en-US" sz="2400" b="1" dirty="0"/>
              <a:t>no assumptions</a:t>
            </a:r>
            <a:r>
              <a:rPr lang="en-US" sz="2400" dirty="0"/>
              <a:t>, but</a:t>
            </a:r>
          </a:p>
          <a:p>
            <a:r>
              <a:rPr lang="en-US" sz="2400" dirty="0"/>
              <a:t>    may not work well if certain assumptions are not met.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Inferential</a:t>
            </a:r>
            <a:r>
              <a:rPr lang="en-US" sz="2400" dirty="0"/>
              <a:t> use of DA requires assumptions.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Certain assumptions can be violated moderately</a:t>
            </a:r>
          </a:p>
          <a:p>
            <a:r>
              <a:rPr lang="en-US" sz="2400" dirty="0"/>
              <a:t>     without large changes to classification results.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Larger sample sizes </a:t>
            </a:r>
            <a:r>
              <a:rPr lang="en-US" sz="2400" dirty="0"/>
              <a:t>are more </a:t>
            </a:r>
            <a:r>
              <a:rPr lang="en-US" sz="2400" b="1" dirty="0"/>
              <a:t>robust</a:t>
            </a:r>
            <a:r>
              <a:rPr lang="en-US" sz="2400" dirty="0"/>
              <a:t> to violations</a:t>
            </a:r>
          </a:p>
          <a:p>
            <a:r>
              <a:rPr lang="en-US" sz="2400" dirty="0"/>
              <a:t>     of assumptions.</a:t>
            </a:r>
          </a:p>
        </p:txBody>
      </p:sp>
    </p:spTree>
    <p:extLst>
      <p:ext uri="{BB962C8B-B14F-4D97-AF65-F5344CB8AC3E}">
        <p14:creationId xmlns:p14="http://schemas.microsoft.com/office/powerpoint/2010/main" val="2140703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551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6284" y="2002421"/>
            <a:ext cx="60765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1.) Equality of Variance-Covariance Matrices: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Homogenous within group 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Correlation (or covariance) between any </a:t>
            </a:r>
          </a:p>
          <a:p>
            <a:r>
              <a:rPr lang="en-US" sz="2400" dirty="0"/>
              <a:t>     two variables is the same across populations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1954" y="2118167"/>
            <a:ext cx="2511707" cy="342610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786504" y="476088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46671" y="459297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616824" y="493835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046987" y="493835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602775" y="454883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740152" y="248302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71155" y="2669541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445488" y="244853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61643" y="222384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75838" y="269676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26553" y="1695943"/>
            <a:ext cx="18476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Homogenous</a:t>
            </a:r>
          </a:p>
        </p:txBody>
      </p:sp>
    </p:spTree>
    <p:extLst>
      <p:ext uri="{BB962C8B-B14F-4D97-AF65-F5344CB8AC3E}">
        <p14:creationId xmlns:p14="http://schemas.microsoft.com/office/powerpoint/2010/main" val="621264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16284" y="2002421"/>
            <a:ext cx="607653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1.) Equality of Variance-Covariance Matrices: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Homogenous within group variances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Correlation (or covariance) between any </a:t>
            </a:r>
          </a:p>
          <a:p>
            <a:r>
              <a:rPr lang="en-US" sz="2400" dirty="0"/>
              <a:t>     two variables is the same across populations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981954" y="2118167"/>
            <a:ext cx="2511707" cy="3426106"/>
          </a:xfrm>
          <a:prstGeom prst="rect">
            <a:avLst/>
          </a:prstGeom>
          <a:solidFill>
            <a:schemeClr val="bg1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462412" y="450248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1093868" y="429046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0056832" y="511933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1061772" y="520981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056832" y="4120571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9740152" y="248302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9571155" y="2669541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445488" y="2448532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661643" y="222384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75838" y="2696763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9326553" y="1695943"/>
            <a:ext cx="2102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Heterogeneous</a:t>
            </a:r>
          </a:p>
        </p:txBody>
      </p:sp>
    </p:spTree>
    <p:extLst>
      <p:ext uri="{BB962C8B-B14F-4D97-AF65-F5344CB8AC3E}">
        <p14:creationId xmlns:p14="http://schemas.microsoft.com/office/powerpoint/2010/main" val="318375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5768" y="1599228"/>
            <a:ext cx="778046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Visually inspect </a:t>
            </a:r>
            <a:r>
              <a:rPr lang="en-US" sz="2400" dirty="0"/>
              <a:t>group </a:t>
            </a:r>
            <a:r>
              <a:rPr lang="en-US" sz="2400" b="1" dirty="0"/>
              <a:t>dispersion</a:t>
            </a:r>
            <a:r>
              <a:rPr lang="en-US" sz="2400" dirty="0"/>
              <a:t> in ordination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If unsure, compute </a:t>
            </a:r>
            <a:r>
              <a:rPr lang="en-US" sz="2400" b="1" dirty="0"/>
              <a:t>univariate test of homogeneity </a:t>
            </a:r>
          </a:p>
          <a:p>
            <a:r>
              <a:rPr lang="en-US" sz="2400" dirty="0"/>
              <a:t>    of variances (e.g., Flinger-Killeen test)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Univariate homogeneity </a:t>
            </a:r>
            <a:r>
              <a:rPr lang="en-US" sz="2400" dirty="0"/>
              <a:t>of variance is a </a:t>
            </a:r>
            <a:r>
              <a:rPr lang="en-US" sz="2400" b="1" dirty="0"/>
              <a:t>good indicator </a:t>
            </a:r>
            <a:r>
              <a:rPr lang="en-US" sz="2400" dirty="0"/>
              <a:t>of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homogeneity of variance-covariance </a:t>
            </a:r>
            <a:r>
              <a:rPr lang="en-US" sz="2400" dirty="0"/>
              <a:t>matrices.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Compute </a:t>
            </a:r>
            <a:r>
              <a:rPr lang="en-US" sz="2400" b="1" dirty="0"/>
              <a:t>Multivariate test of homogeneity </a:t>
            </a:r>
            <a:r>
              <a:rPr lang="en-US" sz="2400" dirty="0"/>
              <a:t>of variances </a:t>
            </a:r>
          </a:p>
          <a:p>
            <a:r>
              <a:rPr lang="en-US" sz="2400" dirty="0"/>
              <a:t>    (e.g., </a:t>
            </a:r>
            <a:r>
              <a:rPr lang="en-US" sz="2400" dirty="0" err="1"/>
              <a:t>betadisper</a:t>
            </a:r>
            <a:r>
              <a:rPr lang="en-US" sz="2400" dirty="0"/>
              <a:t> in R)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determine if variables should be transformed.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7456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51467" r="7970"/>
          <a:stretch/>
        </p:blipFill>
        <p:spPr>
          <a:xfrm>
            <a:off x="7515980" y="1659342"/>
            <a:ext cx="3958541" cy="3539315"/>
          </a:xfrm>
          <a:prstGeom prst="rect">
            <a:avLst/>
          </a:prstGeom>
        </p:spPr>
      </p:pic>
      <p:sp>
        <p:nvSpPr>
          <p:cNvPr id="93" name="TextBox 92"/>
          <p:cNvSpPr txBox="1"/>
          <p:nvPr/>
        </p:nvSpPr>
        <p:spPr>
          <a:xfrm>
            <a:off x="472125" y="1551490"/>
            <a:ext cx="35001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2.) Multivariate Normality: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9385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125" y="1551490"/>
            <a:ext cx="6116098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2.) Multivariate Normality: </a:t>
            </a:r>
            <a:r>
              <a:rPr lang="en-US" sz="2400" b="1" dirty="0"/>
              <a:t>within groups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histograms for univariate normality.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Univariate normality </a:t>
            </a:r>
            <a:r>
              <a:rPr lang="en-US" sz="2400" dirty="0"/>
              <a:t>is a </a:t>
            </a:r>
            <a:r>
              <a:rPr lang="en-US" sz="2400" b="1" dirty="0"/>
              <a:t>good step </a:t>
            </a:r>
            <a:r>
              <a:rPr lang="en-US" sz="2400" dirty="0"/>
              <a:t>towards</a:t>
            </a:r>
            <a:r>
              <a:rPr lang="en-US" sz="2400" b="1" dirty="0"/>
              <a:t> </a:t>
            </a:r>
          </a:p>
          <a:p>
            <a:r>
              <a:rPr lang="en-US" sz="2400" b="1" dirty="0"/>
              <a:t>     multivariate normality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Helps determine if variables should be </a:t>
            </a:r>
          </a:p>
          <a:p>
            <a:r>
              <a:rPr lang="en-US" sz="2400" dirty="0"/>
              <a:t>     transformed.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17" name="Group 16"/>
          <p:cNvGrpSpPr>
            <a:grpSpLocks noChangeAspect="1"/>
          </p:cNvGrpSpPr>
          <p:nvPr/>
        </p:nvGrpSpPr>
        <p:grpSpPr>
          <a:xfrm>
            <a:off x="7019946" y="1551490"/>
            <a:ext cx="5415123" cy="3770102"/>
            <a:chOff x="2058194" y="741363"/>
            <a:chExt cx="8201819" cy="5710237"/>
          </a:xfrm>
        </p:grpSpPr>
        <p:sp>
          <p:nvSpPr>
            <p:cNvPr id="18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60575" y="741363"/>
              <a:ext cx="8199438" cy="5710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0" name="Rectangle 7"/>
            <p:cNvSpPr>
              <a:spLocks noChangeArrowheads="1"/>
            </p:cNvSpPr>
            <p:nvPr/>
          </p:nvSpPr>
          <p:spPr bwMode="auto">
            <a:xfrm rot="16200000">
              <a:off x="1697038" y="3392488"/>
              <a:ext cx="968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Line 8"/>
            <p:cNvSpPr>
              <a:spLocks noChangeShapeType="1"/>
            </p:cNvSpPr>
            <p:nvPr/>
          </p:nvSpPr>
          <p:spPr bwMode="auto">
            <a:xfrm>
              <a:off x="2844800" y="5634038"/>
              <a:ext cx="28559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2" name="Line 9"/>
            <p:cNvSpPr>
              <a:spLocks noChangeShapeType="1"/>
            </p:cNvSpPr>
            <p:nvPr/>
          </p:nvSpPr>
          <p:spPr bwMode="auto">
            <a:xfrm>
              <a:off x="284480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3" name="Line 10"/>
            <p:cNvSpPr>
              <a:spLocks noChangeShapeType="1"/>
            </p:cNvSpPr>
            <p:nvPr/>
          </p:nvSpPr>
          <p:spPr bwMode="auto">
            <a:xfrm>
              <a:off x="3254375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4" name="Line 11"/>
            <p:cNvSpPr>
              <a:spLocks noChangeShapeType="1"/>
            </p:cNvSpPr>
            <p:nvPr/>
          </p:nvSpPr>
          <p:spPr bwMode="auto">
            <a:xfrm>
              <a:off x="3662363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406400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447198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>
              <a:off x="4881563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8" name="Line 15"/>
            <p:cNvSpPr>
              <a:spLocks noChangeShapeType="1"/>
            </p:cNvSpPr>
            <p:nvPr/>
          </p:nvSpPr>
          <p:spPr bwMode="auto">
            <a:xfrm>
              <a:off x="529113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5700713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2725738" y="1685925"/>
              <a:ext cx="0" cy="3787775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6" name="Line 23"/>
            <p:cNvSpPr>
              <a:spLocks noChangeShapeType="1"/>
            </p:cNvSpPr>
            <p:nvPr/>
          </p:nvSpPr>
          <p:spPr bwMode="auto">
            <a:xfrm flipH="1">
              <a:off x="2647950" y="5473700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7" name="Line 24"/>
            <p:cNvSpPr>
              <a:spLocks noChangeShapeType="1"/>
            </p:cNvSpPr>
            <p:nvPr/>
          </p:nvSpPr>
          <p:spPr bwMode="auto">
            <a:xfrm flipH="1">
              <a:off x="2647950" y="4843463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8" name="Line 25"/>
            <p:cNvSpPr>
              <a:spLocks noChangeShapeType="1"/>
            </p:cNvSpPr>
            <p:nvPr/>
          </p:nvSpPr>
          <p:spPr bwMode="auto">
            <a:xfrm flipH="1">
              <a:off x="2647950" y="4213225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39" name="Line 26"/>
            <p:cNvSpPr>
              <a:spLocks noChangeShapeType="1"/>
            </p:cNvSpPr>
            <p:nvPr/>
          </p:nvSpPr>
          <p:spPr bwMode="auto">
            <a:xfrm flipH="1">
              <a:off x="2647950" y="3584575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0" name="Line 27"/>
            <p:cNvSpPr>
              <a:spLocks noChangeShapeType="1"/>
            </p:cNvSpPr>
            <p:nvPr/>
          </p:nvSpPr>
          <p:spPr bwMode="auto">
            <a:xfrm flipH="1">
              <a:off x="2647950" y="2954338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1" name="Line 28"/>
            <p:cNvSpPr>
              <a:spLocks noChangeShapeType="1"/>
            </p:cNvSpPr>
            <p:nvPr/>
          </p:nvSpPr>
          <p:spPr bwMode="auto">
            <a:xfrm flipH="1">
              <a:off x="2647950" y="2324100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2" name="Line 29"/>
            <p:cNvSpPr>
              <a:spLocks noChangeShapeType="1"/>
            </p:cNvSpPr>
            <p:nvPr/>
          </p:nvSpPr>
          <p:spPr bwMode="auto">
            <a:xfrm flipH="1">
              <a:off x="2647950" y="1685925"/>
              <a:ext cx="77788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43" name="Rectangle 30"/>
            <p:cNvSpPr>
              <a:spLocks noChangeArrowheads="1"/>
            </p:cNvSpPr>
            <p:nvPr/>
          </p:nvSpPr>
          <p:spPr bwMode="auto">
            <a:xfrm rot="16200000">
              <a:off x="2447925" y="5349875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31"/>
            <p:cNvSpPr>
              <a:spLocks noChangeArrowheads="1"/>
            </p:cNvSpPr>
            <p:nvPr/>
          </p:nvSpPr>
          <p:spPr bwMode="auto">
            <a:xfrm rot="16200000">
              <a:off x="2447925" y="4718050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2"/>
            <p:cNvSpPr>
              <a:spLocks noChangeArrowheads="1"/>
            </p:cNvSpPr>
            <p:nvPr/>
          </p:nvSpPr>
          <p:spPr bwMode="auto">
            <a:xfrm rot="16200000">
              <a:off x="2390775" y="4087813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3"/>
            <p:cNvSpPr>
              <a:spLocks noChangeArrowheads="1"/>
            </p:cNvSpPr>
            <p:nvPr/>
          </p:nvSpPr>
          <p:spPr bwMode="auto">
            <a:xfrm rot="16200000">
              <a:off x="2390775" y="3460750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34"/>
            <p:cNvSpPr>
              <a:spLocks noChangeArrowheads="1"/>
            </p:cNvSpPr>
            <p:nvPr/>
          </p:nvSpPr>
          <p:spPr bwMode="auto">
            <a:xfrm rot="16200000">
              <a:off x="2390775" y="2830513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35"/>
            <p:cNvSpPr>
              <a:spLocks noChangeArrowheads="1"/>
            </p:cNvSpPr>
            <p:nvPr/>
          </p:nvSpPr>
          <p:spPr bwMode="auto">
            <a:xfrm rot="16200000">
              <a:off x="2390775" y="2198688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25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36"/>
            <p:cNvSpPr>
              <a:spLocks noChangeArrowheads="1"/>
            </p:cNvSpPr>
            <p:nvPr/>
          </p:nvSpPr>
          <p:spPr bwMode="auto">
            <a:xfrm rot="16200000">
              <a:off x="2390775" y="1560513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30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37"/>
            <p:cNvSpPr>
              <a:spLocks noChangeArrowheads="1"/>
            </p:cNvSpPr>
            <p:nvPr/>
          </p:nvSpPr>
          <p:spPr bwMode="auto">
            <a:xfrm>
              <a:off x="2844800" y="1566863"/>
              <a:ext cx="409575" cy="39068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1" name="Rectangle 38"/>
            <p:cNvSpPr>
              <a:spLocks noChangeArrowheads="1"/>
            </p:cNvSpPr>
            <p:nvPr/>
          </p:nvSpPr>
          <p:spPr bwMode="auto">
            <a:xfrm>
              <a:off x="3254375" y="4716463"/>
              <a:ext cx="407988" cy="7572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2" name="Rectangle 39"/>
            <p:cNvSpPr>
              <a:spLocks noChangeArrowheads="1"/>
            </p:cNvSpPr>
            <p:nvPr/>
          </p:nvSpPr>
          <p:spPr bwMode="auto">
            <a:xfrm>
              <a:off x="3662363" y="5226050"/>
              <a:ext cx="401638" cy="247650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3" name="Rectangle 40"/>
            <p:cNvSpPr>
              <a:spLocks noChangeArrowheads="1"/>
            </p:cNvSpPr>
            <p:nvPr/>
          </p:nvSpPr>
          <p:spPr bwMode="auto">
            <a:xfrm>
              <a:off x="4064000" y="5345113"/>
              <a:ext cx="407988" cy="128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4" name="Rectangle 41"/>
            <p:cNvSpPr>
              <a:spLocks noChangeArrowheads="1"/>
            </p:cNvSpPr>
            <p:nvPr/>
          </p:nvSpPr>
          <p:spPr bwMode="auto">
            <a:xfrm>
              <a:off x="4471988" y="5473700"/>
              <a:ext cx="409575" cy="1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5" name="Rectangle 42"/>
            <p:cNvSpPr>
              <a:spLocks noChangeArrowheads="1"/>
            </p:cNvSpPr>
            <p:nvPr/>
          </p:nvSpPr>
          <p:spPr bwMode="auto">
            <a:xfrm>
              <a:off x="4881563" y="5473700"/>
              <a:ext cx="409575" cy="1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6" name="Rectangle 43"/>
            <p:cNvSpPr>
              <a:spLocks noChangeArrowheads="1"/>
            </p:cNvSpPr>
            <p:nvPr/>
          </p:nvSpPr>
          <p:spPr bwMode="auto">
            <a:xfrm>
              <a:off x="5291138" y="5345113"/>
              <a:ext cx="409575" cy="128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7" name="Rectangle 46"/>
            <p:cNvSpPr>
              <a:spLocks noChangeArrowheads="1"/>
            </p:cNvSpPr>
            <p:nvPr/>
          </p:nvSpPr>
          <p:spPr bwMode="auto">
            <a:xfrm rot="16200000">
              <a:off x="5795963" y="3390900"/>
              <a:ext cx="968375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Frequency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Line 47"/>
            <p:cNvSpPr>
              <a:spLocks noChangeShapeType="1"/>
            </p:cNvSpPr>
            <p:nvPr/>
          </p:nvSpPr>
          <p:spPr bwMode="auto">
            <a:xfrm>
              <a:off x="7234238" y="5634038"/>
              <a:ext cx="2284413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59" name="Line 48"/>
            <p:cNvSpPr>
              <a:spLocks noChangeShapeType="1"/>
            </p:cNvSpPr>
            <p:nvPr/>
          </p:nvSpPr>
          <p:spPr bwMode="auto">
            <a:xfrm>
              <a:off x="723423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0" name="Line 49"/>
            <p:cNvSpPr>
              <a:spLocks noChangeShapeType="1"/>
            </p:cNvSpPr>
            <p:nvPr/>
          </p:nvSpPr>
          <p:spPr bwMode="auto">
            <a:xfrm>
              <a:off x="7805738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1" name="Line 50"/>
            <p:cNvSpPr>
              <a:spLocks noChangeShapeType="1"/>
            </p:cNvSpPr>
            <p:nvPr/>
          </p:nvSpPr>
          <p:spPr bwMode="auto">
            <a:xfrm>
              <a:off x="837565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2" name="Line 51"/>
            <p:cNvSpPr>
              <a:spLocks noChangeShapeType="1"/>
            </p:cNvSpPr>
            <p:nvPr/>
          </p:nvSpPr>
          <p:spPr bwMode="auto">
            <a:xfrm>
              <a:off x="894715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3" name="Line 52"/>
            <p:cNvSpPr>
              <a:spLocks noChangeShapeType="1"/>
            </p:cNvSpPr>
            <p:nvPr/>
          </p:nvSpPr>
          <p:spPr bwMode="auto">
            <a:xfrm>
              <a:off x="9518650" y="5634038"/>
              <a:ext cx="0" cy="777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69" name="Line 58"/>
            <p:cNvSpPr>
              <a:spLocks noChangeShapeType="1"/>
            </p:cNvSpPr>
            <p:nvPr/>
          </p:nvSpPr>
          <p:spPr bwMode="auto">
            <a:xfrm flipV="1">
              <a:off x="6834188" y="1916113"/>
              <a:ext cx="0" cy="3557587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0" name="Line 59"/>
            <p:cNvSpPr>
              <a:spLocks noChangeShapeType="1"/>
            </p:cNvSpPr>
            <p:nvPr/>
          </p:nvSpPr>
          <p:spPr bwMode="auto">
            <a:xfrm flipH="1">
              <a:off x="6748463" y="5473700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1" name="Line 60"/>
            <p:cNvSpPr>
              <a:spLocks noChangeShapeType="1"/>
            </p:cNvSpPr>
            <p:nvPr/>
          </p:nvSpPr>
          <p:spPr bwMode="auto">
            <a:xfrm flipH="1">
              <a:off x="6748463" y="4767263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2" name="Line 61"/>
            <p:cNvSpPr>
              <a:spLocks noChangeShapeType="1"/>
            </p:cNvSpPr>
            <p:nvPr/>
          </p:nvSpPr>
          <p:spPr bwMode="auto">
            <a:xfrm flipH="1">
              <a:off x="6748463" y="4051300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3" name="Line 62"/>
            <p:cNvSpPr>
              <a:spLocks noChangeShapeType="1"/>
            </p:cNvSpPr>
            <p:nvPr/>
          </p:nvSpPr>
          <p:spPr bwMode="auto">
            <a:xfrm flipH="1">
              <a:off x="6748463" y="3344863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4" name="Line 63"/>
            <p:cNvSpPr>
              <a:spLocks noChangeShapeType="1"/>
            </p:cNvSpPr>
            <p:nvPr/>
          </p:nvSpPr>
          <p:spPr bwMode="auto">
            <a:xfrm flipH="1">
              <a:off x="6748463" y="2628900"/>
              <a:ext cx="61912" cy="1588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5" name="Line 64"/>
            <p:cNvSpPr>
              <a:spLocks noChangeShapeType="1"/>
            </p:cNvSpPr>
            <p:nvPr/>
          </p:nvSpPr>
          <p:spPr bwMode="auto">
            <a:xfrm flipH="1">
              <a:off x="6748463" y="1916113"/>
              <a:ext cx="85725" cy="0"/>
            </a:xfrm>
            <a:prstGeom prst="line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76" name="Rectangle 65"/>
            <p:cNvSpPr>
              <a:spLocks noChangeArrowheads="1"/>
            </p:cNvSpPr>
            <p:nvPr/>
          </p:nvSpPr>
          <p:spPr bwMode="auto">
            <a:xfrm rot="16200000">
              <a:off x="6556375" y="5349875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66"/>
            <p:cNvSpPr>
              <a:spLocks noChangeArrowheads="1"/>
            </p:cNvSpPr>
            <p:nvPr/>
          </p:nvSpPr>
          <p:spPr bwMode="auto">
            <a:xfrm rot="16200000">
              <a:off x="6556375" y="4643438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67"/>
            <p:cNvSpPr>
              <a:spLocks noChangeArrowheads="1"/>
            </p:cNvSpPr>
            <p:nvPr/>
          </p:nvSpPr>
          <p:spPr bwMode="auto">
            <a:xfrm rot="16200000">
              <a:off x="6556375" y="3927475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68"/>
            <p:cNvSpPr>
              <a:spLocks noChangeArrowheads="1"/>
            </p:cNvSpPr>
            <p:nvPr/>
          </p:nvSpPr>
          <p:spPr bwMode="auto">
            <a:xfrm rot="16200000">
              <a:off x="6556375" y="3221038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69"/>
            <p:cNvSpPr>
              <a:spLocks noChangeArrowheads="1"/>
            </p:cNvSpPr>
            <p:nvPr/>
          </p:nvSpPr>
          <p:spPr bwMode="auto">
            <a:xfrm rot="16200000">
              <a:off x="6556375" y="2506663"/>
              <a:ext cx="114300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0"/>
            <p:cNvSpPr>
              <a:spLocks noChangeArrowheads="1"/>
            </p:cNvSpPr>
            <p:nvPr/>
          </p:nvSpPr>
          <p:spPr bwMode="auto">
            <a:xfrm rot="16200000">
              <a:off x="6499225" y="1792288"/>
              <a:ext cx="227012" cy="246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1"/>
            <p:cNvSpPr>
              <a:spLocks noChangeArrowheads="1"/>
            </p:cNvSpPr>
            <p:nvPr/>
          </p:nvSpPr>
          <p:spPr bwMode="auto">
            <a:xfrm>
              <a:off x="6943725" y="4410075"/>
              <a:ext cx="290513" cy="106362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3" name="Rectangle 72"/>
            <p:cNvSpPr>
              <a:spLocks noChangeArrowheads="1"/>
            </p:cNvSpPr>
            <p:nvPr/>
          </p:nvSpPr>
          <p:spPr bwMode="auto">
            <a:xfrm>
              <a:off x="7234238" y="5114925"/>
              <a:ext cx="280988" cy="3587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4" name="Rectangle 73"/>
            <p:cNvSpPr>
              <a:spLocks noChangeArrowheads="1"/>
            </p:cNvSpPr>
            <p:nvPr/>
          </p:nvSpPr>
          <p:spPr bwMode="auto">
            <a:xfrm>
              <a:off x="7515225" y="3344863"/>
              <a:ext cx="290513" cy="21288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5" name="Rectangle 74"/>
            <p:cNvSpPr>
              <a:spLocks noChangeArrowheads="1"/>
            </p:cNvSpPr>
            <p:nvPr/>
          </p:nvSpPr>
          <p:spPr bwMode="auto">
            <a:xfrm>
              <a:off x="7805738" y="3694113"/>
              <a:ext cx="280988" cy="1779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6" name="Rectangle 75"/>
            <p:cNvSpPr>
              <a:spLocks noChangeArrowheads="1"/>
            </p:cNvSpPr>
            <p:nvPr/>
          </p:nvSpPr>
          <p:spPr bwMode="auto">
            <a:xfrm>
              <a:off x="8086725" y="1566863"/>
              <a:ext cx="288925" cy="390683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7" name="Rectangle 76"/>
            <p:cNvSpPr>
              <a:spLocks noChangeArrowheads="1"/>
            </p:cNvSpPr>
            <p:nvPr/>
          </p:nvSpPr>
          <p:spPr bwMode="auto">
            <a:xfrm>
              <a:off x="8375650" y="2630488"/>
              <a:ext cx="290513" cy="2843212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8" name="Rectangle 77"/>
            <p:cNvSpPr>
              <a:spLocks noChangeArrowheads="1"/>
            </p:cNvSpPr>
            <p:nvPr/>
          </p:nvSpPr>
          <p:spPr bwMode="auto">
            <a:xfrm>
              <a:off x="8666163" y="3694113"/>
              <a:ext cx="280988" cy="1779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89" name="Rectangle 78"/>
            <p:cNvSpPr>
              <a:spLocks noChangeArrowheads="1"/>
            </p:cNvSpPr>
            <p:nvPr/>
          </p:nvSpPr>
          <p:spPr bwMode="auto">
            <a:xfrm>
              <a:off x="8947150" y="5114925"/>
              <a:ext cx="290513" cy="3587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0" name="Rectangle 79"/>
            <p:cNvSpPr>
              <a:spLocks noChangeArrowheads="1"/>
            </p:cNvSpPr>
            <p:nvPr/>
          </p:nvSpPr>
          <p:spPr bwMode="auto">
            <a:xfrm>
              <a:off x="9237663" y="5473700"/>
              <a:ext cx="280988" cy="1587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  <p:sp>
          <p:nvSpPr>
            <p:cNvPr id="91" name="Rectangle 80"/>
            <p:cNvSpPr>
              <a:spLocks noChangeArrowheads="1"/>
            </p:cNvSpPr>
            <p:nvPr/>
          </p:nvSpPr>
          <p:spPr bwMode="auto">
            <a:xfrm>
              <a:off x="9518650" y="5114925"/>
              <a:ext cx="288925" cy="358775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8025364" y="500466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585388" y="5008858"/>
            <a:ext cx="82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Yes-ish</a:t>
            </a:r>
          </a:p>
        </p:txBody>
      </p:sp>
    </p:spTree>
    <p:extLst>
      <p:ext uri="{BB962C8B-B14F-4D97-AF65-F5344CB8AC3E}">
        <p14:creationId xmlns:p14="http://schemas.microsoft.com/office/powerpoint/2010/main" val="3487981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2125" y="1551490"/>
            <a:ext cx="702217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3.) Multicollinearity: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two variables are perfectly correlated (</a:t>
            </a:r>
            <a:r>
              <a:rPr lang="en-US" sz="2400" i="1" dirty="0"/>
              <a:t>r=1</a:t>
            </a:r>
            <a:r>
              <a:rPr lang="en-US" sz="2400" dirty="0"/>
              <a:t>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all </a:t>
            </a:r>
            <a:r>
              <a:rPr lang="en-US" sz="2400" b="1" dirty="0"/>
              <a:t>pairwise correlations</a:t>
            </a:r>
            <a:r>
              <a:rPr lang="en-US" sz="2400" dirty="0"/>
              <a:t>; high correlations</a:t>
            </a:r>
          </a:p>
          <a:p>
            <a:r>
              <a:rPr lang="en-US" sz="2400" b="1" dirty="0"/>
              <a:t>     (</a:t>
            </a:r>
            <a:r>
              <a:rPr lang="en-US" sz="2400" b="1" i="1" dirty="0"/>
              <a:t>r &gt;0.7</a:t>
            </a:r>
            <a:r>
              <a:rPr lang="en-US" sz="2400" b="1" dirty="0"/>
              <a:t>) </a:t>
            </a:r>
            <a:r>
              <a:rPr lang="en-US" sz="2400" dirty="0"/>
              <a:t>suggest potential problems.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Solutions: </a:t>
            </a:r>
          </a:p>
          <a:p>
            <a:r>
              <a:rPr lang="en-US" sz="2400" b="1" dirty="0"/>
              <a:t>                  - </a:t>
            </a:r>
            <a:r>
              <a:rPr lang="en-US" sz="2400" dirty="0"/>
              <a:t>Eliminate one or more correlated variables</a:t>
            </a:r>
          </a:p>
          <a:p>
            <a:r>
              <a:rPr lang="en-US" sz="2400" b="1" dirty="0"/>
              <a:t>                  - </a:t>
            </a:r>
            <a:r>
              <a:rPr lang="en-US" sz="2400" dirty="0"/>
              <a:t>Use </a:t>
            </a:r>
            <a:r>
              <a:rPr lang="en-US" sz="2400" b="1" dirty="0"/>
              <a:t>PCA </a:t>
            </a:r>
            <a:r>
              <a:rPr lang="en-US" sz="2400" dirty="0"/>
              <a:t>to create new composite variable</a:t>
            </a:r>
          </a:p>
          <a:p>
            <a:endParaRPr lang="en-US" sz="24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0844" y="1922859"/>
            <a:ext cx="4071631" cy="3012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8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676" y="1876873"/>
            <a:ext cx="61118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4.) Outliers: </a:t>
            </a:r>
            <a:r>
              <a:rPr lang="en-US" sz="2400" b="1" dirty="0"/>
              <a:t>within groups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Outliers have a large affect on canonical axes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for outliers and consider removal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3647" y="1876873"/>
            <a:ext cx="4251760" cy="310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7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Discrimination Among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5408" y="1794076"/>
            <a:ext cx="72219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Are groups different?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Multi-Response Permutation Procedures (MRPP)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PerMANOVA</a:t>
            </a:r>
            <a:r>
              <a:rPr lang="en-US" sz="2400" dirty="0"/>
              <a:t> (ADONIS)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Analysis of Group Similarities (ANOSIM)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7333" y="3821572"/>
            <a:ext cx="65999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do groups differ? (i.e. which variables best </a:t>
            </a:r>
          </a:p>
          <a:p>
            <a:r>
              <a:rPr lang="en-US" sz="2400" b="1" dirty="0"/>
              <a:t>    distinguish among groups)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Discriminant Analysis(DA)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Classification and Regression (CART)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319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0050" y="1333312"/>
            <a:ext cx="8811899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5.) Prior Probabilities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Priors represent the </a:t>
            </a:r>
            <a:r>
              <a:rPr lang="en-US" sz="2400" b="1" dirty="0"/>
              <a:t>probability</a:t>
            </a:r>
            <a:r>
              <a:rPr lang="en-US" sz="2400" dirty="0"/>
              <a:t> that a sample will </a:t>
            </a:r>
            <a:r>
              <a:rPr lang="en-US" sz="2400" b="1" dirty="0"/>
              <a:t>belong </a:t>
            </a:r>
          </a:p>
          <a:p>
            <a:r>
              <a:rPr lang="en-US" sz="2400" b="1" dirty="0"/>
              <a:t>     to a certain group.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Priors differ due to </a:t>
            </a:r>
            <a:r>
              <a:rPr lang="en-US" sz="2400" b="1" dirty="0"/>
              <a:t>unequal group sizes</a:t>
            </a:r>
            <a:r>
              <a:rPr lang="en-US" sz="2400" dirty="0"/>
              <a:t>, </a:t>
            </a:r>
            <a:r>
              <a:rPr lang="en-US" sz="2400" b="1" dirty="0"/>
              <a:t>unequal sampling effort</a:t>
            </a:r>
            <a:r>
              <a:rPr lang="en-US" sz="2400" dirty="0"/>
              <a:t>, </a:t>
            </a:r>
          </a:p>
          <a:p>
            <a:r>
              <a:rPr lang="en-US" sz="2400" dirty="0"/>
              <a:t>     or any number of other factors.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Priors are often </a:t>
            </a:r>
            <a:r>
              <a:rPr lang="en-US" sz="2400" b="1" dirty="0"/>
              <a:t>unknown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So, we:</a:t>
            </a:r>
          </a:p>
          <a:p>
            <a:r>
              <a:rPr lang="en-US" sz="2400" dirty="0"/>
              <a:t>                      - Set the priors as </a:t>
            </a:r>
            <a:r>
              <a:rPr lang="en-US" sz="2400" b="1" dirty="0"/>
              <a:t>equal</a:t>
            </a:r>
          </a:p>
          <a:p>
            <a:r>
              <a:rPr lang="en-US" sz="2400" dirty="0"/>
              <a:t>                      - Set the priors </a:t>
            </a:r>
            <a:r>
              <a:rPr lang="en-US" sz="2400" b="1" dirty="0"/>
              <a:t>proportional</a:t>
            </a:r>
            <a:r>
              <a:rPr lang="en-US" sz="2400" dirty="0"/>
              <a:t> to the </a:t>
            </a:r>
            <a:r>
              <a:rPr lang="en-US" sz="2400" b="1" dirty="0"/>
              <a:t>number of samples</a:t>
            </a:r>
          </a:p>
          <a:p>
            <a:r>
              <a:rPr lang="en-US" sz="2400" b="1" dirty="0"/>
              <a:t>                        in a group</a:t>
            </a:r>
            <a:r>
              <a:rPr lang="en-US" sz="2400" dirty="0"/>
              <a:t>.</a:t>
            </a:r>
          </a:p>
          <a:p>
            <a:r>
              <a:rPr lang="en-US" sz="2400" dirty="0"/>
              <a:t>                        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610644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74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DA: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575" y="1352174"/>
            <a:ext cx="5829994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6.) Linearity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Assumes that </a:t>
            </a:r>
            <a:r>
              <a:rPr lang="en-US" sz="2400" b="1" dirty="0"/>
              <a:t>variables change linearly</a:t>
            </a:r>
          </a:p>
          <a:p>
            <a:r>
              <a:rPr lang="en-US" sz="2400" dirty="0"/>
              <a:t>     along underlying gradients.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Assumes that there is a </a:t>
            </a:r>
            <a:r>
              <a:rPr lang="en-US" sz="2400" b="1" dirty="0"/>
              <a:t>linear relationship</a:t>
            </a:r>
          </a:p>
          <a:p>
            <a:r>
              <a:rPr lang="en-US" sz="2400" dirty="0"/>
              <a:t>     between variables such that they can be </a:t>
            </a:r>
          </a:p>
          <a:p>
            <a:r>
              <a:rPr lang="en-US" sz="2400" b="1" dirty="0"/>
              <a:t>     combined in a linear fashion </a:t>
            </a:r>
            <a:r>
              <a:rPr lang="en-US" sz="2400" dirty="0"/>
              <a:t>to create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canonical axes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Look at scatter plot of variables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Linear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1333312"/>
            <a:ext cx="4514850" cy="37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1972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Solutions to Violating Assumptions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05050" y="2274838"/>
            <a:ext cx="797981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Run analysis as is, and see if canonical axes have ecologically </a:t>
            </a:r>
          </a:p>
          <a:p>
            <a:r>
              <a:rPr lang="en-US" sz="2400" dirty="0"/>
              <a:t>    meaningful and consistent interpretation.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Run analysis and don’t make inference.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Try alternative methods such as CART.</a:t>
            </a:r>
          </a:p>
        </p:txBody>
      </p:sp>
    </p:spTree>
    <p:extLst>
      <p:ext uri="{BB962C8B-B14F-4D97-AF65-F5344CB8AC3E}">
        <p14:creationId xmlns:p14="http://schemas.microsoft.com/office/powerpoint/2010/main" val="161954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1: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2: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within groups 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3: </a:t>
            </a:r>
            <a:r>
              <a:rPr lang="en-US" sz="2400" dirty="0"/>
              <a:t>Calculate </a:t>
            </a:r>
            <a:r>
              <a:rPr lang="en-US" sz="2400" b="1" dirty="0"/>
              <a:t>eigenvalues</a:t>
            </a:r>
            <a:r>
              <a:rPr lang="en-US" sz="2400" dirty="0"/>
              <a:t> and </a:t>
            </a:r>
            <a:r>
              <a:rPr lang="en-US" sz="2400" b="1" dirty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Step 4: Standardize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and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plot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Step 5: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Assess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Step 6: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Classify samples from the data set and or new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31271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988755" y="38694"/>
            <a:ext cx="421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Eigenvalues in 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𝝀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</m:d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25484" y="3660541"/>
            <a:ext cx="774103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</a:t>
            </a:r>
            <a:r>
              <a:rPr lang="en-US" sz="2400" i="1" dirty="0"/>
              <a:t>N </a:t>
            </a:r>
            <a:r>
              <a:rPr lang="en-US" sz="2400" dirty="0"/>
              <a:t>x </a:t>
            </a:r>
            <a:r>
              <a:rPr lang="en-US" sz="2400" i="1" dirty="0"/>
              <a:t>P </a:t>
            </a:r>
            <a:r>
              <a:rPr lang="en-US" sz="2400" dirty="0"/>
              <a:t>data set with G groups has Q (equal to G-1 or P, </a:t>
            </a:r>
          </a:p>
          <a:p>
            <a:r>
              <a:rPr lang="en-US" sz="2400" dirty="0"/>
              <a:t>     whichever is smaller) eigenvalues.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Eigenvalues = variances of corresponding canonical axes</a:t>
            </a:r>
            <a:r>
              <a:rPr lang="en-US" sz="2400" dirty="0"/>
              <a:t>;</a:t>
            </a:r>
          </a:p>
          <a:p>
            <a:r>
              <a:rPr lang="en-US" sz="2400" dirty="0"/>
              <a:t>      measure how well groups are differentiated along the </a:t>
            </a:r>
          </a:p>
          <a:p>
            <a:r>
              <a:rPr lang="en-US" sz="2400" dirty="0"/>
              <a:t>      canonical axis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i="1" dirty="0"/>
              <a:t>λ</a:t>
            </a:r>
            <a:r>
              <a:rPr lang="en-US" sz="2400" i="1" baseline="-25000" dirty="0"/>
              <a:t>1 </a:t>
            </a:r>
            <a:r>
              <a:rPr lang="en-US" sz="2400" i="1" dirty="0"/>
              <a:t>&gt; λ</a:t>
            </a:r>
            <a:r>
              <a:rPr lang="en-US" sz="2400" i="1" baseline="-25000" dirty="0"/>
              <a:t>2 </a:t>
            </a:r>
            <a:r>
              <a:rPr lang="en-US" sz="2400" i="1" dirty="0"/>
              <a:t>&gt; λ</a:t>
            </a:r>
            <a:r>
              <a:rPr lang="en-US" sz="2400" i="1" baseline="-25000" dirty="0"/>
              <a:t>3 </a:t>
            </a:r>
            <a:r>
              <a:rPr lang="en-US" sz="2400" i="1" dirty="0"/>
              <a:t>&gt; λ</a:t>
            </a:r>
            <a:r>
              <a:rPr lang="en-US" sz="2400" i="1" baseline="-25000" dirty="0"/>
              <a:t>4 </a:t>
            </a:r>
            <a:r>
              <a:rPr lang="en-US" sz="2400" i="1" dirty="0"/>
              <a:t>&gt; … &gt; λ</a:t>
            </a:r>
            <a:r>
              <a:rPr lang="en-US" sz="2400" i="1" baseline="-25000" dirty="0"/>
              <a:t>Q</a:t>
            </a:r>
            <a:endParaRPr lang="en-US" sz="2400" b="1" i="1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88755" y="2325655"/>
            <a:ext cx="56699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 </a:t>
            </a:r>
            <a:r>
              <a:rPr lang="en-US" sz="2400" i="1" dirty="0"/>
              <a:t>A</a:t>
            </a:r>
            <a:r>
              <a:rPr lang="en-US" sz="2400" dirty="0"/>
              <a:t> = among-group covariance matrix</a:t>
            </a:r>
          </a:p>
          <a:p>
            <a:r>
              <a:rPr lang="en-US" sz="2400" dirty="0"/>
              <a:t>              </a:t>
            </a:r>
            <a:r>
              <a:rPr lang="el-GR" sz="2400" i="1" dirty="0"/>
              <a:t>λ</a:t>
            </a:r>
            <a:r>
              <a:rPr lang="en-US" sz="2400" dirty="0"/>
              <a:t> = vector of eigenvalue solutions</a:t>
            </a:r>
          </a:p>
          <a:p>
            <a:r>
              <a:rPr lang="en-US" sz="2400" dirty="0"/>
              <a:t>             </a:t>
            </a:r>
            <a:r>
              <a:rPr lang="en-US" sz="2000" i="1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W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within-group covariance matrix</a:t>
            </a:r>
          </a:p>
        </p:txBody>
      </p:sp>
    </p:spTree>
    <p:extLst>
      <p:ext uri="{BB962C8B-B14F-4D97-AF65-F5344CB8AC3E}">
        <p14:creationId xmlns:p14="http://schemas.microsoft.com/office/powerpoint/2010/main" val="487864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64384" y="1312245"/>
            <a:ext cx="95658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Eigenvalues</a:t>
            </a:r>
            <a:r>
              <a:rPr lang="en-US" sz="2400" dirty="0"/>
              <a:t> equal the ratio of the </a:t>
            </a:r>
            <a:r>
              <a:rPr lang="en-US" sz="2400" b="1" dirty="0"/>
              <a:t>between to within-group standard</a:t>
            </a:r>
          </a:p>
          <a:p>
            <a:r>
              <a:rPr lang="en-US" sz="2400" b="1" dirty="0"/>
              <a:t>    deviations</a:t>
            </a:r>
            <a:r>
              <a:rPr lang="en-US" sz="2400" dirty="0"/>
              <a:t> of the canonical axes, which are defined by the eigenvectors. 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932973" y="5312780"/>
            <a:ext cx="229178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4043785" y="479878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737658" y="463059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737658" y="498193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940323" y="4696028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849836" y="499139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2214497" y="4946377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849836" y="5567423"/>
            <a:ext cx="545636" cy="0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79124" y="5546203"/>
            <a:ext cx="545636" cy="0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775186" y="481229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/>
          <p:cNvSpPr/>
          <p:nvPr/>
        </p:nvSpPr>
        <p:spPr>
          <a:xfrm>
            <a:off x="8300017" y="4644104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/>
          <p:nvPr/>
        </p:nvSpPr>
        <p:spPr>
          <a:xfrm>
            <a:off x="9469059" y="4995445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8505102" y="495260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7581237" y="5004907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9022343" y="495988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7581237" y="5567423"/>
            <a:ext cx="1622081" cy="13508"/>
          </a:xfrm>
          <a:prstGeom prst="line">
            <a:avLst/>
          </a:prstGeom>
          <a:ln w="222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75245" y="4540029"/>
            <a:ext cx="1475169" cy="13508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4590854" y="2717969"/>
            <a:ext cx="617279" cy="17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90503" y="2468255"/>
            <a:ext cx="2337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between-group</a:t>
            </a:r>
          </a:p>
          <a:p>
            <a:r>
              <a:rPr lang="en-US" sz="2400" dirty="0"/>
              <a:t>= within-group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4590854" y="3044825"/>
            <a:ext cx="630780" cy="3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899897" y="3048172"/>
            <a:ext cx="337447" cy="168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732585" y="3903347"/>
            <a:ext cx="860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Large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591969" y="3903348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Small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8218358" y="5311209"/>
            <a:ext cx="8033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988755" y="38694"/>
            <a:ext cx="42144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Eigenvalues in DA</a:t>
            </a:r>
          </a:p>
        </p:txBody>
      </p:sp>
    </p:spTree>
    <p:extLst>
      <p:ext uri="{BB962C8B-B14F-4D97-AF65-F5344CB8AC3E}">
        <p14:creationId xmlns:p14="http://schemas.microsoft.com/office/powerpoint/2010/main" val="1883734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1220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55167" y="38694"/>
            <a:ext cx="46816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Eigenvectors in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l-G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</m:d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l-G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497" y="1421501"/>
                <a:ext cx="3177127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92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024900" y="3726464"/>
            <a:ext cx="1014220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Eigenvectors equal the canonical coefficients (i.e. canonical weights) of the </a:t>
            </a:r>
          </a:p>
          <a:p>
            <a:r>
              <a:rPr lang="en-US" sz="2400" dirty="0"/>
              <a:t>     variables in the linear equations that define the canonical axes.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Coefficients</a:t>
            </a:r>
            <a:r>
              <a:rPr lang="en-US" sz="2400" dirty="0"/>
              <a:t> need to be </a:t>
            </a:r>
            <a:r>
              <a:rPr lang="en-US" sz="2400" b="1" dirty="0"/>
              <a:t>standardized to be interpreted</a:t>
            </a:r>
            <a:r>
              <a:rPr lang="en-US" sz="2400" dirty="0"/>
              <a:t>. Standardization</a:t>
            </a:r>
          </a:p>
          <a:p>
            <a:r>
              <a:rPr lang="en-US" sz="2400" dirty="0"/>
              <a:t>     yields the </a:t>
            </a:r>
            <a:r>
              <a:rPr lang="en-US" sz="2400" b="1" dirty="0"/>
              <a:t>relative importance</a:t>
            </a:r>
            <a:r>
              <a:rPr lang="en-US" sz="2400" dirty="0"/>
              <a:t> of the variables contribution to the canonical </a:t>
            </a:r>
          </a:p>
          <a:p>
            <a:r>
              <a:rPr lang="en-US" sz="2400" dirty="0"/>
              <a:t>     axes.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1333500" y="1375334"/>
            <a:ext cx="1377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Equation: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8550" y="2343150"/>
            <a:ext cx="6424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Where: </a:t>
            </a:r>
            <a:r>
              <a:rPr lang="el-GR" sz="2400" i="1" dirty="0"/>
              <a:t>λ</a:t>
            </a:r>
            <a:r>
              <a:rPr lang="en-US" sz="2400" i="1" baseline="-25000" dirty="0"/>
              <a:t>i</a:t>
            </a:r>
            <a:r>
              <a:rPr lang="en-US" sz="2400" dirty="0"/>
              <a:t> = eigenvalue corresponding to the i</a:t>
            </a:r>
            <a:r>
              <a:rPr lang="en-US" sz="2400" baseline="30000" dirty="0"/>
              <a:t>th </a:t>
            </a:r>
            <a:r>
              <a:rPr lang="en-US" sz="2400" dirty="0"/>
              <a:t>PC</a:t>
            </a:r>
            <a:r>
              <a:rPr lang="en-US" sz="2400" baseline="30000" dirty="0"/>
              <a:t> </a:t>
            </a:r>
            <a:endParaRPr lang="en-US" sz="2400" dirty="0"/>
          </a:p>
          <a:p>
            <a:r>
              <a:rPr lang="en-US" sz="2400" dirty="0"/>
              <a:t>              </a:t>
            </a:r>
            <a:r>
              <a:rPr lang="en-US" sz="2400" i="1" dirty="0"/>
              <a:t>v</a:t>
            </a:r>
            <a:r>
              <a:rPr lang="en-US" sz="2400" i="1" baseline="-25000" dirty="0"/>
              <a:t>i</a:t>
            </a:r>
            <a:r>
              <a:rPr lang="en-US" sz="2400" dirty="0"/>
              <a:t> = eigenvector associated with the i</a:t>
            </a:r>
            <a:r>
              <a:rPr lang="en-US" sz="2400" baseline="30000" dirty="0"/>
              <a:t>th </a:t>
            </a:r>
            <a:r>
              <a:rPr lang="en-US" sz="2400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72224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1: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2: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within groups 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3: </a:t>
            </a:r>
            <a:r>
              <a:rPr lang="en-US" sz="2400" dirty="0"/>
              <a:t>Calculate </a:t>
            </a:r>
            <a:r>
              <a:rPr lang="en-US" sz="2400" b="1" dirty="0"/>
              <a:t>eigenvalues</a:t>
            </a:r>
            <a:r>
              <a:rPr lang="en-US" sz="2400" dirty="0"/>
              <a:t> and </a:t>
            </a:r>
            <a:r>
              <a:rPr lang="en-US" sz="2400" b="1" dirty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4: Standardize </a:t>
            </a:r>
            <a:r>
              <a:rPr lang="en-US" sz="2400" dirty="0"/>
              <a:t>and </a:t>
            </a:r>
            <a:r>
              <a:rPr lang="en-US" sz="2400" b="1" dirty="0"/>
              <a:t>plot </a:t>
            </a:r>
            <a:r>
              <a:rPr lang="en-US" sz="2400" dirty="0"/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Step 5: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Assess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>
                  <a:lumMod val="7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Step 6: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Classify samples from the data set and or new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212325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DA: Canonical scores and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2268674"/>
            <a:ext cx="3837008" cy="3206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012" y="3019677"/>
            <a:ext cx="7798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Z</a:t>
            </a:r>
            <a:r>
              <a:rPr lang="en-US" sz="2400" i="1" baseline="-25000" dirty="0"/>
              <a:t>ij</a:t>
            </a:r>
            <a:r>
              <a:rPr lang="en-US" sz="2400" dirty="0"/>
              <a:t> = standardized canonical score for 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j</a:t>
            </a:r>
            <a:r>
              <a:rPr lang="en-US" sz="2400" baseline="30000" dirty="0"/>
              <a:t>th</a:t>
            </a:r>
            <a:r>
              <a:rPr lang="en-US" sz="2400" dirty="0"/>
              <a:t> sample. 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i="1" dirty="0"/>
              <a:t>c</a:t>
            </a:r>
            <a:r>
              <a:rPr lang="en-US" sz="2400" i="1" baseline="-25000" dirty="0"/>
              <a:t>iP</a:t>
            </a:r>
            <a:r>
              <a:rPr lang="en-US" sz="2400" dirty="0"/>
              <a:t> = standardized canonical coefficient for 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P</a:t>
            </a:r>
            <a:r>
              <a:rPr lang="en-US" sz="2400" baseline="30000" dirty="0"/>
              <a:t>th</a:t>
            </a:r>
            <a:r>
              <a:rPr lang="en-US" sz="2400" dirty="0"/>
              <a:t> variable. 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i="1" dirty="0"/>
              <a:t>x</a:t>
            </a:r>
            <a:r>
              <a:rPr lang="en-US" sz="2400" i="1" baseline="-25000" dirty="0"/>
              <a:t>jP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standardized value for j</a:t>
            </a:r>
            <a:r>
              <a:rPr lang="en-US" sz="2400" baseline="30000" dirty="0"/>
              <a:t>th</a:t>
            </a:r>
            <a:r>
              <a:rPr lang="en-US" sz="2400" dirty="0"/>
              <a:t> sample and P</a:t>
            </a:r>
            <a:r>
              <a:rPr lang="en-US" sz="2400" baseline="30000" dirty="0"/>
              <a:t>th</a:t>
            </a:r>
            <a:r>
              <a:rPr lang="en-US" sz="2400" dirty="0"/>
              <a:t> variable.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2639028" y="3321934"/>
            <a:ext cx="2572985" cy="55014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2018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DA: Canonical scores and plots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2268674"/>
            <a:ext cx="3837008" cy="3206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012" y="3019677"/>
            <a:ext cx="7798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Z</a:t>
            </a:r>
            <a:r>
              <a:rPr lang="en-US" sz="2400" i="1" baseline="-25000" dirty="0"/>
              <a:t>ij</a:t>
            </a:r>
            <a:r>
              <a:rPr lang="en-US" sz="2400" dirty="0"/>
              <a:t> = standardized canonical score for 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j</a:t>
            </a:r>
            <a:r>
              <a:rPr lang="en-US" sz="2400" baseline="30000" dirty="0"/>
              <a:t>th</a:t>
            </a:r>
            <a:r>
              <a:rPr lang="en-US" sz="2400" dirty="0"/>
              <a:t> sample. 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i="1" dirty="0"/>
              <a:t>c</a:t>
            </a:r>
            <a:r>
              <a:rPr lang="en-US" sz="2400" i="1" baseline="-25000" dirty="0"/>
              <a:t>iP</a:t>
            </a:r>
            <a:r>
              <a:rPr lang="en-US" sz="2400" dirty="0"/>
              <a:t> = standardized canonical coefficient for 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P</a:t>
            </a:r>
            <a:r>
              <a:rPr lang="en-US" sz="2400" baseline="30000" dirty="0"/>
              <a:t>th</a:t>
            </a:r>
            <a:r>
              <a:rPr lang="en-US" sz="2400" dirty="0"/>
              <a:t> variable. 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i="1" dirty="0"/>
              <a:t>x</a:t>
            </a:r>
            <a:r>
              <a:rPr lang="en-US" sz="2400" i="1" baseline="-25000" dirty="0"/>
              <a:t>jP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standardized value for j</a:t>
            </a:r>
            <a:r>
              <a:rPr lang="en-US" sz="2400" baseline="30000" dirty="0"/>
              <a:t>th</a:t>
            </a:r>
            <a:r>
              <a:rPr lang="en-US" sz="2400" dirty="0"/>
              <a:t> sample and P</a:t>
            </a:r>
            <a:r>
              <a:rPr lang="en-US" sz="2400" baseline="30000" dirty="0"/>
              <a:t>th</a:t>
            </a:r>
            <a:r>
              <a:rPr lang="en-US" sz="2400" dirty="0"/>
              <a:t> variable.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stCxn id="4" idx="1"/>
          </p:cNvCxnSpPr>
          <p:nvPr/>
        </p:nvCxnSpPr>
        <p:spPr>
          <a:xfrm flipH="1">
            <a:off x="4152900" y="4358505"/>
            <a:ext cx="1059112" cy="99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165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Discriminant Analysis (DA)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794074" y="1551007"/>
            <a:ext cx="8882881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Eigenanalysis</a:t>
            </a:r>
            <a:r>
              <a:rPr lang="en-US" sz="2400" dirty="0"/>
              <a:t> that </a:t>
            </a:r>
            <a:r>
              <a:rPr lang="en-US" sz="2400" b="1" dirty="0"/>
              <a:t>maximally separates </a:t>
            </a:r>
            <a:r>
              <a:rPr lang="en-US" sz="2400" dirty="0"/>
              <a:t>a fixed number of </a:t>
            </a:r>
            <a:r>
              <a:rPr lang="en-US" sz="2400" b="1" dirty="0"/>
              <a:t>groups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Goal is to find underlying </a:t>
            </a:r>
            <a:r>
              <a:rPr lang="en-US" sz="2400" b="1" dirty="0"/>
              <a:t>gradients of variation </a:t>
            </a:r>
            <a:r>
              <a:rPr lang="en-US" sz="2400" dirty="0"/>
              <a:t>(“discriminant </a:t>
            </a:r>
          </a:p>
          <a:p>
            <a:r>
              <a:rPr lang="en-US" sz="2400" dirty="0"/>
              <a:t>     functions”, “canonical functions”, “</a:t>
            </a:r>
            <a:r>
              <a:rPr lang="en-US" sz="2400" b="1" dirty="0"/>
              <a:t>canonical axes</a:t>
            </a:r>
            <a:r>
              <a:rPr lang="en-US" sz="2400" dirty="0"/>
              <a:t>”) that </a:t>
            </a:r>
            <a:r>
              <a:rPr lang="en-US" sz="2400" b="1" dirty="0"/>
              <a:t>best </a:t>
            </a:r>
          </a:p>
          <a:p>
            <a:r>
              <a:rPr lang="en-US" sz="2400" b="1" dirty="0"/>
              <a:t>     discriminate among groups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Reduces dimensionality </a:t>
            </a:r>
            <a:r>
              <a:rPr lang="en-US" sz="2400" dirty="0"/>
              <a:t>of multivariate data set by condensing </a:t>
            </a:r>
          </a:p>
          <a:p>
            <a:r>
              <a:rPr lang="en-US" sz="2400" dirty="0"/>
              <a:t>     a large number of original variables into </a:t>
            </a:r>
            <a:r>
              <a:rPr lang="en-US" sz="2400" b="1" dirty="0"/>
              <a:t>new composite axes.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Predicts </a:t>
            </a:r>
            <a:r>
              <a:rPr lang="en-US" sz="2400" dirty="0"/>
              <a:t>group membership of future samples or samples from </a:t>
            </a:r>
          </a:p>
          <a:p>
            <a:r>
              <a:rPr lang="en-US" sz="2400" dirty="0"/>
              <a:t>     unknown groups, based on a suite of discriminating characteristics.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Extension of </a:t>
            </a:r>
            <a:r>
              <a:rPr lang="en-US" sz="2400" b="1" dirty="0"/>
              <a:t>Multivariate Analysis of Variance (MANOVA)</a:t>
            </a:r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055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DA: Canonical scores and plots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12012" y="3019677"/>
            <a:ext cx="7798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Z</a:t>
            </a:r>
            <a:r>
              <a:rPr lang="en-US" sz="2400" i="1" baseline="-25000" dirty="0"/>
              <a:t>ij</a:t>
            </a:r>
            <a:r>
              <a:rPr lang="en-US" sz="2400" dirty="0"/>
              <a:t> = standardized canonical score for 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j</a:t>
            </a:r>
            <a:r>
              <a:rPr lang="en-US" sz="2400" baseline="30000" dirty="0"/>
              <a:t>th</a:t>
            </a:r>
            <a:r>
              <a:rPr lang="en-US" sz="2400" dirty="0"/>
              <a:t> sample. 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i="1" dirty="0"/>
              <a:t>c</a:t>
            </a:r>
            <a:r>
              <a:rPr lang="en-US" sz="2400" i="1" baseline="-25000" dirty="0"/>
              <a:t>iP</a:t>
            </a:r>
            <a:r>
              <a:rPr lang="en-US" sz="2400" dirty="0"/>
              <a:t> = standardized canonical coefficient for i</a:t>
            </a:r>
            <a:r>
              <a:rPr lang="en-US" sz="2400" baseline="30000" dirty="0"/>
              <a:t>th</a:t>
            </a:r>
            <a:r>
              <a:rPr lang="en-US" sz="2400" dirty="0"/>
              <a:t> canonical</a:t>
            </a:r>
          </a:p>
          <a:p>
            <a:r>
              <a:rPr lang="en-US" sz="2400" baseline="30000" dirty="0"/>
              <a:t>            </a:t>
            </a:r>
            <a:r>
              <a:rPr lang="en-US" sz="2400" dirty="0"/>
              <a:t>axis and P</a:t>
            </a:r>
            <a:r>
              <a:rPr lang="en-US" sz="2400" baseline="30000" dirty="0"/>
              <a:t>th</a:t>
            </a:r>
            <a:r>
              <a:rPr lang="en-US" sz="2400" dirty="0"/>
              <a:t> variable. 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i="1" dirty="0"/>
              <a:t>x</a:t>
            </a:r>
            <a:r>
              <a:rPr lang="en-US" sz="2400" i="1" baseline="-25000" dirty="0"/>
              <a:t>jP</a:t>
            </a:r>
            <a:r>
              <a:rPr lang="en-US" sz="2400" dirty="0">
                <a:ea typeface="Meiryo UI" panose="020B0604030504040204" pitchFamily="34" charset="-128"/>
                <a:cs typeface="Meiryo UI" panose="020B0604030504040204" pitchFamily="34" charset="-128"/>
              </a:rPr>
              <a:t> = </a:t>
            </a:r>
            <a:r>
              <a:rPr lang="en-US" sz="2400" dirty="0"/>
              <a:t>standardized value for j</a:t>
            </a:r>
            <a:r>
              <a:rPr lang="en-US" sz="2400" baseline="30000" dirty="0"/>
              <a:t>th</a:t>
            </a:r>
            <a:r>
              <a:rPr lang="en-US" sz="2400" dirty="0"/>
              <a:t> sample and P</a:t>
            </a:r>
            <a:r>
              <a:rPr lang="en-US" sz="2400" baseline="30000" dirty="0"/>
              <a:t>th</a:t>
            </a:r>
            <a:r>
              <a:rPr lang="en-US" sz="2400" dirty="0"/>
              <a:t> variable.     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1788248"/>
                <a:ext cx="6346417" cy="64081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27522"/>
              </p:ext>
            </p:extLst>
          </p:nvPr>
        </p:nvGraphicFramePr>
        <p:xfrm>
          <a:off x="509286" y="2289496"/>
          <a:ext cx="3773286" cy="2533650"/>
        </p:xfrm>
        <a:graphic>
          <a:graphicData uri="http://schemas.openxmlformats.org/drawingml/2006/table">
            <a:tbl>
              <a:tblPr/>
              <a:tblGrid>
                <a:gridCol w="1493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4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 flipV="1">
            <a:off x="3831220" y="4710896"/>
            <a:ext cx="1380793" cy="7986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0034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1: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2: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within groups 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3: </a:t>
            </a:r>
            <a:r>
              <a:rPr lang="en-US" sz="2400" dirty="0"/>
              <a:t>Calculate </a:t>
            </a:r>
            <a:r>
              <a:rPr lang="en-US" sz="2400" b="1" dirty="0"/>
              <a:t>eigenvalues</a:t>
            </a:r>
            <a:r>
              <a:rPr lang="en-US" sz="2400" dirty="0"/>
              <a:t> and </a:t>
            </a:r>
            <a:r>
              <a:rPr lang="en-US" sz="2400" b="1" dirty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4: Standardize </a:t>
            </a:r>
            <a:r>
              <a:rPr lang="en-US" sz="2400" dirty="0"/>
              <a:t>and </a:t>
            </a:r>
            <a:r>
              <a:rPr lang="en-US" sz="2400" b="1" dirty="0"/>
              <a:t>plot </a:t>
            </a:r>
            <a:r>
              <a:rPr lang="en-US" sz="2400" dirty="0"/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5: </a:t>
            </a:r>
            <a:r>
              <a:rPr lang="en-US" sz="2400" dirty="0"/>
              <a:t>Assess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Step 6: 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Classify samples from the data set and or new samples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335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Assessing canonical 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01885" y="1389747"/>
            <a:ext cx="7857729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arenR"/>
            </a:pPr>
            <a:r>
              <a:rPr lang="en-US" sz="2400" b="1" dirty="0"/>
              <a:t>Relative Percent Variance Criterion</a:t>
            </a:r>
          </a:p>
          <a:p>
            <a:endParaRPr lang="en-US" sz="2400" b="1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Compare the relative magnitudes of the eigenvalues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Cumulative % variance of all axes is 100%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Can be high even if group separation is poor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Should be used in conjunction with other methods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943997" y="2774347"/>
                <a:ext cx="2089931" cy="10045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𝜱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3997" y="2774347"/>
                <a:ext cx="2089931" cy="100450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7834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Assessing canonical 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392" y="1308724"/>
            <a:ext cx="87223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b="1" dirty="0"/>
              <a:t>Canonical Correlation Criterion</a:t>
            </a:r>
          </a:p>
          <a:p>
            <a:endParaRPr lang="en-US" sz="2400" b="1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Multiple correlation between grouping variable and </a:t>
            </a:r>
          </a:p>
          <a:p>
            <a:pPr marL="914400"/>
            <a:r>
              <a:rPr lang="en-US" sz="2400" dirty="0"/>
              <a:t>   canonical scores (i.e., ANOVA on canonical scores).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Ranges between 0 – 1; </a:t>
            </a:r>
            <a:r>
              <a:rPr lang="en-US" sz="2400" b="1" dirty="0"/>
              <a:t>zero means no relationships </a:t>
            </a:r>
          </a:p>
          <a:p>
            <a:pPr marL="914400"/>
            <a:r>
              <a:rPr lang="en-US" sz="2400" dirty="0"/>
              <a:t>    between groups and canonical scores, </a:t>
            </a:r>
            <a:r>
              <a:rPr lang="en-US" sz="2400" b="1" dirty="0"/>
              <a:t>large values</a:t>
            </a:r>
          </a:p>
          <a:p>
            <a:pPr marL="914400"/>
            <a:r>
              <a:rPr lang="en-US" sz="2400" dirty="0"/>
              <a:t>    indicate that the </a:t>
            </a:r>
            <a:r>
              <a:rPr lang="en-US" sz="2400" b="1" dirty="0"/>
              <a:t>axis discriminates groups well</a:t>
            </a:r>
            <a:r>
              <a:rPr lang="en-US" sz="2400" dirty="0"/>
              <a:t>.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/>
              <a:t>Squared canonical correlation </a:t>
            </a:r>
            <a:r>
              <a:rPr lang="en-US" sz="2400" dirty="0"/>
              <a:t>is equal to the proportion</a:t>
            </a:r>
          </a:p>
          <a:p>
            <a:pPr marL="914400"/>
            <a:r>
              <a:rPr lang="en-US" sz="2400" dirty="0"/>
              <a:t>   of total variation in canonical axes explained by differences </a:t>
            </a:r>
          </a:p>
          <a:p>
            <a:pPr marL="914400"/>
            <a:r>
              <a:rPr lang="en-US" sz="2400" dirty="0"/>
              <a:t>   between group means.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549115" y="4340507"/>
            <a:ext cx="2291787" cy="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659927" y="383808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1353800" y="366989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353800" y="4021238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56465" y="373532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465978" y="4030700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830639" y="3985678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9714143" y="3918204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1507169" y="3890549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9830639" y="3938440"/>
            <a:ext cx="1689266" cy="80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9142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Assessing canonical 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70392" y="1308724"/>
            <a:ext cx="872232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2"/>
            </a:pPr>
            <a:r>
              <a:rPr lang="en-US" sz="2400" b="1" dirty="0"/>
              <a:t>Canonical Correlation Criterion</a:t>
            </a:r>
          </a:p>
          <a:p>
            <a:endParaRPr lang="en-US" sz="2400" b="1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Multiple correlation between grouping variable and </a:t>
            </a:r>
          </a:p>
          <a:p>
            <a:pPr marL="914400"/>
            <a:r>
              <a:rPr lang="en-US" sz="2400" dirty="0"/>
              <a:t>   canonical scores (i.e., ANOVA on canonical scores).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Ranges between 0 – 1; </a:t>
            </a:r>
            <a:r>
              <a:rPr lang="en-US" sz="2400" b="1" dirty="0"/>
              <a:t>zero means no relationships </a:t>
            </a:r>
          </a:p>
          <a:p>
            <a:pPr marL="914400"/>
            <a:r>
              <a:rPr lang="en-US" sz="2400" dirty="0"/>
              <a:t>    between groups and canonical scores, </a:t>
            </a:r>
            <a:r>
              <a:rPr lang="en-US" sz="2400" b="1" dirty="0"/>
              <a:t>large values</a:t>
            </a:r>
          </a:p>
          <a:p>
            <a:pPr marL="914400"/>
            <a:r>
              <a:rPr lang="en-US" sz="2400" dirty="0"/>
              <a:t>    indicate that the </a:t>
            </a:r>
            <a:r>
              <a:rPr lang="en-US" sz="2400" b="1" dirty="0"/>
              <a:t>axis discriminates groups well</a:t>
            </a:r>
            <a:r>
              <a:rPr lang="en-US" sz="2400" dirty="0"/>
              <a:t>.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/>
              <a:t>Squared canonical correlation </a:t>
            </a:r>
            <a:r>
              <a:rPr lang="en-US" sz="2400" dirty="0"/>
              <a:t>is equal to the proportion</a:t>
            </a:r>
          </a:p>
          <a:p>
            <a:pPr marL="914400"/>
            <a:r>
              <a:rPr lang="en-US" sz="2400" dirty="0"/>
              <a:t>   of total variation in canonical axes explained by differences </a:t>
            </a:r>
          </a:p>
          <a:p>
            <a:pPr marL="914400"/>
            <a:r>
              <a:rPr lang="en-US" sz="2400" dirty="0"/>
              <a:t>   between group means.</a:t>
            </a:r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9549115" y="4340507"/>
            <a:ext cx="2291787" cy="115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659927" y="3838087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020214" y="3716882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11051920" y="3720316"/>
            <a:ext cx="180975" cy="1809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9556465" y="373532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924422" y="4099735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0411588" y="4039939"/>
            <a:ext cx="180975" cy="18097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10013127" y="3947913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10901717" y="3928574"/>
            <a:ext cx="92270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Connector 16"/>
          <p:cNvCxnSpPr>
            <a:endCxn id="16" idx="2"/>
          </p:cNvCxnSpPr>
          <p:nvPr/>
        </p:nvCxnSpPr>
        <p:spPr>
          <a:xfrm>
            <a:off x="10059262" y="3973818"/>
            <a:ext cx="84245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756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Assessing canonical axes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01481" y="1690688"/>
            <a:ext cx="859472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arenR" startAt="3"/>
            </a:pPr>
            <a:r>
              <a:rPr lang="en-US" sz="2400" b="1" dirty="0"/>
              <a:t>Significance tests</a:t>
            </a:r>
          </a:p>
          <a:p>
            <a:pPr marL="914400"/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dirty="0"/>
              <a:t>Assume independent samples, multivariate normality, etc.</a:t>
            </a:r>
          </a:p>
          <a:p>
            <a:pPr marL="914400"/>
            <a:r>
              <a:rPr lang="en-US" sz="2400" dirty="0"/>
              <a:t>   to ensure valid </a:t>
            </a:r>
            <a:r>
              <a:rPr lang="en-US" sz="2400" i="1" dirty="0"/>
              <a:t>p</a:t>
            </a:r>
            <a:r>
              <a:rPr lang="en-US" sz="2400" dirty="0"/>
              <a:t>-values.</a:t>
            </a:r>
          </a:p>
          <a:p>
            <a:pPr marL="1146175" indent="-231775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/>
              <a:t>Null Hypothesis: </a:t>
            </a:r>
            <a:r>
              <a:rPr lang="en-US" sz="2400" dirty="0"/>
              <a:t>canonical correlation = 0</a:t>
            </a:r>
          </a:p>
          <a:p>
            <a:pPr marL="1146175" indent="-231775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1146175" indent="-231775">
              <a:buFont typeface="Arial" panose="020B0604020202020204" pitchFamily="34" charset="0"/>
              <a:buChar char="•"/>
            </a:pPr>
            <a:r>
              <a:rPr lang="en-US" sz="2400" b="1" dirty="0"/>
              <a:t>Alternative Hypothesis: </a:t>
            </a:r>
            <a:r>
              <a:rPr lang="en-US" sz="2400" dirty="0"/>
              <a:t> canonical correlation is &gt; 0</a:t>
            </a:r>
            <a:endParaRPr lang="en-US" sz="2400" b="1" dirty="0"/>
          </a:p>
          <a:p>
            <a:pPr marL="914400"/>
            <a:endParaRPr lang="en-US" sz="2400" dirty="0"/>
          </a:p>
          <a:p>
            <a:r>
              <a:rPr lang="en-US" sz="2400" dirty="0"/>
              <a:t>            </a:t>
            </a:r>
          </a:p>
          <a:p>
            <a:r>
              <a:rPr lang="en-US" sz="2400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20365815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401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Significance tests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786548" y="1491330"/>
            <a:ext cx="6593711" cy="480131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formula = LD2 ~ Iris[, 5])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Residuals:</a:t>
            </a:r>
          </a:p>
          <a:p>
            <a:r>
              <a:rPr lang="en-US" dirty="0">
                <a:solidFill>
                  <a:srgbClr val="0070C0"/>
                </a:solidFill>
              </a:rPr>
              <a:t>     Min       1Q   Median       3Q      Max </a:t>
            </a:r>
          </a:p>
          <a:p>
            <a:r>
              <a:rPr lang="en-US" dirty="0">
                <a:solidFill>
                  <a:srgbClr val="0070C0"/>
                </a:solidFill>
              </a:rPr>
              <a:t>-2.66850 -0.71494  0.01174  0.75482  2.52246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Coefficients: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Estimate  Std. Error  t value    Pr(&gt;|t|)    </a:t>
            </a:r>
          </a:p>
          <a:p>
            <a:r>
              <a:rPr lang="en-US" dirty="0">
                <a:solidFill>
                  <a:srgbClr val="0070C0"/>
                </a:solidFill>
              </a:rPr>
              <a:t>(Intercept)  -0.7279     0.1414  -5.147    8.35e-07 ***</a:t>
            </a:r>
          </a:p>
          <a:p>
            <a:r>
              <a:rPr lang="en-US" dirty="0">
                <a:solidFill>
                  <a:srgbClr val="0070C0"/>
                </a:solidFill>
              </a:rPr>
              <a:t>Iris[, 5]s        0.9430     0.2000   4.715    5.56e-06 ***</a:t>
            </a:r>
          </a:p>
          <a:p>
            <a:r>
              <a:rPr lang="en-US" dirty="0">
                <a:solidFill>
                  <a:srgbClr val="0070C0"/>
                </a:solidFill>
              </a:rPr>
              <a:t>Iris[, 5]v       1.2407     0.2000   6.203     5.33e-09 ***</a:t>
            </a:r>
          </a:p>
          <a:p>
            <a:r>
              <a:rPr lang="en-US" dirty="0">
                <a:solidFill>
                  <a:srgbClr val="0070C0"/>
                </a:solidFill>
              </a:rPr>
              <a:t>---</a:t>
            </a:r>
          </a:p>
          <a:p>
            <a:r>
              <a:rPr lang="en-US" dirty="0">
                <a:solidFill>
                  <a:srgbClr val="0070C0"/>
                </a:solidFill>
              </a:rPr>
              <a:t>Signif. codes:  0 ‘***’ 0.001 ‘**’ 0.01 ‘*’ 0.05 ‘.’ 0.1 ‘ ’ 1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Residual standard error: 1 on 147 degrees of freedom</a:t>
            </a:r>
          </a:p>
          <a:p>
            <a:r>
              <a:rPr lang="en-US" dirty="0">
                <a:solidFill>
                  <a:srgbClr val="0070C0"/>
                </a:solidFill>
              </a:rPr>
              <a:t>Multiple R-squared:  0.222,     Adjusted R-squared:  0.2114 </a:t>
            </a:r>
          </a:p>
          <a:p>
            <a:r>
              <a:rPr lang="en-US" dirty="0">
                <a:solidFill>
                  <a:srgbClr val="0070C0"/>
                </a:solidFill>
              </a:rPr>
              <a:t>F-statistic: 20.98 on 2 and 147 DF,  p-value: 9.681e-09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440" y="5671449"/>
            <a:ext cx="2565723" cy="2662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05297" y="5949389"/>
            <a:ext cx="2181829" cy="2430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9180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Assessing canonical axes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250" y="2858986"/>
            <a:ext cx="3837008" cy="32068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12012" y="3609989"/>
            <a:ext cx="62260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Illustrates relatedness among samples due to </a:t>
            </a:r>
          </a:p>
          <a:p>
            <a:r>
              <a:rPr lang="en-US" sz="2400" dirty="0"/>
              <a:t>    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Graphically asses the separation of groups </a:t>
            </a:r>
          </a:p>
          <a:p>
            <a:r>
              <a:rPr lang="en-US" sz="2400" dirty="0"/>
              <a:t>     by canonical axes.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091681" y="2378560"/>
                <a:ext cx="6346417" cy="640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sz="3200" i="1">
                          <a:latin typeface="Cambria Math"/>
                          <a:ea typeface="Cambria Math"/>
                        </a:rPr>
                        <m:t>= 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latin typeface="Cambria Math"/>
                          <a:ea typeface="Cambria Math"/>
                        </a:rPr>
                        <m:t>+ … +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</m:sSub>
                      <m:sSubSup>
                        <m:sSub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sub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681" y="2378560"/>
                <a:ext cx="6346417" cy="64081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58502" y="1557114"/>
            <a:ext cx="40123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4"/>
            </a:pPr>
            <a:r>
              <a:rPr lang="en-US" sz="2400" b="1" dirty="0"/>
              <a:t>Canonical scores and plots</a:t>
            </a:r>
          </a:p>
        </p:txBody>
      </p:sp>
    </p:spTree>
    <p:extLst>
      <p:ext uri="{BB962C8B-B14F-4D97-AF65-F5344CB8AC3E}">
        <p14:creationId xmlns:p14="http://schemas.microsoft.com/office/powerpoint/2010/main" val="6238092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Assessing canonical axes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45663" y="2545118"/>
            <a:ext cx="75681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Measures how well the axes discriminate</a:t>
            </a:r>
            <a:r>
              <a:rPr lang="en-US" sz="2400" dirty="0"/>
              <a:t>. The higher</a:t>
            </a:r>
          </a:p>
          <a:p>
            <a:r>
              <a:rPr lang="en-US" sz="2400" dirty="0"/>
              <a:t>     the correct classification rate, the greater degree of</a:t>
            </a:r>
          </a:p>
          <a:p>
            <a:r>
              <a:rPr lang="en-US" sz="2400" dirty="0"/>
              <a:t>     group discrimination achieved by the canonical axes.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Classification matrix </a:t>
            </a:r>
            <a:r>
              <a:rPr lang="en-US" sz="2400" dirty="0"/>
              <a:t>shows the number of samples that 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are correctly or incorrectly classified in each group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Correct classification rate </a:t>
            </a:r>
            <a:r>
              <a:rPr lang="en-US" sz="2400" dirty="0"/>
              <a:t>is the percentage of samples</a:t>
            </a:r>
          </a:p>
          <a:p>
            <a:r>
              <a:rPr lang="en-US" sz="2400" dirty="0"/>
              <a:t>     classified correctly.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8502" y="1557114"/>
            <a:ext cx="349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400" b="1" dirty="0"/>
              <a:t>Classification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97133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130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Assessing canonical axes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558502" y="1557114"/>
            <a:ext cx="34930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+mj-lt"/>
              <a:buAutoNum type="arabicParenR" startAt="5"/>
            </a:pPr>
            <a:r>
              <a:rPr lang="en-US" sz="2400" b="1" dirty="0"/>
              <a:t>Classification accuracy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417478"/>
              </p:ext>
            </p:extLst>
          </p:nvPr>
        </p:nvGraphicFramePr>
        <p:xfrm>
          <a:off x="2976424" y="2362080"/>
          <a:ext cx="41503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</a:t>
                      </a:r>
                      <a:r>
                        <a:rPr lang="en-US" b="1" baseline="0" dirty="0"/>
                        <a:t> 2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0" y="2872928"/>
            <a:ext cx="2701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Matrix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26158" y="4796255"/>
            <a:ext cx="41717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 classification rate = 0.97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86097"/>
              </p:ext>
            </p:extLst>
          </p:nvPr>
        </p:nvGraphicFramePr>
        <p:xfrm>
          <a:off x="7437889" y="2362080"/>
          <a:ext cx="41503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6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</a:t>
                      </a:r>
                      <a:r>
                        <a:rPr lang="en-US" b="1" baseline="0" dirty="0"/>
                        <a:t> 2</a:t>
                      </a:r>
                      <a:endParaRPr lang="en-US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Group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0.49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3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2219" y="1423684"/>
            <a:ext cx="9873727" cy="5035624"/>
            <a:chOff x="1376865" y="1817228"/>
            <a:chExt cx="9873727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6865" y="3571875"/>
              <a:ext cx="9466118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</a:t>
              </a:r>
              <a:r>
                <a:rPr lang="en-US" sz="2400" dirty="0" err="1"/>
                <a:t>PerMANOVA</a:t>
              </a:r>
              <a:r>
                <a:rPr lang="en-US" sz="2400" dirty="0"/>
                <a:t>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Canonical Correlation Analysis,</a:t>
              </a:r>
            </a:p>
            <a:p>
              <a:r>
                <a:rPr lang="en-US" sz="2400" dirty="0"/>
                <a:t> 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93370" y="5359821"/>
            <a:ext cx="8729120" cy="454826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4663394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9478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Interpreting Canonical Axes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74923" y="1663937"/>
            <a:ext cx="10621690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Raw</a:t>
            </a:r>
            <a:r>
              <a:rPr lang="en-US" sz="2400" dirty="0"/>
              <a:t> </a:t>
            </a:r>
            <a:r>
              <a:rPr lang="en-US" sz="2400" b="1" dirty="0"/>
              <a:t>Canonical Coefficients </a:t>
            </a:r>
            <a:r>
              <a:rPr lang="en-US" sz="2400" dirty="0"/>
              <a:t>(i.e. eigenvectors) measure each </a:t>
            </a:r>
          </a:p>
          <a:p>
            <a:r>
              <a:rPr lang="en-US" sz="2400" dirty="0"/>
              <a:t>    variables absolute contribution to the canonical score of each sample. </a:t>
            </a:r>
          </a:p>
          <a:p>
            <a:r>
              <a:rPr lang="en-US" sz="2400" b="1" dirty="0"/>
              <a:t>    Used to assign scores to unclassified samples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Standardized Canonical Coefficients </a:t>
            </a:r>
            <a:r>
              <a:rPr lang="en-US" sz="2400" dirty="0"/>
              <a:t>(canonical weights) measure the </a:t>
            </a:r>
          </a:p>
          <a:p>
            <a:r>
              <a:rPr lang="en-US" sz="2400" b="1" dirty="0"/>
              <a:t>    relative contribution </a:t>
            </a:r>
            <a:r>
              <a:rPr lang="en-US" sz="2400" dirty="0"/>
              <a:t>of each variable to the canonical score of each sample.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Total Structure Coefficients</a:t>
            </a:r>
            <a:r>
              <a:rPr lang="en-US" sz="2400" dirty="0"/>
              <a:t> are simple correlations between canonical scores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and original variables. Can </a:t>
            </a:r>
            <a:r>
              <a:rPr lang="en-US" sz="2400" b="1" dirty="0"/>
              <a:t>define canonical axes </a:t>
            </a:r>
            <a:r>
              <a:rPr lang="en-US" sz="2400" dirty="0"/>
              <a:t>by noting variables with the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largest structure coefficients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Squared structure coefficients </a:t>
            </a:r>
            <a:r>
              <a:rPr lang="en-US" sz="2400" dirty="0"/>
              <a:t>indicate the % of a variables </a:t>
            </a:r>
            <a:r>
              <a:rPr lang="en-US" sz="2400" b="1" dirty="0"/>
              <a:t>variance accounted </a:t>
            </a:r>
          </a:p>
          <a:p>
            <a:r>
              <a:rPr lang="en-US" sz="2400" b="1" dirty="0"/>
              <a:t>     for by axis.</a:t>
            </a:r>
          </a:p>
        </p:txBody>
      </p:sp>
    </p:spTree>
    <p:extLst>
      <p:ext uri="{BB962C8B-B14F-4D97-AF65-F5344CB8AC3E}">
        <p14:creationId xmlns:p14="http://schemas.microsoft.com/office/powerpoint/2010/main" val="559968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Discriminant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4450" y="1905000"/>
            <a:ext cx="8945334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1: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among groups (A).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2: </a:t>
            </a:r>
            <a:r>
              <a:rPr lang="en-US" sz="2400" dirty="0"/>
              <a:t>Calculate the variance/covariance matrix </a:t>
            </a:r>
            <a:r>
              <a:rPr lang="en-US" sz="2400" b="1" dirty="0"/>
              <a:t>within groups (W).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3: </a:t>
            </a:r>
            <a:r>
              <a:rPr lang="en-US" sz="2400" dirty="0"/>
              <a:t>Calculate </a:t>
            </a:r>
            <a:r>
              <a:rPr lang="en-US" sz="2400" b="1" dirty="0"/>
              <a:t>eigenvalues</a:t>
            </a:r>
            <a:r>
              <a:rPr lang="en-US" sz="2400" dirty="0"/>
              <a:t> and </a:t>
            </a:r>
            <a:r>
              <a:rPr lang="en-US" sz="2400" b="1" dirty="0"/>
              <a:t>eigenvectors.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4: Standardize </a:t>
            </a:r>
            <a:r>
              <a:rPr lang="en-US" sz="2400" dirty="0"/>
              <a:t>and </a:t>
            </a:r>
            <a:r>
              <a:rPr lang="en-US" sz="2400" b="1" dirty="0"/>
              <a:t>plot </a:t>
            </a:r>
            <a:r>
              <a:rPr lang="en-US" sz="2400" dirty="0"/>
              <a:t>points on canonical axes.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5: Assess</a:t>
            </a:r>
            <a:r>
              <a:rPr lang="en-US" sz="2400" dirty="0"/>
              <a:t> the importance of and interpret the canonical axes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Step 6: Validate </a:t>
            </a:r>
            <a:r>
              <a:rPr lang="en-US" sz="2400" dirty="0"/>
              <a:t>canonical axes with new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4645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Validating Canonical Axes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36848" y="1799272"/>
            <a:ext cx="9165009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 is only as good as it’s ability to classify new data correctly.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best assurance of reliable results is a good sampling design </a:t>
            </a:r>
          </a:p>
          <a:p>
            <a:r>
              <a:rPr lang="en-US" sz="2400" dirty="0"/>
              <a:t>    and large sample size.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Using the same samples to derive axes and classification matrix</a:t>
            </a:r>
          </a:p>
          <a:p>
            <a:r>
              <a:rPr lang="en-US" sz="2400" dirty="0"/>
              <a:t>     can lead to an upward bias (i.e. better predictions).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 “split-sample” approach to test predictive ability of 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Keep similar proportions of each group and use more overall samples </a:t>
            </a:r>
          </a:p>
          <a:p>
            <a:r>
              <a:rPr lang="en-US" sz="2400" dirty="0"/>
              <a:t>     in the “training data”.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766715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2563695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2205037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0346" y="4419201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versicolor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98641" y="4419201"/>
            <a:ext cx="96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virginica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2510987"/>
            <a:ext cx="2857982" cy="19005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03232" y="4421321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setosa</a:t>
            </a:r>
          </a:p>
        </p:txBody>
      </p:sp>
    </p:spTree>
    <p:extLst>
      <p:ext uri="{BB962C8B-B14F-4D97-AF65-F5344CB8AC3E}">
        <p14:creationId xmlns:p14="http://schemas.microsoft.com/office/powerpoint/2010/main" val="13009256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7178" y="2141317"/>
            <a:ext cx="707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Iris data set contains 150 samples, 50 of each species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526"/>
              </p:ext>
            </p:extLst>
          </p:nvPr>
        </p:nvGraphicFramePr>
        <p:xfrm>
          <a:off x="1220346" y="2897047"/>
          <a:ext cx="10133454" cy="3560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9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Sample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Sepal.Length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Sepal.Width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Species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versi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412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49775" y="2430684"/>
            <a:ext cx="7077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Iris data set contains 150 samples, 50 of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training data set of 75 samples (25 of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Prior probabilities = 0.33 for each species</a:t>
            </a:r>
          </a:p>
        </p:txBody>
      </p:sp>
    </p:spTree>
    <p:extLst>
      <p:ext uri="{BB962C8B-B14F-4D97-AF65-F5344CB8AC3E}">
        <p14:creationId xmlns:p14="http://schemas.microsoft.com/office/powerpoint/2010/main" val="15958620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37755"/>
              </p:ext>
            </p:extLst>
          </p:nvPr>
        </p:nvGraphicFramePr>
        <p:xfrm>
          <a:off x="2629382" y="2066323"/>
          <a:ext cx="6933235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effectLst/>
                        </a:rPr>
                        <a:t>Group means: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setosa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versicolor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virginica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010588"/>
              </p:ext>
            </p:extLst>
          </p:nvPr>
        </p:nvGraphicFramePr>
        <p:xfrm>
          <a:off x="1055225" y="4285728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-3.03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742366"/>
              </p:ext>
            </p:extLst>
          </p:nvPr>
        </p:nvGraphicFramePr>
        <p:xfrm>
          <a:off x="6308202" y="4467586"/>
          <a:ext cx="5474826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Trace (Eigenvalues) – Relative % Criterion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322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29382" y="2066323"/>
          <a:ext cx="6933235" cy="14192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66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664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u="none" strike="noStrike" dirty="0">
                          <a:effectLst/>
                        </a:rPr>
                        <a:t>Group means: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 err="1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setosa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0.23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versicolor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4.28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virginica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6.46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2.96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499078"/>
              </p:ext>
            </p:extLst>
          </p:nvPr>
        </p:nvGraphicFramePr>
        <p:xfrm>
          <a:off x="1055225" y="4285728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2.51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-2.14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-3.03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3.78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256574"/>
              </p:ext>
            </p:extLst>
          </p:nvPr>
        </p:nvGraphicFramePr>
        <p:xfrm>
          <a:off x="6308202" y="4467586"/>
          <a:ext cx="5474826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7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74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Proportion</a:t>
                      </a:r>
                      <a:r>
                        <a:rPr lang="en-US" sz="18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of Trace (Eigenvalues) – Relative % Criterion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5204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194050" y="901335"/>
            <a:ext cx="6503988" cy="6000750"/>
            <a:chOff x="2012" y="649"/>
            <a:chExt cx="4097" cy="37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2" y="649"/>
              <a:ext cx="4097" cy="3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12" y="3888"/>
              <a:ext cx="254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12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65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11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658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47" y="400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17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763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2" y="4006"/>
              <a:ext cx="1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452" y="1195"/>
              <a:ext cx="0" cy="245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401" y="365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401" y="3240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401" y="2829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401" y="2424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401" y="201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401" y="1601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401" y="1195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rot="16200000">
              <a:off x="2243" y="358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 rot="16200000">
              <a:off x="2243" y="3174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 rot="16200000">
              <a:off x="2243" y="2763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16200000">
              <a:off x="2260" y="2358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 rot="16200000">
              <a:off x="2260" y="194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 rot="16200000">
              <a:off x="2260" y="153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 rot="16200000">
              <a:off x="2260" y="1130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52" y="1088"/>
              <a:ext cx="3431" cy="28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058" y="4226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984" y="2420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39" y="252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429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384" y="271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46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4" y="2413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805" y="283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528" y="19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271" y="248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440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136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243" y="284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221" y="2401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816" y="246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147" y="222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5350" y="235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570" y="2734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93" y="201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260" y="258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649" y="214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568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192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249" y="225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064" y="2328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621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743" y="299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5429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91" y="240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3841" y="266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435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59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104" y="2294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720" y="231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5441" y="227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5260" y="248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514" y="261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952" y="237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658" y="193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412" y="212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5181" y="255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322" y="276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878" y="200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777" y="200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474" y="235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5548" y="23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472" y="237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5209" y="20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5480" y="228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5469" y="232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2432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5204" y="250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568" y="1945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3525" y="250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604" y="281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170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5712" y="19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446" y="223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995" y="259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424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266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570" y="283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5328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50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2873" y="221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974" y="244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514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794" y="23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5300" y="255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339" y="2345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585" y="206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3305" y="248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2782" y="195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7463" y="1630289"/>
            <a:ext cx="1816674" cy="12080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834" y="4506548"/>
            <a:ext cx="1711006" cy="128160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40" y="1566328"/>
            <a:ext cx="1272049" cy="1272049"/>
          </a:xfrm>
          <a:prstGeom prst="rect">
            <a:avLst/>
          </a:prstGeom>
        </p:spPr>
      </p:pic>
      <p:sp>
        <p:nvSpPr>
          <p:cNvPr id="111" name="Rectangle 110"/>
          <p:cNvSpPr/>
          <p:nvPr/>
        </p:nvSpPr>
        <p:spPr>
          <a:xfrm>
            <a:off x="5490419" y="5732898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versicolor</a:t>
            </a:r>
          </a:p>
        </p:txBody>
      </p:sp>
      <p:sp>
        <p:nvSpPr>
          <p:cNvPr id="114" name="Rectangle 113"/>
          <p:cNvSpPr/>
          <p:nvPr/>
        </p:nvSpPr>
        <p:spPr>
          <a:xfrm>
            <a:off x="4173617" y="1192403"/>
            <a:ext cx="96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virginica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7940020" y="1192403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setosa</a:t>
            </a:r>
          </a:p>
        </p:txBody>
      </p:sp>
      <p:sp>
        <p:nvSpPr>
          <p:cNvPr id="3" name="Oval 2"/>
          <p:cNvSpPr/>
          <p:nvPr/>
        </p:nvSpPr>
        <p:spPr>
          <a:xfrm rot="2596257">
            <a:off x="7868008" y="2701870"/>
            <a:ext cx="1269395" cy="2058376"/>
          </a:xfrm>
          <a:prstGeom prst="ellipse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/>
          <p:cNvSpPr/>
          <p:nvPr/>
        </p:nvSpPr>
        <p:spPr>
          <a:xfrm rot="5627350">
            <a:off x="5307276" y="3147979"/>
            <a:ext cx="1269395" cy="1442199"/>
          </a:xfrm>
          <a:prstGeom prst="ellipse">
            <a:avLst/>
          </a:prstGeom>
          <a:noFill/>
          <a:ln w="539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/>
          <p:cNvSpPr/>
          <p:nvPr/>
        </p:nvSpPr>
        <p:spPr>
          <a:xfrm rot="5116135">
            <a:off x="3517777" y="3283742"/>
            <a:ext cx="2130307" cy="1352538"/>
          </a:xfrm>
          <a:prstGeom prst="ellipse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874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7F85DFB-98A2-4196-ABA0-0B461336A0DE}"/>
              </a:ext>
            </a:extLst>
          </p:cNvPr>
          <p:cNvGrpSpPr/>
          <p:nvPr/>
        </p:nvGrpSpPr>
        <p:grpSpPr>
          <a:xfrm>
            <a:off x="2419449" y="1631267"/>
            <a:ext cx="6819111" cy="4539004"/>
            <a:chOff x="-514251" y="1488392"/>
            <a:chExt cx="6819111" cy="4539004"/>
          </a:xfrm>
        </p:grpSpPr>
        <p:sp>
          <p:nvSpPr>
            <p:cNvPr id="9" name="Rectangle 8"/>
            <p:cNvSpPr/>
            <p:nvPr/>
          </p:nvSpPr>
          <p:spPr>
            <a:xfrm>
              <a:off x="-514251" y="1488392"/>
              <a:ext cx="681911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Canonical Correlation Criterion and Significance Test</a:t>
              </a:r>
            </a:p>
          </p:txBody>
        </p: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84034C7-B828-4153-B70D-E8B899802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405717" y="2433941"/>
              <a:ext cx="6501717" cy="3593455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2979670" y="5543512"/>
              <a:ext cx="2681469" cy="2013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C2C52B-DECB-48B6-8835-CFDA27CA9BCD}"/>
                </a:ext>
              </a:extLst>
            </p:cNvPr>
            <p:cNvSpPr/>
            <p:nvPr/>
          </p:nvSpPr>
          <p:spPr>
            <a:xfrm>
              <a:off x="2772136" y="5342127"/>
              <a:ext cx="2681469" cy="2013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135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122219" y="1423684"/>
            <a:ext cx="9873727" cy="5035624"/>
            <a:chOff x="1376865" y="1817228"/>
            <a:chExt cx="9873727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6865" y="3571875"/>
              <a:ext cx="9466118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</a:t>
              </a:r>
              <a:r>
                <a:rPr lang="en-US" sz="2400" dirty="0" err="1"/>
                <a:t>PerMANOVA</a:t>
              </a:r>
              <a:r>
                <a:rPr lang="en-US" sz="2400" dirty="0"/>
                <a:t>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Canonical Correlation Analysis,</a:t>
              </a:r>
            </a:p>
            <a:p>
              <a:r>
                <a:rPr lang="en-US" sz="2400" dirty="0"/>
                <a:t> 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122219" y="3213153"/>
            <a:ext cx="9341426" cy="774617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11552975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672093" y="2142102"/>
            <a:ext cx="30314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Classification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823462"/>
              </p:ext>
            </p:extLst>
          </p:nvPr>
        </p:nvGraphicFramePr>
        <p:xfrm>
          <a:off x="3528926" y="2920502"/>
          <a:ext cx="51490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setosa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versicolor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virginica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setosa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versicolor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virginica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2231" y="4796255"/>
            <a:ext cx="41589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 classification rate = 97%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932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0296" y="1468214"/>
            <a:ext cx="3623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Interpreting canonical axes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841537"/>
              </p:ext>
            </p:extLst>
          </p:nvPr>
        </p:nvGraphicFramePr>
        <p:xfrm>
          <a:off x="1089949" y="2444166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-3.03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-3.78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331605"/>
              </p:ext>
            </p:extLst>
          </p:nvPr>
        </p:nvGraphicFramePr>
        <p:xfrm>
          <a:off x="6821347" y="2425065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Standardized Canonical</a:t>
                      </a:r>
                      <a:r>
                        <a:rPr lang="en-US" sz="1800" b="1" u="none" strike="noStrike" baseline="0" dirty="0">
                          <a:effectLst/>
                        </a:rPr>
                        <a:t> Wei</a:t>
                      </a:r>
                      <a:r>
                        <a:rPr lang="en-US" sz="1800" b="1" u="none" strike="noStrike" dirty="0">
                          <a:effectLst/>
                        </a:rPr>
                        <a:t>ghts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0.61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29784"/>
              </p:ext>
            </p:extLst>
          </p:nvPr>
        </p:nvGraphicFramePr>
        <p:xfrm>
          <a:off x="4207398" y="4718782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Structure Coefficients of Canonical 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2298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80296" y="1468214"/>
            <a:ext cx="36234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Interpreting canonical axes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89949" y="2444166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Raw Coefficients of Canonical</a:t>
                      </a:r>
                      <a:r>
                        <a:rPr lang="en-US" sz="1800" b="1" u="none" strike="noStrike" baseline="0" dirty="0">
                          <a:effectLst/>
                        </a:rPr>
                        <a:t> </a:t>
                      </a:r>
                      <a:r>
                        <a:rPr lang="en-US" sz="1800" b="1" u="none" strike="noStrike" dirty="0">
                          <a:effectLst/>
                        </a:rPr>
                        <a:t>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0.17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2.51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-1.37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-2.14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1.59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-3.03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-3.78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21347" y="2425065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Standardized Canonical</a:t>
                      </a:r>
                      <a:r>
                        <a:rPr lang="en-US" sz="1800" b="1" u="none" strike="noStrike" baseline="0" dirty="0">
                          <a:effectLst/>
                        </a:rPr>
                        <a:t> Wei</a:t>
                      </a:r>
                      <a:r>
                        <a:rPr lang="en-US" sz="1800" b="1" u="none" strike="noStrike" dirty="0">
                          <a:effectLst/>
                        </a:rPr>
                        <a:t>ghts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-0.19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0.85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-0.82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 0.61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-0.65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-0.81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493582"/>
              </p:ext>
            </p:extLst>
          </p:nvPr>
        </p:nvGraphicFramePr>
        <p:xfrm>
          <a:off x="4207398" y="4718782"/>
          <a:ext cx="4433103" cy="17030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7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800" b="1" u="none" strike="noStrike" dirty="0">
                          <a:effectLst/>
                        </a:rPr>
                        <a:t>Structure Coefficients of Canonical Axes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LD2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-0.79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Sepal.Width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0.61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-0.63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-0.99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-0.04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Petal.Width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-0.97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-0.25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41464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838200" y="-3149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111" y="637205"/>
            <a:ext cx="6485681" cy="646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173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40535" y="2138881"/>
            <a:ext cx="47706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Split-sample Classification accuracy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828605"/>
              </p:ext>
            </p:extLst>
          </p:nvPr>
        </p:nvGraphicFramePr>
        <p:xfrm>
          <a:off x="3528926" y="2920502"/>
          <a:ext cx="514900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11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5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9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setosa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versicolor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virginica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setosa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versicolor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virginica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62231" y="4796255"/>
            <a:ext cx="4327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Correct classification rate = 0.946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5592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DA Example: Iris Morphology</a:t>
            </a:r>
          </a:p>
        </p:txBody>
      </p:sp>
      <p:grpSp>
        <p:nvGrpSpPr>
          <p:cNvPr id="6" name="Group 4"/>
          <p:cNvGrpSpPr>
            <a:grpSpLocks noChangeAspect="1"/>
          </p:cNvGrpSpPr>
          <p:nvPr/>
        </p:nvGrpSpPr>
        <p:grpSpPr bwMode="auto">
          <a:xfrm>
            <a:off x="3194050" y="1030288"/>
            <a:ext cx="6503988" cy="6000750"/>
            <a:chOff x="2012" y="649"/>
            <a:chExt cx="4097" cy="3780"/>
          </a:xfrm>
        </p:grpSpPr>
        <p:sp>
          <p:nvSpPr>
            <p:cNvPr id="7" name="AutoShape 3"/>
            <p:cNvSpPr>
              <a:spLocks noChangeAspect="1" noChangeArrowheads="1" noTextEdit="1"/>
            </p:cNvSpPr>
            <p:nvPr/>
          </p:nvSpPr>
          <p:spPr bwMode="auto">
            <a:xfrm>
              <a:off x="2012" y="649"/>
              <a:ext cx="4097" cy="3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112" y="3888"/>
              <a:ext cx="254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3112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3965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11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658" y="3888"/>
              <a:ext cx="0" cy="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047" y="400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3917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4763" y="400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5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582" y="4006"/>
              <a:ext cx="152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10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2452" y="1195"/>
              <a:ext cx="0" cy="2457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2401" y="365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2401" y="3240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401" y="2829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H="1">
              <a:off x="2401" y="2424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401" y="2012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H="1">
              <a:off x="2401" y="1601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2401" y="1195"/>
              <a:ext cx="51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 rot="16200000">
              <a:off x="2243" y="3586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23"/>
            <p:cNvSpPr>
              <a:spLocks noChangeArrowheads="1"/>
            </p:cNvSpPr>
            <p:nvPr/>
          </p:nvSpPr>
          <p:spPr bwMode="auto">
            <a:xfrm rot="16200000">
              <a:off x="2243" y="3174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 rot="16200000">
              <a:off x="2243" y="2763"/>
              <a:ext cx="13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-2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 rot="16200000">
              <a:off x="2260" y="2358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 rot="16200000">
              <a:off x="2260" y="194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 rot="16200000">
              <a:off x="2260" y="1536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4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 rot="16200000">
              <a:off x="2260" y="1130"/>
              <a:ext cx="9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6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2452" y="1088"/>
              <a:ext cx="3431" cy="2800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4058" y="4226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LD1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 rot="16200000">
              <a:off x="1984" y="2420"/>
              <a:ext cx="220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LD2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3339" y="252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429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3384" y="271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5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46" y="236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Rectangle 37"/>
            <p:cNvSpPr>
              <a:spLocks noChangeArrowheads="1"/>
            </p:cNvSpPr>
            <p:nvPr/>
          </p:nvSpPr>
          <p:spPr bwMode="auto">
            <a:xfrm>
              <a:off x="3294" y="2413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805" y="283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2528" y="19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5271" y="248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3440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5136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43"/>
            <p:cNvSpPr>
              <a:spLocks noChangeArrowheads="1"/>
            </p:cNvSpPr>
            <p:nvPr/>
          </p:nvSpPr>
          <p:spPr bwMode="auto">
            <a:xfrm>
              <a:off x="3243" y="284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" name="Rectangle 44"/>
            <p:cNvSpPr>
              <a:spLocks noChangeArrowheads="1"/>
            </p:cNvSpPr>
            <p:nvPr/>
          </p:nvSpPr>
          <p:spPr bwMode="auto">
            <a:xfrm>
              <a:off x="5221" y="2401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Rectangle 45"/>
            <p:cNvSpPr>
              <a:spLocks noChangeArrowheads="1"/>
            </p:cNvSpPr>
            <p:nvPr/>
          </p:nvSpPr>
          <p:spPr bwMode="auto">
            <a:xfrm>
              <a:off x="2816" y="246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9" name="Rectangle 46"/>
            <p:cNvSpPr>
              <a:spLocks noChangeArrowheads="1"/>
            </p:cNvSpPr>
            <p:nvPr/>
          </p:nvSpPr>
          <p:spPr bwMode="auto">
            <a:xfrm>
              <a:off x="3147" y="222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Rectangle 47"/>
            <p:cNvSpPr>
              <a:spLocks noChangeArrowheads="1"/>
            </p:cNvSpPr>
            <p:nvPr/>
          </p:nvSpPr>
          <p:spPr bwMode="auto">
            <a:xfrm>
              <a:off x="5350" y="2356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1" name="Rectangle 48"/>
            <p:cNvSpPr>
              <a:spLocks noChangeArrowheads="1"/>
            </p:cNvSpPr>
            <p:nvPr/>
          </p:nvSpPr>
          <p:spPr bwMode="auto">
            <a:xfrm>
              <a:off x="3570" y="2734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2393" y="201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Rectangle 50"/>
            <p:cNvSpPr>
              <a:spLocks noChangeArrowheads="1"/>
            </p:cNvSpPr>
            <p:nvPr/>
          </p:nvSpPr>
          <p:spPr bwMode="auto">
            <a:xfrm>
              <a:off x="3260" y="258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4" name="Rectangle 51"/>
            <p:cNvSpPr>
              <a:spLocks noChangeArrowheads="1"/>
            </p:cNvSpPr>
            <p:nvPr/>
          </p:nvSpPr>
          <p:spPr bwMode="auto">
            <a:xfrm>
              <a:off x="5649" y="214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Rectangle 52"/>
            <p:cNvSpPr>
              <a:spLocks noChangeArrowheads="1"/>
            </p:cNvSpPr>
            <p:nvPr/>
          </p:nvSpPr>
          <p:spPr bwMode="auto">
            <a:xfrm>
              <a:off x="2568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6" name="Rectangle 53"/>
            <p:cNvSpPr>
              <a:spLocks noChangeArrowheads="1"/>
            </p:cNvSpPr>
            <p:nvPr/>
          </p:nvSpPr>
          <p:spPr bwMode="auto">
            <a:xfrm>
              <a:off x="5192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7" name="Rectangle 54"/>
            <p:cNvSpPr>
              <a:spLocks noChangeArrowheads="1"/>
            </p:cNvSpPr>
            <p:nvPr/>
          </p:nvSpPr>
          <p:spPr bwMode="auto">
            <a:xfrm>
              <a:off x="5249" y="225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55"/>
            <p:cNvSpPr>
              <a:spLocks noChangeArrowheads="1"/>
            </p:cNvSpPr>
            <p:nvPr/>
          </p:nvSpPr>
          <p:spPr bwMode="auto">
            <a:xfrm>
              <a:off x="3064" y="2328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56"/>
            <p:cNvSpPr>
              <a:spLocks noChangeArrowheads="1"/>
            </p:cNvSpPr>
            <p:nvPr/>
          </p:nvSpPr>
          <p:spPr bwMode="auto">
            <a:xfrm>
              <a:off x="3621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57"/>
            <p:cNvSpPr>
              <a:spLocks noChangeArrowheads="1"/>
            </p:cNvSpPr>
            <p:nvPr/>
          </p:nvSpPr>
          <p:spPr bwMode="auto">
            <a:xfrm>
              <a:off x="2743" y="299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58"/>
            <p:cNvSpPr>
              <a:spLocks noChangeArrowheads="1"/>
            </p:cNvSpPr>
            <p:nvPr/>
          </p:nvSpPr>
          <p:spPr bwMode="auto">
            <a:xfrm>
              <a:off x="5429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2" name="Rectangle 59"/>
            <p:cNvSpPr>
              <a:spLocks noChangeArrowheads="1"/>
            </p:cNvSpPr>
            <p:nvPr/>
          </p:nvSpPr>
          <p:spPr bwMode="auto">
            <a:xfrm>
              <a:off x="3491" y="240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5232" y="24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3841" y="266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Rectangle 62"/>
            <p:cNvSpPr>
              <a:spLocks noChangeArrowheads="1"/>
            </p:cNvSpPr>
            <p:nvPr/>
          </p:nvSpPr>
          <p:spPr bwMode="auto">
            <a:xfrm>
              <a:off x="3435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359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3104" y="2294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2720" y="231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5441" y="227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5260" y="248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68"/>
            <p:cNvSpPr>
              <a:spLocks noChangeArrowheads="1"/>
            </p:cNvSpPr>
            <p:nvPr/>
          </p:nvSpPr>
          <p:spPr bwMode="auto">
            <a:xfrm>
              <a:off x="3514" y="261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69"/>
            <p:cNvSpPr>
              <a:spLocks noChangeArrowheads="1"/>
            </p:cNvSpPr>
            <p:nvPr/>
          </p:nvSpPr>
          <p:spPr bwMode="auto">
            <a:xfrm>
              <a:off x="2952" y="237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70"/>
            <p:cNvSpPr>
              <a:spLocks noChangeArrowheads="1"/>
            </p:cNvSpPr>
            <p:nvPr/>
          </p:nvSpPr>
          <p:spPr bwMode="auto">
            <a:xfrm>
              <a:off x="2658" y="1939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71"/>
            <p:cNvSpPr>
              <a:spLocks noChangeArrowheads="1"/>
            </p:cNvSpPr>
            <p:nvPr/>
          </p:nvSpPr>
          <p:spPr bwMode="auto">
            <a:xfrm>
              <a:off x="5412" y="2125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5" name="Rectangle 72"/>
            <p:cNvSpPr>
              <a:spLocks noChangeArrowheads="1"/>
            </p:cNvSpPr>
            <p:nvPr/>
          </p:nvSpPr>
          <p:spPr bwMode="auto">
            <a:xfrm>
              <a:off x="5181" y="255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6" name="Rectangle 73"/>
            <p:cNvSpPr>
              <a:spLocks noChangeArrowheads="1"/>
            </p:cNvSpPr>
            <p:nvPr/>
          </p:nvSpPr>
          <p:spPr bwMode="auto">
            <a:xfrm>
              <a:off x="3322" y="276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2878" y="2007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Rectangle 75"/>
            <p:cNvSpPr>
              <a:spLocks noChangeArrowheads="1"/>
            </p:cNvSpPr>
            <p:nvPr/>
          </p:nvSpPr>
          <p:spPr bwMode="auto">
            <a:xfrm>
              <a:off x="2777" y="200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9" name="Rectangle 76"/>
            <p:cNvSpPr>
              <a:spLocks noChangeArrowheads="1"/>
            </p:cNvSpPr>
            <p:nvPr/>
          </p:nvSpPr>
          <p:spPr bwMode="auto">
            <a:xfrm>
              <a:off x="3474" y="2351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0" name="Rectangle 77"/>
            <p:cNvSpPr>
              <a:spLocks noChangeArrowheads="1"/>
            </p:cNvSpPr>
            <p:nvPr/>
          </p:nvSpPr>
          <p:spPr bwMode="auto">
            <a:xfrm>
              <a:off x="5548" y="23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2472" y="237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Rectangle 79"/>
            <p:cNvSpPr>
              <a:spLocks noChangeArrowheads="1"/>
            </p:cNvSpPr>
            <p:nvPr/>
          </p:nvSpPr>
          <p:spPr bwMode="auto">
            <a:xfrm>
              <a:off x="5209" y="206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3" name="Rectangle 80"/>
            <p:cNvSpPr>
              <a:spLocks noChangeArrowheads="1"/>
            </p:cNvSpPr>
            <p:nvPr/>
          </p:nvSpPr>
          <p:spPr bwMode="auto">
            <a:xfrm>
              <a:off x="5480" y="228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4" name="Rectangle 81"/>
            <p:cNvSpPr>
              <a:spLocks noChangeArrowheads="1"/>
            </p:cNvSpPr>
            <p:nvPr/>
          </p:nvSpPr>
          <p:spPr bwMode="auto">
            <a:xfrm>
              <a:off x="5469" y="232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5" name="Rectangle 82"/>
            <p:cNvSpPr>
              <a:spLocks noChangeArrowheads="1"/>
            </p:cNvSpPr>
            <p:nvPr/>
          </p:nvSpPr>
          <p:spPr bwMode="auto">
            <a:xfrm>
              <a:off x="2432" y="239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3"/>
            <p:cNvSpPr>
              <a:spLocks noChangeArrowheads="1"/>
            </p:cNvSpPr>
            <p:nvPr/>
          </p:nvSpPr>
          <p:spPr bwMode="auto">
            <a:xfrm>
              <a:off x="5204" y="2508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84"/>
            <p:cNvSpPr>
              <a:spLocks noChangeArrowheads="1"/>
            </p:cNvSpPr>
            <p:nvPr/>
          </p:nvSpPr>
          <p:spPr bwMode="auto">
            <a:xfrm>
              <a:off x="2568" y="1945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85"/>
            <p:cNvSpPr>
              <a:spLocks noChangeArrowheads="1"/>
            </p:cNvSpPr>
            <p:nvPr/>
          </p:nvSpPr>
          <p:spPr bwMode="auto">
            <a:xfrm>
              <a:off x="3525" y="250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604" y="2818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170" y="2492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1" name="Rectangle 8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5712" y="192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3" name="Rectangle 90"/>
            <p:cNvSpPr>
              <a:spLocks noChangeArrowheads="1"/>
            </p:cNvSpPr>
            <p:nvPr/>
          </p:nvSpPr>
          <p:spPr bwMode="auto">
            <a:xfrm>
              <a:off x="3446" y="223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4995" y="2593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424" y="2599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6" name="Rectangle 93"/>
            <p:cNvSpPr>
              <a:spLocks noChangeArrowheads="1"/>
            </p:cNvSpPr>
            <p:nvPr/>
          </p:nvSpPr>
          <p:spPr bwMode="auto">
            <a:xfrm>
              <a:off x="3266" y="2582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3570" y="2830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8" name="Rectangle 95"/>
            <p:cNvSpPr>
              <a:spLocks noChangeArrowheads="1"/>
            </p:cNvSpPr>
            <p:nvPr/>
          </p:nvSpPr>
          <p:spPr bwMode="auto">
            <a:xfrm>
              <a:off x="5328" y="224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3503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2873" y="2210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1" name="Rectangle 98"/>
            <p:cNvSpPr>
              <a:spLocks noChangeArrowheads="1"/>
            </p:cNvSpPr>
            <p:nvPr/>
          </p:nvSpPr>
          <p:spPr bwMode="auto">
            <a:xfrm>
              <a:off x="5384" y="2390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2974" y="244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3" name="Rectangle 100"/>
            <p:cNvSpPr>
              <a:spLocks noChangeArrowheads="1"/>
            </p:cNvSpPr>
            <p:nvPr/>
          </p:nvSpPr>
          <p:spPr bwMode="auto">
            <a:xfrm>
              <a:off x="3514" y="2537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4" name="Rectangle 101"/>
            <p:cNvSpPr>
              <a:spLocks noChangeArrowheads="1"/>
            </p:cNvSpPr>
            <p:nvPr/>
          </p:nvSpPr>
          <p:spPr bwMode="auto">
            <a:xfrm>
              <a:off x="2794" y="2396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5" name="Rectangle 102"/>
            <p:cNvSpPr>
              <a:spLocks noChangeArrowheads="1"/>
            </p:cNvSpPr>
            <p:nvPr/>
          </p:nvSpPr>
          <p:spPr bwMode="auto">
            <a:xfrm>
              <a:off x="5300" y="2559"/>
              <a:ext cx="208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setosa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6" name="Rectangle 103"/>
            <p:cNvSpPr>
              <a:spLocks noChangeArrowheads="1"/>
            </p:cNvSpPr>
            <p:nvPr/>
          </p:nvSpPr>
          <p:spPr bwMode="auto">
            <a:xfrm>
              <a:off x="3339" y="2345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7" name="Rectangle 104"/>
            <p:cNvSpPr>
              <a:spLocks noChangeArrowheads="1"/>
            </p:cNvSpPr>
            <p:nvPr/>
          </p:nvSpPr>
          <p:spPr bwMode="auto">
            <a:xfrm>
              <a:off x="2585" y="2063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8" name="Rectangle 105"/>
            <p:cNvSpPr>
              <a:spLocks noChangeArrowheads="1"/>
            </p:cNvSpPr>
            <p:nvPr/>
          </p:nvSpPr>
          <p:spPr bwMode="auto">
            <a:xfrm>
              <a:off x="3305" y="2486"/>
              <a:ext cx="29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versicolor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9" name="Rectangle 106"/>
            <p:cNvSpPr>
              <a:spLocks noChangeArrowheads="1"/>
            </p:cNvSpPr>
            <p:nvPr/>
          </p:nvSpPr>
          <p:spPr bwMode="auto">
            <a:xfrm>
              <a:off x="2782" y="1951"/>
              <a:ext cx="254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virginica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110" name="Picture 10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830" y="2769394"/>
            <a:ext cx="1816674" cy="1208088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991" y="4761497"/>
            <a:ext cx="1711006" cy="1281603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140" y="1800788"/>
            <a:ext cx="1272049" cy="1272049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 rot="18611735">
            <a:off x="4359231" y="3476087"/>
            <a:ext cx="1732207" cy="71217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71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MANOVA and 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26450" y="1470770"/>
            <a:ext cx="984301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Analyses are the same </a:t>
            </a:r>
            <a:r>
              <a:rPr lang="en-US" sz="2400" dirty="0"/>
              <a:t>(i.e. DA is a one-way MANOVA), </a:t>
            </a:r>
          </a:p>
          <a:p>
            <a:r>
              <a:rPr lang="en-US" sz="2400" dirty="0"/>
              <a:t>    questions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MANOVA</a:t>
            </a:r>
            <a:r>
              <a:rPr lang="en-US" sz="2400" dirty="0"/>
              <a:t>, we are interested if groups differ in there measured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</a:t>
            </a:r>
            <a:r>
              <a:rPr lang="en-US" sz="2400" b="1" dirty="0"/>
              <a:t>DA</a:t>
            </a:r>
            <a:r>
              <a:rPr lang="en-US" sz="2400" dirty="0"/>
              <a:t>, we  are interested in a linear combination of variables that </a:t>
            </a:r>
          </a:p>
          <a:p>
            <a:r>
              <a:rPr lang="en-US" sz="2400" dirty="0"/>
              <a:t>    maximize differences between groups.</a:t>
            </a:r>
          </a:p>
          <a:p>
            <a:r>
              <a:rPr lang="en-US" sz="24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 DA, we maximize the test statistic used in MANOVA </a:t>
            </a:r>
            <a:r>
              <a:rPr lang="en-US" sz="2400" dirty="0"/>
              <a:t>and can perform</a:t>
            </a:r>
          </a:p>
          <a:p>
            <a:r>
              <a:rPr lang="en-US" sz="2400" dirty="0"/>
              <a:t>    significance test.</a:t>
            </a:r>
          </a:p>
        </p:txBody>
      </p:sp>
    </p:spTree>
    <p:extLst>
      <p:ext uri="{BB962C8B-B14F-4D97-AF65-F5344CB8AC3E}">
        <p14:creationId xmlns:p14="http://schemas.microsoft.com/office/powerpoint/2010/main" val="38133698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MANOVA for Iris Data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963267"/>
              </p:ext>
            </p:extLst>
          </p:nvPr>
        </p:nvGraphicFramePr>
        <p:xfrm>
          <a:off x="2719085" y="1886576"/>
          <a:ext cx="6935551" cy="11353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90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7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7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9079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Wilks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Approx 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DF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Den DF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P-value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Intercept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0.006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5203.90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Species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0.02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53.50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288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&lt;0.001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Residuals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147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476982" y="3680749"/>
            <a:ext cx="81558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Wilks statistic </a:t>
            </a:r>
            <a:r>
              <a:rPr lang="en-US" sz="2400" dirty="0"/>
              <a:t>is a multivariate test statistic similar to </a:t>
            </a:r>
            <a:r>
              <a:rPr lang="en-US" sz="2400" b="1" dirty="0"/>
              <a:t>F values.</a:t>
            </a:r>
          </a:p>
          <a:p>
            <a:r>
              <a:rPr lang="en-US" sz="2400" dirty="0"/>
              <a:t>It can be transformed into a pseudo F -statistic to facilitate the </a:t>
            </a:r>
          </a:p>
          <a:p>
            <a:r>
              <a:rPr lang="en-US" sz="2400" dirty="0"/>
              <a:t>calculation of a </a:t>
            </a:r>
            <a:r>
              <a:rPr lang="en-US" sz="2400" i="1" dirty="0"/>
              <a:t>p</a:t>
            </a:r>
            <a:r>
              <a:rPr lang="en-US" sz="2400" dirty="0"/>
              <a:t>-value.</a:t>
            </a:r>
          </a:p>
          <a:p>
            <a:endParaRPr lang="en-US" sz="2400" dirty="0"/>
          </a:p>
          <a:p>
            <a:r>
              <a:rPr lang="en-US" sz="2400" dirty="0"/>
              <a:t>Can perform </a:t>
            </a:r>
            <a:r>
              <a:rPr lang="en-US" sz="2400" dirty="0" err="1"/>
              <a:t>posthoc</a:t>
            </a:r>
            <a:r>
              <a:rPr lang="en-US" sz="2400" dirty="0"/>
              <a:t> comparisons with Hotelling’s T.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2765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367474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</a:t>
              </a:r>
              <a:r>
                <a:rPr lang="en-US" sz="2400" dirty="0" err="1"/>
                <a:t>PerManova</a:t>
              </a:r>
              <a:r>
                <a:rPr lang="en-US" sz="2400" dirty="0"/>
                <a:t>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Canonical Correlation Analysis,</a:t>
              </a:r>
            </a:p>
            <a:p>
              <a:r>
                <a:rPr lang="en-US" sz="2400" dirty="0"/>
                <a:t>                                                                         Can. Correspondence Analysis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59829" y="3241689"/>
            <a:ext cx="9193426" cy="694481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10359" y="3266370"/>
            <a:ext cx="221847" cy="415911"/>
          </a:xfrm>
          <a:prstGeom prst="rect">
            <a:avLst/>
          </a:prstGeom>
          <a:noFill/>
          <a:ln w="444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231253" y="1493134"/>
            <a:ext cx="8873446" cy="151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306129" y="4242499"/>
            <a:ext cx="8873446" cy="1516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532206" y="3682281"/>
            <a:ext cx="866174" cy="1167511"/>
          </a:xfrm>
          <a:prstGeom prst="straightConnector1">
            <a:avLst/>
          </a:prstGeom>
          <a:ln w="476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43365" y="4593362"/>
            <a:ext cx="2429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Grouping Variable</a:t>
            </a:r>
          </a:p>
        </p:txBody>
      </p:sp>
    </p:spTree>
    <p:extLst>
      <p:ext uri="{BB962C8B-B14F-4D97-AF65-F5344CB8AC3E}">
        <p14:creationId xmlns:p14="http://schemas.microsoft.com/office/powerpoint/2010/main" val="1645143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Discriminant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8" y="1394332"/>
            <a:ext cx="5757362" cy="4811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03" y="2071868"/>
            <a:ext cx="4938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Canonical Axes are calculated </a:t>
            </a:r>
          </a:p>
          <a:p>
            <a:r>
              <a:rPr lang="en-US" sz="2400" dirty="0"/>
              <a:t>    to </a:t>
            </a:r>
            <a:r>
              <a:rPr lang="en-US" sz="2400" b="1" dirty="0"/>
              <a:t>maximally separate</a:t>
            </a:r>
            <a:r>
              <a:rPr lang="en-US" sz="2400" dirty="0"/>
              <a:t> the three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groups</a:t>
            </a:r>
            <a:r>
              <a:rPr lang="en-US" sz="2400" dirty="0"/>
              <a:t> on the first axis (DF1).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axis is calculated to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additionally separate </a:t>
            </a:r>
            <a:r>
              <a:rPr lang="en-US" sz="2400" dirty="0"/>
              <a:t>the blue and </a:t>
            </a:r>
          </a:p>
          <a:p>
            <a:r>
              <a:rPr lang="en-US" sz="2400" dirty="0"/>
              <a:t>     green  groups, which overlap on </a:t>
            </a:r>
          </a:p>
          <a:p>
            <a:r>
              <a:rPr lang="en-US" sz="2400" dirty="0"/>
              <a:t>     the first axis.</a:t>
            </a:r>
          </a:p>
        </p:txBody>
      </p:sp>
    </p:spTree>
    <p:extLst>
      <p:ext uri="{BB962C8B-B14F-4D97-AF65-F5344CB8AC3E}">
        <p14:creationId xmlns:p14="http://schemas.microsoft.com/office/powerpoint/2010/main" val="22132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PCA?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8" y="1394332"/>
            <a:ext cx="5757362" cy="4811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03" y="2071868"/>
            <a:ext cx="4938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Canonical Axes are calculated </a:t>
            </a:r>
          </a:p>
          <a:p>
            <a:r>
              <a:rPr lang="en-US" sz="2400" dirty="0"/>
              <a:t>    to </a:t>
            </a:r>
            <a:r>
              <a:rPr lang="en-US" sz="2400" b="1" dirty="0"/>
              <a:t>maximally separate</a:t>
            </a:r>
            <a:r>
              <a:rPr lang="en-US" sz="2400" dirty="0"/>
              <a:t> the three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groups</a:t>
            </a:r>
            <a:r>
              <a:rPr lang="en-US" sz="2400" dirty="0"/>
              <a:t> on the first axis (DF1).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axis is calculated to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additionally separate </a:t>
            </a:r>
            <a:r>
              <a:rPr lang="en-US" sz="2400" dirty="0"/>
              <a:t>the blue and </a:t>
            </a:r>
          </a:p>
          <a:p>
            <a:r>
              <a:rPr lang="en-US" sz="2400" dirty="0"/>
              <a:t>     green  groups, which overlap on </a:t>
            </a:r>
          </a:p>
          <a:p>
            <a:r>
              <a:rPr lang="en-US" sz="2400" dirty="0"/>
              <a:t>     the first axis.</a:t>
            </a:r>
          </a:p>
        </p:txBody>
      </p:sp>
    </p:spTree>
    <p:extLst>
      <p:ext uri="{BB962C8B-B14F-4D97-AF65-F5344CB8AC3E}">
        <p14:creationId xmlns:p14="http://schemas.microsoft.com/office/powerpoint/2010/main" val="3157353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095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PCA?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38" y="1394332"/>
            <a:ext cx="5757362" cy="481176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24903" y="2071868"/>
            <a:ext cx="4938596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Canonical Axes are calculated </a:t>
            </a:r>
          </a:p>
          <a:p>
            <a:r>
              <a:rPr lang="en-US" sz="2400" dirty="0"/>
              <a:t>    to </a:t>
            </a:r>
            <a:r>
              <a:rPr lang="en-US" sz="2400" b="1" dirty="0"/>
              <a:t>maximally separate</a:t>
            </a:r>
            <a:r>
              <a:rPr lang="en-US" sz="2400" dirty="0"/>
              <a:t> the three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groups</a:t>
            </a:r>
            <a:r>
              <a:rPr lang="en-US" sz="2400" dirty="0"/>
              <a:t> on the first axis (DF1).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axis is calculated to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additionally separate </a:t>
            </a:r>
            <a:r>
              <a:rPr lang="en-US" sz="2400" dirty="0"/>
              <a:t>the blue and </a:t>
            </a:r>
          </a:p>
          <a:p>
            <a:r>
              <a:rPr lang="en-US" sz="2400" dirty="0"/>
              <a:t>     green  groups, which overlap on </a:t>
            </a:r>
          </a:p>
          <a:p>
            <a:r>
              <a:rPr lang="en-US" sz="2400" dirty="0"/>
              <a:t>     the first axis.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829063" y="3429000"/>
            <a:ext cx="3634451" cy="1571263"/>
          </a:xfrm>
          <a:prstGeom prst="straightConnector1">
            <a:avLst/>
          </a:prstGeom>
          <a:ln w="3492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8044405" y="2719895"/>
            <a:ext cx="1471914" cy="3173393"/>
          </a:xfrm>
          <a:prstGeom prst="straightConnector1">
            <a:avLst/>
          </a:prstGeom>
          <a:ln w="34925">
            <a:solidFill>
              <a:srgbClr val="FF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37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25529</TotalTime>
  <Words>3416</Words>
  <Application>Microsoft Office PowerPoint</Application>
  <PresentationFormat>Widescreen</PresentationFormat>
  <Paragraphs>1077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Meiryo UI</vt:lpstr>
      <vt:lpstr>Arial</vt:lpstr>
      <vt:lpstr>Calibri</vt:lpstr>
      <vt:lpstr>Calibri Light</vt:lpstr>
      <vt:lpstr>Cambria Math</vt:lpstr>
      <vt:lpstr>Wingdings</vt:lpstr>
      <vt:lpstr>Office Theme</vt:lpstr>
      <vt:lpstr>Discriminant Analysis (DA)</vt:lpstr>
      <vt:lpstr>Discrimination Among Groups</vt:lpstr>
      <vt:lpstr>Discriminant Analysis (DA)</vt:lpstr>
      <vt:lpstr>PowerPoint Presentation</vt:lpstr>
      <vt:lpstr>PowerPoint Presentation</vt:lpstr>
      <vt:lpstr>PowerPoint Presentation</vt:lpstr>
      <vt:lpstr>Discriminant Analysis</vt:lpstr>
      <vt:lpstr>PCA?</vt:lpstr>
      <vt:lpstr>PCA?</vt:lpstr>
      <vt:lpstr>Discriminant Analysis: Data Set</vt:lpstr>
      <vt:lpstr>Discriminant Analysis: Data Set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DA: Assumptions</vt:lpstr>
      <vt:lpstr>Solutions to Violating Assumptions</vt:lpstr>
      <vt:lpstr>Discriminant Analysis</vt:lpstr>
      <vt:lpstr>PowerPoint Presentation</vt:lpstr>
      <vt:lpstr>PowerPoint Presentation</vt:lpstr>
      <vt:lpstr>PowerPoint Presentation</vt:lpstr>
      <vt:lpstr>Discriminant Analysis</vt:lpstr>
      <vt:lpstr>DA: Canonical scores and plots</vt:lpstr>
      <vt:lpstr>DA: Canonical scores and plots</vt:lpstr>
      <vt:lpstr>DA: Canonical scores and plots</vt:lpstr>
      <vt:lpstr>Discriminant Analysis</vt:lpstr>
      <vt:lpstr>Assessing canonical axes </vt:lpstr>
      <vt:lpstr>Assessing canonical axes </vt:lpstr>
      <vt:lpstr>Assessing canonical axes </vt:lpstr>
      <vt:lpstr>Assessing canonical axes </vt:lpstr>
      <vt:lpstr>Significance tests </vt:lpstr>
      <vt:lpstr>Assessing canonical axes</vt:lpstr>
      <vt:lpstr>Assessing canonical axes</vt:lpstr>
      <vt:lpstr>Assessing canonical axes</vt:lpstr>
      <vt:lpstr>Interpreting Canonical Axes</vt:lpstr>
      <vt:lpstr>Discriminant Analysis</vt:lpstr>
      <vt:lpstr>Validating Canonical Axes</vt:lpstr>
      <vt:lpstr>DA Example: Iris Morphology</vt:lpstr>
      <vt:lpstr>DA Example: Iris Morphology</vt:lpstr>
      <vt:lpstr>DA Example: Iris Morphology</vt:lpstr>
      <vt:lpstr>DA Example: Iris Morphology</vt:lpstr>
      <vt:lpstr>DA Example: Iris Morphology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MANOVA and DA</vt:lpstr>
      <vt:lpstr>MANOVA for Iris Data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149</cp:revision>
  <dcterms:created xsi:type="dcterms:W3CDTF">2014-02-27T15:36:51Z</dcterms:created>
  <dcterms:modified xsi:type="dcterms:W3CDTF">2022-10-18T12:29:21Z</dcterms:modified>
</cp:coreProperties>
</file>