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318" r:id="rId5"/>
    <p:sldId id="342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50" r:id="rId19"/>
    <p:sldId id="331" r:id="rId20"/>
    <p:sldId id="332" r:id="rId21"/>
    <p:sldId id="334" r:id="rId22"/>
    <p:sldId id="352" r:id="rId23"/>
    <p:sldId id="335" r:id="rId24"/>
    <p:sldId id="336" r:id="rId25"/>
    <p:sldId id="351" r:id="rId26"/>
    <p:sldId id="337" r:id="rId27"/>
    <p:sldId id="338" r:id="rId28"/>
    <p:sldId id="339" r:id="rId29"/>
    <p:sldId id="340" r:id="rId30"/>
    <p:sldId id="341" r:id="rId31"/>
    <p:sldId id="300" r:id="rId32"/>
    <p:sldId id="301" r:id="rId33"/>
    <p:sldId id="302" r:id="rId34"/>
    <p:sldId id="304" r:id="rId35"/>
    <p:sldId id="344" r:id="rId36"/>
    <p:sldId id="353" r:id="rId37"/>
    <p:sldId id="346" r:id="rId38"/>
    <p:sldId id="347" r:id="rId39"/>
    <p:sldId id="349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4" userDrawn="1">
          <p15:clr>
            <a:srgbClr val="A4A3A4"/>
          </p15:clr>
        </p15:guide>
        <p15:guide id="2" pos="3912" userDrawn="1">
          <p15:clr>
            <a:srgbClr val="A4A3A4"/>
          </p15:clr>
        </p15:guide>
        <p15:guide id="3" pos="1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 varScale="1">
        <p:scale>
          <a:sx n="70" d="100"/>
          <a:sy n="70" d="100"/>
        </p:scale>
        <p:origin x="356" y="38"/>
      </p:cViewPr>
      <p:guideLst>
        <p:guide orient="horz" pos="2064"/>
        <p:guide pos="3912"/>
        <p:guide pos="1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048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90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241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78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852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45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386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6778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551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B24D-E54D-46B5-B702-F345EA8464EC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793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B24D-E54D-46B5-B702-F345EA8464EC}" type="datetimeFigureOut">
              <a:rPr lang="en-US" smtClean="0"/>
              <a:t>10/25/2022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A14ED0-39A4-4248-8752-3A5AA61A727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30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4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image" Target="../media/image110.png"/><Relationship Id="rId7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19.png"/><Relationship Id="rId4" Type="http://schemas.openxmlformats.org/officeDocument/2006/relationships/image" Target="../media/image1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1.png"/><Relationship Id="rId5" Type="http://schemas.openxmlformats.org/officeDocument/2006/relationships/image" Target="../media/image19.png"/><Relationship Id="rId10" Type="http://schemas.openxmlformats.org/officeDocument/2006/relationships/image" Target="../media/image4.emf"/><Relationship Id="rId4" Type="http://schemas.openxmlformats.org/officeDocument/2006/relationships/image" Target="../media/image180.png"/><Relationship Id="rId9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10.png"/><Relationship Id="rId7" Type="http://schemas.openxmlformats.org/officeDocument/2006/relationships/image" Target="../media/image1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1.png"/><Relationship Id="rId5" Type="http://schemas.openxmlformats.org/officeDocument/2006/relationships/image" Target="../media/image19.png"/><Relationship Id="rId10" Type="http://schemas.openxmlformats.org/officeDocument/2006/relationships/image" Target="../media/image4.emf"/><Relationship Id="rId4" Type="http://schemas.openxmlformats.org/officeDocument/2006/relationships/image" Target="../media/image180.png"/><Relationship Id="rId9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2259094"/>
            <a:ext cx="9144000" cy="2387600"/>
          </a:xfrm>
        </p:spPr>
        <p:txBody>
          <a:bodyPr/>
          <a:lstStyle/>
          <a:p>
            <a:r>
              <a:rPr lang="en-US" dirty="0"/>
              <a:t>Classification and Regression</a:t>
            </a:r>
            <a:br>
              <a:rPr lang="en-US" dirty="0"/>
            </a:br>
            <a:r>
              <a:rPr lang="en-US" dirty="0"/>
              <a:t>(CART)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8" y="676292"/>
            <a:ext cx="2466975" cy="1847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012" y="317634"/>
            <a:ext cx="2143125" cy="21431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09" y="623584"/>
            <a:ext cx="2857982" cy="190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5013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 – Growing Trees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1690688"/>
            <a:ext cx="4072326" cy="4023062"/>
            <a:chOff x="6354677" y="2280213"/>
            <a:chExt cx="4072326" cy="4023062"/>
          </a:xfrm>
        </p:grpSpPr>
        <p:grpSp>
          <p:nvGrpSpPr>
            <p:cNvPr id="3" name="Group 2"/>
            <p:cNvGrpSpPr/>
            <p:nvPr/>
          </p:nvGrpSpPr>
          <p:grpSpPr>
            <a:xfrm>
              <a:off x="6481822" y="2280213"/>
              <a:ext cx="3945181" cy="4023062"/>
              <a:chOff x="3373392" y="1152561"/>
              <a:chExt cx="5120640" cy="51044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3392" y="1152561"/>
                <a:ext cx="5120640" cy="5104415"/>
              </a:xfrm>
              <a:prstGeom prst="rect">
                <a:avLst/>
              </a:prstGeom>
            </p:spPr>
          </p:pic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717735" y="5134453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4371767" y="371688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5403473" y="4055985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071282" y="308766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431569" y="2966459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882983" y="385771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914689" y="3988466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942785" y="289894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7133451" y="4091131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59828" y="469461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7255423" y="328047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                      </a:t>
                </a: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7923232" y="264782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734933" y="320952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7766639" y="32129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794735" y="245910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555873" y="5030188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554205" y="4397533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35383" y="4959235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067089" y="4962669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95185" y="4033707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407823" y="459034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887333" y="451939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6511296" y="355450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548158" y="3413592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353779" y="5912889"/>
              <a:ext cx="403409" cy="341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322995" y="4107408"/>
              <a:ext cx="403942" cy="3405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94486" y="217967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312529" y="2179677"/>
            <a:ext cx="23167" cy="291082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380466" y="4207532"/>
            <a:ext cx="1932063" cy="539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1551048" y="4476479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944913" y="4423264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3006229" y="433286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165525" y="4243880"/>
            <a:ext cx="3059" cy="888129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281876" y="2252046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57896" y="4747296"/>
            <a:ext cx="66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BLUE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428536" y="4668903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73856" y="5363639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1: X</a:t>
            </a:r>
            <a:r>
              <a:rPr lang="en-US" baseline="-25000" dirty="0"/>
              <a:t>1</a:t>
            </a:r>
            <a:r>
              <a:rPr lang="en-US" dirty="0"/>
              <a:t>&gt; 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85" y="4022866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2: X</a:t>
            </a:r>
            <a:r>
              <a:rPr lang="en-US" baseline="-25000" dirty="0"/>
              <a:t>2</a:t>
            </a:r>
            <a:r>
              <a:rPr lang="en-US" dirty="0"/>
              <a:t>&gt; 3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108116" y="1886673"/>
            <a:ext cx="3022930" cy="3693723"/>
            <a:chOff x="7108116" y="1886673"/>
            <a:chExt cx="3022930" cy="3693723"/>
          </a:xfrm>
        </p:grpSpPr>
        <p:sp>
          <p:nvSpPr>
            <p:cNvPr id="33" name="TextBox 32"/>
            <p:cNvSpPr txBox="1"/>
            <p:nvPr/>
          </p:nvSpPr>
          <p:spPr>
            <a:xfrm>
              <a:off x="7108116" y="3193676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GREEN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0.92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7275050" y="2783939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330241" y="2322731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Elbow Connector 46"/>
            <p:cNvCxnSpPr>
              <a:endCxn id="40" idx="6"/>
            </p:cNvCxnSpPr>
            <p:nvPr/>
          </p:nvCxnSpPr>
          <p:spPr>
            <a:xfrm rot="16200000" flipV="1">
              <a:off x="8161942" y="2303124"/>
              <a:ext cx="672234" cy="317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745101" y="2374203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r>
                <a:rPr lang="en-US" b="1" dirty="0"/>
                <a:t>&gt; 6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703384" y="4028702"/>
              <a:ext cx="83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RED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0.78</a:t>
              </a:r>
            </a:p>
          </p:txBody>
        </p:sp>
        <p:cxnSp>
          <p:nvCxnSpPr>
            <p:cNvPr id="52" name="Elbow Connector 51"/>
            <p:cNvCxnSpPr/>
            <p:nvPr/>
          </p:nvCxnSpPr>
          <p:spPr>
            <a:xfrm rot="16200000" flipV="1">
              <a:off x="8631112" y="3026941"/>
              <a:ext cx="629316" cy="58289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Elbow Connector 63"/>
            <p:cNvCxnSpPr/>
            <p:nvPr/>
          </p:nvCxnSpPr>
          <p:spPr>
            <a:xfrm rot="5400000" flipH="1" flipV="1">
              <a:off x="7902831" y="3179897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67"/>
            <p:cNvSpPr/>
            <p:nvPr/>
          </p:nvSpPr>
          <p:spPr>
            <a:xfrm>
              <a:off x="8382506" y="2675601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8320176" y="3207745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r>
                <a:rPr lang="en-US" b="1" dirty="0"/>
                <a:t>&gt; 3</a:t>
              </a: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7877681" y="3635090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8234975" y="3577077"/>
              <a:ext cx="1896071" cy="2003319"/>
              <a:chOff x="7110690" y="3602564"/>
              <a:chExt cx="1896071" cy="2003319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7110690" y="4959552"/>
                <a:ext cx="838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cxnSp>
            <p:nvCxnSpPr>
              <p:cNvPr id="57" name="Elbow Connector 56"/>
              <p:cNvCxnSpPr/>
              <p:nvPr/>
            </p:nvCxnSpPr>
            <p:spPr>
              <a:xfrm rot="16200000" flipV="1">
                <a:off x="8065883" y="3885394"/>
                <a:ext cx="629316" cy="58289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TextBox 57"/>
              <p:cNvSpPr txBox="1"/>
              <p:nvPr/>
            </p:nvSpPr>
            <p:spPr>
              <a:xfrm>
                <a:off x="8337218" y="4957449"/>
                <a:ext cx="669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BLUE</a:t>
                </a:r>
              </a:p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cxnSp>
            <p:nvCxnSpPr>
              <p:cNvPr id="66" name="Elbow Connector 65"/>
              <p:cNvCxnSpPr/>
              <p:nvPr/>
            </p:nvCxnSpPr>
            <p:spPr>
              <a:xfrm rot="5400000" flipH="1" flipV="1">
                <a:off x="7337602" y="4038350"/>
                <a:ext cx="658431" cy="26398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7" name="Oval 66"/>
              <p:cNvSpPr/>
              <p:nvPr/>
            </p:nvSpPr>
            <p:spPr>
              <a:xfrm>
                <a:off x="7827871" y="3602564"/>
                <a:ext cx="548108" cy="4776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7293986" y="4476479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8401908" y="4489258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7754638" y="4101814"/>
                <a:ext cx="842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&gt; 2</a:t>
                </a:r>
              </a:p>
            </p:txBody>
          </p:sp>
        </p:grpSp>
      </p:grpSp>
      <p:sp>
        <p:nvSpPr>
          <p:cNvPr id="82" name="TextBox 81"/>
          <p:cNvSpPr txBox="1"/>
          <p:nvPr/>
        </p:nvSpPr>
        <p:spPr>
          <a:xfrm>
            <a:off x="977358" y="5410780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3: X</a:t>
            </a:r>
            <a:r>
              <a:rPr lang="en-US" baseline="-25000" dirty="0"/>
              <a:t>1</a:t>
            </a:r>
            <a:r>
              <a:rPr lang="en-US" dirty="0"/>
              <a:t>&gt; 2</a:t>
            </a:r>
          </a:p>
        </p:txBody>
      </p:sp>
    </p:spTree>
    <p:extLst>
      <p:ext uri="{BB962C8B-B14F-4D97-AF65-F5344CB8AC3E}">
        <p14:creationId xmlns:p14="http://schemas.microsoft.com/office/powerpoint/2010/main" val="4286910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6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– Growing Trees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1690688"/>
            <a:ext cx="4072326" cy="4023062"/>
            <a:chOff x="6354677" y="2280213"/>
            <a:chExt cx="4072326" cy="4023062"/>
          </a:xfrm>
        </p:grpSpPr>
        <p:grpSp>
          <p:nvGrpSpPr>
            <p:cNvPr id="3" name="Group 2"/>
            <p:cNvGrpSpPr/>
            <p:nvPr/>
          </p:nvGrpSpPr>
          <p:grpSpPr>
            <a:xfrm>
              <a:off x="6481822" y="2280213"/>
              <a:ext cx="3945181" cy="4023062"/>
              <a:chOff x="3373392" y="1152561"/>
              <a:chExt cx="5120640" cy="51044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3392" y="1152561"/>
                <a:ext cx="5120640" cy="5104415"/>
              </a:xfrm>
              <a:prstGeom prst="rect">
                <a:avLst/>
              </a:prstGeom>
            </p:spPr>
          </p:pic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717735" y="5134453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4371767" y="371688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5403473" y="4055985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071282" y="308766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431569" y="2966459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882983" y="385771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914689" y="3988466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942785" y="289894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7133451" y="4091131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59828" y="469461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7255423" y="328047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                      </a:t>
                </a: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7923232" y="264782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734933" y="320952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7766639" y="32129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794735" y="245910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555873" y="5030188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554205" y="4397533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35383" y="4959235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067089" y="4962669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95185" y="4063455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407823" y="459034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887333" y="451939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6511296" y="355450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548158" y="3413592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353779" y="5912889"/>
              <a:ext cx="403409" cy="341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322995" y="4107408"/>
              <a:ext cx="403942" cy="3405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endParaRPr lang="en-US" b="1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3394486" y="217967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312529" y="2179677"/>
            <a:ext cx="23167" cy="291082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1380466" y="4207532"/>
            <a:ext cx="1932063" cy="539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1551048" y="4476479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944913" y="4423264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3006229" y="433286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/>
          <p:cNvCxnSpPr/>
          <p:nvPr/>
        </p:nvCxnSpPr>
        <p:spPr>
          <a:xfrm>
            <a:off x="2165525" y="4243880"/>
            <a:ext cx="3059" cy="888129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2281876" y="2252046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657896" y="4747296"/>
            <a:ext cx="6695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BLUE</a:t>
            </a:r>
          </a:p>
        </p:txBody>
      </p:sp>
      <p:sp>
        <p:nvSpPr>
          <p:cNvPr id="76" name="Rectangle 75"/>
          <p:cNvSpPr/>
          <p:nvPr/>
        </p:nvSpPr>
        <p:spPr>
          <a:xfrm>
            <a:off x="1428536" y="4668903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473856" y="5363639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1: X</a:t>
            </a:r>
            <a:r>
              <a:rPr lang="en-US" baseline="-25000" dirty="0"/>
              <a:t>1</a:t>
            </a:r>
            <a:r>
              <a:rPr lang="en-US" dirty="0"/>
              <a:t>&gt; 6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485" y="4022866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2: X</a:t>
            </a:r>
            <a:r>
              <a:rPr lang="en-US" baseline="-25000" dirty="0"/>
              <a:t>2</a:t>
            </a:r>
            <a:r>
              <a:rPr lang="en-US" dirty="0"/>
              <a:t>&gt; 3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977358" y="5410780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3: X</a:t>
            </a:r>
            <a:r>
              <a:rPr lang="en-US" baseline="-25000" dirty="0"/>
              <a:t>1</a:t>
            </a:r>
            <a:r>
              <a:rPr lang="en-US" dirty="0"/>
              <a:t>&gt; 6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520682"/>
              </p:ext>
            </p:extLst>
          </p:nvPr>
        </p:nvGraphicFramePr>
        <p:xfrm>
          <a:off x="7403203" y="4809319"/>
          <a:ext cx="360419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566697" y="6389225"/>
            <a:ext cx="338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Classification Index = 89 %</a:t>
            </a:r>
          </a:p>
        </p:txBody>
      </p:sp>
      <p:grpSp>
        <p:nvGrpSpPr>
          <p:cNvPr id="71" name="Group 70"/>
          <p:cNvGrpSpPr/>
          <p:nvPr/>
        </p:nvGrpSpPr>
        <p:grpSpPr>
          <a:xfrm>
            <a:off x="7460333" y="1182619"/>
            <a:ext cx="3107504" cy="3647004"/>
            <a:chOff x="7108116" y="1886673"/>
            <a:chExt cx="3107504" cy="3647004"/>
          </a:xfrm>
        </p:grpSpPr>
        <p:sp>
          <p:nvSpPr>
            <p:cNvPr id="77" name="TextBox 76"/>
            <p:cNvSpPr txBox="1"/>
            <p:nvPr/>
          </p:nvSpPr>
          <p:spPr>
            <a:xfrm>
              <a:off x="7108116" y="3193676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GREEN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0.92</a:t>
              </a: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7275050" y="2783939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Oval 83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5" name="Elbow Connector 84"/>
            <p:cNvCxnSpPr>
              <a:stCxn id="83" idx="0"/>
              <a:endCxn id="84" idx="2"/>
            </p:cNvCxnSpPr>
            <p:nvPr/>
          </p:nvCxnSpPr>
          <p:spPr>
            <a:xfrm rot="5400000" flipH="1" flipV="1">
              <a:off x="7330241" y="2322731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85"/>
            <p:cNvCxnSpPr>
              <a:endCxn id="84" idx="6"/>
            </p:cNvCxnSpPr>
            <p:nvPr/>
          </p:nvCxnSpPr>
          <p:spPr>
            <a:xfrm rot="16200000" flipV="1">
              <a:off x="8161942" y="2303124"/>
              <a:ext cx="672234" cy="317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7745101" y="2374203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r>
                <a:rPr lang="en-US" b="1" dirty="0"/>
                <a:t>&gt; 6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7703384" y="4028702"/>
              <a:ext cx="83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RED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0.78</a:t>
              </a:r>
            </a:p>
          </p:txBody>
        </p:sp>
        <p:cxnSp>
          <p:nvCxnSpPr>
            <p:cNvPr id="89" name="Elbow Connector 88"/>
            <p:cNvCxnSpPr/>
            <p:nvPr/>
          </p:nvCxnSpPr>
          <p:spPr>
            <a:xfrm rot="16200000" flipV="1">
              <a:off x="8631112" y="3026941"/>
              <a:ext cx="629316" cy="58289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/>
            <p:nvPr/>
          </p:nvCxnSpPr>
          <p:spPr>
            <a:xfrm rot="5400000" flipH="1" flipV="1">
              <a:off x="7902831" y="3179897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/>
            <p:cNvSpPr/>
            <p:nvPr/>
          </p:nvSpPr>
          <p:spPr>
            <a:xfrm>
              <a:off x="8382506" y="2675601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320176" y="3207745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r>
                <a:rPr lang="en-US" b="1" dirty="0"/>
                <a:t>&gt; 3</a:t>
              </a: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7877681" y="3635090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8382506" y="3577077"/>
              <a:ext cx="1833114" cy="1956600"/>
              <a:chOff x="7258221" y="3602564"/>
              <a:chExt cx="1833114" cy="1956600"/>
            </a:xfrm>
          </p:grpSpPr>
          <p:sp>
            <p:nvSpPr>
              <p:cNvPr id="95" name="TextBox 94"/>
              <p:cNvSpPr txBox="1"/>
              <p:nvPr/>
            </p:nvSpPr>
            <p:spPr>
              <a:xfrm>
                <a:off x="8252644" y="4912833"/>
                <a:ext cx="838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cxnSp>
            <p:nvCxnSpPr>
              <p:cNvPr id="96" name="Elbow Connector 95"/>
              <p:cNvCxnSpPr/>
              <p:nvPr/>
            </p:nvCxnSpPr>
            <p:spPr>
              <a:xfrm rot="16200000" flipV="1">
                <a:off x="8065883" y="3885394"/>
                <a:ext cx="629316" cy="58289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/>
              <p:cNvSpPr txBox="1"/>
              <p:nvPr/>
            </p:nvSpPr>
            <p:spPr>
              <a:xfrm>
                <a:off x="7258221" y="4887410"/>
                <a:ext cx="669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BLUE</a:t>
                </a:r>
              </a:p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cxnSp>
            <p:nvCxnSpPr>
              <p:cNvPr id="98" name="Elbow Connector 97"/>
              <p:cNvCxnSpPr/>
              <p:nvPr/>
            </p:nvCxnSpPr>
            <p:spPr>
              <a:xfrm rot="5400000" flipH="1" flipV="1">
                <a:off x="7337602" y="4038350"/>
                <a:ext cx="658431" cy="26398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/>
              <p:nvPr/>
            </p:nvSpPr>
            <p:spPr>
              <a:xfrm>
                <a:off x="7827871" y="3602564"/>
                <a:ext cx="548108" cy="4776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>
                <a:off x="7293986" y="4476479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>
                <a:off x="8401908" y="4489258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7754638" y="4101814"/>
                <a:ext cx="842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&gt;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7217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445" y="13449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– Growing Trees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3622"/>
              </p:ext>
            </p:extLst>
          </p:nvPr>
        </p:nvGraphicFramePr>
        <p:xfrm>
          <a:off x="7403203" y="4809319"/>
          <a:ext cx="3604194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44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82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91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523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GREEN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BLUE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GREEN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BLUE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7566697" y="6389225"/>
            <a:ext cx="3389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Correct Classification Index = 89 %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2808" y="1742067"/>
            <a:ext cx="684514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 each node, the CART algorithm searches</a:t>
            </a:r>
          </a:p>
          <a:p>
            <a:r>
              <a:rPr lang="en-US" sz="2400" dirty="0"/>
              <a:t>    through the variables one by one, from x</a:t>
            </a:r>
            <a:r>
              <a:rPr lang="en-US" sz="2400" baseline="-25000" dirty="0"/>
              <a:t>1</a:t>
            </a:r>
            <a:r>
              <a:rPr lang="en-US" sz="2400" dirty="0"/>
              <a:t> to </a:t>
            </a:r>
            <a:r>
              <a:rPr lang="en-US" sz="2400" dirty="0" err="1"/>
              <a:t>x</a:t>
            </a:r>
            <a:r>
              <a:rPr lang="en-US" sz="2400" baseline="-25000" dirty="0" err="1"/>
              <a:t>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Finds the </a:t>
            </a:r>
            <a:r>
              <a:rPr lang="en-US" sz="2400" b="1" dirty="0"/>
              <a:t>best split </a:t>
            </a:r>
            <a:r>
              <a:rPr lang="en-US" sz="2400" dirty="0"/>
              <a:t>for each variable.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Then it, selects the best split for each variable and </a:t>
            </a:r>
          </a:p>
          <a:p>
            <a:r>
              <a:rPr lang="en-US" sz="2400" dirty="0"/>
              <a:t>     compares them, selecting the best of the best.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Recursively partitions </a:t>
            </a:r>
            <a:r>
              <a:rPr lang="en-US" sz="2400" dirty="0"/>
              <a:t>each node until all nodes </a:t>
            </a:r>
          </a:p>
          <a:p>
            <a:r>
              <a:rPr lang="en-US" sz="2400" dirty="0"/>
              <a:t>     are terminal.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Assigns</a:t>
            </a:r>
            <a:r>
              <a:rPr lang="en-US" sz="2400" dirty="0"/>
              <a:t> each node to a terminal class/group.</a:t>
            </a:r>
          </a:p>
          <a:p>
            <a:r>
              <a:rPr lang="en-US" sz="2400" dirty="0"/>
              <a:t>     </a:t>
            </a:r>
          </a:p>
          <a:p>
            <a:endParaRPr lang="en-US" sz="2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7460333" y="1182619"/>
            <a:ext cx="3107504" cy="3647004"/>
            <a:chOff x="7108116" y="1886673"/>
            <a:chExt cx="3107504" cy="3647004"/>
          </a:xfrm>
        </p:grpSpPr>
        <p:sp>
          <p:nvSpPr>
            <p:cNvPr id="30" name="TextBox 29"/>
            <p:cNvSpPr txBox="1"/>
            <p:nvPr/>
          </p:nvSpPr>
          <p:spPr>
            <a:xfrm>
              <a:off x="7108116" y="3193676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GREEN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0.92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7275050" y="2783939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Elbow Connector 37"/>
            <p:cNvCxnSpPr>
              <a:stCxn id="31" idx="0"/>
              <a:endCxn id="32" idx="2"/>
            </p:cNvCxnSpPr>
            <p:nvPr/>
          </p:nvCxnSpPr>
          <p:spPr>
            <a:xfrm rot="5400000" flipH="1" flipV="1">
              <a:off x="7330241" y="2322731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Elbow Connector 38"/>
            <p:cNvCxnSpPr>
              <a:endCxn id="32" idx="6"/>
            </p:cNvCxnSpPr>
            <p:nvPr/>
          </p:nvCxnSpPr>
          <p:spPr>
            <a:xfrm rot="16200000" flipV="1">
              <a:off x="8161942" y="2303124"/>
              <a:ext cx="672234" cy="317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/>
            <p:cNvSpPr txBox="1"/>
            <p:nvPr/>
          </p:nvSpPr>
          <p:spPr>
            <a:xfrm>
              <a:off x="7745101" y="2374203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r>
                <a:rPr lang="en-US" b="1" dirty="0"/>
                <a:t>&gt; 6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703384" y="4028702"/>
              <a:ext cx="83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RED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0.78</a:t>
              </a:r>
            </a:p>
          </p:txBody>
        </p:sp>
        <p:cxnSp>
          <p:nvCxnSpPr>
            <p:cNvPr id="46" name="Elbow Connector 45"/>
            <p:cNvCxnSpPr/>
            <p:nvPr/>
          </p:nvCxnSpPr>
          <p:spPr>
            <a:xfrm rot="16200000" flipV="1">
              <a:off x="8631112" y="3026941"/>
              <a:ext cx="629316" cy="58289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Elbow Connector 47"/>
            <p:cNvCxnSpPr/>
            <p:nvPr/>
          </p:nvCxnSpPr>
          <p:spPr>
            <a:xfrm rot="5400000" flipH="1" flipV="1">
              <a:off x="7902831" y="3179897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8382506" y="2675601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8320176" y="3207745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r>
                <a:rPr lang="en-US" b="1" dirty="0"/>
                <a:t>&gt; 3</a:t>
              </a: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7877681" y="3635090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5" name="Group 54"/>
            <p:cNvGrpSpPr/>
            <p:nvPr/>
          </p:nvGrpSpPr>
          <p:grpSpPr>
            <a:xfrm>
              <a:off x="8382506" y="3577077"/>
              <a:ext cx="1833114" cy="1956600"/>
              <a:chOff x="7258221" y="3602564"/>
              <a:chExt cx="1833114" cy="1956600"/>
            </a:xfrm>
          </p:grpSpPr>
          <p:sp>
            <p:nvSpPr>
              <p:cNvPr id="59" name="TextBox 58"/>
              <p:cNvSpPr txBox="1"/>
              <p:nvPr/>
            </p:nvSpPr>
            <p:spPr>
              <a:xfrm>
                <a:off x="8252644" y="4912833"/>
                <a:ext cx="838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cxnSp>
            <p:nvCxnSpPr>
              <p:cNvPr id="60" name="Elbow Connector 59"/>
              <p:cNvCxnSpPr/>
              <p:nvPr/>
            </p:nvCxnSpPr>
            <p:spPr>
              <a:xfrm rot="16200000" flipV="1">
                <a:off x="8065883" y="3885394"/>
                <a:ext cx="629316" cy="58289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/>
              <p:cNvSpPr txBox="1"/>
              <p:nvPr/>
            </p:nvSpPr>
            <p:spPr>
              <a:xfrm>
                <a:off x="7258221" y="4887410"/>
                <a:ext cx="669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BLUE</a:t>
                </a:r>
              </a:p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cxnSp>
            <p:nvCxnSpPr>
              <p:cNvPr id="62" name="Elbow Connector 61"/>
              <p:cNvCxnSpPr/>
              <p:nvPr/>
            </p:nvCxnSpPr>
            <p:spPr>
              <a:xfrm rot="5400000" flipH="1" flipV="1">
                <a:off x="7337602" y="4038350"/>
                <a:ext cx="658431" cy="26398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/>
              <p:cNvSpPr/>
              <p:nvPr/>
            </p:nvSpPr>
            <p:spPr>
              <a:xfrm>
                <a:off x="7827871" y="3602564"/>
                <a:ext cx="548108" cy="4776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7293986" y="4476479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8401908" y="4489258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TextBox 70"/>
              <p:cNvSpPr txBox="1"/>
              <p:nvPr/>
            </p:nvSpPr>
            <p:spPr>
              <a:xfrm>
                <a:off x="7754638" y="4101814"/>
                <a:ext cx="842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&gt;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8878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7445" y="13449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– Splitting Criteria</a:t>
            </a:r>
            <a:br>
              <a:rPr lang="en-US" dirty="0"/>
            </a:br>
            <a:r>
              <a:rPr lang="en-US" i="1" dirty="0"/>
              <a:t>the set of questions, Q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371802" y="1858702"/>
                <a:ext cx="9524595" cy="45243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Each split depends on the values of only one </a:t>
                </a:r>
                <a:r>
                  <a:rPr lang="en-US" sz="2400" b="1" dirty="0"/>
                  <a:t>single variable.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For each </a:t>
                </a:r>
                <a:r>
                  <a:rPr lang="en-US" sz="2400" b="1" dirty="0"/>
                  <a:t>continuous</a:t>
                </a:r>
                <a:r>
                  <a:rPr lang="en-US" sz="2400" dirty="0"/>
                  <a:t> variable </a:t>
                </a:r>
                <a:r>
                  <a:rPr lang="en-US" sz="2400" i="1" dirty="0" err="1"/>
                  <a:t>x</a:t>
                </a:r>
                <a:r>
                  <a:rPr lang="en-US" sz="2400" i="1" baseline="-25000" dirty="0" err="1"/>
                  <a:t>m</a:t>
                </a:r>
                <a:r>
                  <a:rPr lang="en-US" sz="2400" i="1" dirty="0"/>
                  <a:t>, Q </a:t>
                </a:r>
                <a:r>
                  <a:rPr lang="en-US" sz="2400" dirty="0"/>
                  <a:t>contains all questions in the form:</a:t>
                </a:r>
              </a:p>
              <a:p>
                <a:r>
                  <a:rPr lang="en-US" sz="2400" b="1" i="1" dirty="0"/>
                  <a:t>     	</a:t>
                </a:r>
                <a:r>
                  <a:rPr lang="en-US" sz="2400" b="1" dirty="0"/>
                  <a:t>Is</a:t>
                </a:r>
                <a:r>
                  <a:rPr lang="en-US" sz="2400" b="1" i="1" dirty="0"/>
                  <a:t> </a:t>
                </a:r>
                <a:r>
                  <a:rPr lang="en-US" sz="2400" b="1" i="1" dirty="0" err="1"/>
                  <a:t>x</a:t>
                </a:r>
                <a:r>
                  <a:rPr lang="en-US" sz="2400" b="1" i="1" baseline="-25000" dirty="0" err="1"/>
                  <a:t>m</a:t>
                </a:r>
                <a:r>
                  <a:rPr lang="en-US" sz="2400" b="1" i="1" baseline="-25000" dirty="0"/>
                  <a:t> </a:t>
                </a:r>
                <a:r>
                  <a:rPr lang="en-US" sz="2400" b="1" i="1" dirty="0"/>
                  <a:t>≤ c</a:t>
                </a:r>
                <a:r>
                  <a:rPr lang="en-US" sz="2400" b="1" i="1" baseline="-25000" dirty="0"/>
                  <a:t>m</a:t>
                </a:r>
                <a:r>
                  <a:rPr lang="en-US" sz="2400" b="1" dirty="0"/>
                  <a:t>?                                       e.g., Is petal length </a:t>
                </a:r>
                <a:r>
                  <a:rPr lang="en-US" sz="2400" b="1" i="1" dirty="0"/>
                  <a:t>≤ </a:t>
                </a:r>
                <a:r>
                  <a:rPr lang="en-US" sz="2400" b="1" dirty="0"/>
                  <a:t>6mm?</a:t>
                </a:r>
              </a:p>
              <a:p>
                <a:endParaRPr lang="en-US" sz="2400" b="1" baseline="-25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i="1" dirty="0"/>
                  <a:t>c</a:t>
                </a:r>
                <a:r>
                  <a:rPr lang="en-US" sz="2400" i="1" baseline="-25000" dirty="0"/>
                  <a:t>m</a:t>
                </a:r>
                <a:r>
                  <a:rPr lang="en-US" sz="2400" dirty="0"/>
                  <a:t> is taken as the halfway point between two distinct vales of </a:t>
                </a:r>
                <a:r>
                  <a:rPr lang="en-US" sz="2400" i="1" dirty="0" err="1"/>
                  <a:t>x</a:t>
                </a:r>
                <a:r>
                  <a:rPr lang="en-US" sz="2400" i="1" baseline="-25000" dirty="0" err="1"/>
                  <a:t>m</a:t>
                </a:r>
                <a:r>
                  <a:rPr lang="en-US" sz="2400" i="1" baseline="-250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baseline="-25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If </a:t>
                </a:r>
                <a:r>
                  <a:rPr lang="en-US" sz="2400" i="1" dirty="0" err="1"/>
                  <a:t>x</a:t>
                </a:r>
                <a:r>
                  <a:rPr lang="en-US" sz="2400" i="1" baseline="-25000" dirty="0" err="1"/>
                  <a:t>m</a:t>
                </a:r>
                <a:r>
                  <a:rPr lang="en-US" sz="2400" i="1" baseline="-25000" dirty="0"/>
                  <a:t> </a:t>
                </a:r>
                <a:r>
                  <a:rPr lang="en-US" sz="2400" dirty="0"/>
                  <a:t>is </a:t>
                </a:r>
                <a:r>
                  <a:rPr lang="en-US" sz="2400" b="1" dirty="0"/>
                  <a:t>categorical </a:t>
                </a:r>
                <a:r>
                  <a:rPr lang="en-US" sz="2400" dirty="0"/>
                  <a:t>and takes the values {</a:t>
                </a:r>
                <a:r>
                  <a:rPr lang="en-US" sz="2400" i="1" dirty="0"/>
                  <a:t>a</a:t>
                </a:r>
                <a:r>
                  <a:rPr lang="en-US" sz="2400" i="1" baseline="-25000" dirty="0"/>
                  <a:t>1 ,</a:t>
                </a:r>
                <a:r>
                  <a:rPr lang="en-US" sz="2400" dirty="0"/>
                  <a:t> </a:t>
                </a:r>
                <a:r>
                  <a:rPr lang="en-US" sz="2400" i="1" dirty="0"/>
                  <a:t>a</a:t>
                </a:r>
                <a:r>
                  <a:rPr lang="en-US" sz="2400" i="1" baseline="-25000" dirty="0"/>
                  <a:t>2,</a:t>
                </a:r>
                <a:r>
                  <a:rPr lang="en-US" sz="2400" dirty="0"/>
                  <a:t> </a:t>
                </a:r>
                <a:r>
                  <a:rPr lang="en-US" sz="2400" i="1" dirty="0"/>
                  <a:t>a</a:t>
                </a:r>
                <a:r>
                  <a:rPr lang="en-US" sz="2400" i="1" baseline="-25000" dirty="0"/>
                  <a:t>n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}, then </a:t>
                </a:r>
                <a:r>
                  <a:rPr lang="en-US" sz="2400" i="1" dirty="0"/>
                  <a:t>Q </a:t>
                </a:r>
                <a:r>
                  <a:rPr lang="en-US" sz="2400" dirty="0"/>
                  <a:t>contains </a:t>
                </a:r>
              </a:p>
              <a:p>
                <a:r>
                  <a:rPr lang="en-US" sz="2400" b="1" dirty="0"/>
                  <a:t>     </a:t>
                </a:r>
                <a:r>
                  <a:rPr lang="en-US" sz="2400" dirty="0"/>
                  <a:t>all questions in the form:</a:t>
                </a:r>
              </a:p>
              <a:p>
                <a:r>
                  <a:rPr lang="en-US" sz="2400" dirty="0"/>
                  <a:t>              </a:t>
                </a:r>
                <a:r>
                  <a:rPr lang="en-US" sz="2400" b="1" dirty="0"/>
                  <a:t>Is</a:t>
                </a:r>
                <a:r>
                  <a:rPr lang="en-US" sz="2400" b="1" i="1" dirty="0"/>
                  <a:t> </a:t>
                </a:r>
                <a:r>
                  <a:rPr lang="en-US" sz="2400" b="1" i="1" dirty="0" err="1"/>
                  <a:t>x</a:t>
                </a:r>
                <a:r>
                  <a:rPr lang="en-US" sz="2400" b="1" i="1" baseline="-25000" dirty="0" err="1"/>
                  <a:t>m</a:t>
                </a:r>
                <a:r>
                  <a:rPr lang="en-US" sz="2400" b="1" i="1" baseline="-250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b="1" i="1" dirty="0"/>
                  <a:t> s</a:t>
                </a:r>
                <a:r>
                  <a:rPr lang="en-US" sz="2400" b="1" dirty="0"/>
                  <a:t>?                                       e.g., Is petal type = </a:t>
                </a:r>
                <a:r>
                  <a:rPr lang="en-US" sz="2400" i="1" dirty="0"/>
                  <a:t>a</a:t>
                </a:r>
                <a:r>
                  <a:rPr lang="en-US" sz="2400" i="1" baseline="-25000" dirty="0"/>
                  <a:t>1</a:t>
                </a:r>
                <a:r>
                  <a:rPr lang="en-US" sz="2400" b="1" dirty="0"/>
                  <a:t> (e.g.</a:t>
                </a:r>
                <a:r>
                  <a:rPr lang="en-US" sz="2400" b="1" i="1" dirty="0"/>
                  <a:t> </a:t>
                </a:r>
                <a:r>
                  <a:rPr lang="en-US" sz="2400" i="1" dirty="0"/>
                  <a:t>a</a:t>
                </a:r>
                <a:r>
                  <a:rPr lang="en-US" sz="2400" i="1" baseline="-25000" dirty="0"/>
                  <a:t>1 </a:t>
                </a:r>
                <a:r>
                  <a:rPr lang="en-US" sz="2400" dirty="0"/>
                  <a:t>=blue)</a:t>
                </a:r>
                <a:endParaRPr lang="en-US" sz="2400" b="1" dirty="0"/>
              </a:p>
              <a:p>
                <a:r>
                  <a:rPr lang="en-US" sz="2400" dirty="0"/>
                  <a:t>   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 </a:t>
                </a:r>
                <a:r>
                  <a:rPr lang="en-US" sz="2400" b="1" i="1" dirty="0"/>
                  <a:t>s</a:t>
                </a:r>
                <a:r>
                  <a:rPr lang="en-US" sz="2400" b="1" dirty="0"/>
                  <a:t> </a:t>
                </a:r>
                <a:r>
                  <a:rPr lang="en-US" sz="2400" dirty="0"/>
                  <a:t>ranges over all levels of </a:t>
                </a:r>
                <a:r>
                  <a:rPr lang="en-US" sz="2400" i="1" dirty="0" err="1"/>
                  <a:t>x</a:t>
                </a:r>
                <a:r>
                  <a:rPr lang="en-US" sz="2400" i="1" baseline="-25000" dirty="0" err="1"/>
                  <a:t>m</a:t>
                </a:r>
                <a:r>
                  <a:rPr lang="en-US" sz="2400" i="1" baseline="-25000" dirty="0"/>
                  <a:t> </a:t>
                </a:r>
                <a:r>
                  <a:rPr lang="en-US" sz="2400" dirty="0"/>
                  <a:t>{</a:t>
                </a:r>
                <a:r>
                  <a:rPr lang="en-US" sz="2400" i="1" dirty="0"/>
                  <a:t>a</a:t>
                </a:r>
                <a:r>
                  <a:rPr lang="en-US" sz="2400" i="1" baseline="-25000" dirty="0"/>
                  <a:t>1 ,</a:t>
                </a:r>
                <a:r>
                  <a:rPr lang="en-US" sz="2400" dirty="0"/>
                  <a:t> </a:t>
                </a:r>
                <a:r>
                  <a:rPr lang="en-US" sz="2400" i="1" dirty="0"/>
                  <a:t>a</a:t>
                </a:r>
                <a:r>
                  <a:rPr lang="en-US" sz="2400" i="1" baseline="-25000" dirty="0"/>
                  <a:t>2,</a:t>
                </a:r>
                <a:r>
                  <a:rPr lang="en-US" sz="2400" dirty="0"/>
                  <a:t> </a:t>
                </a:r>
                <a:r>
                  <a:rPr lang="en-US" sz="2400" i="1" dirty="0"/>
                  <a:t>a</a:t>
                </a:r>
                <a:r>
                  <a:rPr lang="en-US" sz="2400" i="1" baseline="-25000" dirty="0"/>
                  <a:t>n</a:t>
                </a:r>
                <a:r>
                  <a:rPr lang="en-US" sz="2400" baseline="-25000" dirty="0"/>
                  <a:t> </a:t>
                </a:r>
                <a:r>
                  <a:rPr lang="en-US" sz="2400" dirty="0"/>
                  <a:t>}, </a:t>
                </a:r>
              </a:p>
              <a:p>
                <a:endParaRPr lang="en-US" sz="2400" i="1" baseline="-250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802" y="1858702"/>
                <a:ext cx="9524595" cy="4524315"/>
              </a:xfrm>
              <a:prstGeom prst="rect">
                <a:avLst/>
              </a:prstGeom>
              <a:blipFill rotWithShape="0">
                <a:blip r:embed="rId2"/>
                <a:stretch>
                  <a:fillRect l="-832" t="-1078" r="-1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>
            <a:off x="3846894" y="3276600"/>
            <a:ext cx="22383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3848819" y="5199927"/>
            <a:ext cx="22383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9980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657445" y="13449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CART – Splitting Criteria</a:t>
            </a:r>
            <a:br>
              <a:rPr lang="en-US" dirty="0"/>
            </a:br>
            <a:r>
              <a:rPr lang="en-US" i="1" dirty="0"/>
              <a:t>Node impurity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992" y="1724590"/>
            <a:ext cx="606005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Node impurity </a:t>
            </a:r>
            <a:r>
              <a:rPr lang="en-US" sz="2400" dirty="0"/>
              <a:t>refers to the degree that </a:t>
            </a:r>
          </a:p>
          <a:p>
            <a:r>
              <a:rPr lang="en-US" sz="2400" dirty="0"/>
              <a:t>     any one node is comprised of </a:t>
            </a:r>
            <a:r>
              <a:rPr lang="en-US" sz="2400" b="1" dirty="0"/>
              <a:t>mixed classes </a:t>
            </a:r>
          </a:p>
          <a:p>
            <a:r>
              <a:rPr lang="en-US" sz="2400" b="1" dirty="0"/>
              <a:t>     or groups.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Impurity is </a:t>
            </a:r>
            <a:r>
              <a:rPr lang="en-US" sz="2400" b="1" dirty="0"/>
              <a:t>greatest</a:t>
            </a:r>
            <a:r>
              <a:rPr lang="en-US" sz="2400" dirty="0"/>
              <a:t> when all </a:t>
            </a:r>
            <a:r>
              <a:rPr lang="en-US" sz="2400" b="1" dirty="0"/>
              <a:t>groups/class</a:t>
            </a:r>
          </a:p>
          <a:p>
            <a:r>
              <a:rPr lang="en-US" sz="2400" b="1" dirty="0"/>
              <a:t>     are mixed equally </a:t>
            </a:r>
            <a:r>
              <a:rPr lang="en-US" sz="2400" dirty="0"/>
              <a:t>within a node.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Impurity is </a:t>
            </a:r>
            <a:r>
              <a:rPr lang="en-US" sz="2400" b="1" dirty="0"/>
              <a:t>lowest</a:t>
            </a:r>
            <a:r>
              <a:rPr lang="en-US" sz="2400" dirty="0"/>
              <a:t> when a node only </a:t>
            </a:r>
          </a:p>
          <a:p>
            <a:r>
              <a:rPr lang="en-US" sz="2400" dirty="0"/>
              <a:t>     contains </a:t>
            </a:r>
            <a:r>
              <a:rPr lang="en-US" sz="2400" b="1" dirty="0"/>
              <a:t>one group/class.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8137002" y="1856545"/>
            <a:ext cx="2850848" cy="93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137002" y="3277565"/>
            <a:ext cx="1284790" cy="93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914434" y="5161573"/>
            <a:ext cx="1284790" cy="93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182090" y="5161573"/>
            <a:ext cx="1284790" cy="93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0513669" y="5161573"/>
            <a:ext cx="1284790" cy="93755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8898146" y="2171629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Oval 23"/>
          <p:cNvSpPr>
            <a:spLocks noChangeAspect="1"/>
          </p:cNvSpPr>
          <p:nvPr/>
        </p:nvSpPr>
        <p:spPr>
          <a:xfrm>
            <a:off x="9301185" y="2358538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Oval 24"/>
          <p:cNvSpPr>
            <a:spLocks noChangeAspect="1"/>
          </p:cNvSpPr>
          <p:nvPr/>
        </p:nvSpPr>
        <p:spPr>
          <a:xfrm>
            <a:off x="8431738" y="242118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Oval 25"/>
          <p:cNvSpPr>
            <a:spLocks noChangeAspect="1"/>
          </p:cNvSpPr>
          <p:nvPr/>
        </p:nvSpPr>
        <p:spPr>
          <a:xfrm>
            <a:off x="8715288" y="198152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8431738" y="2209795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10213503" y="2510505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Oval 28"/>
          <p:cNvSpPr>
            <a:spLocks noChangeAspect="1"/>
          </p:cNvSpPr>
          <p:nvPr/>
        </p:nvSpPr>
        <p:spPr>
          <a:xfrm>
            <a:off x="10728014" y="2011877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Oval 29"/>
          <p:cNvSpPr>
            <a:spLocks noChangeAspect="1"/>
          </p:cNvSpPr>
          <p:nvPr/>
        </p:nvSpPr>
        <p:spPr>
          <a:xfrm>
            <a:off x="9812493" y="2454583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Oval 30"/>
          <p:cNvSpPr>
            <a:spLocks noChangeAspect="1"/>
          </p:cNvSpPr>
          <p:nvPr/>
        </p:nvSpPr>
        <p:spPr>
          <a:xfrm>
            <a:off x="10607367" y="2457290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/>
          <p:cNvSpPr>
            <a:spLocks noChangeAspect="1"/>
          </p:cNvSpPr>
          <p:nvPr/>
        </p:nvSpPr>
        <p:spPr>
          <a:xfrm>
            <a:off x="9858567" y="1863133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9445166" y="2053241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8898146" y="2615419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11002513" y="5857518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/>
          <p:cNvSpPr>
            <a:spLocks noChangeAspect="1"/>
          </p:cNvSpPr>
          <p:nvPr/>
        </p:nvSpPr>
        <p:spPr>
          <a:xfrm>
            <a:off x="11517024" y="5358890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/>
          <p:cNvSpPr>
            <a:spLocks noChangeAspect="1"/>
          </p:cNvSpPr>
          <p:nvPr/>
        </p:nvSpPr>
        <p:spPr>
          <a:xfrm>
            <a:off x="10601503" y="5801596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Oval 37"/>
          <p:cNvSpPr>
            <a:spLocks noChangeAspect="1"/>
          </p:cNvSpPr>
          <p:nvPr/>
        </p:nvSpPr>
        <p:spPr>
          <a:xfrm>
            <a:off x="11396377" y="5804303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>
            <a:off x="10647577" y="5210146"/>
            <a:ext cx="115728" cy="118388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8726454" y="3597240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9129493" y="3784149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8260046" y="3846792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Oval 42"/>
          <p:cNvSpPr>
            <a:spLocks noChangeAspect="1"/>
          </p:cNvSpPr>
          <p:nvPr/>
        </p:nvSpPr>
        <p:spPr>
          <a:xfrm>
            <a:off x="8543596" y="3407132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8260046" y="3635406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Oval 44"/>
          <p:cNvSpPr>
            <a:spLocks noChangeAspect="1"/>
          </p:cNvSpPr>
          <p:nvPr/>
        </p:nvSpPr>
        <p:spPr>
          <a:xfrm>
            <a:off x="9273474" y="3478852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8726454" y="4041030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9168220" y="5381670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9571259" y="5568579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9715240" y="5263282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9168220" y="5825460"/>
            <a:ext cx="115728" cy="11838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7625367" y="582799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/>
          <p:cNvSpPr>
            <a:spLocks noChangeAspect="1"/>
          </p:cNvSpPr>
          <p:nvPr/>
        </p:nvSpPr>
        <p:spPr>
          <a:xfrm>
            <a:off x="7908917" y="538833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7625367" y="5616605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8659324" y="2794095"/>
            <a:ext cx="238822" cy="482505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>
            <a:endCxn id="7" idx="0"/>
          </p:cNvCxnSpPr>
          <p:nvPr/>
        </p:nvCxnSpPr>
        <p:spPr>
          <a:xfrm flipH="1">
            <a:off x="7824485" y="4208745"/>
            <a:ext cx="719111" cy="95282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>
            <a:endCxn id="6" idx="0"/>
          </p:cNvCxnSpPr>
          <p:nvPr/>
        </p:nvCxnSpPr>
        <p:spPr>
          <a:xfrm>
            <a:off x="9021500" y="4222212"/>
            <a:ext cx="535329" cy="939361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8" idx="0"/>
          </p:cNvCxnSpPr>
          <p:nvPr/>
        </p:nvCxnSpPr>
        <p:spPr>
          <a:xfrm>
            <a:off x="10271367" y="2776267"/>
            <a:ext cx="884697" cy="2385306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flipH="1">
            <a:off x="6516433" y="1809826"/>
            <a:ext cx="11575" cy="4328196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6516210" y="1748130"/>
            <a:ext cx="7537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High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494985" y="5430809"/>
            <a:ext cx="6948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Low</a:t>
            </a:r>
          </a:p>
        </p:txBody>
      </p:sp>
      <p:sp>
        <p:nvSpPr>
          <p:cNvPr id="72" name="TextBox 71"/>
          <p:cNvSpPr txBox="1"/>
          <p:nvPr/>
        </p:nvSpPr>
        <p:spPr>
          <a:xfrm rot="16200000">
            <a:off x="5569904" y="3801631"/>
            <a:ext cx="12506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Impurity</a:t>
            </a:r>
          </a:p>
        </p:txBody>
      </p:sp>
    </p:spTree>
    <p:extLst>
      <p:ext uri="{BB962C8B-B14F-4D97-AF65-F5344CB8AC3E}">
        <p14:creationId xmlns:p14="http://schemas.microsoft.com/office/powerpoint/2010/main" val="2640640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57445" y="13449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CART – Splitting Criteria</a:t>
            </a:r>
            <a:br>
              <a:rPr lang="en-US" dirty="0"/>
            </a:br>
            <a:r>
              <a:rPr lang="en-US" i="1" dirty="0"/>
              <a:t>Node impurity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2222" y="1828800"/>
            <a:ext cx="107350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There are several ways to calculate node impurity. We will focus on the </a:t>
            </a:r>
            <a:r>
              <a:rPr lang="en-US" sz="2400" b="1" dirty="0" err="1"/>
              <a:t>Gini</a:t>
            </a:r>
            <a:r>
              <a:rPr lang="en-US" sz="2400" b="1" dirty="0"/>
              <a:t> Index</a:t>
            </a:r>
            <a:r>
              <a:rPr lang="en-US" sz="2400" dirty="0"/>
              <a:t>: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659754" y="2659206"/>
                <a:ext cx="3356881" cy="10433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9754" y="2659206"/>
                <a:ext cx="3356881" cy="1043363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1332" y="4326747"/>
                <a:ext cx="10957936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= the probability that a sample is from group </a:t>
                </a:r>
                <a:r>
                  <a:rPr lang="en-US" sz="2400" i="1" dirty="0"/>
                  <a:t>j </a:t>
                </a:r>
                <a:r>
                  <a:rPr lang="en-US" sz="2400" dirty="0"/>
                  <a:t>given that it is found in node </a:t>
                </a:r>
                <a:r>
                  <a:rPr lang="en-US" sz="2400" i="1" dirty="0"/>
                  <a:t>t.</a:t>
                </a:r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332" y="4326747"/>
                <a:ext cx="10957936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779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73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72222" y="147708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CART – Splitting Criteria</a:t>
            </a:r>
            <a:br>
              <a:rPr lang="en-US" dirty="0"/>
            </a:br>
            <a:endParaRPr lang="en-US" i="1" dirty="0"/>
          </a:p>
        </p:txBody>
      </p:sp>
      <p:sp>
        <p:nvSpPr>
          <p:cNvPr id="4" name="TextBox 3"/>
          <p:cNvSpPr txBox="1"/>
          <p:nvPr/>
        </p:nvSpPr>
        <p:spPr>
          <a:xfrm>
            <a:off x="799543" y="1029718"/>
            <a:ext cx="110956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You measure the decrease in impurity at each node </a:t>
            </a:r>
            <a:r>
              <a:rPr lang="en-US" sz="2400" i="1" dirty="0"/>
              <a:t>t</a:t>
            </a:r>
            <a:r>
              <a:rPr lang="en-US" sz="2400" dirty="0"/>
              <a:t>, for each question in the set </a:t>
            </a:r>
            <a:r>
              <a:rPr lang="en-US" sz="2400" i="1" dirty="0"/>
              <a:t>Q</a:t>
            </a:r>
            <a:r>
              <a:rPr lang="en-US" sz="2400" dirty="0"/>
              <a:t>: </a:t>
            </a:r>
            <a:endParaRPr 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645694" y="1759417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5694" y="1759417"/>
                <a:ext cx="4976812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5075475" y="2681538"/>
                <a:ext cx="6456768" cy="26776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 = parent node impurity</a:t>
                </a:r>
                <a:endParaRPr lang="en-US" sz="24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i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r>
                  <a:rPr lang="en-US" sz="2400" dirty="0"/>
                  <a:t>= proportion of samples answering “yes” </a:t>
                </a:r>
              </a:p>
              <a:p>
                <a:r>
                  <a:rPr lang="en-US" sz="2400" dirty="0"/>
                  <a:t>                   (descending to left node) and “no” </a:t>
                </a:r>
              </a:p>
              <a:p>
                <a:r>
                  <a:rPr lang="en-US" sz="2400" dirty="0"/>
                  <a:t>                   (descending to right node).</a:t>
                </a:r>
              </a:p>
              <a:p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/>
                  <a:t> = descendant node impurity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5475" y="2681538"/>
                <a:ext cx="6456768" cy="2677656"/>
              </a:xfrm>
              <a:prstGeom prst="rect">
                <a:avLst/>
              </a:prstGeom>
              <a:blipFill rotWithShape="0">
                <a:blip r:embed="rId3"/>
                <a:stretch>
                  <a:fillRect l="-1322" t="-1822" r="-378" b="-4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965415" y="2494562"/>
            <a:ext cx="2548446" cy="3662229"/>
            <a:chOff x="7108116" y="1886673"/>
            <a:chExt cx="2548446" cy="3662229"/>
          </a:xfrm>
        </p:grpSpPr>
        <p:sp>
          <p:nvSpPr>
            <p:cNvPr id="8" name="TextBox 7"/>
            <p:cNvSpPr txBox="1"/>
            <p:nvPr/>
          </p:nvSpPr>
          <p:spPr>
            <a:xfrm>
              <a:off x="7108116" y="3193676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GREEN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0.92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7275050" y="2783939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Elbow Connector 12"/>
            <p:cNvCxnSpPr>
              <a:stCxn id="9" idx="0"/>
              <a:endCxn id="12" idx="2"/>
            </p:cNvCxnSpPr>
            <p:nvPr/>
          </p:nvCxnSpPr>
          <p:spPr>
            <a:xfrm rot="5400000" flipH="1" flipV="1">
              <a:off x="7330241" y="2322731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Elbow Connector 13"/>
            <p:cNvCxnSpPr>
              <a:endCxn id="12" idx="6"/>
            </p:cNvCxnSpPr>
            <p:nvPr/>
          </p:nvCxnSpPr>
          <p:spPr>
            <a:xfrm rot="16200000" flipV="1">
              <a:off x="8161942" y="2303124"/>
              <a:ext cx="672234" cy="317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7745101" y="2374203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r>
                <a:rPr lang="en-US" b="1" dirty="0"/>
                <a:t>&gt; 6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817871" y="4042785"/>
              <a:ext cx="83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RED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0.78</a:t>
              </a:r>
            </a:p>
          </p:txBody>
        </p:sp>
        <p:cxnSp>
          <p:nvCxnSpPr>
            <p:cNvPr id="17" name="Elbow Connector 16"/>
            <p:cNvCxnSpPr/>
            <p:nvPr/>
          </p:nvCxnSpPr>
          <p:spPr>
            <a:xfrm rot="16200000" flipV="1">
              <a:off x="8631112" y="3026941"/>
              <a:ext cx="629316" cy="58289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5400000" flipH="1" flipV="1">
              <a:off x="7902831" y="3179897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/>
            <p:cNvSpPr/>
            <p:nvPr/>
          </p:nvSpPr>
          <p:spPr>
            <a:xfrm>
              <a:off x="8382506" y="2675601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8320176" y="3207745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r>
                <a:rPr lang="en-US" b="1" dirty="0"/>
                <a:t>&gt; 3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127052" y="4902571"/>
              <a:ext cx="83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RED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</a:p>
          </p:txBody>
        </p:sp>
        <p:cxnSp>
          <p:nvCxnSpPr>
            <p:cNvPr id="22" name="Elbow Connector 21"/>
            <p:cNvCxnSpPr/>
            <p:nvPr/>
          </p:nvCxnSpPr>
          <p:spPr>
            <a:xfrm rot="16200000" flipV="1">
              <a:off x="8065883" y="3885394"/>
              <a:ext cx="629316" cy="58289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382506" y="4898995"/>
              <a:ext cx="66954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BLUE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</a:t>
              </a:r>
            </a:p>
          </p:txBody>
        </p:sp>
        <p:cxnSp>
          <p:nvCxnSpPr>
            <p:cNvPr id="24" name="Elbow Connector 23"/>
            <p:cNvCxnSpPr/>
            <p:nvPr/>
          </p:nvCxnSpPr>
          <p:spPr>
            <a:xfrm rot="5400000" flipH="1" flipV="1">
              <a:off x="7337602" y="4038350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/>
            <p:cNvSpPr/>
            <p:nvPr/>
          </p:nvSpPr>
          <p:spPr>
            <a:xfrm>
              <a:off x="7827871" y="3602564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93986" y="4476479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401908" y="4489258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8992168" y="3649173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7754638" y="4101814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r>
                <a:rPr lang="en-US" b="1" dirty="0"/>
                <a:t>&gt; 2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369495" y="5891605"/>
                <a:ext cx="39556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Goal is to maximize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sz="28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9495" y="5891605"/>
                <a:ext cx="3955698" cy="523220"/>
              </a:xfrm>
              <a:prstGeom prst="rect">
                <a:avLst/>
              </a:prstGeom>
              <a:blipFill rotWithShape="0">
                <a:blip r:embed="rId4"/>
                <a:stretch>
                  <a:fillRect l="-3236"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065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– Splitting Criteria</a:t>
            </a:r>
          </a:p>
        </p:txBody>
      </p:sp>
      <p:sp>
        <p:nvSpPr>
          <p:cNvPr id="40" name="Oval 39"/>
          <p:cNvSpPr/>
          <p:nvPr/>
        </p:nvSpPr>
        <p:spPr>
          <a:xfrm>
            <a:off x="8046093" y="1666429"/>
            <a:ext cx="548108" cy="477670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>
            <a:off x="155293" y="1146678"/>
            <a:ext cx="4072326" cy="4023062"/>
            <a:chOff x="838200" y="1690688"/>
            <a:chExt cx="4072326" cy="4023062"/>
          </a:xfrm>
        </p:grpSpPr>
        <p:grpSp>
          <p:nvGrpSpPr>
            <p:cNvPr id="10" name="Group 9"/>
            <p:cNvGrpSpPr/>
            <p:nvPr/>
          </p:nvGrpSpPr>
          <p:grpSpPr>
            <a:xfrm>
              <a:off x="838200" y="1690688"/>
              <a:ext cx="4072326" cy="4023062"/>
              <a:chOff x="838200" y="1690688"/>
              <a:chExt cx="4072326" cy="4023062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5" name="Oval 4"/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5"/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6"/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7"/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8"/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al 10"/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Oval 11"/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/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/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</a:t>
                    </a:r>
                  </a:p>
                </p:txBody>
              </p:sp>
              <p:sp>
                <p:nvSpPr>
                  <p:cNvPr id="15" name="Oval 14"/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/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                                         </a:t>
                    </a:r>
                  </a:p>
                </p:txBody>
              </p:sp>
              <p:sp>
                <p:nvSpPr>
                  <p:cNvPr id="17" name="Oval 16"/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Oval 18"/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/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/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/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2521209" y="2160891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GREEN</a:t>
                </a: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6 (0.22)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4447" y="2922264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0.65</a:t>
                </a: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447" y="2922264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7187251" y="3676709"/>
                <a:ext cx="2509533" cy="745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𝑗</m:t>
                              </m:r>
                            </m:e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251" y="3676709"/>
                <a:ext cx="2509533" cy="745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6246891" y="4621131"/>
                <a:ext cx="469461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=1−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0.37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41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0.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22</m:t>
                              </m:r>
                            </m:e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891" y="4621131"/>
                <a:ext cx="4694619" cy="307777"/>
              </a:xfrm>
              <a:prstGeom prst="rect">
                <a:avLst/>
              </a:prstGeom>
              <a:blipFill rotWithShape="0">
                <a:blip r:embed="rId5"/>
                <a:stretch>
                  <a:fillRect l="-909" t="-1961" r="-909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/>
          <p:cNvSpPr txBox="1"/>
          <p:nvPr/>
        </p:nvSpPr>
        <p:spPr>
          <a:xfrm>
            <a:off x="8110795" y="1720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4177678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– Splitting Criteria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777834" y="1165709"/>
            <a:ext cx="2943780" cy="2788951"/>
            <a:chOff x="6523191" y="1385953"/>
            <a:chExt cx="2943780" cy="2788951"/>
          </a:xfrm>
        </p:grpSpPr>
        <p:sp>
          <p:nvSpPr>
            <p:cNvPr id="33" name="TextBox 32"/>
            <p:cNvSpPr txBox="1"/>
            <p:nvPr/>
          </p:nvSpPr>
          <p:spPr>
            <a:xfrm>
              <a:off x="6523191" y="3251574"/>
              <a:ext cx="10278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 (0.00)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10 (0.92)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 (0.08)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5432" y="2821458"/>
              <a:ext cx="504825" cy="41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066672" y="2096681"/>
              <a:ext cx="695950" cy="7536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962146" y="2855746"/>
              <a:ext cx="504825" cy="4119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6" idx="0"/>
              <a:endCxn id="40" idx="6"/>
            </p:cNvCxnSpPr>
            <p:nvPr/>
          </p:nvCxnSpPr>
          <p:spPr>
            <a:xfrm rot="16200000" flipV="1">
              <a:off x="8411940" y="2053126"/>
              <a:ext cx="730238" cy="875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75050" y="1385953"/>
              <a:ext cx="1504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Q1:X</a:t>
              </a:r>
              <a:r>
                <a:rPr lang="en-US" sz="2400" baseline="-25000" dirty="0"/>
                <a:t>1</a:t>
              </a:r>
              <a:r>
                <a:rPr lang="en-US" sz="2400" dirty="0"/>
                <a:t>&gt; 6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5293" y="1146678"/>
            <a:ext cx="4072326" cy="4042283"/>
            <a:chOff x="838200" y="1690688"/>
            <a:chExt cx="4072326" cy="4042283"/>
          </a:xfrm>
        </p:grpSpPr>
        <p:grpSp>
          <p:nvGrpSpPr>
            <p:cNvPr id="10" name="Group 9"/>
            <p:cNvGrpSpPr/>
            <p:nvPr/>
          </p:nvGrpSpPr>
          <p:grpSpPr>
            <a:xfrm>
              <a:off x="838200" y="1690688"/>
              <a:ext cx="4072326" cy="4042283"/>
              <a:chOff x="838200" y="1690688"/>
              <a:chExt cx="4072326" cy="404228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5" name="Oval 4"/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5"/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6"/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7"/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8"/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al 10"/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Oval 11"/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/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/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</a:t>
                    </a:r>
                  </a:p>
                </p:txBody>
              </p:sp>
              <p:sp>
                <p:nvSpPr>
                  <p:cNvPr id="15" name="Oval 14"/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/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                                         </a:t>
                    </a:r>
                  </a:p>
                </p:txBody>
              </p:sp>
              <p:sp>
                <p:nvSpPr>
                  <p:cNvPr id="17" name="Oval 16"/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Oval 18"/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/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/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/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394486" y="217967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GREEN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3312529" y="2179677"/>
                <a:ext cx="23167" cy="29108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2281876" y="2252046"/>
                <a:ext cx="572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73856" y="5363639"/>
                <a:ext cx="1422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Split 1:X</a:t>
                </a:r>
                <a:r>
                  <a:rPr lang="en-US" baseline="-25000" dirty="0"/>
                  <a:t>1</a:t>
                </a:r>
                <a:r>
                  <a:rPr lang="en-US" dirty="0"/>
                  <a:t>&gt; 6</a:t>
                </a: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6 (0.22)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09675" y="3068333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10 (0.63)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1 (0.06)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5 (0.31)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0.65</a:t>
                </a: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964198" y="3915688"/>
                <a:ext cx="1020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0.5</a:t>
                </a: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98" y="3915688"/>
                <a:ext cx="102066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41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0.15</a:t>
                </a: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3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7083135" y="261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9259849" y="2639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34646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– Splitting Criteria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777834" y="1165709"/>
            <a:ext cx="2943780" cy="2788951"/>
            <a:chOff x="6523191" y="1385953"/>
            <a:chExt cx="2943780" cy="2788951"/>
          </a:xfrm>
        </p:grpSpPr>
        <p:sp>
          <p:nvSpPr>
            <p:cNvPr id="33" name="TextBox 32"/>
            <p:cNvSpPr txBox="1"/>
            <p:nvPr/>
          </p:nvSpPr>
          <p:spPr>
            <a:xfrm>
              <a:off x="6523191" y="3251574"/>
              <a:ext cx="10278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 (0.00)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10 (0.92)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1 (0.08)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5432" y="2821458"/>
              <a:ext cx="504825" cy="41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066672" y="2096681"/>
              <a:ext cx="695950" cy="7536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962146" y="2855746"/>
              <a:ext cx="504825" cy="41198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6" idx="0"/>
              <a:endCxn id="40" idx="6"/>
            </p:cNvCxnSpPr>
            <p:nvPr/>
          </p:nvCxnSpPr>
          <p:spPr>
            <a:xfrm rot="16200000" flipV="1">
              <a:off x="8411940" y="2053126"/>
              <a:ext cx="730238" cy="875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75050" y="1385953"/>
              <a:ext cx="1504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Q1:X</a:t>
              </a:r>
              <a:r>
                <a:rPr lang="en-US" sz="2400" baseline="-25000" dirty="0"/>
                <a:t>1</a:t>
              </a:r>
              <a:r>
                <a:rPr lang="en-US" sz="2400" dirty="0"/>
                <a:t>&gt; 6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55293" y="1146678"/>
            <a:ext cx="4072326" cy="4042283"/>
            <a:chOff x="838200" y="1690688"/>
            <a:chExt cx="4072326" cy="4042283"/>
          </a:xfrm>
        </p:grpSpPr>
        <p:grpSp>
          <p:nvGrpSpPr>
            <p:cNvPr id="10" name="Group 9"/>
            <p:cNvGrpSpPr/>
            <p:nvPr/>
          </p:nvGrpSpPr>
          <p:grpSpPr>
            <a:xfrm>
              <a:off x="838200" y="1690688"/>
              <a:ext cx="4072326" cy="4042283"/>
              <a:chOff x="838200" y="1690688"/>
              <a:chExt cx="4072326" cy="4042283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5" name="Oval 4"/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5"/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6"/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7"/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8"/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al 10"/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Oval 11"/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/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/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</a:t>
                    </a:r>
                  </a:p>
                </p:txBody>
              </p:sp>
              <p:sp>
                <p:nvSpPr>
                  <p:cNvPr id="15" name="Oval 14"/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/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                                         </a:t>
                    </a:r>
                  </a:p>
                </p:txBody>
              </p:sp>
              <p:sp>
                <p:nvSpPr>
                  <p:cNvPr id="17" name="Oval 16"/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Oval 18"/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/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/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/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394486" y="217967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GREEN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>
                <a:off x="3312529" y="2179677"/>
                <a:ext cx="23167" cy="29108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2281876" y="2252046"/>
                <a:ext cx="572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3473856" y="5363639"/>
                <a:ext cx="1422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Split 1:X</a:t>
                </a:r>
                <a:r>
                  <a:rPr lang="en-US" baseline="-25000" dirty="0"/>
                  <a:t>1</a:t>
                </a:r>
                <a:r>
                  <a:rPr lang="en-US" dirty="0"/>
                  <a:t>&gt; 6</a:t>
                </a: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6 (0.22)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09675" y="3068333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10 (0.63)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1 (0.06)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5 (0.31)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0.65</a:t>
                </a: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964198" y="3915688"/>
                <a:ext cx="10206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0.5</a:t>
                </a: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98" y="3915688"/>
                <a:ext cx="102066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41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0.15</a:t>
                </a: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3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915" y="6009382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" y="6009382"/>
                <a:ext cx="49768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168313" y="5999885"/>
                <a:ext cx="6932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=0.65 −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0.41∗0.15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0.59∗0.5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13" y="5999885"/>
                <a:ext cx="6932411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/>
          <p:cNvSpPr/>
          <p:nvPr/>
        </p:nvSpPr>
        <p:spPr>
          <a:xfrm>
            <a:off x="11264676" y="5926239"/>
            <a:ext cx="790255" cy="53718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7083135" y="261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11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9259849" y="26391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8110795" y="1720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468657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Discrimination Among 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65408" y="1794076"/>
            <a:ext cx="706001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Are groups different?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Multi-Response Permutation Procedures (MRPP)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Analysis of Group Similarities (ANOSIM)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Mantel’s Test (MANTEL)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7333" y="3821572"/>
            <a:ext cx="659994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How do groups differ? (i.e. which variables best </a:t>
            </a:r>
          </a:p>
          <a:p>
            <a:r>
              <a:rPr lang="en-US" sz="2400" b="1" dirty="0"/>
              <a:t>    distinguish among groups)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Discriminant Analysis(DA)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sz="2400" dirty="0"/>
              <a:t>Classification and Regression (CART)</a:t>
            </a:r>
          </a:p>
        </p:txBody>
      </p:sp>
    </p:spTree>
    <p:extLst>
      <p:ext uri="{BB962C8B-B14F-4D97-AF65-F5344CB8AC3E}">
        <p14:creationId xmlns:p14="http://schemas.microsoft.com/office/powerpoint/2010/main" val="21131985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– Splitting Criteria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836343" y="1165709"/>
            <a:ext cx="2885271" cy="2788951"/>
            <a:chOff x="6581700" y="1385953"/>
            <a:chExt cx="2885271" cy="2788951"/>
          </a:xfrm>
        </p:grpSpPr>
        <p:sp>
          <p:nvSpPr>
            <p:cNvPr id="33" name="TextBox 32"/>
            <p:cNvSpPr txBox="1"/>
            <p:nvPr/>
          </p:nvSpPr>
          <p:spPr>
            <a:xfrm>
              <a:off x="6581700" y="3251574"/>
              <a:ext cx="9108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5 (0.42)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7 (0.58)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 (0.00)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5432" y="2821458"/>
              <a:ext cx="504825" cy="41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066672" y="2096681"/>
              <a:ext cx="695950" cy="7536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962146" y="2855746"/>
              <a:ext cx="504825" cy="4119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6" idx="0"/>
              <a:endCxn id="40" idx="6"/>
            </p:cNvCxnSpPr>
            <p:nvPr/>
          </p:nvCxnSpPr>
          <p:spPr>
            <a:xfrm rot="16200000" flipV="1">
              <a:off x="8411940" y="2053126"/>
              <a:ext cx="730238" cy="875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75050" y="1385953"/>
              <a:ext cx="1504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Q2:X</a:t>
              </a:r>
              <a:r>
                <a:rPr lang="en-US" sz="2400" baseline="-25000" dirty="0"/>
                <a:t>2</a:t>
              </a:r>
              <a:r>
                <a:rPr lang="en-US" sz="2400" dirty="0"/>
                <a:t>&gt; 4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0" y="1146678"/>
            <a:ext cx="4227619" cy="4275111"/>
            <a:chOff x="682907" y="1690688"/>
            <a:chExt cx="4227619" cy="4275111"/>
          </a:xfrm>
        </p:grpSpPr>
        <p:grpSp>
          <p:nvGrpSpPr>
            <p:cNvPr id="10" name="Group 9"/>
            <p:cNvGrpSpPr/>
            <p:nvPr/>
          </p:nvGrpSpPr>
          <p:grpSpPr>
            <a:xfrm>
              <a:off x="682907" y="1690688"/>
              <a:ext cx="4227619" cy="4275111"/>
              <a:chOff x="682907" y="1690688"/>
              <a:chExt cx="4227619" cy="4275111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3" name="Group 2"/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4" name="Picture 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5" name="Oval 4"/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" name="Oval 5"/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7" name="Oval 6"/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" name="Oval 7"/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" name="Oval 8"/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" name="Oval 10"/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" name="Oval 11"/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/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" name="Oval 13"/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</a:t>
                    </a:r>
                  </a:p>
                </p:txBody>
              </p:sp>
              <p:sp>
                <p:nvSpPr>
                  <p:cNvPr id="15" name="Oval 14"/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6" name="Oval 15"/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                                         </a:t>
                    </a:r>
                  </a:p>
                </p:txBody>
              </p:sp>
              <p:sp>
                <p:nvSpPr>
                  <p:cNvPr id="17" name="Oval 16"/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8" name="Oval 17"/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Oval 18"/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" name="Oval 20"/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" name="Oval 21"/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" name="Oval 22"/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4" name="Oval 23"/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" name="Oval 24"/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6" name="Oval 25"/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Oval 26"/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" name="Oval 27"/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9" name="Oval 28"/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30" name="TextBox 29"/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31" name="TextBox 30"/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38" name="TextBox 37"/>
              <p:cNvSpPr txBox="1"/>
              <p:nvPr/>
            </p:nvSpPr>
            <p:spPr>
              <a:xfrm>
                <a:off x="3394486" y="217967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GREEN</a:t>
                </a:r>
              </a:p>
            </p:txBody>
          </p:sp>
          <p:cxnSp>
            <p:nvCxnSpPr>
              <p:cNvPr id="39" name="Straight Connector 38"/>
              <p:cNvCxnSpPr/>
              <p:nvPr/>
            </p:nvCxnSpPr>
            <p:spPr>
              <a:xfrm flipH="1">
                <a:off x="1412113" y="3901718"/>
                <a:ext cx="3264060" cy="356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649833" y="4587242"/>
                <a:ext cx="609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/>
                    </a:solidFill>
                  </a:rPr>
                  <a:t>Blue</a:t>
                </a: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682907" y="5596467"/>
                <a:ext cx="1422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Split 2:X</a:t>
                </a:r>
                <a:r>
                  <a:rPr lang="en-US" baseline="-25000" dirty="0"/>
                  <a:t>2</a:t>
                </a:r>
                <a:r>
                  <a:rPr lang="en-US" dirty="0"/>
                  <a:t>&gt; 4</a:t>
                </a:r>
              </a:p>
            </p:txBody>
          </p: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6 (0.22)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68183" y="3068333"/>
            <a:ext cx="91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 (0.33)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4 (0.27)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6 (0.4)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0.65</a:t>
                </a: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0.66</a:t>
                </a: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3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0.48</a:t>
                </a: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  <a:blipFill rotWithShape="0">
                <a:blip r:embed="rId6"/>
                <a:stretch>
                  <a:fillRect t="-8197" r="-3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/>
          <p:cNvSpPr txBox="1"/>
          <p:nvPr/>
        </p:nvSpPr>
        <p:spPr>
          <a:xfrm>
            <a:off x="8110795" y="1720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7062028" y="261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9271227" y="261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4288670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– Splitting Criteria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836343" y="1165709"/>
            <a:ext cx="2885271" cy="2788951"/>
            <a:chOff x="6581700" y="1385953"/>
            <a:chExt cx="2885271" cy="2788951"/>
          </a:xfrm>
        </p:grpSpPr>
        <p:sp>
          <p:nvSpPr>
            <p:cNvPr id="33" name="TextBox 32"/>
            <p:cNvSpPr txBox="1"/>
            <p:nvPr/>
          </p:nvSpPr>
          <p:spPr>
            <a:xfrm>
              <a:off x="6581700" y="3251574"/>
              <a:ext cx="9108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5 (0.42)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7 (0.58)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 (0.00)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5432" y="2821458"/>
              <a:ext cx="504825" cy="41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066672" y="2096681"/>
              <a:ext cx="695950" cy="7536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962146" y="2855746"/>
              <a:ext cx="504825" cy="4119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6" idx="0"/>
              <a:endCxn id="40" idx="6"/>
            </p:cNvCxnSpPr>
            <p:nvPr/>
          </p:nvCxnSpPr>
          <p:spPr>
            <a:xfrm rot="16200000" flipV="1">
              <a:off x="8411940" y="2053126"/>
              <a:ext cx="730238" cy="875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75050" y="1385953"/>
              <a:ext cx="1504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Q2:X</a:t>
              </a:r>
              <a:r>
                <a:rPr lang="en-US" sz="2400" baseline="-25000" dirty="0"/>
                <a:t>2</a:t>
              </a:r>
              <a:r>
                <a:rPr lang="en-US" sz="2400" dirty="0"/>
                <a:t>&gt; 4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6 (0.22)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68183" y="3068333"/>
            <a:ext cx="91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 (0.33)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4 (0.27)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6 (0.4)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0.65</a:t>
                </a: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0.66</a:t>
                </a: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3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0.48</a:t>
                </a: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3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915" y="6009382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" y="6009382"/>
                <a:ext cx="49768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028609" y="6020958"/>
                <a:ext cx="71311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=0.65 −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0.44∗0.48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0.56∗0.66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09" y="6020958"/>
                <a:ext cx="713118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Rectangle 60"/>
          <p:cNvSpPr/>
          <p:nvPr/>
        </p:nvSpPr>
        <p:spPr>
          <a:xfrm>
            <a:off x="11383741" y="5956235"/>
            <a:ext cx="776051" cy="537180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8110795" y="17205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27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7062028" y="261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9271227" y="261857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E5640F4B-95AE-C88F-5D12-66AB030651A8}"/>
              </a:ext>
            </a:extLst>
          </p:cNvPr>
          <p:cNvGrpSpPr/>
          <p:nvPr/>
        </p:nvGrpSpPr>
        <p:grpSpPr>
          <a:xfrm>
            <a:off x="0" y="1146678"/>
            <a:ext cx="4227619" cy="4275111"/>
            <a:chOff x="682907" y="1690688"/>
            <a:chExt cx="4227619" cy="4275111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5AD0F713-670B-53D7-12A9-88CA23C9F2E6}"/>
                </a:ext>
              </a:extLst>
            </p:cNvPr>
            <p:cNvGrpSpPr/>
            <p:nvPr/>
          </p:nvGrpSpPr>
          <p:grpSpPr>
            <a:xfrm>
              <a:off x="682907" y="1690688"/>
              <a:ext cx="4227619" cy="4275111"/>
              <a:chOff x="682907" y="1690688"/>
              <a:chExt cx="4227619" cy="427511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17E28182-4464-F862-04A3-BF23B2E39EDD}"/>
                  </a:ext>
                </a:extLst>
              </p:cNvPr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BBA319F4-5B9A-4CE1-994B-2DF1DDA9A99C}"/>
                    </a:ext>
                  </a:extLst>
                </p:cNvPr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9EC9DC3F-FC39-9055-F24C-62B8157ADF7F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E2F7D52E-76AC-59A8-1F6D-2C3367D7DC1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A2AD1E96-EAF4-C2D5-5230-F4E98362405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8B930AEF-DB16-0582-2475-CECBBE698A0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C01AC6CE-E99A-2B5E-F7FC-4918121FE4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FC64E568-4594-1126-D1DB-74B062F10E1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D3553E41-07A2-860C-4B2D-4BD9B5C22A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07F5AC03-CBA6-D42D-BB4B-21E1642B74C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8DDBB90B-7D6E-58C8-6547-4833DF6159E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D8019892-5A05-8721-CF00-157FA361D93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</a:t>
                    </a:r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E64CBC1F-55E5-C563-57D2-02D5E2C9590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C7AFEFEA-4D51-2D9C-FD85-AEBA53624F4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                                         </a:t>
                    </a:r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E20A9CFE-05E2-1B78-3540-32BFC9D0C39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9ED8CDDE-5B0A-62E4-EFB9-071A011D611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08864B9F-AEEB-BA48-1F80-45AD681E348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D0538D9D-601F-FEA1-47EC-6EAE963A36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510EF2E1-11D3-0E30-C0DB-C00B5B0CBF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E10D89C7-B7F3-BDA5-78B4-AC88812A529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DAC5F0A9-15AF-75A1-DCF4-FEEB437584E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25B7BA36-F5B1-0333-19C3-D465C385E75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5D856E10-7905-56EE-DAB6-81FF9373991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F592C761-E8CD-3CB9-87B0-F220A11ACC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8C7156EB-36B4-9B29-E30C-FA67278A582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BAAA92CB-7668-0CC5-3BB5-77D9826312E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865DA1DE-847B-6C8D-1621-98E1ED7A4D6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E3E13350-624A-7ED5-0957-831E46CDDCB9}"/>
                    </a:ext>
                  </a:extLst>
                </p:cNvPr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E17F916-58D8-6E01-8A04-2CE8F99084F2}"/>
                    </a:ext>
                  </a:extLst>
                </p:cNvPr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2BEF8DB-D419-210C-1B4E-206911CF4626}"/>
                  </a:ext>
                </a:extLst>
              </p:cNvPr>
              <p:cNvSpPr txBox="1"/>
              <p:nvPr/>
            </p:nvSpPr>
            <p:spPr>
              <a:xfrm>
                <a:off x="3394486" y="217967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GREEN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48A057CA-6515-0A4F-6875-8449E1FBC39F}"/>
                  </a:ext>
                </a:extLst>
              </p:cNvPr>
              <p:cNvCxnSpPr/>
              <p:nvPr/>
            </p:nvCxnSpPr>
            <p:spPr>
              <a:xfrm flipH="1">
                <a:off x="1412113" y="3901718"/>
                <a:ext cx="3264060" cy="356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DFB02B63-C19A-6DB8-9A6E-C4631336BE6B}"/>
                  </a:ext>
                </a:extLst>
              </p:cNvPr>
              <p:cNvSpPr/>
              <p:nvPr/>
            </p:nvSpPr>
            <p:spPr>
              <a:xfrm>
                <a:off x="3649833" y="4587242"/>
                <a:ext cx="609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/>
                    </a:solidFill>
                  </a:rPr>
                  <a:t>Blue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47D46812-1FE5-76C8-F108-F7995D08D593}"/>
                  </a:ext>
                </a:extLst>
              </p:cNvPr>
              <p:cNvSpPr txBox="1"/>
              <p:nvPr/>
            </p:nvSpPr>
            <p:spPr>
              <a:xfrm>
                <a:off x="682907" y="5596467"/>
                <a:ext cx="1422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Split 2:X</a:t>
                </a:r>
                <a:r>
                  <a:rPr lang="en-US" baseline="-25000" dirty="0"/>
                  <a:t>2</a:t>
                </a:r>
                <a:r>
                  <a:rPr lang="en-US" dirty="0"/>
                  <a:t>&gt; 4</a:t>
                </a:r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52BF3623-932D-C54F-E9B8-BC025E16F4B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2AC5CB00-9F2F-3597-9AF6-45858F93AAB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49F3E7C-E7FB-75C7-4B25-AE4B68080AE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27646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– Splitting Criteria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836343" y="1165709"/>
            <a:ext cx="2885271" cy="2788951"/>
            <a:chOff x="6581700" y="1385953"/>
            <a:chExt cx="2885271" cy="2788951"/>
          </a:xfrm>
        </p:grpSpPr>
        <p:sp>
          <p:nvSpPr>
            <p:cNvPr id="33" name="TextBox 32"/>
            <p:cNvSpPr txBox="1"/>
            <p:nvPr/>
          </p:nvSpPr>
          <p:spPr>
            <a:xfrm>
              <a:off x="6581700" y="3251574"/>
              <a:ext cx="9108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5 (0.42)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7 (0.58)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 (0.00)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5432" y="2821458"/>
              <a:ext cx="504825" cy="41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066672" y="2096681"/>
              <a:ext cx="695950" cy="7536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962146" y="2855746"/>
              <a:ext cx="504825" cy="4119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6" idx="0"/>
              <a:endCxn id="40" idx="6"/>
            </p:cNvCxnSpPr>
            <p:nvPr/>
          </p:nvCxnSpPr>
          <p:spPr>
            <a:xfrm rot="16200000" flipV="1">
              <a:off x="8411940" y="2053126"/>
              <a:ext cx="730238" cy="875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75050" y="1385953"/>
              <a:ext cx="1504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Q2:X</a:t>
              </a:r>
              <a:r>
                <a:rPr lang="en-US" sz="2400" baseline="-25000" dirty="0"/>
                <a:t>2</a:t>
              </a:r>
              <a:r>
                <a:rPr lang="en-US" sz="2400" dirty="0"/>
                <a:t>&gt; 4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6 (0.22)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68183" y="3068333"/>
            <a:ext cx="91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 (0.33)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4 (0.27)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6 (0.4)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0.65</a:t>
                </a: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0.66</a:t>
                </a: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3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0.48</a:t>
                </a: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3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915" y="6177635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" y="6177635"/>
                <a:ext cx="49768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028609" y="6189211"/>
                <a:ext cx="71311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=0.65 −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0.44∗0.48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0.56∗0.66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09" y="6189211"/>
                <a:ext cx="713118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915" y="5636889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" y="5636889"/>
                <a:ext cx="497681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997858" y="5677617"/>
                <a:ext cx="6932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=0.65 −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0.41∗0.15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0.59∗0.5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858" y="5677617"/>
                <a:ext cx="693241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TextBox 66"/>
          <p:cNvSpPr txBox="1"/>
          <p:nvPr/>
        </p:nvSpPr>
        <p:spPr>
          <a:xfrm>
            <a:off x="5253146" y="4795125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Split 1 or 2?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0E630BC6-0202-6BBD-4398-BDCC27CEB216}"/>
              </a:ext>
            </a:extLst>
          </p:cNvPr>
          <p:cNvGrpSpPr/>
          <p:nvPr/>
        </p:nvGrpSpPr>
        <p:grpSpPr>
          <a:xfrm>
            <a:off x="0" y="1146678"/>
            <a:ext cx="4227619" cy="4275111"/>
            <a:chOff x="682907" y="1690688"/>
            <a:chExt cx="4227619" cy="4275111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AE1CF41D-BC25-BBF6-FEBD-470185BBBD3A}"/>
                </a:ext>
              </a:extLst>
            </p:cNvPr>
            <p:cNvGrpSpPr/>
            <p:nvPr/>
          </p:nvGrpSpPr>
          <p:grpSpPr>
            <a:xfrm>
              <a:off x="682907" y="1690688"/>
              <a:ext cx="4227619" cy="4275111"/>
              <a:chOff x="682907" y="1690688"/>
              <a:chExt cx="4227619" cy="4275111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273F972-0358-8D48-DD53-ABF1EAFDFA98}"/>
                  </a:ext>
                </a:extLst>
              </p:cNvPr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114" name="Group 113">
                  <a:extLst>
                    <a:ext uri="{FF2B5EF4-FFF2-40B4-BE49-F238E27FC236}">
                      <a16:creationId xmlns:a16="http://schemas.microsoft.com/office/drawing/2014/main" id="{D5AD8748-3AAD-B027-4733-6FBF75D88221}"/>
                    </a:ext>
                  </a:extLst>
                </p:cNvPr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117" name="Picture 116">
                    <a:extLst>
                      <a:ext uri="{FF2B5EF4-FFF2-40B4-BE49-F238E27FC236}">
                        <a16:creationId xmlns:a16="http://schemas.microsoft.com/office/drawing/2014/main" id="{B154A36F-0550-8D2F-4635-2CA83B337DD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118" name="Oval 117">
                    <a:extLst>
                      <a:ext uri="{FF2B5EF4-FFF2-40B4-BE49-F238E27FC236}">
                        <a16:creationId xmlns:a16="http://schemas.microsoft.com/office/drawing/2014/main" id="{E1F98211-41FC-E468-EE55-054DBCD9136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9" name="Oval 118">
                    <a:extLst>
                      <a:ext uri="{FF2B5EF4-FFF2-40B4-BE49-F238E27FC236}">
                        <a16:creationId xmlns:a16="http://schemas.microsoft.com/office/drawing/2014/main" id="{0B11B77C-B928-5E90-16BD-143D6F4C5E8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0" name="Oval 119">
                    <a:extLst>
                      <a:ext uri="{FF2B5EF4-FFF2-40B4-BE49-F238E27FC236}">
                        <a16:creationId xmlns:a16="http://schemas.microsoft.com/office/drawing/2014/main" id="{98824F72-4408-4F3E-2EDD-1797DEB4BFD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1" name="Oval 120">
                    <a:extLst>
                      <a:ext uri="{FF2B5EF4-FFF2-40B4-BE49-F238E27FC236}">
                        <a16:creationId xmlns:a16="http://schemas.microsoft.com/office/drawing/2014/main" id="{17927D9C-5851-82A8-E2CF-977E5B393EC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2" name="Oval 121">
                    <a:extLst>
                      <a:ext uri="{FF2B5EF4-FFF2-40B4-BE49-F238E27FC236}">
                        <a16:creationId xmlns:a16="http://schemas.microsoft.com/office/drawing/2014/main" id="{593F790F-7407-2631-0E39-10A5F1A4F22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3" name="Oval 122">
                    <a:extLst>
                      <a:ext uri="{FF2B5EF4-FFF2-40B4-BE49-F238E27FC236}">
                        <a16:creationId xmlns:a16="http://schemas.microsoft.com/office/drawing/2014/main" id="{603E776B-E1B9-5AF0-F109-16CE7697ED9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4" name="Oval 123">
                    <a:extLst>
                      <a:ext uri="{FF2B5EF4-FFF2-40B4-BE49-F238E27FC236}">
                        <a16:creationId xmlns:a16="http://schemas.microsoft.com/office/drawing/2014/main" id="{16F69F5C-156D-090D-F9D8-731BE721210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5" name="Oval 124">
                    <a:extLst>
                      <a:ext uri="{FF2B5EF4-FFF2-40B4-BE49-F238E27FC236}">
                        <a16:creationId xmlns:a16="http://schemas.microsoft.com/office/drawing/2014/main" id="{E30903C3-0496-3B48-9A16-D80E095CBF4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6C84CD13-A110-77E1-85AE-B9BD4DE0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</a:t>
                    </a:r>
                  </a:p>
                </p:txBody>
              </p:sp>
              <p:sp>
                <p:nvSpPr>
                  <p:cNvPr id="127" name="Oval 126">
                    <a:extLst>
                      <a:ext uri="{FF2B5EF4-FFF2-40B4-BE49-F238E27FC236}">
                        <a16:creationId xmlns:a16="http://schemas.microsoft.com/office/drawing/2014/main" id="{F45195F0-1A07-D2C8-372D-EEE876A4F0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28210291-0FFD-38BE-E451-47AA931FDD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                                         </a:t>
                    </a:r>
                  </a:p>
                </p:txBody>
              </p:sp>
              <p:sp>
                <p:nvSpPr>
                  <p:cNvPr id="129" name="Oval 128">
                    <a:extLst>
                      <a:ext uri="{FF2B5EF4-FFF2-40B4-BE49-F238E27FC236}">
                        <a16:creationId xmlns:a16="http://schemas.microsoft.com/office/drawing/2014/main" id="{A1381A2E-6CA8-062F-14FF-38BDF6B6CE2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ABD1EF84-D679-1000-AEC0-A4F8C53CD1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1" name="Oval 130">
                    <a:extLst>
                      <a:ext uri="{FF2B5EF4-FFF2-40B4-BE49-F238E27FC236}">
                        <a16:creationId xmlns:a16="http://schemas.microsoft.com/office/drawing/2014/main" id="{68805867-6564-1DD8-53E3-A6467BF75C0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EE38B225-7255-5B09-2A8C-3D762570056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67AF6D00-5E1F-9F7F-C680-61E7EF7689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4" name="Oval 133">
                    <a:extLst>
                      <a:ext uri="{FF2B5EF4-FFF2-40B4-BE49-F238E27FC236}">
                        <a16:creationId xmlns:a16="http://schemas.microsoft.com/office/drawing/2014/main" id="{046FFE19-DFB6-A080-5554-0AFB92A425A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5" name="Oval 134">
                    <a:extLst>
                      <a:ext uri="{FF2B5EF4-FFF2-40B4-BE49-F238E27FC236}">
                        <a16:creationId xmlns:a16="http://schemas.microsoft.com/office/drawing/2014/main" id="{3F82EC12-F410-1C80-4CA9-4C7A2841D15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6" name="Oval 135">
                    <a:extLst>
                      <a:ext uri="{FF2B5EF4-FFF2-40B4-BE49-F238E27FC236}">
                        <a16:creationId xmlns:a16="http://schemas.microsoft.com/office/drawing/2014/main" id="{F9A2108F-9D21-88A3-08AB-8173513D5D6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780A647C-9E14-DA1D-8DEE-08EDDDC012D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23F2ABFD-9F48-5566-192D-A15EDDF9D7B1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59B672AA-90FB-82FC-6D19-90C894F7833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Oval 139">
                    <a:extLst>
                      <a:ext uri="{FF2B5EF4-FFF2-40B4-BE49-F238E27FC236}">
                        <a16:creationId xmlns:a16="http://schemas.microsoft.com/office/drawing/2014/main" id="{E0BB5DB8-BD15-8A70-32CF-6A4D0B481EF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F05AC625-26F3-456D-94C9-0A3E23BA2BC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4914839-D79A-FA57-E56A-2166C761DFE3}"/>
                    </a:ext>
                  </a:extLst>
                </p:cNvPr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12C85AE3-8589-7B0A-8FCC-55D95B04E887}"/>
                    </a:ext>
                  </a:extLst>
                </p:cNvPr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C1E422E9-BD3A-4A21-6432-CE19284EE5F9}"/>
                  </a:ext>
                </a:extLst>
              </p:cNvPr>
              <p:cNvSpPr txBox="1"/>
              <p:nvPr/>
            </p:nvSpPr>
            <p:spPr>
              <a:xfrm>
                <a:off x="3394486" y="217967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GREEN</a:t>
                </a:r>
              </a:p>
            </p:txBody>
          </p: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E4AF414E-C3AC-1263-F7C8-677E8E33D475}"/>
                  </a:ext>
                </a:extLst>
              </p:cNvPr>
              <p:cNvCxnSpPr/>
              <p:nvPr/>
            </p:nvCxnSpPr>
            <p:spPr>
              <a:xfrm flipH="1">
                <a:off x="1412113" y="3901718"/>
                <a:ext cx="3264060" cy="35673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CAA390E3-A2ED-A4FC-2F7E-2E7526008491}"/>
                  </a:ext>
                </a:extLst>
              </p:cNvPr>
              <p:cNvSpPr/>
              <p:nvPr/>
            </p:nvSpPr>
            <p:spPr>
              <a:xfrm>
                <a:off x="3649833" y="4587242"/>
                <a:ext cx="6094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accent5"/>
                    </a:solidFill>
                  </a:rPr>
                  <a:t>Blue</a:t>
                </a: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52325A5-E6BA-C663-9C8A-746DC9B1100E}"/>
                  </a:ext>
                </a:extLst>
              </p:cNvPr>
              <p:cNvSpPr txBox="1"/>
              <p:nvPr/>
            </p:nvSpPr>
            <p:spPr>
              <a:xfrm>
                <a:off x="682907" y="5596467"/>
                <a:ext cx="1422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Split 2:X</a:t>
                </a:r>
                <a:r>
                  <a:rPr lang="en-US" baseline="-25000" dirty="0"/>
                  <a:t>2</a:t>
                </a:r>
                <a:r>
                  <a:rPr lang="en-US" dirty="0"/>
                  <a:t>&gt; 4</a:t>
                </a:r>
              </a:p>
            </p:txBody>
          </p:sp>
        </p:grp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18C751C6-B643-819A-D869-39B11EA67D1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F00A81BF-6509-790C-5949-210854BE87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717C1C79-9AA8-C72B-5411-68D333948FB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1894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141" y="3992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– Splitting Criteria</a:t>
            </a:r>
          </a:p>
        </p:txBody>
      </p:sp>
      <p:grpSp>
        <p:nvGrpSpPr>
          <p:cNvPr id="44" name="Group 43"/>
          <p:cNvGrpSpPr/>
          <p:nvPr/>
        </p:nvGrpSpPr>
        <p:grpSpPr>
          <a:xfrm>
            <a:off x="6836343" y="1165709"/>
            <a:ext cx="2885271" cy="2788951"/>
            <a:chOff x="6581700" y="1385953"/>
            <a:chExt cx="2885271" cy="2788951"/>
          </a:xfrm>
        </p:grpSpPr>
        <p:sp>
          <p:nvSpPr>
            <p:cNvPr id="33" name="TextBox 32"/>
            <p:cNvSpPr txBox="1"/>
            <p:nvPr/>
          </p:nvSpPr>
          <p:spPr>
            <a:xfrm>
              <a:off x="6581700" y="3251574"/>
              <a:ext cx="91082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5 (0.42)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7 (0.58)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0 (0.00)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785432" y="2821458"/>
              <a:ext cx="504825" cy="41198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Oval 39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Elbow Connector 42"/>
            <p:cNvCxnSpPr>
              <a:stCxn id="34" idx="0"/>
              <a:endCxn id="40" idx="2"/>
            </p:cNvCxnSpPr>
            <p:nvPr/>
          </p:nvCxnSpPr>
          <p:spPr>
            <a:xfrm rot="5400000" flipH="1" flipV="1">
              <a:off x="7066672" y="2096681"/>
              <a:ext cx="695950" cy="753605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Rectangle 45"/>
            <p:cNvSpPr/>
            <p:nvPr/>
          </p:nvSpPr>
          <p:spPr>
            <a:xfrm>
              <a:off x="8962146" y="2855746"/>
              <a:ext cx="504825" cy="41198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Elbow Connector 46"/>
            <p:cNvCxnSpPr>
              <a:stCxn id="46" idx="0"/>
              <a:endCxn id="40" idx="6"/>
            </p:cNvCxnSpPr>
            <p:nvPr/>
          </p:nvCxnSpPr>
          <p:spPr>
            <a:xfrm rot="16200000" flipV="1">
              <a:off x="8411940" y="2053126"/>
              <a:ext cx="730238" cy="875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/>
            <p:cNvSpPr txBox="1"/>
            <p:nvPr/>
          </p:nvSpPr>
          <p:spPr>
            <a:xfrm>
              <a:off x="7275050" y="1385953"/>
              <a:ext cx="15041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Q2:X</a:t>
              </a:r>
              <a:r>
                <a:rPr lang="en-US" sz="2400" baseline="-25000" dirty="0"/>
                <a:t>2</a:t>
              </a:r>
              <a:r>
                <a:rPr lang="en-US" sz="2400" dirty="0"/>
                <a:t>&gt; 4</a:t>
              </a:r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7816290" y="2077368"/>
            <a:ext cx="10278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10 (0.37)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11 (0.41)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6 (0.22)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68183" y="3068333"/>
            <a:ext cx="9108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5 (0.33)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4 (0.27)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6 (0.4)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0.65</a:t>
                </a: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6815" y="2885589"/>
                <a:ext cx="1131400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8197" r="-430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/>
              <p:cNvSpPr/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0.66</a:t>
                </a:r>
              </a:p>
            </p:txBody>
          </p:sp>
        </mc:Choice>
        <mc:Fallback xmlns="">
          <p:sp>
            <p:nvSpPr>
              <p:cNvPr id="63" name="Rectangle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4198" y="3915688"/>
                <a:ext cx="1137684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8197" r="-37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/>
              <p:cNvSpPr/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𝒊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</m:oMath>
                </a14:m>
                <a:r>
                  <a:rPr lang="en-US" b="1" dirty="0"/>
                  <a:t>= 0.48</a:t>
                </a:r>
              </a:p>
            </p:txBody>
          </p:sp>
        </mc:Choice>
        <mc:Fallback xmlns="">
          <p:sp>
            <p:nvSpPr>
              <p:cNvPr id="64" name="Rectangle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7943" y="3952612"/>
                <a:ext cx="1137684" cy="369332"/>
              </a:xfrm>
              <a:prstGeom prst="rect">
                <a:avLst/>
              </a:prstGeom>
              <a:blipFill rotWithShape="0">
                <a:blip r:embed="rId5"/>
                <a:stretch>
                  <a:fillRect t="-8197" r="-37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65915" y="6177635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" y="6177635"/>
                <a:ext cx="4976812" cy="43088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5028609" y="6189211"/>
                <a:ext cx="713118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=0.65 −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0.44∗0.48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0.56∗0.66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=0.07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8609" y="6189211"/>
                <a:ext cx="7131183" cy="430887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/>
              <p:cNvSpPr txBox="1"/>
              <p:nvPr/>
            </p:nvSpPr>
            <p:spPr>
              <a:xfrm>
                <a:off x="65915" y="5636889"/>
                <a:ext cx="497681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15" y="5636889"/>
                <a:ext cx="4976812" cy="430887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/>
              <p:cNvSpPr txBox="1"/>
              <p:nvPr/>
            </p:nvSpPr>
            <p:spPr>
              <a:xfrm>
                <a:off x="4997858" y="5677617"/>
                <a:ext cx="693241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=0.65 −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0.41∗0.15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0.59∗0.5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=0.29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5" name="TextBox 6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858" y="5677617"/>
                <a:ext cx="6932411" cy="430887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 65"/>
          <p:cNvSpPr/>
          <p:nvPr/>
        </p:nvSpPr>
        <p:spPr>
          <a:xfrm>
            <a:off x="11120354" y="5583742"/>
            <a:ext cx="790255" cy="537180"/>
          </a:xfrm>
          <a:prstGeom prst="rect">
            <a:avLst/>
          </a:prstGeom>
          <a:noFill/>
          <a:ln w="111125">
            <a:solidFill>
              <a:srgbClr val="FF0000">
                <a:alpha val="8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TextBox 66"/>
          <p:cNvSpPr txBox="1"/>
          <p:nvPr/>
        </p:nvSpPr>
        <p:spPr>
          <a:xfrm>
            <a:off x="5253146" y="4795125"/>
            <a:ext cx="19143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Split 1 or 2?</a:t>
            </a:r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4873ACC-B817-9E2B-FE38-9166DEFCCE44}"/>
              </a:ext>
            </a:extLst>
          </p:cNvPr>
          <p:cNvGrpSpPr/>
          <p:nvPr/>
        </p:nvGrpSpPr>
        <p:grpSpPr>
          <a:xfrm>
            <a:off x="155293" y="1146678"/>
            <a:ext cx="4072326" cy="4042283"/>
            <a:chOff x="838200" y="1690688"/>
            <a:chExt cx="4072326" cy="4042283"/>
          </a:xfrm>
        </p:grpSpPr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E17C54CC-14DE-0B93-71DE-AA26027CBC53}"/>
                </a:ext>
              </a:extLst>
            </p:cNvPr>
            <p:cNvGrpSpPr/>
            <p:nvPr/>
          </p:nvGrpSpPr>
          <p:grpSpPr>
            <a:xfrm>
              <a:off x="838200" y="1690688"/>
              <a:ext cx="4072326" cy="4042283"/>
              <a:chOff x="838200" y="1690688"/>
              <a:chExt cx="4072326" cy="4042283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201CDD09-2E72-59C3-2CE8-EF0AC4E88E00}"/>
                  </a:ext>
                </a:extLst>
              </p:cNvPr>
              <p:cNvGrpSpPr/>
              <p:nvPr/>
            </p:nvGrpSpPr>
            <p:grpSpPr>
              <a:xfrm>
                <a:off x="838200" y="1690688"/>
                <a:ext cx="4072326" cy="4023062"/>
                <a:chOff x="6354677" y="2280213"/>
                <a:chExt cx="4072326" cy="4023062"/>
              </a:xfrm>
            </p:grpSpPr>
            <p:grpSp>
              <p:nvGrpSpPr>
                <p:cNvPr id="77" name="Group 76">
                  <a:extLst>
                    <a:ext uri="{FF2B5EF4-FFF2-40B4-BE49-F238E27FC236}">
                      <a16:creationId xmlns:a16="http://schemas.microsoft.com/office/drawing/2014/main" id="{46D55FC1-ED8C-479B-D163-B2CBCF75C16A}"/>
                    </a:ext>
                  </a:extLst>
                </p:cNvPr>
                <p:cNvGrpSpPr/>
                <p:nvPr/>
              </p:nvGrpSpPr>
              <p:grpSpPr>
                <a:xfrm>
                  <a:off x="6481822" y="2280213"/>
                  <a:ext cx="3945181" cy="4023062"/>
                  <a:chOff x="3373392" y="1152561"/>
                  <a:chExt cx="5120640" cy="5104415"/>
                </a:xfrm>
              </p:grpSpPr>
              <p:pic>
                <p:nvPicPr>
                  <p:cNvPr id="80" name="Picture 79">
                    <a:extLst>
                      <a:ext uri="{FF2B5EF4-FFF2-40B4-BE49-F238E27FC236}">
                        <a16:creationId xmlns:a16="http://schemas.microsoft.com/office/drawing/2014/main" id="{25CADF80-A14E-9D5F-41DA-09DADF5F0E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3373392" y="1152561"/>
                    <a:ext cx="5120640" cy="5104415"/>
                  </a:xfrm>
                  <a:prstGeom prst="rect">
                    <a:avLst/>
                  </a:prstGeom>
                </p:spPr>
              </p:pic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1E3F8D0F-C674-6532-3EB5-C039A4E862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07878" y="513445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70355699-8D61-3621-0E21-8F3FAE24382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371767" y="3716884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3" name="Oval 82">
                    <a:extLst>
                      <a:ext uri="{FF2B5EF4-FFF2-40B4-BE49-F238E27FC236}">
                        <a16:creationId xmlns:a16="http://schemas.microsoft.com/office/drawing/2014/main" id="{F96CBEE7-7ACB-D5FA-1E33-1B6AA329ACF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403473" y="4055985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4" name="Oval 83">
                    <a:extLst>
                      <a:ext uri="{FF2B5EF4-FFF2-40B4-BE49-F238E27FC236}">
                        <a16:creationId xmlns:a16="http://schemas.microsoft.com/office/drawing/2014/main" id="{6DC16A0D-220C-7B2F-37F3-B782E67FF0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71282" y="308766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5" name="Oval 84">
                    <a:extLst>
                      <a:ext uri="{FF2B5EF4-FFF2-40B4-BE49-F238E27FC236}">
                        <a16:creationId xmlns:a16="http://schemas.microsoft.com/office/drawing/2014/main" id="{2DBABF05-C683-535B-D6D6-15061BEEA6C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431569" y="2966459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6" name="Oval 85">
                    <a:extLst>
                      <a:ext uri="{FF2B5EF4-FFF2-40B4-BE49-F238E27FC236}">
                        <a16:creationId xmlns:a16="http://schemas.microsoft.com/office/drawing/2014/main" id="{3A96CFB3-BC09-3A9B-509C-420FEEF39F6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882983" y="38577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7" name="Oval 86">
                    <a:extLst>
                      <a:ext uri="{FF2B5EF4-FFF2-40B4-BE49-F238E27FC236}">
                        <a16:creationId xmlns:a16="http://schemas.microsoft.com/office/drawing/2014/main" id="{5C42C2E9-A75B-AE29-2B37-26EE7E0172C4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914689" y="3988466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8" name="Oval 87">
                    <a:extLst>
                      <a:ext uri="{FF2B5EF4-FFF2-40B4-BE49-F238E27FC236}">
                        <a16:creationId xmlns:a16="http://schemas.microsoft.com/office/drawing/2014/main" id="{98B01B41-743F-88B4-0B98-8457F4C3E8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4942785" y="289894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9" name="Oval 88">
                    <a:extLst>
                      <a:ext uri="{FF2B5EF4-FFF2-40B4-BE49-F238E27FC236}">
                        <a16:creationId xmlns:a16="http://schemas.microsoft.com/office/drawing/2014/main" id="{ACB0648F-025A-6172-BCF2-543E8BBD8EF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133451" y="4091131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</a:t>
                    </a:r>
                  </a:p>
                </p:txBody>
              </p:sp>
              <p:sp>
                <p:nvSpPr>
                  <p:cNvPr id="90" name="Oval 89">
                    <a:extLst>
                      <a:ext uri="{FF2B5EF4-FFF2-40B4-BE49-F238E27FC236}">
                        <a16:creationId xmlns:a16="http://schemas.microsoft.com/office/drawing/2014/main" id="{A8A86779-CB6E-381F-BA23-DA4D44A0A54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659828" y="469461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1" name="Oval 90">
                    <a:extLst>
                      <a:ext uri="{FF2B5EF4-FFF2-40B4-BE49-F238E27FC236}">
                        <a16:creationId xmlns:a16="http://schemas.microsoft.com/office/drawing/2014/main" id="{6B2B3958-15A2-864D-AB52-5FE15F6682D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255423" y="328047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                                                       </a:t>
                    </a:r>
                  </a:p>
                </p:txBody>
              </p:sp>
              <p:sp>
                <p:nvSpPr>
                  <p:cNvPr id="92" name="Oval 91">
                    <a:extLst>
                      <a:ext uri="{FF2B5EF4-FFF2-40B4-BE49-F238E27FC236}">
                        <a16:creationId xmlns:a16="http://schemas.microsoft.com/office/drawing/2014/main" id="{B6F8B609-4DB0-2113-8F7B-56CC1AE494F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923232" y="2647824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3" name="Oval 92">
                    <a:extLst>
                      <a:ext uri="{FF2B5EF4-FFF2-40B4-BE49-F238E27FC236}">
                        <a16:creationId xmlns:a16="http://schemas.microsoft.com/office/drawing/2014/main" id="{03606E39-428F-B166-26F3-493C39D0B47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34933" y="320952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F07DA6E2-7705-ACC1-D319-D0A7CBC4521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766639" y="3212959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5" name="Oval 94">
                    <a:extLst>
                      <a:ext uri="{FF2B5EF4-FFF2-40B4-BE49-F238E27FC236}">
                        <a16:creationId xmlns:a16="http://schemas.microsoft.com/office/drawing/2014/main" id="{9FF30C86-0363-FB09-4858-04209193C5D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794735" y="2459100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6" name="Oval 95">
                    <a:extLst>
                      <a:ext uri="{FF2B5EF4-FFF2-40B4-BE49-F238E27FC236}">
                        <a16:creationId xmlns:a16="http://schemas.microsoft.com/office/drawing/2014/main" id="{81FB36EC-6808-DA12-D7D4-48CB6DCC5C1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55873" y="5030188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7" name="Oval 96">
                    <a:extLst>
                      <a:ext uri="{FF2B5EF4-FFF2-40B4-BE49-F238E27FC236}">
                        <a16:creationId xmlns:a16="http://schemas.microsoft.com/office/drawing/2014/main" id="{233EDB10-203E-7E40-B459-C9E87DD7B4E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54205" y="4397533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8" name="Oval 97">
                    <a:extLst>
                      <a:ext uri="{FF2B5EF4-FFF2-40B4-BE49-F238E27FC236}">
                        <a16:creationId xmlns:a16="http://schemas.microsoft.com/office/drawing/2014/main" id="{2D6729CE-8EF7-5219-2469-62270C60BE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35383" y="4959235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9" name="Oval 98">
                    <a:extLst>
                      <a:ext uri="{FF2B5EF4-FFF2-40B4-BE49-F238E27FC236}">
                        <a16:creationId xmlns:a16="http://schemas.microsoft.com/office/drawing/2014/main" id="{E08448AD-AFF2-AAE8-4481-6BD829CA474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067089" y="4962669"/>
                    <a:ext cx="150209" cy="150209"/>
                  </a:xfrm>
                  <a:prstGeom prst="ellipse">
                    <a:avLst/>
                  </a:prstGeom>
                  <a:solidFill>
                    <a:srgbClr val="0070C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0" name="Oval 99">
                    <a:extLst>
                      <a:ext uri="{FF2B5EF4-FFF2-40B4-BE49-F238E27FC236}">
                        <a16:creationId xmlns:a16="http://schemas.microsoft.com/office/drawing/2014/main" id="{80754D8B-3CF6-8438-D15A-70328077ABD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095185" y="4208810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1" name="Oval 100">
                    <a:extLst>
                      <a:ext uri="{FF2B5EF4-FFF2-40B4-BE49-F238E27FC236}">
                        <a16:creationId xmlns:a16="http://schemas.microsoft.com/office/drawing/2014/main" id="{D66199F9-E6FC-2A20-A4A9-8198739D7AE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407823" y="459034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2" name="Oval 101">
                    <a:extLst>
                      <a:ext uri="{FF2B5EF4-FFF2-40B4-BE49-F238E27FC236}">
                        <a16:creationId xmlns:a16="http://schemas.microsoft.com/office/drawing/2014/main" id="{966378E3-A1E9-9F79-2A31-0ED7023D414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887333" y="4519395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3" name="Oval 102">
                    <a:extLst>
                      <a:ext uri="{FF2B5EF4-FFF2-40B4-BE49-F238E27FC236}">
                        <a16:creationId xmlns:a16="http://schemas.microsoft.com/office/drawing/2014/main" id="{F35B1FB7-57D2-0F1E-3E10-7AC9C6828D9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6511296" y="3554508"/>
                    <a:ext cx="150209" cy="150209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4" name="Oval 103">
                    <a:extLst>
                      <a:ext uri="{FF2B5EF4-FFF2-40B4-BE49-F238E27FC236}">
                        <a16:creationId xmlns:a16="http://schemas.microsoft.com/office/drawing/2014/main" id="{C9A88F41-90B5-4DE7-D04B-DC8178A725B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5548158" y="3413592"/>
                    <a:ext cx="150209" cy="150209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71D7BF2-A8D2-8DC1-9A1B-ADF12B2D40AB}"/>
                    </a:ext>
                  </a:extLst>
                </p:cNvPr>
                <p:cNvSpPr txBox="1"/>
                <p:nvPr/>
              </p:nvSpPr>
              <p:spPr>
                <a:xfrm>
                  <a:off x="8353779" y="5912889"/>
                  <a:ext cx="403409" cy="34102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1</a:t>
                  </a:r>
                  <a:endParaRPr lang="en-US" b="1" dirty="0"/>
                </a:p>
              </p:txBody>
            </p:sp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BAF1D13F-13C8-431D-EA39-E6859C2946E1}"/>
                    </a:ext>
                  </a:extLst>
                </p:cNvPr>
                <p:cNvSpPr txBox="1"/>
                <p:nvPr/>
              </p:nvSpPr>
              <p:spPr>
                <a:xfrm rot="16200000">
                  <a:off x="6322995" y="4107408"/>
                  <a:ext cx="403942" cy="3405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/>
                    <a:t>X</a:t>
                  </a:r>
                  <a:r>
                    <a:rPr lang="en-US" b="1" baseline="-25000" dirty="0"/>
                    <a:t>2</a:t>
                  </a:r>
                  <a:endParaRPr lang="en-US" b="1" dirty="0"/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E501516-2F13-895F-6A61-C49B06690996}"/>
                  </a:ext>
                </a:extLst>
              </p:cNvPr>
              <p:cNvSpPr txBox="1"/>
              <p:nvPr/>
            </p:nvSpPr>
            <p:spPr>
              <a:xfrm>
                <a:off x="3394486" y="2179677"/>
                <a:ext cx="8386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solidFill>
                      <a:srgbClr val="00B050"/>
                    </a:solidFill>
                  </a:rPr>
                  <a:t>GREEN</a:t>
                </a:r>
              </a:p>
            </p:txBody>
          </p:sp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62FF0DB6-6431-DBF5-079D-1D2AD04C4CCC}"/>
                  </a:ext>
                </a:extLst>
              </p:cNvPr>
              <p:cNvCxnSpPr/>
              <p:nvPr/>
            </p:nvCxnSpPr>
            <p:spPr>
              <a:xfrm>
                <a:off x="3312529" y="2179677"/>
                <a:ext cx="23167" cy="2910826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EC2087C7-8D00-6BA2-F9CA-6EFDC4712FC1}"/>
                  </a:ext>
                </a:extLst>
              </p:cNvPr>
              <p:cNvSpPr/>
              <p:nvPr/>
            </p:nvSpPr>
            <p:spPr>
              <a:xfrm>
                <a:off x="2281876" y="2252046"/>
                <a:ext cx="57259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7552947D-331D-F2BB-58B7-25AE9F47D5F0}"/>
                  </a:ext>
                </a:extLst>
              </p:cNvPr>
              <p:cNvSpPr txBox="1"/>
              <p:nvPr/>
            </p:nvSpPr>
            <p:spPr>
              <a:xfrm>
                <a:off x="3473856" y="5363639"/>
                <a:ext cx="14226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Split 1:X</a:t>
                </a:r>
                <a:r>
                  <a:rPr lang="en-US" baseline="-25000" dirty="0"/>
                  <a:t>1</a:t>
                </a:r>
                <a:r>
                  <a:rPr lang="en-US" dirty="0"/>
                  <a:t>&gt; 6</a:t>
                </a:r>
              </a:p>
            </p:txBody>
          </p:sp>
        </p:grp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F39F06D3-24DF-69F3-551D-9DFDFF133C8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51048" y="4476479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0B0C2D28-35C9-80FD-B291-7836EDCA1A3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944913" y="4423264"/>
              <a:ext cx="115728" cy="118388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7E55C072-619A-A49B-6C41-88CE740335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06229" y="4332861"/>
              <a:ext cx="115728" cy="118388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942327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9194" y="6928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– Assigning Classes/Groups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35409" y="1483037"/>
            <a:ext cx="949869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node is classified as belonging to the group that has the highest </a:t>
            </a:r>
          </a:p>
          <a:p>
            <a:r>
              <a:rPr lang="en-US" sz="2400" dirty="0"/>
              <a:t>    probability of membership (i.e., the group that minimizes the probability</a:t>
            </a:r>
          </a:p>
          <a:p>
            <a:r>
              <a:rPr lang="en-US" sz="2400" dirty="0"/>
              <a:t>    of misclassification).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96953" y="3397522"/>
            <a:ext cx="3259686" cy="2325234"/>
            <a:chOff x="596953" y="3918382"/>
            <a:chExt cx="3259686" cy="2325234"/>
          </a:xfrm>
        </p:grpSpPr>
        <p:grpSp>
          <p:nvGrpSpPr>
            <p:cNvPr id="4" name="Group 3"/>
            <p:cNvGrpSpPr/>
            <p:nvPr/>
          </p:nvGrpSpPr>
          <p:grpSpPr>
            <a:xfrm>
              <a:off x="596953" y="3918382"/>
              <a:ext cx="2943780" cy="2288231"/>
              <a:chOff x="6523191" y="1886673"/>
              <a:chExt cx="2943780" cy="228823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6523191" y="3251574"/>
                <a:ext cx="102784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0 (0.00)</a:t>
                </a:r>
              </a:p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10 (0.92)</a:t>
                </a:r>
              </a:p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1 (0.08)</a:t>
                </a: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785432" y="2821458"/>
                <a:ext cx="504825" cy="411980"/>
              </a:xfrm>
              <a:prstGeom prst="rect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Oval 6"/>
              <p:cNvSpPr/>
              <p:nvPr/>
            </p:nvSpPr>
            <p:spPr>
              <a:xfrm>
                <a:off x="7791450" y="1886673"/>
                <a:ext cx="548108" cy="477670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8" name="Elbow Connector 7"/>
              <p:cNvCxnSpPr>
                <a:stCxn id="6" idx="0"/>
                <a:endCxn id="7" idx="2"/>
              </p:cNvCxnSpPr>
              <p:nvPr/>
            </p:nvCxnSpPr>
            <p:spPr>
              <a:xfrm rot="5400000" flipH="1" flipV="1">
                <a:off x="7066672" y="2096681"/>
                <a:ext cx="695950" cy="753605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/>
              <p:cNvSpPr/>
              <p:nvPr/>
            </p:nvSpPr>
            <p:spPr>
              <a:xfrm>
                <a:off x="8962146" y="2855746"/>
                <a:ext cx="504825" cy="41198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" name="Elbow Connector 9"/>
              <p:cNvCxnSpPr>
                <a:stCxn id="9" idx="0"/>
                <a:endCxn id="7" idx="6"/>
              </p:cNvCxnSpPr>
              <p:nvPr/>
            </p:nvCxnSpPr>
            <p:spPr>
              <a:xfrm rot="16200000" flipV="1">
                <a:off x="8411940" y="2053126"/>
                <a:ext cx="730238" cy="875001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1635409" y="4329321"/>
              <a:ext cx="10278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10 (0.37)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11 (0.41)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6 (0.22)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828794" y="5320286"/>
              <a:ext cx="1027845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10 (0.63)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1 (0.06)</a:t>
              </a:r>
            </a:p>
            <a:p>
              <a:pPr algn="ctr"/>
              <a:r>
                <a:rPr lang="en-US" b="1" dirty="0">
                  <a:solidFill>
                    <a:srgbClr val="0070C0"/>
                  </a:solidFill>
                </a:rPr>
                <a:t>5 (0.31)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960211" y="3276600"/>
                <a:ext cx="7289560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max </a:t>
                </a:r>
                <a:r>
                  <a:rPr lang="en-US" sz="2400" i="1" dirty="0"/>
                  <a:t>p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𝑗</m:t>
                        </m:r>
                      </m:e>
                      <m:e>
                        <m:r>
                          <a:rPr lang="en-US" sz="2400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dirty="0"/>
                  <a:t>: Equals the proportion of samples from the </a:t>
                </a:r>
              </a:p>
              <a:p>
                <a:r>
                  <a:rPr lang="en-US" sz="2400" i="1" dirty="0"/>
                  <a:t>                      </a:t>
                </a:r>
                <a:r>
                  <a:rPr lang="en-US" sz="2400" dirty="0"/>
                  <a:t>largest group when priors are proportional.</a:t>
                </a:r>
              </a:p>
              <a:p>
                <a:endParaRPr lang="en-US" sz="2400" i="1" dirty="0"/>
              </a:p>
              <a:p>
                <a:r>
                  <a:rPr lang="en-US" sz="2400" i="1" dirty="0"/>
                  <a:t>Probability of misclassification at a given node:</a:t>
                </a:r>
              </a:p>
              <a:p>
                <a:r>
                  <a:rPr lang="en-US" sz="2400" i="1" dirty="0"/>
                  <a:t>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=1−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sz="2400" b="0" i="0" smtClean="0">
                            <a:latin typeface="Cambria Math"/>
                          </a:rPr>
                          <m:t> 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/>
                              </a:rPr>
                              <m:t>𝑗</m:t>
                            </m:r>
                          </m:e>
                          <m:e>
                            <m:r>
                              <a:rPr lang="en-US" sz="2400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func>
                  </m:oMath>
                </a14:m>
                <a:endParaRPr lang="en-US" sz="2400" i="1" dirty="0"/>
              </a:p>
              <a:p>
                <a:endParaRPr lang="en-US" sz="2400" i="1" dirty="0"/>
              </a:p>
              <a:p>
                <a:r>
                  <a:rPr lang="en-US" sz="2400" i="1" dirty="0"/>
                  <a:t>Overall tree misclassification rate (</a:t>
                </a:r>
                <a:r>
                  <a:rPr lang="en-US" sz="2400" b="1" i="1" dirty="0"/>
                  <a:t>Relative error</a:t>
                </a:r>
                <a:r>
                  <a:rPr lang="en-US" sz="2400" i="1" dirty="0"/>
                  <a:t>):</a:t>
                </a:r>
              </a:p>
              <a:p>
                <a:r>
                  <a:rPr lang="en-US" sz="2400" i="1" dirty="0"/>
                  <a:t>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endParaRPr lang="en-US" sz="2400" i="1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211" y="3276600"/>
                <a:ext cx="7289560" cy="3785652"/>
              </a:xfrm>
              <a:prstGeom prst="rect">
                <a:avLst/>
              </a:prstGeom>
              <a:blipFill rotWithShape="0">
                <a:blip r:embed="rId2"/>
                <a:stretch>
                  <a:fillRect l="-1339" t="-1288" b="-35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32006" y="6093311"/>
                <a:ext cx="512916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(0.08*0.41)+ (0.37*0.59) = 0.25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006" y="6093311"/>
                <a:ext cx="5129161" cy="461665"/>
              </a:xfrm>
              <a:prstGeom prst="rect">
                <a:avLst/>
              </a:prstGeom>
              <a:blipFill rotWithShape="0">
                <a:blip r:embed="rId3"/>
                <a:stretch>
                  <a:fillRect l="-238" t="-10667" r="-951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692171" y="392188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298610" y="396551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16</a:t>
            </a:r>
          </a:p>
        </p:txBody>
      </p:sp>
      <p:sp>
        <p:nvSpPr>
          <p:cNvPr id="21" name="Rectangle 20"/>
          <p:cNvSpPr/>
          <p:nvPr/>
        </p:nvSpPr>
        <p:spPr>
          <a:xfrm>
            <a:off x="4637096" y="6093311"/>
            <a:ext cx="724071" cy="461665"/>
          </a:xfrm>
          <a:prstGeom prst="rect">
            <a:avLst/>
          </a:prstGeom>
          <a:noFill/>
          <a:ln w="254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731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416" y="19350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– Assigning Classes/Groups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10038" y="1690688"/>
            <a:ext cx="4200524" cy="4776787"/>
            <a:chOff x="7108116" y="1886673"/>
            <a:chExt cx="3107504" cy="3647004"/>
          </a:xfrm>
        </p:grpSpPr>
        <p:sp>
          <p:nvSpPr>
            <p:cNvPr id="4" name="TextBox 3"/>
            <p:cNvSpPr txBox="1"/>
            <p:nvPr/>
          </p:nvSpPr>
          <p:spPr>
            <a:xfrm>
              <a:off x="7108116" y="3193676"/>
              <a:ext cx="83869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GREEN</a:t>
              </a:r>
            </a:p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0.92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7275050" y="2783939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7791450" y="1886673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Elbow Connector 6"/>
            <p:cNvCxnSpPr>
              <a:stCxn id="5" idx="0"/>
              <a:endCxn id="6" idx="2"/>
            </p:cNvCxnSpPr>
            <p:nvPr/>
          </p:nvCxnSpPr>
          <p:spPr>
            <a:xfrm rot="5400000" flipH="1" flipV="1">
              <a:off x="7330241" y="2322731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Elbow Connector 7"/>
            <p:cNvCxnSpPr>
              <a:endCxn id="6" idx="6"/>
            </p:cNvCxnSpPr>
            <p:nvPr/>
          </p:nvCxnSpPr>
          <p:spPr>
            <a:xfrm rot="16200000" flipV="1">
              <a:off x="8161942" y="2303124"/>
              <a:ext cx="672234" cy="317001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7745101" y="2374203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r>
                <a:rPr lang="en-US" b="1" dirty="0"/>
                <a:t>&gt; 6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703384" y="4028702"/>
              <a:ext cx="8386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RED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0.78</a:t>
              </a:r>
            </a:p>
          </p:txBody>
        </p:sp>
        <p:cxnSp>
          <p:nvCxnSpPr>
            <p:cNvPr id="11" name="Elbow Connector 10"/>
            <p:cNvCxnSpPr/>
            <p:nvPr/>
          </p:nvCxnSpPr>
          <p:spPr>
            <a:xfrm rot="16200000" flipV="1">
              <a:off x="8631112" y="3026941"/>
              <a:ext cx="629316" cy="58289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/>
            <p:cNvCxnSpPr/>
            <p:nvPr/>
          </p:nvCxnSpPr>
          <p:spPr>
            <a:xfrm rot="5400000" flipH="1" flipV="1">
              <a:off x="7902831" y="3179897"/>
              <a:ext cx="658431" cy="263987"/>
            </a:xfrm>
            <a:prstGeom prst="bentConnector2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/>
            <p:cNvSpPr/>
            <p:nvPr/>
          </p:nvSpPr>
          <p:spPr>
            <a:xfrm>
              <a:off x="8382506" y="2675601"/>
              <a:ext cx="548108" cy="47767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320176" y="3207745"/>
              <a:ext cx="8426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r>
                <a:rPr lang="en-US" b="1" dirty="0"/>
                <a:t>&gt; 3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7877681" y="3635090"/>
              <a:ext cx="504825" cy="41198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8382506" y="3577077"/>
              <a:ext cx="1833114" cy="1956600"/>
              <a:chOff x="7258221" y="3602564"/>
              <a:chExt cx="1833114" cy="19566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8252644" y="4912833"/>
                <a:ext cx="83869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RED</a:t>
                </a:r>
              </a:p>
              <a:p>
                <a:pPr algn="ctr"/>
                <a:r>
                  <a:rPr lang="en-US" b="1" dirty="0">
                    <a:solidFill>
                      <a:srgbClr val="FF0000"/>
                    </a:solidFill>
                  </a:rPr>
                  <a:t>1</a:t>
                </a:r>
              </a:p>
            </p:txBody>
          </p:sp>
          <p:cxnSp>
            <p:nvCxnSpPr>
              <p:cNvPr id="18" name="Elbow Connector 17"/>
              <p:cNvCxnSpPr/>
              <p:nvPr/>
            </p:nvCxnSpPr>
            <p:spPr>
              <a:xfrm rot="16200000" flipV="1">
                <a:off x="8065883" y="3885394"/>
                <a:ext cx="629316" cy="58289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7258221" y="4887410"/>
                <a:ext cx="66954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BLUE</a:t>
                </a:r>
              </a:p>
              <a:p>
                <a:pPr algn="ctr"/>
                <a:r>
                  <a:rPr lang="en-US" b="1" dirty="0">
                    <a:solidFill>
                      <a:srgbClr val="0070C0"/>
                    </a:solidFill>
                  </a:rPr>
                  <a:t>1</a:t>
                </a:r>
              </a:p>
            </p:txBody>
          </p:sp>
          <p:cxnSp>
            <p:nvCxnSpPr>
              <p:cNvPr id="20" name="Elbow Connector 19"/>
              <p:cNvCxnSpPr/>
              <p:nvPr/>
            </p:nvCxnSpPr>
            <p:spPr>
              <a:xfrm rot="5400000" flipH="1" flipV="1">
                <a:off x="7337602" y="4038350"/>
                <a:ext cx="658431" cy="263987"/>
              </a:xfrm>
              <a:prstGeom prst="bentConnector2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Oval 20"/>
              <p:cNvSpPr/>
              <p:nvPr/>
            </p:nvSpPr>
            <p:spPr>
              <a:xfrm>
                <a:off x="7827871" y="3602564"/>
                <a:ext cx="548108" cy="47767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7293986" y="4476479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8401908" y="4489258"/>
                <a:ext cx="504825" cy="411980"/>
              </a:xfrm>
              <a:prstGeom prst="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7754638" y="4101814"/>
                <a:ext cx="84266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1</a:t>
                </a:r>
                <a:r>
                  <a:rPr lang="en-US" b="1" dirty="0"/>
                  <a:t>&gt; 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999041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CART- Pruning Trees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77437" y="1128073"/>
            <a:ext cx="943585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 theory you could end up with one sample in each leaf on a tree. 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However, this is a case of </a:t>
            </a:r>
            <a:r>
              <a:rPr lang="en-US" sz="2400" b="1" dirty="0"/>
              <a:t>over parameterization </a:t>
            </a:r>
            <a:r>
              <a:rPr lang="en-US" sz="2400" dirty="0"/>
              <a:t>and even though they </a:t>
            </a:r>
          </a:p>
          <a:p>
            <a:r>
              <a:rPr lang="en-US" sz="2400" dirty="0"/>
              <a:t>     have a lower misclassification rate, these </a:t>
            </a:r>
            <a:r>
              <a:rPr lang="en-US" sz="2400" b="1" dirty="0"/>
              <a:t>trees preform poorly when </a:t>
            </a:r>
          </a:p>
          <a:p>
            <a:r>
              <a:rPr lang="en-US" sz="2400" b="1" dirty="0"/>
              <a:t>     confronted with new data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To solve this problem, we </a:t>
            </a:r>
            <a:r>
              <a:rPr lang="en-US" sz="2400" b="1" dirty="0"/>
              <a:t>prune</a:t>
            </a:r>
            <a:r>
              <a:rPr lang="en-US" sz="2400" dirty="0"/>
              <a:t> the tree to smaller tree that more </a:t>
            </a:r>
          </a:p>
          <a:p>
            <a:r>
              <a:rPr lang="en-US" sz="2400" dirty="0"/>
              <a:t>     accurately predicts the classification of new data. 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17" y="4209786"/>
            <a:ext cx="2402966" cy="25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5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040" y="87332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CART- Pruning Trees</a:t>
            </a:r>
            <a:br>
              <a:rPr lang="en-US" dirty="0"/>
            </a:br>
            <a:r>
              <a:rPr lang="en-US" sz="3200" i="1" dirty="0"/>
              <a:t>Minimum Cost-Complexity Pruning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5657" y="1643606"/>
            <a:ext cx="105680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Attempts to </a:t>
            </a:r>
            <a:r>
              <a:rPr lang="en-US" sz="2400" b="1" dirty="0"/>
              <a:t>balance the cost of misclassifying known samples </a:t>
            </a:r>
            <a:r>
              <a:rPr lang="en-US" sz="2400" dirty="0"/>
              <a:t>(i.e. removing </a:t>
            </a:r>
          </a:p>
          <a:p>
            <a:r>
              <a:rPr lang="en-US" sz="2400" dirty="0"/>
              <a:t>    branches) and the cost of misclassifying </a:t>
            </a:r>
            <a:r>
              <a:rPr lang="en-US" sz="2400" b="1" dirty="0"/>
              <a:t>unknown samples</a:t>
            </a:r>
            <a:r>
              <a:rPr lang="en-US" sz="2400" dirty="0"/>
              <a:t> (i.e. having too many </a:t>
            </a:r>
          </a:p>
          <a:p>
            <a:r>
              <a:rPr lang="en-US" sz="2400" dirty="0"/>
              <a:t>    branches).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Goal is to </a:t>
            </a:r>
            <a:r>
              <a:rPr lang="en-US" sz="2400" b="1" dirty="0"/>
              <a:t>remove branches </a:t>
            </a:r>
            <a:r>
              <a:rPr lang="en-US" sz="2400" dirty="0"/>
              <a:t>that </a:t>
            </a:r>
            <a:r>
              <a:rPr lang="en-US" sz="2400" b="1" dirty="0"/>
              <a:t>contribute little </a:t>
            </a:r>
            <a:r>
              <a:rPr lang="en-US" sz="2400" dirty="0"/>
              <a:t>to the overall </a:t>
            </a:r>
            <a:r>
              <a:rPr lang="en-US" sz="2400" b="1" dirty="0"/>
              <a:t>classification rate</a:t>
            </a:r>
          </a:p>
          <a:p>
            <a:r>
              <a:rPr lang="en-US" sz="2400" b="1" dirty="0"/>
              <a:t>    </a:t>
            </a:r>
            <a:r>
              <a:rPr lang="en-US" sz="2400" dirty="0"/>
              <a:t>of a tree.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0717" y="4209786"/>
            <a:ext cx="2402966" cy="25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9436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CART- Pruning Trees</a:t>
            </a:r>
            <a:br>
              <a:rPr lang="en-US" dirty="0"/>
            </a:br>
            <a:r>
              <a:rPr lang="en-US" sz="3200" i="1" dirty="0"/>
              <a:t>Minimum Cost-Complexity Pruning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26027" y="1774308"/>
            <a:ext cx="7877156" cy="635585"/>
            <a:chOff x="1026027" y="1774308"/>
            <a:chExt cx="7877156" cy="635585"/>
          </a:xfrm>
        </p:grpSpPr>
        <p:sp>
          <p:nvSpPr>
            <p:cNvPr id="5" name="TextBox 4"/>
            <p:cNvSpPr txBox="1"/>
            <p:nvPr/>
          </p:nvSpPr>
          <p:spPr>
            <a:xfrm>
              <a:off x="1026027" y="1886673"/>
              <a:ext cx="787715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Cost-complexity measure</a:t>
              </a:r>
              <a:r>
                <a:rPr lang="en-US" sz="2400" i="1" dirty="0"/>
                <a:t>:        </a:t>
              </a:r>
              <a:r>
                <a:rPr lang="en-US" sz="2800" i="1" dirty="0"/>
                <a:t>R</a:t>
              </a:r>
              <a:r>
                <a:rPr lang="el-GR" sz="2800" i="1" baseline="-25000" dirty="0"/>
                <a:t>α</a:t>
              </a:r>
              <a:r>
                <a:rPr lang="en-US" sz="2800" i="1" dirty="0"/>
                <a:t> (T) = R(T) + </a:t>
              </a:r>
              <a:r>
                <a:rPr lang="el-GR" sz="2800" i="1" dirty="0"/>
                <a:t>α|</a:t>
              </a:r>
              <a:r>
                <a:rPr lang="en-US" sz="2800" i="1" dirty="0"/>
                <a:t>T</a:t>
              </a:r>
              <a:r>
                <a:rPr lang="el-GR" sz="2800" i="1" dirty="0"/>
                <a:t>|</a:t>
              </a:r>
              <a:r>
                <a:rPr lang="en-US" sz="2800" i="1" dirty="0"/>
                <a:t> </a:t>
              </a:r>
              <a:r>
                <a:rPr lang="en-US" sz="2400" i="1" dirty="0"/>
                <a:t>               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7253898" y="177430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~</a:t>
              </a:r>
            </a:p>
          </p:txBody>
        </p:sp>
      </p:grpSp>
      <p:sp>
        <p:nvSpPr>
          <p:cNvPr id="8" name="Rectangle 7"/>
          <p:cNvSpPr/>
          <p:nvPr/>
        </p:nvSpPr>
        <p:spPr>
          <a:xfrm>
            <a:off x="5186180" y="2907268"/>
            <a:ext cx="6246967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R(T)</a:t>
            </a:r>
            <a:r>
              <a:rPr lang="en-US" sz="2800" i="1" dirty="0"/>
              <a:t> </a:t>
            </a:r>
            <a:r>
              <a:rPr lang="en-US" sz="2800" dirty="0"/>
              <a:t>= </a:t>
            </a:r>
            <a:r>
              <a:rPr lang="en-US" sz="2800" i="1" dirty="0"/>
              <a:t> </a:t>
            </a:r>
            <a:r>
              <a:rPr lang="en-US" sz="2800" dirty="0"/>
              <a:t>Overall misclassification cost (rate)</a:t>
            </a:r>
          </a:p>
          <a:p>
            <a:r>
              <a:rPr lang="en-US" sz="2800" i="1" dirty="0"/>
              <a:t> 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228753" y="3611846"/>
            <a:ext cx="5641609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i="1" dirty="0"/>
              <a:t>  </a:t>
            </a:r>
            <a:r>
              <a:rPr lang="el-GR" sz="2800" b="1" i="1" dirty="0"/>
              <a:t>α</a:t>
            </a:r>
            <a:r>
              <a:rPr lang="en-US" sz="2800" i="1" dirty="0"/>
              <a:t> =   </a:t>
            </a:r>
            <a:r>
              <a:rPr lang="en-US" sz="2800" dirty="0"/>
              <a:t>Complexity parameter</a:t>
            </a:r>
          </a:p>
          <a:p>
            <a:endParaRPr lang="en-US" sz="2800" dirty="0"/>
          </a:p>
          <a:p>
            <a:r>
              <a:rPr lang="el-GR" sz="2800" b="1" i="1" dirty="0"/>
              <a:t>|</a:t>
            </a:r>
            <a:r>
              <a:rPr lang="en-US" sz="2800" b="1" i="1" dirty="0"/>
              <a:t>T</a:t>
            </a:r>
            <a:r>
              <a:rPr lang="el-GR" sz="2800" b="1" i="1" dirty="0"/>
              <a:t>|</a:t>
            </a:r>
            <a:r>
              <a:rPr lang="en-US" sz="2800" b="1" i="1" dirty="0"/>
              <a:t> </a:t>
            </a:r>
            <a:r>
              <a:rPr lang="en-US" sz="2800" dirty="0"/>
              <a:t>=   Complexity = # terminal nodes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43851" y="4381287"/>
            <a:ext cx="3000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~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754654" y="2800245"/>
            <a:ext cx="3389084" cy="2975524"/>
            <a:chOff x="749666" y="3332679"/>
            <a:chExt cx="2572268" cy="2421473"/>
          </a:xfrm>
        </p:grpSpPr>
        <p:grpSp>
          <p:nvGrpSpPr>
            <p:cNvPr id="20" name="Group 19"/>
            <p:cNvGrpSpPr/>
            <p:nvPr/>
          </p:nvGrpSpPr>
          <p:grpSpPr>
            <a:xfrm>
              <a:off x="749666" y="3332679"/>
              <a:ext cx="2572268" cy="2421473"/>
              <a:chOff x="124174" y="3761772"/>
              <a:chExt cx="2572268" cy="2421473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838200" y="3761772"/>
                <a:ext cx="0" cy="18635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 flipH="1">
                <a:off x="838200" y="5623937"/>
                <a:ext cx="1858242" cy="1359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Freeform 15"/>
              <p:cNvSpPr/>
              <p:nvPr/>
            </p:nvSpPr>
            <p:spPr>
              <a:xfrm>
                <a:off x="902825" y="3877519"/>
                <a:ext cx="1689904" cy="1678329"/>
              </a:xfrm>
              <a:custGeom>
                <a:avLst/>
                <a:gdLst>
                  <a:gd name="connsiteX0" fmla="*/ 0 w 1689904"/>
                  <a:gd name="connsiteY0" fmla="*/ 0 h 1678329"/>
                  <a:gd name="connsiteX1" fmla="*/ 532436 w 1689904"/>
                  <a:gd name="connsiteY1" fmla="*/ 1342663 h 1678329"/>
                  <a:gd name="connsiteX2" fmla="*/ 1689904 w 1689904"/>
                  <a:gd name="connsiteY2" fmla="*/ 1678329 h 1678329"/>
                  <a:gd name="connsiteX3" fmla="*/ 1689904 w 1689904"/>
                  <a:gd name="connsiteY3" fmla="*/ 1678329 h 16783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89904" h="1678329">
                    <a:moveTo>
                      <a:pt x="0" y="0"/>
                    </a:moveTo>
                    <a:cubicBezTo>
                      <a:pt x="125392" y="531471"/>
                      <a:pt x="250785" y="1062942"/>
                      <a:pt x="532436" y="1342663"/>
                    </a:cubicBezTo>
                    <a:cubicBezTo>
                      <a:pt x="814087" y="1622384"/>
                      <a:pt x="1689904" y="1678329"/>
                      <a:pt x="1689904" y="1678329"/>
                    </a:cubicBezTo>
                    <a:lnTo>
                      <a:pt x="1689904" y="1678329"/>
                    </a:lnTo>
                  </a:path>
                </a:pathLst>
              </a:custGeom>
              <a:noFill/>
              <a:ln w="254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124174" y="4566403"/>
                <a:ext cx="542872" cy="300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i="1" dirty="0"/>
                  <a:t>R</a:t>
                </a:r>
                <a:r>
                  <a:rPr lang="el-GR" b="1" i="1" baseline="-25000" dirty="0"/>
                  <a:t>α</a:t>
                </a:r>
                <a:r>
                  <a:rPr lang="en-US" b="1" i="1" dirty="0"/>
                  <a:t> (T)</a:t>
                </a:r>
                <a:endParaRPr lang="en-US" b="1" dirty="0"/>
              </a:p>
            </p:txBody>
          </p:sp>
          <p:sp>
            <p:nvSpPr>
              <p:cNvPr id="18" name="Rectangle 17"/>
              <p:cNvSpPr/>
              <p:nvPr/>
            </p:nvSpPr>
            <p:spPr>
              <a:xfrm>
                <a:off x="1397536" y="5813913"/>
                <a:ext cx="569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l-GR" b="1" i="1" dirty="0"/>
                  <a:t>|</a:t>
                </a:r>
                <a:r>
                  <a:rPr lang="en-US" b="1" i="1" dirty="0"/>
                  <a:t>T</a:t>
                </a:r>
                <a:r>
                  <a:rPr lang="el-GR" b="1" i="1" dirty="0"/>
                  <a:t>|</a:t>
                </a:r>
                <a:r>
                  <a:rPr lang="en-US" b="1" i="1" dirty="0"/>
                  <a:t> </a:t>
                </a:r>
                <a:endParaRPr lang="en-US" dirty="0"/>
              </a:p>
            </p:txBody>
          </p:sp>
        </p:grpSp>
        <p:sp>
          <p:nvSpPr>
            <p:cNvPr id="21" name="Rectangle 20"/>
            <p:cNvSpPr/>
            <p:nvPr/>
          </p:nvSpPr>
          <p:spPr>
            <a:xfrm>
              <a:off x="2113750" y="5235138"/>
              <a:ext cx="30008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32227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CART- Pruning Trees</a:t>
            </a:r>
            <a:br>
              <a:rPr lang="en-US" dirty="0"/>
            </a:br>
            <a:r>
              <a:rPr lang="en-US" sz="3200" i="1" dirty="0"/>
              <a:t>Cross-Validation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59841" y="1563367"/>
            <a:ext cx="11029751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V-fold Cross Validation:</a:t>
            </a:r>
          </a:p>
          <a:p>
            <a:endParaRPr lang="en-US" sz="2400" b="1" dirty="0"/>
          </a:p>
          <a:p>
            <a:r>
              <a:rPr lang="en-US" sz="2400" dirty="0"/>
              <a:t>1) Divided data into </a:t>
            </a:r>
            <a:r>
              <a:rPr lang="en-US" sz="2400" i="1" dirty="0"/>
              <a:t>V</a:t>
            </a:r>
            <a:r>
              <a:rPr lang="en-US" sz="2400" dirty="0"/>
              <a:t> mutually exclusive subsets of approximately the same size.</a:t>
            </a:r>
          </a:p>
          <a:p>
            <a:endParaRPr lang="en-US" sz="2400" dirty="0"/>
          </a:p>
          <a:p>
            <a:r>
              <a:rPr lang="en-US" sz="2400" dirty="0"/>
              <a:t>2) Drop out one subset (i.e. testing data) at a time and build a tree from the </a:t>
            </a:r>
          </a:p>
          <a:p>
            <a:r>
              <a:rPr lang="en-US" sz="2400" dirty="0"/>
              <a:t>     remaining subsets (i.e., training data), and use the tree on the testing data.</a:t>
            </a:r>
          </a:p>
          <a:p>
            <a:endParaRPr lang="en-US" sz="2400" dirty="0"/>
          </a:p>
          <a:p>
            <a:r>
              <a:rPr lang="en-US" sz="2400" dirty="0"/>
              <a:t>3) Calculate the estimated error (i.e., misclassification) for each subset and sum the </a:t>
            </a:r>
          </a:p>
          <a:p>
            <a:r>
              <a:rPr lang="en-US" sz="2400" dirty="0"/>
              <a:t>     error over all subsets.</a:t>
            </a:r>
          </a:p>
          <a:p>
            <a:endParaRPr lang="en-US" sz="2400" dirty="0"/>
          </a:p>
          <a:p>
            <a:r>
              <a:rPr lang="en-US" sz="2400" dirty="0"/>
              <a:t>4) Repeat steps 2-3 for trees of each size</a:t>
            </a:r>
          </a:p>
          <a:p>
            <a:endParaRPr lang="en-US" sz="2400" dirty="0"/>
          </a:p>
          <a:p>
            <a:r>
              <a:rPr lang="en-US" sz="2400" dirty="0"/>
              <a:t>5) Select the trees size with the minimum estimated error  (i.e., least misclassifications)</a:t>
            </a:r>
          </a:p>
        </p:txBody>
      </p:sp>
    </p:spTree>
    <p:extLst>
      <p:ext uri="{BB962C8B-B14F-4D97-AF65-F5344CB8AC3E}">
        <p14:creationId xmlns:p14="http://schemas.microsoft.com/office/powerpoint/2010/main" val="394324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3184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and Regression Trees (CART)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57333" y="778558"/>
            <a:ext cx="7670882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Nonparametric </a:t>
            </a:r>
            <a:r>
              <a:rPr lang="en-US" sz="2000" dirty="0"/>
              <a:t>procedure for exploration, description, and </a:t>
            </a:r>
          </a:p>
          <a:p>
            <a:r>
              <a:rPr lang="en-US" sz="2000" dirty="0"/>
              <a:t>     prediction of grouped data.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Can be used with </a:t>
            </a:r>
            <a:r>
              <a:rPr lang="en-US" sz="2000" b="1" dirty="0"/>
              <a:t>categorical response</a:t>
            </a:r>
            <a:r>
              <a:rPr lang="en-US" sz="2000" dirty="0"/>
              <a:t> variable (</a:t>
            </a:r>
            <a:r>
              <a:rPr lang="en-US" sz="2000" b="1" dirty="0"/>
              <a:t>Classification Tree</a:t>
            </a:r>
            <a:r>
              <a:rPr lang="en-US" sz="2000" dirty="0"/>
              <a:t>)</a:t>
            </a:r>
          </a:p>
          <a:p>
            <a:r>
              <a:rPr lang="en-US" sz="2000" dirty="0"/>
              <a:t>      or </a:t>
            </a:r>
            <a:r>
              <a:rPr lang="en-US" sz="2000" b="1" dirty="0"/>
              <a:t>continuous response </a:t>
            </a:r>
            <a:r>
              <a:rPr lang="en-US" sz="2000" dirty="0"/>
              <a:t>variable (</a:t>
            </a:r>
            <a:r>
              <a:rPr lang="en-US" sz="2000" b="1" dirty="0"/>
              <a:t>Regression Tree</a:t>
            </a:r>
            <a:r>
              <a:rPr lang="en-US" sz="2000" dirty="0"/>
              <a:t>).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Employs </a:t>
            </a:r>
            <a:r>
              <a:rPr lang="en-US" sz="2000" b="1" dirty="0"/>
              <a:t>recursive partitioning </a:t>
            </a:r>
            <a:r>
              <a:rPr lang="en-US" sz="2000" dirty="0"/>
              <a:t>of multivariate space so that</a:t>
            </a:r>
          </a:p>
          <a:p>
            <a:r>
              <a:rPr lang="en-US" sz="2000" dirty="0"/>
              <a:t>      samples within each partition become more and more homogenous.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7062650" y="3107140"/>
            <a:ext cx="3764957" cy="3714750"/>
            <a:chOff x="7178305" y="2892088"/>
            <a:chExt cx="4082828" cy="4023062"/>
          </a:xfrm>
        </p:grpSpPr>
        <p:grpSp>
          <p:nvGrpSpPr>
            <p:cNvPr id="4" name="Group 3"/>
            <p:cNvGrpSpPr/>
            <p:nvPr/>
          </p:nvGrpSpPr>
          <p:grpSpPr>
            <a:xfrm>
              <a:off x="7315952" y="2892088"/>
              <a:ext cx="3945181" cy="4023062"/>
              <a:chOff x="3373392" y="1212986"/>
              <a:chExt cx="5120640" cy="5104415"/>
            </a:xfrm>
          </p:grpSpPr>
          <p:pic>
            <p:nvPicPr>
              <p:cNvPr id="5" name="Picture 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3392" y="1212986"/>
                <a:ext cx="5120640" cy="5104415"/>
              </a:xfrm>
              <a:prstGeom prst="rect">
                <a:avLst/>
              </a:prstGeom>
            </p:spPr>
          </p:pic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4807878" y="5134454"/>
                <a:ext cx="150209" cy="150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4371767" y="3716884"/>
                <a:ext cx="150209" cy="150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5403473" y="4055985"/>
                <a:ext cx="150209" cy="150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6071282" y="308766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>
                <a:off x="4431569" y="29664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500647" y="227531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4882983" y="3857710"/>
                <a:ext cx="150209" cy="150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5914689" y="3988466"/>
                <a:ext cx="150209" cy="150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4942785" y="2898940"/>
                <a:ext cx="150209" cy="150209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7133451" y="4091131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6659828" y="469461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7255423" y="328047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7923232" y="264782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6734933" y="320952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7766639" y="32129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6794735" y="245910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5555873" y="5030188"/>
                <a:ext cx="150209" cy="1502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6223682" y="4397534"/>
                <a:ext cx="150209" cy="1502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5035383" y="4959235"/>
                <a:ext cx="150209" cy="1502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6067089" y="496266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5095185" y="420881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7407823" y="4590348"/>
                <a:ext cx="150209" cy="1502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6887333" y="4519395"/>
                <a:ext cx="150209" cy="150209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6376082" y="355450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0" name="Oval 29"/>
              <p:cNvSpPr>
                <a:spLocks noChangeAspect="1"/>
              </p:cNvSpPr>
              <p:nvPr/>
            </p:nvSpPr>
            <p:spPr>
              <a:xfrm>
                <a:off x="5548158" y="3413592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cxnSp>
          <p:nvCxnSpPr>
            <p:cNvPr id="58" name="Straight Connector 57"/>
            <p:cNvCxnSpPr/>
            <p:nvPr/>
          </p:nvCxnSpPr>
          <p:spPr>
            <a:xfrm>
              <a:off x="9632704" y="3283136"/>
              <a:ext cx="14656" cy="3001917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7766613" y="4826546"/>
              <a:ext cx="1861064" cy="12634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10336915" y="3262424"/>
              <a:ext cx="4619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</a:t>
              </a:r>
              <a:r>
                <a:rPr lang="en-US" sz="3200" baseline="-25000" dirty="0"/>
                <a:t>3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8901782" y="3253042"/>
              <a:ext cx="4619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</a:t>
              </a:r>
              <a:r>
                <a:rPr lang="en-US" sz="3200" baseline="-25000" dirty="0"/>
                <a:t>5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862039" y="5196132"/>
              <a:ext cx="46198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t</a:t>
              </a:r>
              <a:r>
                <a:rPr lang="en-US" sz="3200" baseline="-25000" dirty="0"/>
                <a:t>4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9190209" y="6440830"/>
              <a:ext cx="4374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endParaRPr lang="en-US" b="1" dirty="0"/>
            </a:p>
          </p:txBody>
        </p:sp>
        <p:sp>
          <p:nvSpPr>
            <p:cNvPr id="69" name="TextBox 68"/>
            <p:cNvSpPr txBox="1"/>
            <p:nvPr/>
          </p:nvSpPr>
          <p:spPr>
            <a:xfrm rot="16200000">
              <a:off x="7144237" y="4599428"/>
              <a:ext cx="43746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endParaRPr lang="en-US" b="1" dirty="0"/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0853115" y="4611248"/>
              <a:ext cx="115728" cy="118388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1696755" y="3386368"/>
            <a:ext cx="2826897" cy="2993384"/>
            <a:chOff x="1687230" y="3283136"/>
            <a:chExt cx="2826897" cy="2993384"/>
          </a:xfrm>
        </p:grpSpPr>
        <p:sp>
          <p:nvSpPr>
            <p:cNvPr id="31" name="Oval 30"/>
            <p:cNvSpPr/>
            <p:nvPr/>
          </p:nvSpPr>
          <p:spPr>
            <a:xfrm>
              <a:off x="3171463" y="3366063"/>
              <a:ext cx="601884" cy="557822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5" name="Group 84"/>
            <p:cNvGrpSpPr/>
            <p:nvPr/>
          </p:nvGrpSpPr>
          <p:grpSpPr>
            <a:xfrm>
              <a:off x="1687230" y="3283136"/>
              <a:ext cx="2826897" cy="2993384"/>
              <a:chOff x="1687230" y="3283136"/>
              <a:chExt cx="2826897" cy="2993384"/>
            </a:xfrm>
          </p:grpSpPr>
          <p:sp>
            <p:nvSpPr>
              <p:cNvPr id="77" name="TextBox 76"/>
              <p:cNvSpPr txBox="1"/>
              <p:nvPr/>
            </p:nvSpPr>
            <p:spPr>
              <a:xfrm>
                <a:off x="2377265" y="4879464"/>
                <a:ext cx="9494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b="1" dirty="0"/>
                  <a:t>&lt; 5</a:t>
                </a:r>
              </a:p>
            </p:txBody>
          </p:sp>
          <p:sp>
            <p:nvSpPr>
              <p:cNvPr id="72" name="TextBox 71"/>
              <p:cNvSpPr txBox="1"/>
              <p:nvPr/>
            </p:nvSpPr>
            <p:spPr>
              <a:xfrm>
                <a:off x="3163112" y="4021010"/>
                <a:ext cx="11815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b="1" dirty="0"/>
                  <a:t>&lt; 6</a:t>
                </a:r>
              </a:p>
            </p:txBody>
          </p:sp>
          <p:grpSp>
            <p:nvGrpSpPr>
              <p:cNvPr id="84" name="Group 83"/>
              <p:cNvGrpSpPr/>
              <p:nvPr/>
            </p:nvGrpSpPr>
            <p:grpSpPr>
              <a:xfrm>
                <a:off x="1687230" y="3283136"/>
                <a:ext cx="2826897" cy="2993384"/>
                <a:chOff x="1687230" y="3283136"/>
                <a:chExt cx="2826897" cy="2993384"/>
              </a:xfrm>
            </p:grpSpPr>
            <p:cxnSp>
              <p:nvCxnSpPr>
                <p:cNvPr id="51" name="Straight Arrow Connector 50"/>
                <p:cNvCxnSpPr/>
                <p:nvPr/>
              </p:nvCxnSpPr>
              <p:spPr>
                <a:xfrm flipH="1">
                  <a:off x="2926146" y="3881228"/>
                  <a:ext cx="400465" cy="360381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3" name="Group 82"/>
                <p:cNvGrpSpPr/>
                <p:nvPr/>
              </p:nvGrpSpPr>
              <p:grpSpPr>
                <a:xfrm>
                  <a:off x="1687230" y="3283136"/>
                  <a:ext cx="2826897" cy="2993384"/>
                  <a:chOff x="1687230" y="3283136"/>
                  <a:chExt cx="2826897" cy="2993384"/>
                </a:xfrm>
              </p:grpSpPr>
              <p:grpSp>
                <p:nvGrpSpPr>
                  <p:cNvPr id="71" name="Group 70"/>
                  <p:cNvGrpSpPr/>
                  <p:nvPr/>
                </p:nvGrpSpPr>
                <p:grpSpPr>
                  <a:xfrm>
                    <a:off x="1687230" y="3283136"/>
                    <a:ext cx="2826897" cy="2638178"/>
                    <a:chOff x="1687230" y="3283136"/>
                    <a:chExt cx="2826897" cy="2638178"/>
                  </a:xfrm>
                </p:grpSpPr>
                <p:sp>
                  <p:nvSpPr>
                    <p:cNvPr id="32" name="Oval 31"/>
                    <p:cNvSpPr/>
                    <p:nvPr/>
                  </p:nvSpPr>
                  <p:spPr>
                    <a:xfrm>
                      <a:off x="2467337" y="4211353"/>
                      <a:ext cx="601884" cy="557822"/>
                    </a:xfrm>
                    <a:prstGeom prst="ellipse">
                      <a:avLst/>
                    </a:prstGeom>
                    <a:noFill/>
                    <a:ln w="349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3276418" y="3283136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1</a:t>
                      </a:r>
                    </a:p>
                  </p:txBody>
                </p:sp>
                <p:sp>
                  <p:nvSpPr>
                    <p:cNvPr id="35" name="TextBox 34"/>
                    <p:cNvSpPr txBox="1"/>
                    <p:nvPr/>
                  </p:nvSpPr>
                  <p:spPr>
                    <a:xfrm>
                      <a:off x="2549145" y="4176315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2</a:t>
                      </a:r>
                    </a:p>
                  </p:txBody>
                </p:sp>
                <p:sp>
                  <p:nvSpPr>
                    <p:cNvPr id="36" name="Rectangle 35"/>
                    <p:cNvSpPr/>
                    <p:nvPr/>
                  </p:nvSpPr>
                  <p:spPr>
                    <a:xfrm>
                      <a:off x="3884490" y="429064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7" name="TextBox 36"/>
                    <p:cNvSpPr txBox="1"/>
                    <p:nvPr/>
                  </p:nvSpPr>
                  <p:spPr>
                    <a:xfrm>
                      <a:off x="3989272" y="432376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3</a:t>
                      </a:r>
                    </a:p>
                  </p:txBody>
                </p:sp>
                <p:sp>
                  <p:nvSpPr>
                    <p:cNvPr id="38" name="Rectangle 37"/>
                    <p:cNvSpPr/>
                    <p:nvPr/>
                  </p:nvSpPr>
                  <p:spPr>
                    <a:xfrm>
                      <a:off x="1687230" y="524170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1792012" y="520537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4</a:t>
                      </a:r>
                    </a:p>
                  </p:txBody>
                </p:sp>
                <p:sp>
                  <p:nvSpPr>
                    <p:cNvPr id="40" name="Rectangle 39"/>
                    <p:cNvSpPr/>
                    <p:nvPr/>
                  </p:nvSpPr>
                  <p:spPr>
                    <a:xfrm>
                      <a:off x="3078123" y="525520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1" name="TextBox 40"/>
                    <p:cNvSpPr txBox="1"/>
                    <p:nvPr/>
                  </p:nvSpPr>
                  <p:spPr>
                    <a:xfrm>
                      <a:off x="3182905" y="521887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5</a:t>
                      </a:r>
                    </a:p>
                  </p:txBody>
                </p:sp>
                <p:cxnSp>
                  <p:nvCxnSpPr>
                    <p:cNvPr id="43" name="Straight Arrow Connector 42"/>
                    <p:cNvCxnSpPr/>
                    <p:nvPr/>
                  </p:nvCxnSpPr>
                  <p:spPr>
                    <a:xfrm flipH="1">
                      <a:off x="2023005" y="4735365"/>
                      <a:ext cx="526140" cy="415617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Arrow Connector 45"/>
                    <p:cNvCxnSpPr/>
                    <p:nvPr/>
                  </p:nvCxnSpPr>
                  <p:spPr>
                    <a:xfrm>
                      <a:off x="2888477" y="4733784"/>
                      <a:ext cx="456989" cy="448691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3" name="Straight Arrow Connector 52"/>
                    <p:cNvCxnSpPr>
                      <a:stCxn id="31" idx="5"/>
                      <a:endCxn id="36" idx="0"/>
                    </p:cNvCxnSpPr>
                    <p:nvPr/>
                  </p:nvCxnSpPr>
                  <p:spPr>
                    <a:xfrm>
                      <a:off x="3685203" y="3842194"/>
                      <a:ext cx="514106" cy="448452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3" name="TextBox 72"/>
                  <p:cNvSpPr txBox="1"/>
                  <p:nvPr/>
                </p:nvSpPr>
                <p:spPr>
                  <a:xfrm>
                    <a:off x="2405113" y="3692086"/>
                    <a:ext cx="594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</a:rPr>
                      <a:t>yes</a:t>
                    </a:r>
                  </a:p>
                </p:txBody>
              </p:sp>
              <p:sp>
                <p:nvSpPr>
                  <p:cNvPr id="74" name="TextBox 73"/>
                  <p:cNvSpPr txBox="1"/>
                  <p:nvPr/>
                </p:nvSpPr>
                <p:spPr>
                  <a:xfrm>
                    <a:off x="1691617" y="4399618"/>
                    <a:ext cx="594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</a:rPr>
                      <a:t>yes</a:t>
                    </a:r>
                  </a:p>
                </p:txBody>
              </p:sp>
              <p:sp>
                <p:nvSpPr>
                  <p:cNvPr id="75" name="TextBox 74"/>
                  <p:cNvSpPr txBox="1"/>
                  <p:nvPr/>
                </p:nvSpPr>
                <p:spPr>
                  <a:xfrm>
                    <a:off x="3973889" y="3647997"/>
                    <a:ext cx="50847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</a:rPr>
                      <a:t>no</a:t>
                    </a:r>
                  </a:p>
                </p:txBody>
              </p:sp>
              <p:sp>
                <p:nvSpPr>
                  <p:cNvPr id="76" name="TextBox 75"/>
                  <p:cNvSpPr txBox="1"/>
                  <p:nvPr/>
                </p:nvSpPr>
                <p:spPr>
                  <a:xfrm>
                    <a:off x="3072374" y="4446872"/>
                    <a:ext cx="50847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</a:rPr>
                      <a:t>no</a:t>
                    </a:r>
                  </a:p>
                </p:txBody>
              </p:sp>
              <p:sp>
                <p:nvSpPr>
                  <p:cNvPr id="79" name="Oval 78"/>
                  <p:cNvSpPr>
                    <a:spLocks noChangeAspect="1"/>
                  </p:cNvSpPr>
                  <p:nvPr/>
                </p:nvSpPr>
                <p:spPr>
                  <a:xfrm>
                    <a:off x="4071594" y="5029649"/>
                    <a:ext cx="230128" cy="235417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0" name="Oval 79"/>
                  <p:cNvSpPr>
                    <a:spLocks noChangeAspect="1"/>
                  </p:cNvSpPr>
                  <p:nvPr/>
                </p:nvSpPr>
                <p:spPr>
                  <a:xfrm>
                    <a:off x="3248345" y="6041103"/>
                    <a:ext cx="230128" cy="235417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81" name="Oval 80"/>
                  <p:cNvSpPr>
                    <a:spLocks noChangeAspect="1"/>
                  </p:cNvSpPr>
                  <p:nvPr/>
                </p:nvSpPr>
                <p:spPr>
                  <a:xfrm>
                    <a:off x="1873782" y="6041103"/>
                    <a:ext cx="230128" cy="23541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6005541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504" y="2304514"/>
            <a:ext cx="5831591" cy="43644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9775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CART- Pruning Trees</a:t>
            </a:r>
            <a:br>
              <a:rPr lang="en-US" dirty="0"/>
            </a:br>
            <a:r>
              <a:rPr lang="en-US" sz="3200" i="1" dirty="0"/>
              <a:t>Cross-Validation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875098" y="888742"/>
            <a:ext cx="17379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/>
              <a:t>1-SE Rule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22339" y="1473517"/>
            <a:ext cx="8563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criterion stating that the “best” tree is the smallest tree within </a:t>
            </a:r>
          </a:p>
          <a:p>
            <a:r>
              <a:rPr lang="en-US" sz="2400" dirty="0"/>
              <a:t>    1 standard error of the minimum.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7180262" y="4096309"/>
            <a:ext cx="514350" cy="111442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0079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 Example: Iris Morphology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068" y="2563695"/>
            <a:ext cx="2466975" cy="18478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08012" y="2205037"/>
            <a:ext cx="2143125" cy="21431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220346" y="4419201"/>
            <a:ext cx="10934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versicolor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98641" y="4419201"/>
            <a:ext cx="9618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virginica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7009" y="2510987"/>
            <a:ext cx="2857982" cy="190055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703232" y="4421321"/>
            <a:ext cx="785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setosa</a:t>
            </a:r>
          </a:p>
        </p:txBody>
      </p:sp>
    </p:spTree>
    <p:extLst>
      <p:ext uri="{BB962C8B-B14F-4D97-AF65-F5344CB8AC3E}">
        <p14:creationId xmlns:p14="http://schemas.microsoft.com/office/powerpoint/2010/main" val="13009256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 Example: Iris Morphology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557178" y="2141317"/>
            <a:ext cx="70776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Iris data set contains 150 samples, 50 of each species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1693526"/>
              </p:ext>
            </p:extLst>
          </p:nvPr>
        </p:nvGraphicFramePr>
        <p:xfrm>
          <a:off x="1220346" y="2897047"/>
          <a:ext cx="10133454" cy="35604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33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71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62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84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38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5966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Sample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Sepal.Length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Sepal.Width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Petal.Length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Petal.Width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Species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setosa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4.9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versi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virgin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4.6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setosa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.</a:t>
                      </a: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150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3.6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1.4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0.2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virgin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7412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 Example: Iris Morphology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2649775" y="2430684"/>
            <a:ext cx="707764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Iris data set contains 150 samples, 50 of each species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a training data set of 75 samples (~25 of each)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Prior probabilities ~ 0.33 for each species</a:t>
            </a:r>
          </a:p>
        </p:txBody>
      </p:sp>
    </p:spTree>
    <p:extLst>
      <p:ext uri="{BB962C8B-B14F-4D97-AF65-F5344CB8AC3E}">
        <p14:creationId xmlns:p14="http://schemas.microsoft.com/office/powerpoint/2010/main" val="1595862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94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Example: Iris Morphology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8942B-5762-4A61-BBBA-D28707385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074" y="1355022"/>
            <a:ext cx="5581650" cy="481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132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454" y="1442301"/>
            <a:ext cx="6174642" cy="462122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-26180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Example: Iris Morphology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cxnSp>
        <p:nvCxnSpPr>
          <p:cNvPr id="4" name="Straight Arrow Connector 3"/>
          <p:cNvCxnSpPr/>
          <p:nvPr/>
        </p:nvCxnSpPr>
        <p:spPr>
          <a:xfrm flipH="1">
            <a:off x="7040742" y="3557734"/>
            <a:ext cx="514350" cy="1114425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1401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94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Example: Iris Morphology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858942B-5762-4A61-BBBA-D287073850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9074" y="1355022"/>
            <a:ext cx="5581650" cy="4810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73683C-9364-4632-BB43-4F5FC8CA18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23" y="4550297"/>
            <a:ext cx="28575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0827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94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Example: Iris Morphology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641142-433C-49F1-8318-48077A7AFC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8559" y="1355022"/>
            <a:ext cx="5829300" cy="462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7894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2500" y="2945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CART Example: Iris Morphology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721" y="506278"/>
            <a:ext cx="1581249" cy="118441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728" y="365125"/>
            <a:ext cx="1333922" cy="133392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2074498"/>
              </p:ext>
            </p:extLst>
          </p:nvPr>
        </p:nvGraphicFramePr>
        <p:xfrm>
          <a:off x="3262858" y="2770208"/>
          <a:ext cx="5671592" cy="1501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178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7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7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78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setosa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 err="1">
                          <a:effectLst/>
                        </a:rPr>
                        <a:t>versicolor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virginica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setosa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>
                          <a:effectLst/>
                        </a:rPr>
                        <a:t>versicolor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19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400" u="none" strike="noStrike" dirty="0" err="1">
                          <a:effectLst/>
                        </a:rPr>
                        <a:t>virginica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>
                          <a:effectLst/>
                        </a:rPr>
                        <a:t>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29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427760" y="4791919"/>
            <a:ext cx="37205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Classification rate= 0.946</a:t>
            </a:r>
          </a:p>
          <a:p>
            <a:r>
              <a:rPr lang="en-US" sz="2400" dirty="0"/>
              <a:t>Misclassification rate= 0.054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0278" y="1446835"/>
            <a:ext cx="5404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Predicting the species of the </a:t>
            </a:r>
            <a:r>
              <a:rPr lang="en-US" sz="2400" b="1" dirty="0"/>
              <a:t>testing data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04933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52499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Discrimination: CART vs DA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2499" y="1482344"/>
            <a:ext cx="10957615" cy="4093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CART is </a:t>
            </a:r>
            <a:r>
              <a:rPr lang="en-US" sz="2400" b="1" dirty="0"/>
              <a:t>non-parametric</a:t>
            </a:r>
            <a:r>
              <a:rPr lang="en-US" sz="2400" dirty="0"/>
              <a:t> and as a result does not have nearly the assumptions of DA.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Good for life sciences (especially ecology), because our data often does not meet</a:t>
            </a:r>
          </a:p>
          <a:p>
            <a:r>
              <a:rPr lang="en-US" sz="2400" dirty="0"/>
              <a:t>     these assumptions.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Bad, because the lack of theoretical underpinnings does not allow for an explicit</a:t>
            </a:r>
          </a:p>
          <a:p>
            <a:r>
              <a:rPr lang="en-US" sz="2400" dirty="0"/>
              <a:t>    test of theory (e.g. no MANOVA for CART).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your data meets the assumptions, use DA. If not, use CART. It’s a good idea to </a:t>
            </a:r>
          </a:p>
          <a:p>
            <a:r>
              <a:rPr lang="en-US" sz="2400" dirty="0"/>
              <a:t>     try both and compare.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9733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and Regression Trees (CART)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1657" y="2007597"/>
            <a:ext cx="6995185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Requires specification of the following three elements:</a:t>
            </a:r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/>
              <a:t>A set of questions formulated as: </a:t>
            </a:r>
            <a:r>
              <a:rPr lang="en-US" sz="2400" b="1" dirty="0"/>
              <a:t>Is </a:t>
            </a:r>
            <a:r>
              <a:rPr lang="en-US" sz="2400" b="1" i="1" dirty="0" err="1"/>
              <a:t>x</a:t>
            </a:r>
            <a:r>
              <a:rPr lang="en-US" sz="2400" b="1" i="1" baseline="-25000" dirty="0" err="1"/>
              <a:t>m</a:t>
            </a:r>
            <a:r>
              <a:rPr lang="en-US" sz="2400" b="1" i="1" dirty="0"/>
              <a:t> ≤ c</a:t>
            </a:r>
            <a:r>
              <a:rPr lang="en-US" sz="2400" b="1" dirty="0"/>
              <a:t>?</a:t>
            </a:r>
          </a:p>
          <a:p>
            <a:r>
              <a:rPr lang="en-US" sz="2400" b="1" i="1" dirty="0"/>
              <a:t>      </a:t>
            </a:r>
            <a:r>
              <a:rPr lang="en-US" sz="2400" dirty="0"/>
              <a:t>where </a:t>
            </a:r>
            <a:r>
              <a:rPr lang="en-US" sz="2400" dirty="0" err="1"/>
              <a:t>x</a:t>
            </a:r>
            <a:r>
              <a:rPr lang="en-US" sz="2400" baseline="-25000" dirty="0" err="1"/>
              <a:t>m</a:t>
            </a:r>
            <a:r>
              <a:rPr lang="en-US" sz="2400" dirty="0"/>
              <a:t> is value of variable </a:t>
            </a:r>
            <a:r>
              <a:rPr lang="en-US" sz="2400" i="1" dirty="0"/>
              <a:t>m</a:t>
            </a:r>
            <a:r>
              <a:rPr lang="en-US" sz="2400" dirty="0"/>
              <a:t> and </a:t>
            </a:r>
            <a:r>
              <a:rPr lang="en-US" sz="2400" i="1" dirty="0"/>
              <a:t>c </a:t>
            </a:r>
            <a:r>
              <a:rPr lang="en-US" sz="2400" dirty="0"/>
              <a:t>is a </a:t>
            </a:r>
          </a:p>
          <a:p>
            <a:r>
              <a:rPr lang="en-US" sz="2400" dirty="0"/>
              <a:t>      critical value.</a:t>
            </a:r>
          </a:p>
          <a:p>
            <a:endParaRPr lang="en-US" sz="2400" b="1" i="1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A rule for selecting the </a:t>
            </a:r>
            <a:r>
              <a:rPr lang="en-US" sz="2400" b="1" dirty="0"/>
              <a:t>best split </a:t>
            </a:r>
            <a:r>
              <a:rPr lang="en-US" sz="2400" dirty="0"/>
              <a:t>at any node.</a:t>
            </a:r>
          </a:p>
          <a:p>
            <a:pPr marL="457200" indent="-457200">
              <a:buFont typeface="+mj-lt"/>
              <a:buAutoNum type="arabicPeriod" startAt="2"/>
            </a:pPr>
            <a:endParaRPr lang="en-US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A criterion for choosing the </a:t>
            </a:r>
            <a:r>
              <a:rPr lang="en-US" sz="2400" b="1" dirty="0"/>
              <a:t>right-sized tree</a:t>
            </a:r>
            <a:r>
              <a:rPr lang="en-US" sz="2400" dirty="0"/>
              <a:t>.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541337" y="2323963"/>
            <a:ext cx="2826897" cy="2993384"/>
            <a:chOff x="1687230" y="3283136"/>
            <a:chExt cx="2826897" cy="2993384"/>
          </a:xfrm>
        </p:grpSpPr>
        <p:sp>
          <p:nvSpPr>
            <p:cNvPr id="96" name="Oval 95"/>
            <p:cNvSpPr/>
            <p:nvPr/>
          </p:nvSpPr>
          <p:spPr>
            <a:xfrm>
              <a:off x="3171463" y="3366063"/>
              <a:ext cx="601884" cy="557822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7" name="Group 96"/>
            <p:cNvGrpSpPr/>
            <p:nvPr/>
          </p:nvGrpSpPr>
          <p:grpSpPr>
            <a:xfrm>
              <a:off x="1687230" y="3283136"/>
              <a:ext cx="2826897" cy="2993384"/>
              <a:chOff x="1687230" y="3283136"/>
              <a:chExt cx="2826897" cy="2993384"/>
            </a:xfrm>
          </p:grpSpPr>
          <p:sp>
            <p:nvSpPr>
              <p:cNvPr id="98" name="TextBox 97"/>
              <p:cNvSpPr txBox="1"/>
              <p:nvPr/>
            </p:nvSpPr>
            <p:spPr>
              <a:xfrm>
                <a:off x="2377265" y="4879464"/>
                <a:ext cx="9494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b="1" dirty="0"/>
                  <a:t>&lt; 5</a:t>
                </a:r>
              </a:p>
            </p:txBody>
          </p:sp>
          <p:sp>
            <p:nvSpPr>
              <p:cNvPr id="99" name="TextBox 98"/>
              <p:cNvSpPr txBox="1"/>
              <p:nvPr/>
            </p:nvSpPr>
            <p:spPr>
              <a:xfrm>
                <a:off x="3163112" y="4021010"/>
                <a:ext cx="11815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b="1" dirty="0"/>
                  <a:t>&lt; 6</a:t>
                </a:r>
              </a:p>
            </p:txBody>
          </p:sp>
          <p:grpSp>
            <p:nvGrpSpPr>
              <p:cNvPr id="100" name="Group 99"/>
              <p:cNvGrpSpPr/>
              <p:nvPr/>
            </p:nvGrpSpPr>
            <p:grpSpPr>
              <a:xfrm>
                <a:off x="1687230" y="3283136"/>
                <a:ext cx="2826897" cy="2993384"/>
                <a:chOff x="1687230" y="3283136"/>
                <a:chExt cx="2826897" cy="2993384"/>
              </a:xfrm>
            </p:grpSpPr>
            <p:cxnSp>
              <p:nvCxnSpPr>
                <p:cNvPr id="101" name="Straight Arrow Connector 100"/>
                <p:cNvCxnSpPr/>
                <p:nvPr/>
              </p:nvCxnSpPr>
              <p:spPr>
                <a:xfrm flipH="1">
                  <a:off x="2926146" y="3881228"/>
                  <a:ext cx="400465" cy="360381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02" name="Group 101"/>
                <p:cNvGrpSpPr/>
                <p:nvPr/>
              </p:nvGrpSpPr>
              <p:grpSpPr>
                <a:xfrm>
                  <a:off x="1687230" y="3283136"/>
                  <a:ext cx="2826897" cy="2993384"/>
                  <a:chOff x="1687230" y="3283136"/>
                  <a:chExt cx="2826897" cy="2993384"/>
                </a:xfrm>
              </p:grpSpPr>
              <p:grpSp>
                <p:nvGrpSpPr>
                  <p:cNvPr id="103" name="Group 102"/>
                  <p:cNvGrpSpPr/>
                  <p:nvPr/>
                </p:nvGrpSpPr>
                <p:grpSpPr>
                  <a:xfrm>
                    <a:off x="1687230" y="3283136"/>
                    <a:ext cx="2826897" cy="2638178"/>
                    <a:chOff x="1687230" y="3283136"/>
                    <a:chExt cx="2826897" cy="2638178"/>
                  </a:xfrm>
                </p:grpSpPr>
                <p:sp>
                  <p:nvSpPr>
                    <p:cNvPr id="111" name="Oval 110"/>
                    <p:cNvSpPr/>
                    <p:nvPr/>
                  </p:nvSpPr>
                  <p:spPr>
                    <a:xfrm>
                      <a:off x="2467337" y="4211353"/>
                      <a:ext cx="601884" cy="557822"/>
                    </a:xfrm>
                    <a:prstGeom prst="ellipse">
                      <a:avLst/>
                    </a:prstGeom>
                    <a:noFill/>
                    <a:ln w="349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2" name="TextBox 111"/>
                    <p:cNvSpPr txBox="1"/>
                    <p:nvPr/>
                  </p:nvSpPr>
                  <p:spPr>
                    <a:xfrm>
                      <a:off x="3276418" y="3283136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1</a:t>
                      </a:r>
                    </a:p>
                  </p:txBody>
                </p:sp>
                <p:sp>
                  <p:nvSpPr>
                    <p:cNvPr id="113" name="TextBox 112"/>
                    <p:cNvSpPr txBox="1"/>
                    <p:nvPr/>
                  </p:nvSpPr>
                  <p:spPr>
                    <a:xfrm>
                      <a:off x="2549145" y="4176315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2</a:t>
                      </a:r>
                    </a:p>
                  </p:txBody>
                </p:sp>
                <p:sp>
                  <p:nvSpPr>
                    <p:cNvPr id="114" name="Rectangle 113"/>
                    <p:cNvSpPr/>
                    <p:nvPr/>
                  </p:nvSpPr>
                  <p:spPr>
                    <a:xfrm>
                      <a:off x="3884490" y="429064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5" name="TextBox 114"/>
                    <p:cNvSpPr txBox="1"/>
                    <p:nvPr/>
                  </p:nvSpPr>
                  <p:spPr>
                    <a:xfrm>
                      <a:off x="3989272" y="432376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3</a:t>
                      </a:r>
                    </a:p>
                  </p:txBody>
                </p:sp>
                <p:sp>
                  <p:nvSpPr>
                    <p:cNvPr id="116" name="Rectangle 115"/>
                    <p:cNvSpPr/>
                    <p:nvPr/>
                  </p:nvSpPr>
                  <p:spPr>
                    <a:xfrm>
                      <a:off x="1687230" y="524170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1792012" y="520537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4</a:t>
                      </a:r>
                    </a:p>
                  </p:txBody>
                </p:sp>
                <p:sp>
                  <p:nvSpPr>
                    <p:cNvPr id="118" name="Rectangle 117"/>
                    <p:cNvSpPr/>
                    <p:nvPr/>
                  </p:nvSpPr>
                  <p:spPr>
                    <a:xfrm>
                      <a:off x="3078123" y="525520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119" name="TextBox 118"/>
                    <p:cNvSpPr txBox="1"/>
                    <p:nvPr/>
                  </p:nvSpPr>
                  <p:spPr>
                    <a:xfrm>
                      <a:off x="3182905" y="521887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5</a:t>
                      </a:r>
                    </a:p>
                  </p:txBody>
                </p:sp>
                <p:cxnSp>
                  <p:nvCxnSpPr>
                    <p:cNvPr id="120" name="Straight Arrow Connector 119"/>
                    <p:cNvCxnSpPr/>
                    <p:nvPr/>
                  </p:nvCxnSpPr>
                  <p:spPr>
                    <a:xfrm flipH="1">
                      <a:off x="2023005" y="4735365"/>
                      <a:ext cx="526140" cy="415617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1" name="Straight Arrow Connector 120"/>
                    <p:cNvCxnSpPr/>
                    <p:nvPr/>
                  </p:nvCxnSpPr>
                  <p:spPr>
                    <a:xfrm>
                      <a:off x="2888477" y="4733784"/>
                      <a:ext cx="456989" cy="448691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22" name="Straight Arrow Connector 121"/>
                    <p:cNvCxnSpPr>
                      <a:stCxn id="96" idx="5"/>
                      <a:endCxn id="114" idx="0"/>
                    </p:cNvCxnSpPr>
                    <p:nvPr/>
                  </p:nvCxnSpPr>
                  <p:spPr>
                    <a:xfrm>
                      <a:off x="3685203" y="3842194"/>
                      <a:ext cx="514106" cy="448452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4" name="TextBox 103"/>
                  <p:cNvSpPr txBox="1"/>
                  <p:nvPr/>
                </p:nvSpPr>
                <p:spPr>
                  <a:xfrm>
                    <a:off x="2405113" y="3692086"/>
                    <a:ext cx="594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</a:rPr>
                      <a:t>yes</a:t>
                    </a:r>
                  </a:p>
                </p:txBody>
              </p:sp>
              <p:sp>
                <p:nvSpPr>
                  <p:cNvPr id="105" name="TextBox 104"/>
                  <p:cNvSpPr txBox="1"/>
                  <p:nvPr/>
                </p:nvSpPr>
                <p:spPr>
                  <a:xfrm>
                    <a:off x="1691617" y="4399618"/>
                    <a:ext cx="594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</a:rPr>
                      <a:t>yes</a:t>
                    </a:r>
                  </a:p>
                </p:txBody>
              </p:sp>
              <p:sp>
                <p:nvSpPr>
                  <p:cNvPr id="106" name="TextBox 105"/>
                  <p:cNvSpPr txBox="1"/>
                  <p:nvPr/>
                </p:nvSpPr>
                <p:spPr>
                  <a:xfrm>
                    <a:off x="3973889" y="3647997"/>
                    <a:ext cx="50847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</a:rPr>
                      <a:t>no</a:t>
                    </a:r>
                  </a:p>
                </p:txBody>
              </p:sp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3072374" y="4446872"/>
                    <a:ext cx="50847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</a:rPr>
                      <a:t>no</a:t>
                    </a:r>
                  </a:p>
                </p:txBody>
              </p:sp>
              <p:sp>
                <p:nvSpPr>
                  <p:cNvPr id="108" name="Oval 107"/>
                  <p:cNvSpPr>
                    <a:spLocks noChangeAspect="1"/>
                  </p:cNvSpPr>
                  <p:nvPr/>
                </p:nvSpPr>
                <p:spPr>
                  <a:xfrm>
                    <a:off x="4071594" y="5029649"/>
                    <a:ext cx="230128" cy="235417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09" name="Oval 108"/>
                  <p:cNvSpPr>
                    <a:spLocks noChangeAspect="1"/>
                  </p:cNvSpPr>
                  <p:nvPr/>
                </p:nvSpPr>
                <p:spPr>
                  <a:xfrm>
                    <a:off x="3248345" y="6041103"/>
                    <a:ext cx="230128" cy="235417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0" name="Oval 109"/>
                  <p:cNvSpPr>
                    <a:spLocks noChangeAspect="1"/>
                  </p:cNvSpPr>
                  <p:nvPr/>
                </p:nvSpPr>
                <p:spPr>
                  <a:xfrm>
                    <a:off x="1873782" y="6041103"/>
                    <a:ext cx="230128" cy="23541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596651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66472" y="2134750"/>
            <a:ext cx="63868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One categorical </a:t>
            </a:r>
            <a:r>
              <a:rPr lang="en-US" sz="2400" b="1" dirty="0"/>
              <a:t>grouping variable </a:t>
            </a:r>
            <a:r>
              <a:rPr lang="en-US" sz="2400" dirty="0"/>
              <a:t>and 2 or more continuous, categorical and/or count discriminating variables.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Groups must be </a:t>
            </a:r>
            <a:r>
              <a:rPr lang="en-US" sz="2400" b="1" dirty="0"/>
              <a:t>mutually exclusive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Doesn’t have many of the assumptions of DA…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952500" y="53874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Classification and Regression Trees (CART)</a:t>
            </a:r>
            <a:br>
              <a:rPr lang="en-US" dirty="0"/>
            </a:br>
            <a:r>
              <a:rPr lang="en-US" sz="3600" i="1" dirty="0"/>
              <a:t>Data Set</a:t>
            </a:r>
          </a:p>
        </p:txBody>
      </p:sp>
    </p:spTree>
    <p:extLst>
      <p:ext uri="{BB962C8B-B14F-4D97-AF65-F5344CB8AC3E}">
        <p14:creationId xmlns:p14="http://schemas.microsoft.com/office/powerpoint/2010/main" val="406936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Classification and Regression Trees (CART)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23034" y="1690688"/>
            <a:ext cx="7984686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/>
              <a:t>Flexibility of CART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be applied to </a:t>
            </a:r>
            <a:r>
              <a:rPr lang="en-US" sz="2400" b="1" dirty="0"/>
              <a:t>any type and structure </a:t>
            </a:r>
            <a:r>
              <a:rPr lang="en-US" sz="2400" dirty="0"/>
              <a:t>of data, </a:t>
            </a:r>
          </a:p>
          <a:p>
            <a:r>
              <a:rPr lang="en-US" sz="2400" dirty="0"/>
              <a:t>     including mixed data.</a:t>
            </a:r>
          </a:p>
          <a:p>
            <a:endParaRPr lang="en-US" sz="24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Can handle </a:t>
            </a:r>
            <a:r>
              <a:rPr lang="en-US" sz="2400" b="1" dirty="0"/>
              <a:t>missing data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Robust to outliers </a:t>
            </a:r>
            <a:r>
              <a:rPr lang="en-US" sz="2400" dirty="0"/>
              <a:t>and misclassified 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 a standard data set (i.e. all variables are measured for all</a:t>
            </a:r>
          </a:p>
          <a:p>
            <a:r>
              <a:rPr lang="en-US" sz="2400" dirty="0"/>
              <a:t>     samples) invariant to all monotonic transformations (i.e. no </a:t>
            </a:r>
          </a:p>
          <a:p>
            <a:r>
              <a:rPr lang="en-US" sz="2400" dirty="0"/>
              <a:t>     need to transform continuous data).</a:t>
            </a:r>
          </a:p>
          <a:p>
            <a:endParaRPr lang="en-US" sz="2400" dirty="0"/>
          </a:p>
        </p:txBody>
      </p:sp>
      <p:grpSp>
        <p:nvGrpSpPr>
          <p:cNvPr id="5" name="Group 4"/>
          <p:cNvGrpSpPr/>
          <p:nvPr/>
        </p:nvGrpSpPr>
        <p:grpSpPr>
          <a:xfrm>
            <a:off x="541337" y="2323963"/>
            <a:ext cx="2826897" cy="2993384"/>
            <a:chOff x="1687230" y="3283136"/>
            <a:chExt cx="2826897" cy="2993384"/>
          </a:xfrm>
        </p:grpSpPr>
        <p:sp>
          <p:nvSpPr>
            <p:cNvPr id="6" name="Oval 5"/>
            <p:cNvSpPr/>
            <p:nvPr/>
          </p:nvSpPr>
          <p:spPr>
            <a:xfrm>
              <a:off x="3171463" y="3366063"/>
              <a:ext cx="601884" cy="557822"/>
            </a:xfrm>
            <a:prstGeom prst="ellipse">
              <a:avLst/>
            </a:prstGeom>
            <a:noFill/>
            <a:ln w="349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1687230" y="3283136"/>
              <a:ext cx="2826897" cy="2993384"/>
              <a:chOff x="1687230" y="3283136"/>
              <a:chExt cx="2826897" cy="2993384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377265" y="4879464"/>
                <a:ext cx="94942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2 </a:t>
                </a:r>
                <a:r>
                  <a:rPr lang="en-US" b="1" dirty="0"/>
                  <a:t>&lt; 5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3163112" y="4021010"/>
                <a:ext cx="118153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X</a:t>
                </a:r>
                <a:r>
                  <a:rPr lang="en-US" b="1" baseline="-25000" dirty="0"/>
                  <a:t>1 </a:t>
                </a:r>
                <a:r>
                  <a:rPr lang="en-US" b="1" dirty="0"/>
                  <a:t>&lt; 6</a:t>
                </a:r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1687230" y="3283136"/>
                <a:ext cx="2826897" cy="2993384"/>
                <a:chOff x="1687230" y="3283136"/>
                <a:chExt cx="2826897" cy="2993384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2926146" y="3881228"/>
                  <a:ext cx="400465" cy="360381"/>
                </a:xfrm>
                <a:prstGeom prst="straightConnector1">
                  <a:avLst/>
                </a:prstGeom>
                <a:ln w="34925">
                  <a:solidFill>
                    <a:schemeClr val="tx1"/>
                  </a:solidFill>
                  <a:tailEnd type="triangle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" name="Group 11"/>
                <p:cNvGrpSpPr/>
                <p:nvPr/>
              </p:nvGrpSpPr>
              <p:grpSpPr>
                <a:xfrm>
                  <a:off x="1687230" y="3283136"/>
                  <a:ext cx="2826897" cy="2993384"/>
                  <a:chOff x="1687230" y="3283136"/>
                  <a:chExt cx="2826897" cy="2993384"/>
                </a:xfrm>
              </p:grpSpPr>
              <p:grpSp>
                <p:nvGrpSpPr>
                  <p:cNvPr id="13" name="Group 12"/>
                  <p:cNvGrpSpPr/>
                  <p:nvPr/>
                </p:nvGrpSpPr>
                <p:grpSpPr>
                  <a:xfrm>
                    <a:off x="1687230" y="3283136"/>
                    <a:ext cx="2826897" cy="2638178"/>
                    <a:chOff x="1687230" y="3283136"/>
                    <a:chExt cx="2826897" cy="2638178"/>
                  </a:xfrm>
                </p:grpSpPr>
                <p:sp>
                  <p:nvSpPr>
                    <p:cNvPr id="21" name="Oval 20"/>
                    <p:cNvSpPr/>
                    <p:nvPr/>
                  </p:nvSpPr>
                  <p:spPr>
                    <a:xfrm>
                      <a:off x="2467337" y="4211353"/>
                      <a:ext cx="601884" cy="557822"/>
                    </a:xfrm>
                    <a:prstGeom prst="ellipse">
                      <a:avLst/>
                    </a:prstGeom>
                    <a:noFill/>
                    <a:ln w="3492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TextBox 21"/>
                    <p:cNvSpPr txBox="1"/>
                    <p:nvPr/>
                  </p:nvSpPr>
                  <p:spPr>
                    <a:xfrm>
                      <a:off x="3276418" y="3283136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1</a:t>
                      </a:r>
                    </a:p>
                  </p:txBody>
                </p:sp>
                <p:sp>
                  <p:nvSpPr>
                    <p:cNvPr id="23" name="TextBox 22"/>
                    <p:cNvSpPr txBox="1"/>
                    <p:nvPr/>
                  </p:nvSpPr>
                  <p:spPr>
                    <a:xfrm>
                      <a:off x="2549145" y="4176315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2</a:t>
                      </a:r>
                    </a:p>
                  </p:txBody>
                </p:sp>
                <p:sp>
                  <p:nvSpPr>
                    <p:cNvPr id="24" name="Rectangle 23"/>
                    <p:cNvSpPr/>
                    <p:nvPr/>
                  </p:nvSpPr>
                  <p:spPr>
                    <a:xfrm>
                      <a:off x="3884490" y="429064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TextBox 24"/>
                    <p:cNvSpPr txBox="1"/>
                    <p:nvPr/>
                  </p:nvSpPr>
                  <p:spPr>
                    <a:xfrm>
                      <a:off x="3989272" y="432376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3</a:t>
                      </a:r>
                    </a:p>
                  </p:txBody>
                </p:sp>
                <p:sp>
                  <p:nvSpPr>
                    <p:cNvPr id="26" name="Rectangle 25"/>
                    <p:cNvSpPr/>
                    <p:nvPr/>
                  </p:nvSpPr>
                  <p:spPr>
                    <a:xfrm>
                      <a:off x="1687230" y="524170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1792012" y="520537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4</a:t>
                      </a:r>
                    </a:p>
                  </p:txBody>
                </p:sp>
                <p:sp>
                  <p:nvSpPr>
                    <p:cNvPr id="28" name="Rectangle 27"/>
                    <p:cNvSpPr/>
                    <p:nvPr/>
                  </p:nvSpPr>
                  <p:spPr>
                    <a:xfrm>
                      <a:off x="3078123" y="5255206"/>
                      <a:ext cx="629637" cy="666108"/>
                    </a:xfrm>
                    <a:prstGeom prst="rect">
                      <a:avLst/>
                    </a:prstGeom>
                    <a:noFill/>
                    <a:ln w="317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TextBox 28"/>
                    <p:cNvSpPr txBox="1"/>
                    <p:nvPr/>
                  </p:nvSpPr>
                  <p:spPr>
                    <a:xfrm>
                      <a:off x="3182905" y="5218872"/>
                      <a:ext cx="461986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sz="3200" dirty="0"/>
                        <a:t>t</a:t>
                      </a:r>
                      <a:r>
                        <a:rPr lang="en-US" sz="3200" baseline="-25000" dirty="0"/>
                        <a:t>5</a:t>
                      </a:r>
                    </a:p>
                  </p:txBody>
                </p:sp>
                <p:cxnSp>
                  <p:nvCxnSpPr>
                    <p:cNvPr id="30" name="Straight Arrow Connector 29"/>
                    <p:cNvCxnSpPr/>
                    <p:nvPr/>
                  </p:nvCxnSpPr>
                  <p:spPr>
                    <a:xfrm flipH="1">
                      <a:off x="2023005" y="4735365"/>
                      <a:ext cx="526140" cy="415617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Arrow Connector 30"/>
                    <p:cNvCxnSpPr/>
                    <p:nvPr/>
                  </p:nvCxnSpPr>
                  <p:spPr>
                    <a:xfrm>
                      <a:off x="2888477" y="4733784"/>
                      <a:ext cx="456989" cy="448691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Arrow Connector 31"/>
                    <p:cNvCxnSpPr>
                      <a:stCxn id="6" idx="5"/>
                      <a:endCxn id="24" idx="0"/>
                    </p:cNvCxnSpPr>
                    <p:nvPr/>
                  </p:nvCxnSpPr>
                  <p:spPr>
                    <a:xfrm>
                      <a:off x="3685203" y="3842194"/>
                      <a:ext cx="514106" cy="448452"/>
                    </a:xfrm>
                    <a:prstGeom prst="straightConnector1">
                      <a:avLst/>
                    </a:prstGeom>
                    <a:ln w="34925">
                      <a:solidFill>
                        <a:schemeClr val="tx1"/>
                      </a:solidFill>
                      <a:tailEnd type="triangle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4" name="TextBox 13"/>
                  <p:cNvSpPr txBox="1"/>
                  <p:nvPr/>
                </p:nvSpPr>
                <p:spPr>
                  <a:xfrm>
                    <a:off x="2405113" y="3692086"/>
                    <a:ext cx="594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</a:rPr>
                      <a:t>yes</a:t>
                    </a:r>
                  </a:p>
                </p:txBody>
              </p:sp>
              <p:sp>
                <p:nvSpPr>
                  <p:cNvPr id="15" name="TextBox 14"/>
                  <p:cNvSpPr txBox="1"/>
                  <p:nvPr/>
                </p:nvSpPr>
                <p:spPr>
                  <a:xfrm>
                    <a:off x="1691617" y="4399618"/>
                    <a:ext cx="594458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</a:rPr>
                      <a:t>yes</a:t>
                    </a:r>
                  </a:p>
                </p:txBody>
              </p:sp>
              <p:sp>
                <p:nvSpPr>
                  <p:cNvPr id="16" name="TextBox 15"/>
                  <p:cNvSpPr txBox="1"/>
                  <p:nvPr/>
                </p:nvSpPr>
                <p:spPr>
                  <a:xfrm>
                    <a:off x="3973889" y="3647997"/>
                    <a:ext cx="50847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</a:rPr>
                      <a:t>no</a:t>
                    </a:r>
                  </a:p>
                </p:txBody>
              </p:sp>
              <p:sp>
                <p:nvSpPr>
                  <p:cNvPr id="17" name="TextBox 16"/>
                  <p:cNvSpPr txBox="1"/>
                  <p:nvPr/>
                </p:nvSpPr>
                <p:spPr>
                  <a:xfrm>
                    <a:off x="3072374" y="4446872"/>
                    <a:ext cx="508473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sz="2400" dirty="0">
                        <a:solidFill>
                          <a:srgbClr val="FF0000"/>
                        </a:solidFill>
                      </a:rPr>
                      <a:t>no</a:t>
                    </a:r>
                  </a:p>
                </p:txBody>
              </p:sp>
              <p:sp>
                <p:nvSpPr>
                  <p:cNvPr id="18" name="Oval 17"/>
                  <p:cNvSpPr>
                    <a:spLocks noChangeAspect="1"/>
                  </p:cNvSpPr>
                  <p:nvPr/>
                </p:nvSpPr>
                <p:spPr>
                  <a:xfrm>
                    <a:off x="4071594" y="5029649"/>
                    <a:ext cx="230128" cy="235417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9" name="Oval 18"/>
                  <p:cNvSpPr>
                    <a:spLocks noChangeAspect="1"/>
                  </p:cNvSpPr>
                  <p:nvPr/>
                </p:nvSpPr>
                <p:spPr>
                  <a:xfrm>
                    <a:off x="3248345" y="6041103"/>
                    <a:ext cx="230128" cy="235417"/>
                  </a:xfrm>
                  <a:prstGeom prst="ellipse">
                    <a:avLst/>
                  </a:prstGeom>
                  <a:solidFill>
                    <a:srgbClr val="00B05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0" name="Oval 19"/>
                  <p:cNvSpPr>
                    <a:spLocks noChangeAspect="1"/>
                  </p:cNvSpPr>
                  <p:nvPr/>
                </p:nvSpPr>
                <p:spPr>
                  <a:xfrm>
                    <a:off x="1873782" y="6041103"/>
                    <a:ext cx="230128" cy="235417"/>
                  </a:xfrm>
                  <a:prstGeom prst="ellipse">
                    <a:avLst/>
                  </a:prstGeom>
                  <a:solidFill>
                    <a:schemeClr val="accent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0485579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 – Growing Trees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1690688"/>
            <a:ext cx="4072326" cy="4023062"/>
            <a:chOff x="6354677" y="2280213"/>
            <a:chExt cx="4072326" cy="4023062"/>
          </a:xfrm>
        </p:grpSpPr>
        <p:grpSp>
          <p:nvGrpSpPr>
            <p:cNvPr id="3" name="Group 2"/>
            <p:cNvGrpSpPr/>
            <p:nvPr/>
          </p:nvGrpSpPr>
          <p:grpSpPr>
            <a:xfrm>
              <a:off x="6481822" y="2280213"/>
              <a:ext cx="3945181" cy="4023062"/>
              <a:chOff x="3373392" y="1152561"/>
              <a:chExt cx="5120640" cy="51044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3392" y="1152561"/>
                <a:ext cx="5120640" cy="5104415"/>
              </a:xfrm>
              <a:prstGeom prst="rect">
                <a:avLst/>
              </a:prstGeom>
            </p:spPr>
          </p:pic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807878" y="513445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4371767" y="371688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5403473" y="4055985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071282" y="308766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431569" y="2966459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882983" y="385771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914689" y="3988466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942785" y="289894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7133451" y="4091131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59828" y="469461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7255423" y="328047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                      </a:t>
                </a: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7923232" y="264782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734933" y="320952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7766639" y="32129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794735" y="245910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555873" y="5030188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223682" y="4397534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35383" y="4959235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067089" y="4962669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95185" y="4104692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407823" y="459034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887333" y="451939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6376082" y="355450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548158" y="3413592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353779" y="5912889"/>
              <a:ext cx="403409" cy="341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322995" y="4107408"/>
              <a:ext cx="403942" cy="3405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endParaRPr lang="en-US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119691" y="2985330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0.41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86625" y="2575593"/>
            <a:ext cx="504825" cy="4119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 flipH="1">
            <a:off x="7928657" y="2720441"/>
            <a:ext cx="821803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9012641" y="2572058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442925" y="218983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</a:t>
            </a:r>
          </a:p>
        </p:txBody>
      </p:sp>
      <p:sp>
        <p:nvSpPr>
          <p:cNvPr id="40" name="Oval 39"/>
          <p:cNvSpPr>
            <a:spLocks noChangeAspect="1"/>
          </p:cNvSpPr>
          <p:nvPr/>
        </p:nvSpPr>
        <p:spPr>
          <a:xfrm>
            <a:off x="1551048" y="4476479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Oval 40"/>
          <p:cNvSpPr>
            <a:spLocks noChangeAspect="1"/>
          </p:cNvSpPr>
          <p:nvPr/>
        </p:nvSpPr>
        <p:spPr>
          <a:xfrm>
            <a:off x="1944913" y="4423264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Oval 41"/>
          <p:cNvSpPr>
            <a:spLocks noChangeAspect="1"/>
          </p:cNvSpPr>
          <p:nvPr/>
        </p:nvSpPr>
        <p:spPr>
          <a:xfrm>
            <a:off x="3006229" y="433286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3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 – Growing Trees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1678965"/>
            <a:ext cx="4072326" cy="4023062"/>
            <a:chOff x="6354677" y="2280213"/>
            <a:chExt cx="4072326" cy="4023062"/>
          </a:xfrm>
        </p:grpSpPr>
        <p:grpSp>
          <p:nvGrpSpPr>
            <p:cNvPr id="3" name="Group 2"/>
            <p:cNvGrpSpPr/>
            <p:nvPr/>
          </p:nvGrpSpPr>
          <p:grpSpPr>
            <a:xfrm>
              <a:off x="6481822" y="2280213"/>
              <a:ext cx="3945181" cy="4023062"/>
              <a:chOff x="3373392" y="1152561"/>
              <a:chExt cx="5120640" cy="51044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3392" y="1152561"/>
                <a:ext cx="5120640" cy="5104415"/>
              </a:xfrm>
              <a:prstGeom prst="rect">
                <a:avLst/>
              </a:prstGeom>
            </p:spPr>
          </p:pic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807878" y="513445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4371767" y="371688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5403473" y="4055985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071282" y="308766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431569" y="2966459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882983" y="385771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914689" y="3988466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942785" y="289894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7133451" y="4091131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59828" y="469461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7255423" y="328047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                      </a:t>
                </a: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7923232" y="264782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734933" y="320952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7766639" y="32129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794735" y="245910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555873" y="5030188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554205" y="4397533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35383" y="4959235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067089" y="4962669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95185" y="407494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407823" y="459034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887333" y="451939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6511296" y="355450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548158" y="3413592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353779" y="5912889"/>
              <a:ext cx="403409" cy="341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322995" y="4107408"/>
              <a:ext cx="403942" cy="3405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endParaRPr lang="en-US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108116" y="3193676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0.92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75050" y="2783939"/>
            <a:ext cx="504825" cy="4119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3394486" y="217967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312529" y="2179677"/>
            <a:ext cx="23167" cy="291082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91450" y="1886673"/>
            <a:ext cx="548108" cy="4776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34" idx="0"/>
            <a:endCxn id="40" idx="2"/>
          </p:cNvCxnSpPr>
          <p:nvPr/>
        </p:nvCxnSpPr>
        <p:spPr>
          <a:xfrm rot="5400000" flipH="1" flipV="1">
            <a:off x="7330241" y="2322731"/>
            <a:ext cx="658431" cy="2639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8237212" y="3207479"/>
            <a:ext cx="83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0.75</a:t>
            </a:r>
          </a:p>
        </p:txBody>
      </p:sp>
      <p:sp>
        <p:nvSpPr>
          <p:cNvPr id="46" name="Rectangle 45"/>
          <p:cNvSpPr/>
          <p:nvPr/>
        </p:nvSpPr>
        <p:spPr>
          <a:xfrm>
            <a:off x="8404146" y="2797742"/>
            <a:ext cx="504825" cy="4119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Elbow Connector 46"/>
          <p:cNvCxnSpPr>
            <a:stCxn id="46" idx="0"/>
            <a:endCxn id="40" idx="6"/>
          </p:cNvCxnSpPr>
          <p:nvPr/>
        </p:nvCxnSpPr>
        <p:spPr>
          <a:xfrm rot="16200000" flipV="1">
            <a:off x="8161942" y="2303124"/>
            <a:ext cx="672234" cy="3170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45101" y="2374203"/>
            <a:ext cx="84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&gt; 6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281876" y="2252046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473856" y="5363639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1: X</a:t>
            </a:r>
            <a:r>
              <a:rPr lang="en-US" baseline="-25000" dirty="0"/>
              <a:t>1</a:t>
            </a:r>
            <a:r>
              <a:rPr lang="en-US" dirty="0"/>
              <a:t>&gt; 6</a:t>
            </a:r>
          </a:p>
        </p:txBody>
      </p:sp>
      <p:sp>
        <p:nvSpPr>
          <p:cNvPr id="53" name="Oval 52"/>
          <p:cNvSpPr>
            <a:spLocks noChangeAspect="1"/>
          </p:cNvSpPr>
          <p:nvPr/>
        </p:nvSpPr>
        <p:spPr>
          <a:xfrm>
            <a:off x="1551048" y="4476479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Oval 53"/>
          <p:cNvSpPr>
            <a:spLocks noChangeAspect="1"/>
          </p:cNvSpPr>
          <p:nvPr/>
        </p:nvSpPr>
        <p:spPr>
          <a:xfrm>
            <a:off x="1944913" y="4423264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Oval 54"/>
          <p:cNvSpPr>
            <a:spLocks noChangeAspect="1"/>
          </p:cNvSpPr>
          <p:nvPr/>
        </p:nvSpPr>
        <p:spPr>
          <a:xfrm>
            <a:off x="3006229" y="433286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0244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CART – Growing Trees</a:t>
            </a:r>
          </a:p>
        </p:txBody>
      </p:sp>
      <p:grpSp>
        <p:nvGrpSpPr>
          <p:cNvPr id="32" name="Group 31"/>
          <p:cNvGrpSpPr/>
          <p:nvPr/>
        </p:nvGrpSpPr>
        <p:grpSpPr>
          <a:xfrm>
            <a:off x="838200" y="1690688"/>
            <a:ext cx="4072326" cy="4023062"/>
            <a:chOff x="6354677" y="2280213"/>
            <a:chExt cx="4072326" cy="4023062"/>
          </a:xfrm>
        </p:grpSpPr>
        <p:grpSp>
          <p:nvGrpSpPr>
            <p:cNvPr id="3" name="Group 2"/>
            <p:cNvGrpSpPr/>
            <p:nvPr/>
          </p:nvGrpSpPr>
          <p:grpSpPr>
            <a:xfrm>
              <a:off x="6481822" y="2280213"/>
              <a:ext cx="3945181" cy="4023062"/>
              <a:chOff x="3373392" y="1152561"/>
              <a:chExt cx="5120640" cy="5104415"/>
            </a:xfrm>
          </p:grpSpPr>
          <p:pic>
            <p:nvPicPr>
              <p:cNvPr id="4" name="Picture 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73392" y="1152561"/>
                <a:ext cx="5120640" cy="5104415"/>
              </a:xfrm>
              <a:prstGeom prst="rect">
                <a:avLst/>
              </a:prstGeom>
            </p:spPr>
          </p:pic>
          <p:sp>
            <p:nvSpPr>
              <p:cNvPr id="5" name="Oval 4"/>
              <p:cNvSpPr>
                <a:spLocks noChangeAspect="1"/>
              </p:cNvSpPr>
              <p:nvPr/>
            </p:nvSpPr>
            <p:spPr>
              <a:xfrm>
                <a:off x="4807878" y="513445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>
                <a:off x="4371767" y="3716884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>
                <a:off x="5403473" y="4055985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>
                <a:off x="6071282" y="308766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>
                <a:off x="4431569" y="2966459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1" name="Oval 10"/>
              <p:cNvSpPr>
                <a:spLocks noChangeAspect="1"/>
              </p:cNvSpPr>
              <p:nvPr/>
            </p:nvSpPr>
            <p:spPr>
              <a:xfrm>
                <a:off x="4882983" y="385771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2" name="Oval 11"/>
              <p:cNvSpPr>
                <a:spLocks noChangeAspect="1"/>
              </p:cNvSpPr>
              <p:nvPr/>
            </p:nvSpPr>
            <p:spPr>
              <a:xfrm>
                <a:off x="5914689" y="3988466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3" name="Oval 12"/>
              <p:cNvSpPr>
                <a:spLocks noChangeAspect="1"/>
              </p:cNvSpPr>
              <p:nvPr/>
            </p:nvSpPr>
            <p:spPr>
              <a:xfrm>
                <a:off x="4942785" y="2898940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>
                <a:off x="7133451" y="4091131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</a:t>
                </a:r>
              </a:p>
            </p:txBody>
          </p:sp>
          <p:sp>
            <p:nvSpPr>
              <p:cNvPr id="15" name="Oval 14"/>
              <p:cNvSpPr>
                <a:spLocks noChangeAspect="1"/>
              </p:cNvSpPr>
              <p:nvPr/>
            </p:nvSpPr>
            <p:spPr>
              <a:xfrm>
                <a:off x="6659828" y="469461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7255423" y="328047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                                                       </a:t>
                </a:r>
              </a:p>
            </p:txBody>
          </p:sp>
          <p:sp>
            <p:nvSpPr>
              <p:cNvPr id="17" name="Oval 16"/>
              <p:cNvSpPr>
                <a:spLocks noChangeAspect="1"/>
              </p:cNvSpPr>
              <p:nvPr/>
            </p:nvSpPr>
            <p:spPr>
              <a:xfrm>
                <a:off x="7923232" y="2647824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6734933" y="320952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9" name="Oval 18"/>
              <p:cNvSpPr>
                <a:spLocks noChangeAspect="1"/>
              </p:cNvSpPr>
              <p:nvPr/>
            </p:nvSpPr>
            <p:spPr>
              <a:xfrm>
                <a:off x="7766639" y="3212959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Oval 19"/>
              <p:cNvSpPr>
                <a:spLocks noChangeAspect="1"/>
              </p:cNvSpPr>
              <p:nvPr/>
            </p:nvSpPr>
            <p:spPr>
              <a:xfrm>
                <a:off x="6794735" y="2459100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1" name="Oval 20"/>
              <p:cNvSpPr>
                <a:spLocks noChangeAspect="1"/>
              </p:cNvSpPr>
              <p:nvPr/>
            </p:nvSpPr>
            <p:spPr>
              <a:xfrm>
                <a:off x="5555873" y="5030188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Oval 21"/>
              <p:cNvSpPr>
                <a:spLocks noChangeAspect="1"/>
              </p:cNvSpPr>
              <p:nvPr/>
            </p:nvSpPr>
            <p:spPr>
              <a:xfrm>
                <a:off x="6554205" y="4397533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Oval 22"/>
              <p:cNvSpPr>
                <a:spLocks noChangeAspect="1"/>
              </p:cNvSpPr>
              <p:nvPr/>
            </p:nvSpPr>
            <p:spPr>
              <a:xfrm>
                <a:off x="5035383" y="4959235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4" name="Oval 23"/>
              <p:cNvSpPr>
                <a:spLocks noChangeAspect="1"/>
              </p:cNvSpPr>
              <p:nvPr/>
            </p:nvSpPr>
            <p:spPr>
              <a:xfrm>
                <a:off x="6067089" y="4962669"/>
                <a:ext cx="150209" cy="150209"/>
              </a:xfrm>
              <a:prstGeom prst="ellipse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5" name="Oval 24"/>
              <p:cNvSpPr>
                <a:spLocks noChangeAspect="1"/>
              </p:cNvSpPr>
              <p:nvPr/>
            </p:nvSpPr>
            <p:spPr>
              <a:xfrm>
                <a:off x="5095185" y="4033707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Oval 25"/>
              <p:cNvSpPr>
                <a:spLocks noChangeAspect="1"/>
              </p:cNvSpPr>
              <p:nvPr/>
            </p:nvSpPr>
            <p:spPr>
              <a:xfrm>
                <a:off x="7407823" y="459034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7" name="Oval 26"/>
              <p:cNvSpPr>
                <a:spLocks noChangeAspect="1"/>
              </p:cNvSpPr>
              <p:nvPr/>
            </p:nvSpPr>
            <p:spPr>
              <a:xfrm>
                <a:off x="6887333" y="4519395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Oval 27"/>
              <p:cNvSpPr>
                <a:spLocks noChangeAspect="1"/>
              </p:cNvSpPr>
              <p:nvPr/>
            </p:nvSpPr>
            <p:spPr>
              <a:xfrm>
                <a:off x="6511296" y="3554508"/>
                <a:ext cx="150209" cy="150209"/>
              </a:xfrm>
              <a:prstGeom prst="ellipse">
                <a:avLst/>
              </a:prstGeom>
              <a:solidFill>
                <a:srgbClr val="00B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9" name="Oval 28"/>
              <p:cNvSpPr>
                <a:spLocks noChangeAspect="1"/>
              </p:cNvSpPr>
              <p:nvPr/>
            </p:nvSpPr>
            <p:spPr>
              <a:xfrm>
                <a:off x="5548158" y="3413592"/>
                <a:ext cx="150209" cy="150209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0" name="TextBox 29"/>
            <p:cNvSpPr txBox="1"/>
            <p:nvPr/>
          </p:nvSpPr>
          <p:spPr>
            <a:xfrm>
              <a:off x="8353779" y="5912889"/>
              <a:ext cx="403409" cy="34102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1</a:t>
              </a:r>
              <a:endParaRPr lang="en-US" b="1" dirty="0"/>
            </a:p>
          </p:txBody>
        </p:sp>
        <p:sp>
          <p:nvSpPr>
            <p:cNvPr id="31" name="TextBox 30"/>
            <p:cNvSpPr txBox="1"/>
            <p:nvPr/>
          </p:nvSpPr>
          <p:spPr>
            <a:xfrm rot="16200000">
              <a:off x="6322995" y="4107408"/>
              <a:ext cx="403942" cy="3405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X</a:t>
              </a:r>
              <a:r>
                <a:rPr lang="en-US" b="1" baseline="-25000" dirty="0"/>
                <a:t>2</a:t>
              </a:r>
              <a:endParaRPr lang="en-US" b="1" dirty="0"/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7108116" y="3193676"/>
            <a:ext cx="8386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GREEN</a:t>
            </a:r>
          </a:p>
          <a:p>
            <a:pPr algn="ctr"/>
            <a:r>
              <a:rPr lang="en-US" b="1" dirty="0">
                <a:solidFill>
                  <a:srgbClr val="00B050"/>
                </a:solidFill>
              </a:rPr>
              <a:t>0.92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7275050" y="2783939"/>
            <a:ext cx="504825" cy="4119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Arrow Connector 35"/>
          <p:cNvCxnSpPr/>
          <p:nvPr/>
        </p:nvCxnSpPr>
        <p:spPr>
          <a:xfrm>
            <a:off x="5956797" y="2987573"/>
            <a:ext cx="1151319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958113" y="2720441"/>
            <a:ext cx="10127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Terminal</a:t>
            </a:r>
          </a:p>
          <a:p>
            <a:pPr algn="ctr"/>
            <a:r>
              <a:rPr lang="en-US" b="1" dirty="0"/>
              <a:t>Node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394486" y="2179677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GREEN</a:t>
            </a:r>
          </a:p>
        </p:txBody>
      </p:sp>
      <p:cxnSp>
        <p:nvCxnSpPr>
          <p:cNvPr id="39" name="Straight Connector 38"/>
          <p:cNvCxnSpPr/>
          <p:nvPr/>
        </p:nvCxnSpPr>
        <p:spPr>
          <a:xfrm>
            <a:off x="3312529" y="2179677"/>
            <a:ext cx="23167" cy="2910826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/>
          <p:cNvSpPr/>
          <p:nvPr/>
        </p:nvSpPr>
        <p:spPr>
          <a:xfrm>
            <a:off x="7791450" y="1886673"/>
            <a:ext cx="548108" cy="4776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Elbow Connector 42"/>
          <p:cNvCxnSpPr>
            <a:stCxn id="34" idx="0"/>
            <a:endCxn id="40" idx="2"/>
          </p:cNvCxnSpPr>
          <p:nvPr/>
        </p:nvCxnSpPr>
        <p:spPr>
          <a:xfrm rot="5400000" flipH="1" flipV="1">
            <a:off x="7330241" y="2322731"/>
            <a:ext cx="658431" cy="2639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/>
          <p:cNvCxnSpPr>
            <a:endCxn id="40" idx="6"/>
          </p:cNvCxnSpPr>
          <p:nvPr/>
        </p:nvCxnSpPr>
        <p:spPr>
          <a:xfrm rot="16200000" flipV="1">
            <a:off x="8161942" y="2303124"/>
            <a:ext cx="672234" cy="317001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745101" y="2374203"/>
            <a:ext cx="84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b="1" dirty="0"/>
              <a:t>&gt; 6</a:t>
            </a:r>
          </a:p>
        </p:txBody>
      </p:sp>
      <p:cxnSp>
        <p:nvCxnSpPr>
          <p:cNvPr id="48" name="Straight Connector 47"/>
          <p:cNvCxnSpPr/>
          <p:nvPr/>
        </p:nvCxnSpPr>
        <p:spPr>
          <a:xfrm flipH="1" flipV="1">
            <a:off x="1380466" y="4207532"/>
            <a:ext cx="1932063" cy="5393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659368" y="4100965"/>
            <a:ext cx="8386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0.78</a:t>
            </a:r>
          </a:p>
        </p:txBody>
      </p:sp>
      <p:sp>
        <p:nvSpPr>
          <p:cNvPr id="51" name="Rectangle 50"/>
          <p:cNvSpPr/>
          <p:nvPr/>
        </p:nvSpPr>
        <p:spPr>
          <a:xfrm>
            <a:off x="8984805" y="3633048"/>
            <a:ext cx="504825" cy="4119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Elbow Connector 51"/>
          <p:cNvCxnSpPr>
            <a:stCxn id="51" idx="0"/>
          </p:cNvCxnSpPr>
          <p:nvPr/>
        </p:nvCxnSpPr>
        <p:spPr>
          <a:xfrm rot="16200000" flipV="1">
            <a:off x="8631112" y="3026941"/>
            <a:ext cx="629316" cy="5828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/>
          <p:cNvSpPr>
            <a:spLocks noChangeAspect="1"/>
          </p:cNvSpPr>
          <p:nvPr/>
        </p:nvSpPr>
        <p:spPr>
          <a:xfrm>
            <a:off x="1551048" y="4476479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Oval 59"/>
          <p:cNvSpPr>
            <a:spLocks noChangeAspect="1"/>
          </p:cNvSpPr>
          <p:nvPr/>
        </p:nvSpPr>
        <p:spPr>
          <a:xfrm>
            <a:off x="1944913" y="4423264"/>
            <a:ext cx="115728" cy="1183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Oval 60"/>
          <p:cNvSpPr>
            <a:spLocks noChangeAspect="1"/>
          </p:cNvSpPr>
          <p:nvPr/>
        </p:nvSpPr>
        <p:spPr>
          <a:xfrm>
            <a:off x="3006229" y="4332861"/>
            <a:ext cx="115728" cy="11838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/>
          <p:cNvSpPr txBox="1"/>
          <p:nvPr/>
        </p:nvSpPr>
        <p:spPr>
          <a:xfrm>
            <a:off x="8932486" y="4065926"/>
            <a:ext cx="609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Blue</a:t>
            </a:r>
          </a:p>
          <a:p>
            <a:pPr algn="ctr"/>
            <a:r>
              <a:rPr lang="en-US" b="1" dirty="0">
                <a:solidFill>
                  <a:srgbClr val="0070C0"/>
                </a:solidFill>
              </a:rPr>
              <a:t>0.57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847640" y="3641105"/>
            <a:ext cx="504825" cy="41198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stCxn id="63" idx="0"/>
          </p:cNvCxnSpPr>
          <p:nvPr/>
        </p:nvCxnSpPr>
        <p:spPr>
          <a:xfrm rot="5400000" flipH="1" flipV="1">
            <a:off x="7902831" y="3179897"/>
            <a:ext cx="658431" cy="26398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8382506" y="2675601"/>
            <a:ext cx="548108" cy="47767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8320176" y="3207745"/>
            <a:ext cx="842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X</a:t>
            </a:r>
            <a:r>
              <a:rPr lang="en-US" b="1" baseline="-25000" dirty="0"/>
              <a:t>2</a:t>
            </a:r>
            <a:r>
              <a:rPr lang="en-US" b="1" dirty="0"/>
              <a:t>&gt; 3</a:t>
            </a:r>
          </a:p>
        </p:txBody>
      </p:sp>
      <p:sp>
        <p:nvSpPr>
          <p:cNvPr id="72" name="Rectangle 71"/>
          <p:cNvSpPr/>
          <p:nvPr/>
        </p:nvSpPr>
        <p:spPr>
          <a:xfrm>
            <a:off x="2281876" y="2252046"/>
            <a:ext cx="5725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RED</a:t>
            </a:r>
          </a:p>
        </p:txBody>
      </p:sp>
      <p:sp>
        <p:nvSpPr>
          <p:cNvPr id="73" name="Rectangle 72"/>
          <p:cNvSpPr/>
          <p:nvPr/>
        </p:nvSpPr>
        <p:spPr>
          <a:xfrm>
            <a:off x="2687936" y="4747296"/>
            <a:ext cx="6094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>
                <a:solidFill>
                  <a:srgbClr val="0070C0"/>
                </a:solidFill>
              </a:rPr>
              <a:t>Blue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3473856" y="5363639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1: X</a:t>
            </a:r>
            <a:r>
              <a:rPr lang="en-US" baseline="-25000" dirty="0"/>
              <a:t>1</a:t>
            </a:r>
            <a:r>
              <a:rPr lang="en-US" dirty="0"/>
              <a:t>&gt; 6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8485" y="4022866"/>
            <a:ext cx="1422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Split 2: X</a:t>
            </a:r>
            <a:r>
              <a:rPr lang="en-US" baseline="-25000" dirty="0"/>
              <a:t>2</a:t>
            </a:r>
            <a:r>
              <a:rPr lang="en-US" dirty="0"/>
              <a:t>&gt; 3</a:t>
            </a:r>
          </a:p>
        </p:txBody>
      </p:sp>
    </p:spTree>
    <p:extLst>
      <p:ext uri="{BB962C8B-B14F-4D97-AF65-F5344CB8AC3E}">
        <p14:creationId xmlns:p14="http://schemas.microsoft.com/office/powerpoint/2010/main" val="369807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11389</TotalTime>
  <Words>2383</Words>
  <Application>Microsoft Office PowerPoint</Application>
  <PresentationFormat>Widescreen</PresentationFormat>
  <Paragraphs>629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Wingdings</vt:lpstr>
      <vt:lpstr>Office Theme</vt:lpstr>
      <vt:lpstr>Classification and Regression (CART)</vt:lpstr>
      <vt:lpstr>Discrimination Among Groups</vt:lpstr>
      <vt:lpstr>Classification and Regression Trees (CART)</vt:lpstr>
      <vt:lpstr>Classification and Regression Trees (CART)</vt:lpstr>
      <vt:lpstr>Classification and Regression Trees (CART) Data Set</vt:lpstr>
      <vt:lpstr>Classification and Regression Trees (CART)</vt:lpstr>
      <vt:lpstr>CART – Growing Trees</vt:lpstr>
      <vt:lpstr>CART – Growing Trees</vt:lpstr>
      <vt:lpstr>CART – Growing Trees</vt:lpstr>
      <vt:lpstr>CART – Growing Trees</vt:lpstr>
      <vt:lpstr>CART – Growing Trees</vt:lpstr>
      <vt:lpstr>CART – Growing Trees</vt:lpstr>
      <vt:lpstr>CART – Splitting Criteria the set of questions, Q</vt:lpstr>
      <vt:lpstr>PowerPoint Presentation</vt:lpstr>
      <vt:lpstr>PowerPoint Presentation</vt:lpstr>
      <vt:lpstr>PowerPoint Presentation</vt:lpstr>
      <vt:lpstr>CART – Splitting Criteria</vt:lpstr>
      <vt:lpstr>CART – Splitting Criteria</vt:lpstr>
      <vt:lpstr>CART – Splitting Criteria</vt:lpstr>
      <vt:lpstr>CART – Splitting Criteria</vt:lpstr>
      <vt:lpstr>CART – Splitting Criteria</vt:lpstr>
      <vt:lpstr>CART – Splitting Criteria</vt:lpstr>
      <vt:lpstr>CART – Splitting Criteria</vt:lpstr>
      <vt:lpstr>CART – Assigning Classes/Groups</vt:lpstr>
      <vt:lpstr>CART – Assigning Classes/Groups</vt:lpstr>
      <vt:lpstr>CART- Pruning Trees</vt:lpstr>
      <vt:lpstr>CART- Pruning Trees Minimum Cost-Complexity Pruning</vt:lpstr>
      <vt:lpstr>CART- Pruning Trees Minimum Cost-Complexity Pruning</vt:lpstr>
      <vt:lpstr>CART- Pruning Trees Cross-Validation</vt:lpstr>
      <vt:lpstr>CART- Pruning Trees Cross-Validation</vt:lpstr>
      <vt:lpstr>CART Example: Iris Morphology</vt:lpstr>
      <vt:lpstr>DA Example: Iris Morphology</vt:lpstr>
      <vt:lpstr>CART Example: Iris Morphology</vt:lpstr>
      <vt:lpstr>CART Example: Iris Morphology</vt:lpstr>
      <vt:lpstr>CART Example: Iris Morphology</vt:lpstr>
      <vt:lpstr>CART Example: Iris Morphology</vt:lpstr>
      <vt:lpstr>CART Example: Iris Morphology</vt:lpstr>
      <vt:lpstr>CART Example: Iris Morphology</vt:lpstr>
      <vt:lpstr>Discrimination: CART vs DA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Baiser,Benjamin H</dc:creator>
  <cp:lastModifiedBy>Baiser,Benjamin H</cp:lastModifiedBy>
  <cp:revision>220</cp:revision>
  <dcterms:created xsi:type="dcterms:W3CDTF">2014-02-27T15:36:51Z</dcterms:created>
  <dcterms:modified xsi:type="dcterms:W3CDTF">2022-10-25T11:00:10Z</dcterms:modified>
</cp:coreProperties>
</file>