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  <p:sldId id="263" r:id="rId6"/>
    <p:sldId id="264" r:id="rId7"/>
    <p:sldId id="262" r:id="rId8"/>
    <p:sldId id="261" r:id="rId9"/>
    <p:sldId id="267" r:id="rId10"/>
    <p:sldId id="266" r:id="rId11"/>
    <p:sldId id="269" r:id="rId12"/>
    <p:sldId id="268" r:id="rId13"/>
    <p:sldId id="271" r:id="rId14"/>
    <p:sldId id="272" r:id="rId15"/>
    <p:sldId id="273" r:id="rId16"/>
    <p:sldId id="275" r:id="rId17"/>
    <p:sldId id="292" r:id="rId18"/>
    <p:sldId id="293" r:id="rId19"/>
    <p:sldId id="276" r:id="rId20"/>
    <p:sldId id="277" r:id="rId21"/>
    <p:sldId id="307" r:id="rId22"/>
    <p:sldId id="308" r:id="rId23"/>
    <p:sldId id="309" r:id="rId24"/>
    <p:sldId id="310" r:id="rId25"/>
    <p:sldId id="302" r:id="rId26"/>
    <p:sldId id="279" r:id="rId27"/>
    <p:sldId id="280" r:id="rId28"/>
    <p:sldId id="281" r:id="rId29"/>
    <p:sldId id="339" r:id="rId30"/>
    <p:sldId id="295" r:id="rId31"/>
    <p:sldId id="338" r:id="rId32"/>
    <p:sldId id="303" r:id="rId33"/>
    <p:sldId id="296" r:id="rId34"/>
    <p:sldId id="304" r:id="rId35"/>
    <p:sldId id="336" r:id="rId36"/>
    <p:sldId id="282" r:id="rId37"/>
    <p:sldId id="286" r:id="rId38"/>
    <p:sldId id="287" r:id="rId39"/>
    <p:sldId id="312" r:id="rId40"/>
    <p:sldId id="311" r:id="rId41"/>
    <p:sldId id="285" r:id="rId42"/>
    <p:sldId id="288" r:id="rId43"/>
    <p:sldId id="301" r:id="rId44"/>
    <p:sldId id="294" r:id="rId45"/>
    <p:sldId id="297" r:id="rId46"/>
    <p:sldId id="299" r:id="rId47"/>
    <p:sldId id="313" r:id="rId48"/>
    <p:sldId id="298" r:id="rId49"/>
    <p:sldId id="314" r:id="rId50"/>
    <p:sldId id="300" r:id="rId51"/>
    <p:sldId id="315" r:id="rId52"/>
    <p:sldId id="316" r:id="rId53"/>
    <p:sldId id="317" r:id="rId54"/>
    <p:sldId id="318" r:id="rId55"/>
    <p:sldId id="319" r:id="rId56"/>
    <p:sldId id="320" r:id="rId57"/>
    <p:sldId id="340" r:id="rId58"/>
    <p:sldId id="341" r:id="rId59"/>
    <p:sldId id="323" r:id="rId60"/>
    <p:sldId id="321" r:id="rId61"/>
    <p:sldId id="326" r:id="rId62"/>
    <p:sldId id="325" r:id="rId63"/>
    <p:sldId id="327" r:id="rId64"/>
    <p:sldId id="328" r:id="rId65"/>
    <p:sldId id="331" r:id="rId66"/>
    <p:sldId id="329" r:id="rId67"/>
    <p:sldId id="330" r:id="rId68"/>
    <p:sldId id="334" r:id="rId69"/>
    <p:sldId id="335" r:id="rId70"/>
    <p:sldId id="333" r:id="rId71"/>
    <p:sldId id="332" r:id="rId72"/>
    <p:sldId id="305" r:id="rId73"/>
    <p:sldId id="306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96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 snapToGrid="0" showGuides="1">
      <p:cViewPr>
        <p:scale>
          <a:sx n="101" d="100"/>
          <a:sy n="101" d="100"/>
        </p:scale>
        <p:origin x="150" y="342"/>
      </p:cViewPr>
      <p:guideLst>
        <p:guide orient="horz" pos="696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481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49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114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4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838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97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8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1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67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4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B9F8E6-BFB4-42C7-BBF6-22093A7715CA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995773-8928-424B-AC6D-46FE1D22CD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20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jpg"/><Relationship Id="rId4" Type="http://schemas.openxmlformats.org/officeDocument/2006/relationships/image" Target="../media/image20.jp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emf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6208" y="1990467"/>
            <a:ext cx="9144000" cy="2387600"/>
          </a:xfrm>
        </p:spPr>
        <p:txBody>
          <a:bodyPr/>
          <a:lstStyle/>
          <a:p>
            <a:r>
              <a:rPr lang="en-US" dirty="0"/>
              <a:t>Cluster Analysis </a:t>
            </a:r>
            <a:r>
              <a:rPr lang="en-US" dirty="0">
                <a:latin typeface="Andalus" panose="02020603050405020304" pitchFamily="18" charset="-78"/>
                <a:cs typeface="Andalus" panose="02020603050405020304" pitchFamily="18" charset="-78"/>
              </a:rPr>
              <a:t>II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237" y="651952"/>
            <a:ext cx="2220290" cy="226179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5160" b="20970"/>
          <a:stretch/>
        </p:blipFill>
        <p:spPr>
          <a:xfrm>
            <a:off x="8675363" y="422823"/>
            <a:ext cx="3194449" cy="2720051"/>
          </a:xfrm>
          <a:prstGeom prst="rect">
            <a:avLst/>
          </a:prstGeom>
        </p:spPr>
      </p:pic>
      <p:sp>
        <p:nvSpPr>
          <p:cNvPr id="28" name="TextBox 27"/>
          <p:cNvSpPr txBox="1"/>
          <p:nvPr/>
        </p:nvSpPr>
        <p:spPr>
          <a:xfrm>
            <a:off x="4623128" y="4224438"/>
            <a:ext cx="29457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Hierarchical clustering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9" b="26528"/>
          <a:stretch/>
        </p:blipFill>
        <p:spPr>
          <a:xfrm>
            <a:off x="3621076" y="430296"/>
            <a:ext cx="4151211" cy="277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8313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60127" y="2034893"/>
            <a:ext cx="11271745" cy="3890963"/>
            <a:chOff x="460127" y="2034893"/>
            <a:chExt cx="11271745" cy="389096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0127" y="2034893"/>
              <a:ext cx="11271745" cy="3890963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6886936" y="4490977"/>
              <a:ext cx="370390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898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 rot="19640825">
            <a:off x="3952769" y="3075234"/>
            <a:ext cx="1149904" cy="241502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7031517" y="3236809"/>
            <a:ext cx="1291843" cy="1643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8925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300" y="2034893"/>
            <a:ext cx="11271745" cy="38909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41126" y="4499262"/>
            <a:ext cx="436417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315665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3275636" y="2939971"/>
            <a:ext cx="5480488" cy="251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40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2523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Agglomeration Table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427536"/>
              </p:ext>
            </p:extLst>
          </p:nvPr>
        </p:nvGraphicFramePr>
        <p:xfrm>
          <a:off x="1904678" y="2305397"/>
          <a:ext cx="8929225" cy="274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927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2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4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# of Clusters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dirty="0"/>
                        <a:t>Fusion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Minimum Distance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Sites 1 and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Sites 4 and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Site 6 and  Cluster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Site 3 and  Cluster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Cluster 1-2-3 and  Cluster 4-5-6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10.0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1654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Dendrogram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691" t="10732" r="12398" b="11042"/>
          <a:stretch/>
        </p:blipFill>
        <p:spPr>
          <a:xfrm>
            <a:off x="7801336" y="856526"/>
            <a:ext cx="3518705" cy="5016373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600542"/>
              </p:ext>
            </p:extLst>
          </p:nvPr>
        </p:nvGraphicFramePr>
        <p:xfrm>
          <a:off x="457842" y="4087406"/>
          <a:ext cx="5861935" cy="2433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834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36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47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# of Clusters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b="1" dirty="0"/>
                        <a:t>Fusion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Minimum Distance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Sites 1 and 2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1.4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Sites 4 and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Site 6 and  Cluster 4-5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8.2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Site 3 and  Cluster 1-2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Cluster 1-2-3 and  Cluster 4-5-6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10.0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Down Arrow 5"/>
          <p:cNvSpPr/>
          <p:nvPr/>
        </p:nvSpPr>
        <p:spPr>
          <a:xfrm rot="16200000">
            <a:off x="6759617" y="4815068"/>
            <a:ext cx="787078" cy="90282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81945" y="1650743"/>
            <a:ext cx="651979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tree (</a:t>
            </a:r>
            <a:r>
              <a:rPr lang="en-US" sz="2400" i="1" dirty="0" err="1"/>
              <a:t>dendro</a:t>
            </a:r>
            <a:r>
              <a:rPr lang="en-US" sz="2400" dirty="0"/>
              <a:t>) diagram (</a:t>
            </a:r>
            <a:r>
              <a:rPr lang="en-US" sz="2400" i="1" dirty="0"/>
              <a:t>gram</a:t>
            </a:r>
            <a:r>
              <a:rPr lang="en-US" sz="2400" dirty="0"/>
              <a:t>) depicting the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agglomeration sequence </a:t>
            </a:r>
            <a:r>
              <a:rPr lang="en-US" sz="2400" dirty="0"/>
              <a:t>where the samples are </a:t>
            </a:r>
          </a:p>
          <a:p>
            <a:r>
              <a:rPr lang="en-US" sz="2400" dirty="0"/>
              <a:t>    identified on one axis and the dissimilarity at </a:t>
            </a:r>
          </a:p>
          <a:p>
            <a:r>
              <a:rPr lang="en-US" sz="2400" dirty="0"/>
              <a:t>    which each fusion of clusters in on the other.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3691" t="88666" r="12398" b="4073"/>
          <a:stretch/>
        </p:blipFill>
        <p:spPr>
          <a:xfrm>
            <a:off x="7835095" y="5707155"/>
            <a:ext cx="3518705" cy="4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465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to calculate distance between clusters?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6747640" y="3319963"/>
            <a:ext cx="1291843" cy="591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H="1" flipV="1">
            <a:off x="7227429" y="3950556"/>
            <a:ext cx="661627" cy="4739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708739" y="3534500"/>
            <a:ext cx="274404" cy="88286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805509" y="3706164"/>
            <a:ext cx="4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  <p:cxnSp>
        <p:nvCxnSpPr>
          <p:cNvPr id="32" name="Straight Connector 31"/>
          <p:cNvCxnSpPr/>
          <p:nvPr/>
        </p:nvCxnSpPr>
        <p:spPr>
          <a:xfrm flipH="1" flipV="1">
            <a:off x="7518359" y="3715208"/>
            <a:ext cx="419161" cy="711203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197109" y="4132762"/>
            <a:ext cx="4303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864744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Properties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394" y="1600201"/>
            <a:ext cx="4382007" cy="442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98321" y="1600201"/>
            <a:ext cx="4802405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Space conserving </a:t>
            </a:r>
            <a:r>
              <a:rPr lang="en-US" sz="2400" dirty="0"/>
              <a:t>fusion processes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preserve the properties of the </a:t>
            </a:r>
          </a:p>
          <a:p>
            <a:r>
              <a:rPr lang="en-US" sz="2400" b="1" dirty="0"/>
              <a:t>    </a:t>
            </a:r>
            <a:r>
              <a:rPr lang="en-US" sz="2400" dirty="0"/>
              <a:t>original distance matrix.</a:t>
            </a:r>
          </a:p>
          <a:p>
            <a:endParaRPr lang="en-US" sz="2400" dirty="0"/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 distorting </a:t>
            </a:r>
            <a:r>
              <a:rPr lang="en-US" sz="2400" dirty="0"/>
              <a:t>fusion processes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distort the properties of the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original distance matrix.</a:t>
            </a:r>
          </a:p>
        </p:txBody>
      </p:sp>
    </p:spTree>
    <p:extLst>
      <p:ext uri="{BB962C8B-B14F-4D97-AF65-F5344CB8AC3E}">
        <p14:creationId xmlns:p14="http://schemas.microsoft.com/office/powerpoint/2010/main" val="36500291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Properties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30"/>
          <a:stretch/>
        </p:blipFill>
        <p:spPr bwMode="auto">
          <a:xfrm>
            <a:off x="7936374" y="1401501"/>
            <a:ext cx="3135478" cy="5097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38200" y="1690688"/>
            <a:ext cx="608256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Space Contracting </a:t>
            </a:r>
            <a:r>
              <a:rPr lang="en-US" sz="2400" dirty="0"/>
              <a:t> – groups appear to move </a:t>
            </a:r>
          </a:p>
          <a:p>
            <a:r>
              <a:rPr lang="en-US" sz="2400" dirty="0"/>
              <a:t>nearer to some or all of the remaining entities; </a:t>
            </a:r>
          </a:p>
          <a:p>
            <a:r>
              <a:rPr lang="en-US" sz="2400" dirty="0"/>
              <a:t>the chance that an individual entity will add </a:t>
            </a:r>
          </a:p>
          <a:p>
            <a:r>
              <a:rPr lang="en-US" sz="2400" dirty="0"/>
              <a:t>to a preexisting cluster rather than act as the</a:t>
            </a:r>
          </a:p>
          <a:p>
            <a:r>
              <a:rPr lang="en-US" sz="2400" dirty="0"/>
              <a:t>nucleus of a new group is increased, and</a:t>
            </a:r>
          </a:p>
          <a:p>
            <a:r>
              <a:rPr lang="en-US" sz="2400" dirty="0"/>
              <a:t>the system is said to “</a:t>
            </a:r>
            <a:r>
              <a:rPr lang="en-US" sz="2400" i="1" dirty="0"/>
              <a:t>chain</a:t>
            </a:r>
            <a:r>
              <a:rPr lang="en-US" sz="2400" dirty="0"/>
              <a:t>.”</a:t>
            </a:r>
          </a:p>
          <a:p>
            <a:endParaRPr lang="en-US" sz="2400" dirty="0"/>
          </a:p>
          <a:p>
            <a:r>
              <a:rPr lang="en-US" sz="2400" b="1" dirty="0"/>
              <a:t>Space-Dilating</a:t>
            </a:r>
            <a:r>
              <a:rPr lang="en-US" sz="2400" dirty="0"/>
              <a:t> – groups appear to recede</a:t>
            </a:r>
          </a:p>
          <a:p>
            <a:r>
              <a:rPr lang="en-US" sz="2400" dirty="0"/>
              <a:t>on formation and growth; individual</a:t>
            </a:r>
          </a:p>
          <a:p>
            <a:r>
              <a:rPr lang="en-US" sz="2400" dirty="0"/>
              <a:t>entities not yet in groups are more likely to</a:t>
            </a:r>
          </a:p>
          <a:p>
            <a:r>
              <a:rPr lang="en-US" sz="2400" dirty="0"/>
              <a:t>form nuclei of new groups.</a:t>
            </a:r>
          </a:p>
        </p:txBody>
      </p:sp>
    </p:spTree>
    <p:extLst>
      <p:ext uri="{BB962C8B-B14F-4D97-AF65-F5344CB8AC3E}">
        <p14:creationId xmlns:p14="http://schemas.microsoft.com/office/powerpoint/2010/main" val="3981644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Single-Linkage </a:t>
            </a:r>
            <a:r>
              <a:rPr lang="en-US" dirty="0"/>
              <a:t>(nearest neighbor)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16956" y="1954994"/>
            <a:ext cx="7448129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 samples’ dissimilarity to a cluster is defined to be </a:t>
            </a:r>
          </a:p>
          <a:p>
            <a:r>
              <a:rPr lang="en-US" sz="2400" dirty="0"/>
              <a:t>     equal to the </a:t>
            </a:r>
            <a:r>
              <a:rPr lang="en-US" sz="2400" b="1" dirty="0"/>
              <a:t>closest sample in that cluster</a:t>
            </a:r>
            <a:r>
              <a:rPr lang="en-US" sz="2400" dirty="0"/>
              <a:t>; for the </a:t>
            </a:r>
          </a:p>
          <a:p>
            <a:r>
              <a:rPr lang="en-US" sz="2400" dirty="0"/>
              <a:t>     fusion of two clusters, dissimilarity is equal to the </a:t>
            </a:r>
          </a:p>
          <a:p>
            <a:r>
              <a:rPr lang="en-US" sz="2400" b="1" dirty="0"/>
              <a:t>     smallest dissimilarity for any two pairs </a:t>
            </a:r>
            <a:r>
              <a:rPr lang="en-US" sz="2400" dirty="0"/>
              <a:t>contingent on </a:t>
            </a:r>
          </a:p>
          <a:p>
            <a:r>
              <a:rPr lang="en-US" sz="2400" dirty="0"/>
              <a:t>    one sample being located in each cluster.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Space-contracting method</a:t>
            </a:r>
            <a:r>
              <a:rPr lang="en-US" sz="2400" dirty="0"/>
              <a:t>: produces “straggly” clusters</a:t>
            </a:r>
          </a:p>
          <a:p>
            <a:r>
              <a:rPr lang="en-US" sz="2400" dirty="0"/>
              <a:t>     which can agglomerate very dissimilar samples.</a:t>
            </a:r>
          </a:p>
        </p:txBody>
      </p:sp>
    </p:spTree>
    <p:extLst>
      <p:ext uri="{BB962C8B-B14F-4D97-AF65-F5344CB8AC3E}">
        <p14:creationId xmlns:p14="http://schemas.microsoft.com/office/powerpoint/2010/main" val="3324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9594" y="1905506"/>
            <a:ext cx="10698506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/>
              <a:t>General Process</a:t>
            </a:r>
          </a:p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/>
              <a:t>Calculate distance/dissimilarity matrix</a:t>
            </a:r>
          </a:p>
          <a:p>
            <a:pPr marL="457200" indent="-457200">
              <a:buAutoNum type="arabicParenR"/>
            </a:pPr>
            <a:endParaRPr lang="en-US" sz="2400" dirty="0"/>
          </a:p>
          <a:p>
            <a:pPr marL="457200" indent="-457200">
              <a:buAutoNum type="arabicParenR"/>
            </a:pPr>
            <a:r>
              <a:rPr lang="en-US" sz="2400" dirty="0"/>
              <a:t>Fusion method</a:t>
            </a:r>
          </a:p>
          <a:p>
            <a:pPr marL="857250" lvl="1" indent="-400050">
              <a:buFont typeface="Arial" panose="020B0604020202020204" pitchFamily="34" charset="0"/>
              <a:buChar char="•"/>
            </a:pPr>
            <a:r>
              <a:rPr lang="en-US" sz="2400" dirty="0"/>
              <a:t>Agglomerate samples to build up a hierarchy of increasingly </a:t>
            </a:r>
          </a:p>
          <a:p>
            <a:pPr lvl="1"/>
            <a:r>
              <a:rPr lang="en-US" sz="2400" dirty="0"/>
              <a:t>      large clusters.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Choice of fusion method is up to investigator (there are metrics to compare)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 All fusion methods cluster the two most similar samples first. Methods differ </a:t>
            </a:r>
          </a:p>
          <a:p>
            <a:pPr lvl="1"/>
            <a:r>
              <a:rPr lang="en-US" sz="2400" dirty="0"/>
              <a:t>      in how they fuse subsequent samples (or clusters)</a:t>
            </a:r>
          </a:p>
        </p:txBody>
      </p:sp>
    </p:spTree>
    <p:extLst>
      <p:ext uri="{BB962C8B-B14F-4D97-AF65-F5344CB8AC3E}">
        <p14:creationId xmlns:p14="http://schemas.microsoft.com/office/powerpoint/2010/main" val="22716351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Complete-Linkage </a:t>
            </a:r>
            <a:r>
              <a:rPr lang="en-US" dirty="0"/>
              <a:t>(furthest neighbor)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666" y="2280208"/>
            <a:ext cx="728654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 samples’ dissimilarity to a cluster is defined to be </a:t>
            </a:r>
          </a:p>
          <a:p>
            <a:r>
              <a:rPr lang="en-US" sz="2400" dirty="0"/>
              <a:t>     equal to the </a:t>
            </a:r>
            <a:r>
              <a:rPr lang="en-US" sz="2400" b="1" dirty="0"/>
              <a:t>furthest sample in that cluster</a:t>
            </a:r>
            <a:r>
              <a:rPr lang="en-US" sz="2400" dirty="0"/>
              <a:t>; for the </a:t>
            </a:r>
          </a:p>
          <a:p>
            <a:r>
              <a:rPr lang="en-US" sz="2400" dirty="0"/>
              <a:t>     fusion of two clusters, dissimilarity is equal to the </a:t>
            </a:r>
          </a:p>
          <a:p>
            <a:r>
              <a:rPr lang="en-US" sz="2400" b="1" dirty="0"/>
              <a:t>     greatest dissimilarity for any two pairs </a:t>
            </a:r>
            <a:r>
              <a:rPr lang="en-US" sz="2400" dirty="0"/>
              <a:t>contingent on </a:t>
            </a:r>
          </a:p>
          <a:p>
            <a:r>
              <a:rPr lang="en-US" sz="2400" dirty="0"/>
              <a:t>     one sample being located in each cluster.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Space-dilating method</a:t>
            </a:r>
            <a:r>
              <a:rPr lang="en-US" sz="2400" dirty="0"/>
              <a:t>: produces clusters of very </a:t>
            </a:r>
          </a:p>
          <a:p>
            <a:r>
              <a:rPr lang="en-US" sz="2400" dirty="0"/>
              <a:t>     similar samples. As clusters agglomerate, groups </a:t>
            </a:r>
          </a:p>
          <a:p>
            <a:r>
              <a:rPr lang="en-US" sz="2400" dirty="0"/>
              <a:t>     are moved away from each other.</a:t>
            </a:r>
          </a:p>
        </p:txBody>
      </p:sp>
      <p:cxnSp>
        <p:nvCxnSpPr>
          <p:cNvPr id="16" name="Straight Arrow Connector 15"/>
          <p:cNvCxnSpPr>
            <a:endCxn id="20" idx="3"/>
          </p:cNvCxnSpPr>
          <p:nvPr/>
        </p:nvCxnSpPr>
        <p:spPr>
          <a:xfrm flipV="1">
            <a:off x="8574065" y="3069005"/>
            <a:ext cx="1343704" cy="154281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8459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Centroid-Linkage (Unweighted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650" y="1915575"/>
            <a:ext cx="74209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Cannot be used with Bray Curtis or Sorensen’s index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samples’ dissimilarity to a cluster is equal to it’s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dissimilarity to the cluster centroid</a:t>
            </a:r>
            <a:r>
              <a:rPr lang="en-US" sz="2400" dirty="0"/>
              <a:t>; for the fusion </a:t>
            </a:r>
          </a:p>
          <a:p>
            <a:r>
              <a:rPr lang="en-US" sz="2400" dirty="0"/>
              <a:t>    of two clusters, dissimilarity is equal to the </a:t>
            </a:r>
          </a:p>
          <a:p>
            <a:r>
              <a:rPr lang="en-US" sz="2400" b="1" dirty="0"/>
              <a:t>    dissimilarity between cluster centroids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Space-conserving method</a:t>
            </a:r>
            <a:r>
              <a:rPr lang="en-US" sz="2400" dirty="0"/>
              <a:t>: can lead to </a:t>
            </a:r>
            <a:r>
              <a:rPr lang="en-US" sz="2400" b="1" dirty="0"/>
              <a:t>reversals </a:t>
            </a:r>
            <a:r>
              <a:rPr lang="en-US" sz="2400" dirty="0"/>
              <a:t>where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fusion takes place at a lower dissimilarity than a prior </a:t>
            </a:r>
          </a:p>
          <a:p>
            <a:r>
              <a:rPr lang="en-US" sz="2400" dirty="0"/>
              <a:t>     fusion.</a:t>
            </a:r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881175"/>
            <a:ext cx="721999" cy="1619369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076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Centroid-Linkage (</a:t>
            </a:r>
            <a:r>
              <a:rPr lang="en-US" b="1" dirty="0" err="1"/>
              <a:t>Unweighted</a:t>
            </a:r>
            <a:r>
              <a:rPr lang="en-US" b="1" dirty="0"/>
              <a:t>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2650" y="1915575"/>
            <a:ext cx="7420942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39725" indent="-339725">
              <a:buFont typeface="Arial" panose="020B0604020202020204" pitchFamily="34" charset="0"/>
              <a:buChar char="•"/>
            </a:pPr>
            <a:r>
              <a:rPr lang="en-US" sz="2400" b="1" dirty="0"/>
              <a:t>Cannot be used with Bray Curtis or Sorensen’s index</a:t>
            </a:r>
            <a:r>
              <a:rPr lang="en-US" b="1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 samples’ dissimilarity to a cluster is equal to it’s </a:t>
            </a:r>
          </a:p>
          <a:p>
            <a:r>
              <a:rPr lang="en-US" sz="2400" dirty="0"/>
              <a:t>    </a:t>
            </a:r>
            <a:r>
              <a:rPr lang="en-US" sz="2400" b="1" dirty="0"/>
              <a:t>dissimilarity to the cluster centroid</a:t>
            </a:r>
            <a:r>
              <a:rPr lang="en-US" sz="2400" dirty="0"/>
              <a:t>; for the fusion </a:t>
            </a:r>
          </a:p>
          <a:p>
            <a:r>
              <a:rPr lang="en-US" sz="2400" dirty="0"/>
              <a:t>    of two clusters, dissimilarity is equal to the </a:t>
            </a:r>
          </a:p>
          <a:p>
            <a:r>
              <a:rPr lang="en-US" sz="2400" b="1" dirty="0"/>
              <a:t>    dissimilarity between cluster centroids</a:t>
            </a:r>
            <a:r>
              <a:rPr lang="en-US" sz="2400" dirty="0"/>
              <a:t>. 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Space-conserving method</a:t>
            </a:r>
            <a:r>
              <a:rPr lang="en-US" sz="2400" dirty="0"/>
              <a:t>: can lead to </a:t>
            </a:r>
            <a:r>
              <a:rPr lang="en-US" sz="2400" b="1" dirty="0"/>
              <a:t>reversals </a:t>
            </a:r>
            <a:r>
              <a:rPr lang="en-US" sz="2400" dirty="0"/>
              <a:t>where</a:t>
            </a:r>
          </a:p>
          <a:p>
            <a:r>
              <a:rPr lang="en-US" sz="2400" b="1" dirty="0"/>
              <a:t>     </a:t>
            </a:r>
            <a:r>
              <a:rPr lang="en-US" sz="2400" dirty="0"/>
              <a:t>fusion takes place at a lower dissimilarity than a prior </a:t>
            </a:r>
          </a:p>
          <a:p>
            <a:r>
              <a:rPr lang="en-US" sz="2400" dirty="0"/>
              <a:t>     fusion.</a:t>
            </a:r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829331"/>
            <a:ext cx="680932" cy="1671213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201609" y="-740777"/>
            <a:ext cx="470469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58887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Median-Linkage (Weighted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455" y="2243432"/>
            <a:ext cx="7054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Similar to centroid-linkage </a:t>
            </a:r>
            <a:r>
              <a:rPr lang="en-US" sz="2400" dirty="0"/>
              <a:t>except that “centroids” </a:t>
            </a:r>
          </a:p>
          <a:p>
            <a:r>
              <a:rPr lang="en-US" sz="2400" dirty="0"/>
              <a:t>    of a newly fused group are position at the median </a:t>
            </a:r>
          </a:p>
          <a:p>
            <a:r>
              <a:rPr lang="en-US" sz="2400" dirty="0"/>
              <a:t>    between old group centroids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Space-conserving method</a:t>
            </a:r>
            <a:r>
              <a:rPr lang="en-US" sz="2400" dirty="0"/>
              <a:t>: can still lead to </a:t>
            </a:r>
            <a:r>
              <a:rPr lang="en-US" sz="2400" b="1" dirty="0"/>
              <a:t>reversals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956490"/>
            <a:ext cx="862397" cy="154405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83530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Median-Linkage (Weighted Pair-Group Centroid)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83455" y="2243432"/>
            <a:ext cx="7054432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Similar to centroid-linkage </a:t>
            </a:r>
            <a:r>
              <a:rPr lang="en-US" sz="2400" dirty="0"/>
              <a:t>except that “centroids” </a:t>
            </a:r>
          </a:p>
          <a:p>
            <a:r>
              <a:rPr lang="en-US" sz="2400" dirty="0"/>
              <a:t>    of a newly fused group are position at the median </a:t>
            </a:r>
          </a:p>
          <a:p>
            <a:r>
              <a:rPr lang="en-US" sz="2400" dirty="0"/>
              <a:t>    between old group centroids</a:t>
            </a:r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Space-conserving method</a:t>
            </a:r>
            <a:r>
              <a:rPr lang="en-US" sz="2400" dirty="0"/>
              <a:t>: can still lead to </a:t>
            </a:r>
            <a:r>
              <a:rPr lang="en-US" sz="2400" b="1" dirty="0"/>
              <a:t>reversals</a:t>
            </a:r>
            <a:endParaRPr lang="en-US" sz="2400" dirty="0"/>
          </a:p>
        </p:txBody>
      </p:sp>
      <p:cxnSp>
        <p:nvCxnSpPr>
          <p:cNvPr id="16" name="Straight Arrow Connector 15"/>
          <p:cNvCxnSpPr>
            <a:stCxn id="7" idx="7"/>
          </p:cNvCxnSpPr>
          <p:nvPr/>
        </p:nvCxnSpPr>
        <p:spPr>
          <a:xfrm flipV="1">
            <a:off x="8520941" y="2956490"/>
            <a:ext cx="862397" cy="154405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8917442" y="2780294"/>
            <a:ext cx="896839" cy="20176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8574065" y="3127129"/>
            <a:ext cx="1302583" cy="14846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201609" y="-740777"/>
            <a:ext cx="4704692" cy="7786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00" dirty="0">
                <a:solidFill>
                  <a:srgbClr val="FF000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47128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Average-Linkage </a:t>
            </a:r>
            <a:r>
              <a:rPr lang="en-US" dirty="0"/>
              <a:t>(UPGMA)</a:t>
            </a:r>
          </a:p>
        </p:txBody>
      </p:sp>
      <p:sp>
        <p:nvSpPr>
          <p:cNvPr id="3" name="Rectangle 2"/>
          <p:cNvSpPr/>
          <p:nvPr/>
        </p:nvSpPr>
        <p:spPr>
          <a:xfrm>
            <a:off x="7898252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>
            <a:stCxn id="7" idx="0"/>
            <a:endCxn id="5" idx="4"/>
          </p:cNvCxnSpPr>
          <p:nvPr/>
        </p:nvCxnSpPr>
        <p:spPr>
          <a:xfrm flipV="1">
            <a:off x="8421665" y="3065047"/>
            <a:ext cx="355380" cy="1394376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 rot="1504104">
            <a:off x="7991957" y="2530038"/>
            <a:ext cx="2888185" cy="1051351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60666" y="2280208"/>
            <a:ext cx="7969939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2400" dirty="0"/>
              <a:t>A samples’ dissimilarity to a cluster is defined to be </a:t>
            </a:r>
          </a:p>
          <a:p>
            <a:r>
              <a:rPr lang="en-US" sz="2400" dirty="0"/>
              <a:t>     equal to the </a:t>
            </a:r>
            <a:r>
              <a:rPr lang="en-US" sz="2400" b="1" dirty="0"/>
              <a:t>average of the distances between the</a:t>
            </a:r>
          </a:p>
          <a:p>
            <a:r>
              <a:rPr lang="en-US" sz="2400" b="1" dirty="0"/>
              <a:t>     sample and each point in the cluster</a:t>
            </a:r>
            <a:r>
              <a:rPr lang="en-US" sz="2400" dirty="0"/>
              <a:t>; for the </a:t>
            </a:r>
          </a:p>
          <a:p>
            <a:r>
              <a:rPr lang="en-US" sz="2400" dirty="0"/>
              <a:t>     fusion of two clusters, dissimilarity is equal to the </a:t>
            </a:r>
          </a:p>
          <a:p>
            <a:r>
              <a:rPr lang="en-US" sz="2400" b="1" dirty="0"/>
              <a:t>     average of the distances between each sample </a:t>
            </a:r>
          </a:p>
          <a:p>
            <a:r>
              <a:rPr lang="en-US" sz="2400" b="1" dirty="0"/>
              <a:t>     in one cluster with each sample in the other cluster.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Space-conserving method</a:t>
            </a:r>
            <a:r>
              <a:rPr lang="en-US" sz="2400" dirty="0"/>
              <a:t>: Maximizes correlation between </a:t>
            </a:r>
          </a:p>
          <a:p>
            <a:r>
              <a:rPr lang="en-US" sz="2400" dirty="0"/>
              <a:t>     original distance matrix and the cluster dissimilarities. 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Most robust and popular method.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522045" y="3000611"/>
            <a:ext cx="835296" cy="1485004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>
            <a:spLocks noChangeAspect="1"/>
          </p:cNvSpPr>
          <p:nvPr/>
        </p:nvSpPr>
        <p:spPr>
          <a:xfrm>
            <a:off x="9876648" y="2829331"/>
            <a:ext cx="280795" cy="28079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/>
          <p:cNvCxnSpPr>
            <a:endCxn id="4" idx="4"/>
          </p:cNvCxnSpPr>
          <p:nvPr/>
        </p:nvCxnSpPr>
        <p:spPr>
          <a:xfrm flipV="1">
            <a:off x="8522045" y="2819093"/>
            <a:ext cx="720896" cy="166652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endCxn id="6" idx="5"/>
          </p:cNvCxnSpPr>
          <p:nvPr/>
        </p:nvCxnSpPr>
        <p:spPr>
          <a:xfrm flipV="1">
            <a:off x="8477785" y="2637575"/>
            <a:ext cx="513861" cy="1824742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endCxn id="20" idx="2"/>
          </p:cNvCxnSpPr>
          <p:nvPr/>
        </p:nvCxnSpPr>
        <p:spPr>
          <a:xfrm flipV="1">
            <a:off x="8539028" y="2969729"/>
            <a:ext cx="1337620" cy="1566094"/>
          </a:xfrm>
          <a:prstGeom prst="straightConnector1">
            <a:avLst/>
          </a:prstGeom>
          <a:ln w="19050">
            <a:solidFill>
              <a:schemeClr val="bg1">
                <a:lumMod val="85000"/>
              </a:schemeClr>
            </a:solidFill>
            <a:prstDash val="sys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20829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Ward’s Minimum-Variance-Linkage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63151" y="2971831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30430">
            <a:off x="8075383" y="2342760"/>
            <a:ext cx="2888185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637758" y="2789989"/>
            <a:ext cx="445190" cy="181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31979" y="3000935"/>
            <a:ext cx="451359" cy="38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949897" y="2704122"/>
            <a:ext cx="433441" cy="2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345369" y="2808791"/>
            <a:ext cx="163278" cy="1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Agglomerates clusters, only if the increase in </a:t>
            </a:r>
          </a:p>
          <a:p>
            <a:r>
              <a:rPr lang="en-US" sz="2400" dirty="0"/>
              <a:t>     within-group variance is less than it would be if either</a:t>
            </a:r>
          </a:p>
          <a:p>
            <a:r>
              <a:rPr lang="en-US" sz="2400" dirty="0"/>
              <a:t>     cluster were joined to any other. Conceptually similar to</a:t>
            </a:r>
          </a:p>
          <a:p>
            <a:r>
              <a:rPr lang="en-US" sz="2400" dirty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</a:p>
          <a:p>
            <a:r>
              <a:rPr lang="en-US" sz="2400" dirty="0"/>
              <a:t>     clusters, A and B, is how much the sum of squares will </a:t>
            </a:r>
          </a:p>
          <a:p>
            <a:r>
              <a:rPr lang="en-US" sz="2400" dirty="0"/>
              <a:t>     increase when we merge 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Space-conserving method: similar to average-linkage,</a:t>
            </a:r>
          </a:p>
          <a:p>
            <a:r>
              <a:rPr lang="en-US" sz="2400" dirty="0"/>
              <a:t>     except instead of minimizing an average distance, it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minimizes a</a:t>
            </a:r>
            <a:r>
              <a:rPr lang="en-US" sz="2400" dirty="0"/>
              <a:t> </a:t>
            </a:r>
            <a:r>
              <a:rPr lang="en-US" sz="2400" b="1" dirty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965995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Ward’s Minimum-Variance-Linkage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28426" y="3481119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9156293">
            <a:off x="7668478" y="3111612"/>
            <a:ext cx="3579243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>
            <a:endCxn id="28" idx="7"/>
          </p:cNvCxnSpPr>
          <p:nvPr/>
        </p:nvCxnSpPr>
        <p:spPr>
          <a:xfrm flipH="1">
            <a:off x="9543725" y="2789989"/>
            <a:ext cx="539224" cy="71091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62063" y="3626832"/>
            <a:ext cx="866363" cy="8125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Agglomerates clusters, only if the increase in </a:t>
            </a:r>
          </a:p>
          <a:p>
            <a:r>
              <a:rPr lang="en-US" sz="2400" dirty="0"/>
              <a:t>     within-group variance is less than it would be if either</a:t>
            </a:r>
          </a:p>
          <a:p>
            <a:r>
              <a:rPr lang="en-US" sz="2400" dirty="0"/>
              <a:t>     cluster were joined to any other. Conceptually similar to</a:t>
            </a:r>
          </a:p>
          <a:p>
            <a:r>
              <a:rPr lang="en-US" sz="2400" dirty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</a:p>
          <a:p>
            <a:r>
              <a:rPr lang="en-US" sz="2400" dirty="0"/>
              <a:t>     clusters, A and B, is how much the sum of squares will </a:t>
            </a:r>
          </a:p>
          <a:p>
            <a:r>
              <a:rPr lang="en-US" sz="2400" dirty="0"/>
              <a:t>     increase when we merge 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Space-conserving method: similar to average-linkage,</a:t>
            </a:r>
          </a:p>
          <a:p>
            <a:r>
              <a:rPr lang="en-US" sz="2400" dirty="0"/>
              <a:t>     except instead of minimizing an average distance, it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minimizes a</a:t>
            </a:r>
            <a:r>
              <a:rPr lang="en-US" sz="2400" dirty="0"/>
              <a:t> </a:t>
            </a:r>
            <a:r>
              <a:rPr lang="en-US" sz="2400" b="1" dirty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9395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Ward’s Minimum-Variance-Linkage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8977012" y="3388519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6974131">
            <a:off x="7334962" y="2996593"/>
            <a:ext cx="2842768" cy="1264560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082939" y="2841426"/>
            <a:ext cx="114898" cy="510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>
            <a:off x="8562064" y="3567392"/>
            <a:ext cx="414948" cy="8719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endCxn id="28" idx="0"/>
          </p:cNvCxnSpPr>
          <p:nvPr/>
        </p:nvCxnSpPr>
        <p:spPr>
          <a:xfrm>
            <a:off x="8959882" y="2713134"/>
            <a:ext cx="84671" cy="67538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5"/>
            <a:endCxn id="28" idx="1"/>
          </p:cNvCxnSpPr>
          <p:nvPr/>
        </p:nvCxnSpPr>
        <p:spPr>
          <a:xfrm>
            <a:off x="8876321" y="3023926"/>
            <a:ext cx="120473" cy="3843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Agglomerates clusters, only if the increase in </a:t>
            </a:r>
          </a:p>
          <a:p>
            <a:r>
              <a:rPr lang="en-US" sz="2400" dirty="0"/>
              <a:t>     within-group variance is less than it would be if either</a:t>
            </a:r>
          </a:p>
          <a:p>
            <a:r>
              <a:rPr lang="en-US" sz="2400" dirty="0"/>
              <a:t>     cluster were joined to any other. Conceptually similar to</a:t>
            </a:r>
          </a:p>
          <a:p>
            <a:r>
              <a:rPr lang="en-US" sz="2400" dirty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</a:p>
          <a:p>
            <a:r>
              <a:rPr lang="en-US" sz="2400" dirty="0"/>
              <a:t>     clusters, A and B, is how much the sum of squares will </a:t>
            </a:r>
          </a:p>
          <a:p>
            <a:r>
              <a:rPr lang="en-US" sz="2400" dirty="0"/>
              <a:t>     increase when we merge 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Space-conserving method: similar to average-linkage,</a:t>
            </a:r>
          </a:p>
          <a:p>
            <a:r>
              <a:rPr lang="en-US" sz="2400" dirty="0"/>
              <a:t>     except instead of minimizing an average distance, it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minimizes a</a:t>
            </a:r>
            <a:r>
              <a:rPr lang="en-US" sz="2400" dirty="0"/>
              <a:t> </a:t>
            </a:r>
            <a:r>
              <a:rPr lang="en-US" sz="2400" b="1" dirty="0"/>
              <a:t>squared distance weighted by cluster size.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92944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733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Fusion Strategies</a:t>
            </a:r>
            <a:br>
              <a:rPr lang="en-US" dirty="0"/>
            </a:br>
            <a:r>
              <a:rPr lang="en-US" b="1" dirty="0"/>
              <a:t>Ward’s Minimum-Variance-Linkage</a:t>
            </a:r>
          </a:p>
        </p:txBody>
      </p:sp>
      <p:sp>
        <p:nvSpPr>
          <p:cNvPr id="3" name="Rectangle 2"/>
          <p:cNvSpPr/>
          <p:nvPr/>
        </p:nvSpPr>
        <p:spPr>
          <a:xfrm>
            <a:off x="7812908" y="2245487"/>
            <a:ext cx="3356659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9102543" y="2538298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8636647" y="2784252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8751972" y="2397901"/>
            <a:ext cx="280795" cy="2807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>
            <a:off x="8281267" y="4459423"/>
            <a:ext cx="280795" cy="28079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8460857" y="238095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8522045" y="4485616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10103654" y="2550315"/>
            <a:ext cx="280795" cy="280795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10414103" y="2950743"/>
            <a:ext cx="2430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8" name="Oval 27"/>
          <p:cNvSpPr>
            <a:spLocks noChangeAspect="1"/>
          </p:cNvSpPr>
          <p:nvPr/>
        </p:nvSpPr>
        <p:spPr>
          <a:xfrm>
            <a:off x="9463151" y="2971831"/>
            <a:ext cx="135081" cy="13508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530430">
            <a:off x="8075383" y="2342760"/>
            <a:ext cx="2888185" cy="1223845"/>
          </a:xfrm>
          <a:prstGeom prst="ellipse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9637758" y="2789989"/>
            <a:ext cx="445190" cy="1818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8931979" y="3000935"/>
            <a:ext cx="451359" cy="3843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8949897" y="2704122"/>
            <a:ext cx="433441" cy="2466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9345369" y="2808791"/>
            <a:ext cx="163278" cy="1630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44260" y="1741215"/>
            <a:ext cx="748807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 Agglomerates clusters, only if the increase in </a:t>
            </a:r>
          </a:p>
          <a:p>
            <a:r>
              <a:rPr lang="en-US" sz="2400" dirty="0"/>
              <a:t>     within-group variance is less than it would be if either</a:t>
            </a:r>
          </a:p>
          <a:p>
            <a:r>
              <a:rPr lang="en-US" sz="2400" dirty="0"/>
              <a:t>     cluster were joined to any other. Conceptually similar to</a:t>
            </a:r>
          </a:p>
          <a:p>
            <a:r>
              <a:rPr lang="en-US" sz="2400" dirty="0"/>
              <a:t>     k-means.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Ward's method says that the distance between two </a:t>
            </a:r>
          </a:p>
          <a:p>
            <a:r>
              <a:rPr lang="en-US" sz="2400" dirty="0"/>
              <a:t>     clusters, A and B, is how much the sum of squares will </a:t>
            </a:r>
          </a:p>
          <a:p>
            <a:r>
              <a:rPr lang="en-US" sz="2400" dirty="0"/>
              <a:t>     increase when we merge them.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Space-conserving method: similar to average-linkage,</a:t>
            </a:r>
          </a:p>
          <a:p>
            <a:r>
              <a:rPr lang="en-US" sz="2400" dirty="0"/>
              <a:t>     except instead of minimizing an average distance, it</a:t>
            </a:r>
          </a:p>
          <a:p>
            <a:r>
              <a:rPr lang="en-US" sz="2400" dirty="0"/>
              <a:t>     </a:t>
            </a:r>
            <a:r>
              <a:rPr lang="en-US" sz="2400" b="1" dirty="0"/>
              <a:t>minimizes a</a:t>
            </a:r>
            <a:r>
              <a:rPr lang="en-US" sz="2400" dirty="0"/>
              <a:t> </a:t>
            </a:r>
            <a:r>
              <a:rPr lang="en-US" sz="2400" b="1" dirty="0"/>
              <a:t>squared distance weighted by cluster size.</a:t>
            </a:r>
            <a:endParaRPr lang="en-US" sz="2400" dirty="0"/>
          </a:p>
        </p:txBody>
      </p:sp>
      <p:sp>
        <p:nvSpPr>
          <p:cNvPr id="19" name="TextBox 18"/>
          <p:cNvSpPr txBox="1"/>
          <p:nvPr/>
        </p:nvSpPr>
        <p:spPr>
          <a:xfrm>
            <a:off x="3888298" y="6267450"/>
            <a:ext cx="45517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*best used with Euclidean distance</a:t>
            </a:r>
          </a:p>
        </p:txBody>
      </p:sp>
    </p:spTree>
    <p:extLst>
      <p:ext uri="{BB962C8B-B14F-4D97-AF65-F5344CB8AC3E}">
        <p14:creationId xmlns:p14="http://schemas.microsoft.com/office/powerpoint/2010/main" val="33256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629" y="418681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Polythetic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50501" y="1744244"/>
            <a:ext cx="8090997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b="1" u="sng" dirty="0"/>
          </a:p>
          <a:p>
            <a:pPr marL="457200" indent="-457200">
              <a:buAutoNum type="arabicParenR"/>
            </a:pPr>
            <a:r>
              <a:rPr lang="en-US" sz="2400" dirty="0"/>
              <a:t>Calculate distance/dissimilarity matrix</a:t>
            </a:r>
          </a:p>
          <a:p>
            <a:endParaRPr lang="en-US" sz="2400" dirty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Euclidean distance </a:t>
            </a:r>
            <a:r>
              <a:rPr lang="en-US" sz="2400" dirty="0"/>
              <a:t>for continuous variables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Bray-Curtis</a:t>
            </a:r>
            <a:r>
              <a:rPr lang="en-US" sz="2400" dirty="0"/>
              <a:t> and </a:t>
            </a:r>
            <a:r>
              <a:rPr lang="en-US" sz="2400" b="1" dirty="0" err="1"/>
              <a:t>Mahalanobis</a:t>
            </a:r>
            <a:r>
              <a:rPr lang="en-US" sz="2400" dirty="0"/>
              <a:t> distance also commonly </a:t>
            </a:r>
          </a:p>
          <a:p>
            <a:pPr marL="914400"/>
            <a:r>
              <a:rPr lang="en-US" sz="2400" dirty="0"/>
              <a:t>   used for community data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 err="1"/>
              <a:t>Jaccard</a:t>
            </a:r>
            <a:r>
              <a:rPr lang="en-US" sz="2400" dirty="0"/>
              <a:t> index for binary data </a:t>
            </a:r>
          </a:p>
          <a:p>
            <a:pPr marL="9144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914400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Gower’s</a:t>
            </a:r>
            <a:r>
              <a:rPr lang="en-US" sz="2400" dirty="0"/>
              <a:t> dissimilarity index for </a:t>
            </a:r>
            <a:r>
              <a:rPr lang="en-US" sz="2400" b="1" dirty="0"/>
              <a:t>mixed data</a:t>
            </a:r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1497352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486821" y="-10886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Evaluating the Cluster Solution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09207" y="873140"/>
            <a:ext cx="356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Randomization tests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9713694"/>
              </p:ext>
            </p:extLst>
          </p:nvPr>
        </p:nvGraphicFramePr>
        <p:xfrm>
          <a:off x="891611" y="2611468"/>
          <a:ext cx="3716596" cy="1197430"/>
        </p:xfrm>
        <a:graphic>
          <a:graphicData uri="http://schemas.openxmlformats.org/drawingml/2006/table">
            <a:tbl>
              <a:tblPr/>
              <a:tblGrid>
                <a:gridCol w="43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029591" y="2095673"/>
            <a:ext cx="157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Observed Data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792898"/>
              </p:ext>
            </p:extLst>
          </p:nvPr>
        </p:nvGraphicFramePr>
        <p:xfrm>
          <a:off x="7738093" y="758396"/>
          <a:ext cx="3716596" cy="1197430"/>
        </p:xfrm>
        <a:graphic>
          <a:graphicData uri="http://schemas.openxmlformats.org/drawingml/2006/table">
            <a:tbl>
              <a:tblPr/>
              <a:tblGrid>
                <a:gridCol w="43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1.01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1.95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" name="Straight Arrow Connector 10"/>
          <p:cNvCxnSpPr/>
          <p:nvPr/>
        </p:nvCxnSpPr>
        <p:spPr>
          <a:xfrm flipV="1">
            <a:off x="5403129" y="1988547"/>
            <a:ext cx="1641253" cy="77532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5342040" y="3955370"/>
            <a:ext cx="1851239" cy="790105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636480" y="332518"/>
            <a:ext cx="19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Bootstrap samples</a:t>
            </a:r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8261087"/>
              </p:ext>
            </p:extLst>
          </p:nvPr>
        </p:nvGraphicFramePr>
        <p:xfrm>
          <a:off x="7738093" y="4210127"/>
          <a:ext cx="3716596" cy="1178905"/>
        </p:xfrm>
        <a:graphic>
          <a:graphicData uri="http://schemas.openxmlformats.org/drawingml/2006/table">
            <a:tbl>
              <a:tblPr/>
              <a:tblGrid>
                <a:gridCol w="4325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1.36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1.40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 flipV="1">
            <a:off x="5403129" y="3372076"/>
            <a:ext cx="1790150" cy="18824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059457"/>
              </p:ext>
            </p:extLst>
          </p:nvPr>
        </p:nvGraphicFramePr>
        <p:xfrm>
          <a:off x="7738093" y="2427224"/>
          <a:ext cx="3743794" cy="1197430"/>
        </p:xfrm>
        <a:graphic>
          <a:graphicData uri="http://schemas.openxmlformats.org/drawingml/2006/table">
            <a:tbl>
              <a:tblPr/>
              <a:tblGrid>
                <a:gridCol w="459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6915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Site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A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-0.94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1.86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B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0.10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-0.11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0.32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0.27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C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-0.54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-0.42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0.66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0.91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0.18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948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/>
                        </a:rPr>
                        <a:t>D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0.46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-0.23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0.45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-0.05</a:t>
                      </a:r>
                    </a:p>
                  </a:txBody>
                  <a:tcPr marL="7601" marR="7601" marT="7601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TextBox 17"/>
          <p:cNvSpPr txBox="1"/>
          <p:nvPr/>
        </p:nvSpPr>
        <p:spPr>
          <a:xfrm>
            <a:off x="6022307" y="2505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031330" y="34211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06786" y="456080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7571326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809880" y="872136"/>
            <a:ext cx="10617413" cy="5695367"/>
            <a:chOff x="1614552" y="872136"/>
            <a:chExt cx="10617413" cy="5695367"/>
          </a:xfrm>
        </p:grpSpPr>
        <p:sp>
          <p:nvSpPr>
            <p:cNvPr id="3" name="Rectangle 2"/>
            <p:cNvSpPr/>
            <p:nvPr/>
          </p:nvSpPr>
          <p:spPr>
            <a:xfrm>
              <a:off x="4565359" y="2872740"/>
              <a:ext cx="652817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3556125" y="2911602"/>
              <a:ext cx="308739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1639517" y="2653284"/>
              <a:ext cx="2070977" cy="1353312"/>
            </a:xfrm>
            <a:prstGeom prst="rect">
              <a:avLst/>
            </a:prstGeom>
          </p:spPr>
        </p:pic>
        <p:cxnSp>
          <p:nvCxnSpPr>
            <p:cNvPr id="6" name="Straight Arrow Connector 5"/>
            <p:cNvCxnSpPr/>
            <p:nvPr/>
          </p:nvCxnSpPr>
          <p:spPr>
            <a:xfrm flipV="1">
              <a:off x="4454747" y="1708131"/>
              <a:ext cx="1641253" cy="7753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/>
            <p:nvPr/>
          </p:nvCxnSpPr>
          <p:spPr>
            <a:xfrm>
              <a:off x="4393658" y="3674954"/>
              <a:ext cx="1851239" cy="790105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454747" y="3091660"/>
              <a:ext cx="1790150" cy="1882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073925" y="222544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082948" y="314072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058404" y="428039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5" y="872136"/>
              <a:ext cx="2070977" cy="1353312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5" y="2424416"/>
              <a:ext cx="2070977" cy="1353312"/>
            </a:xfrm>
            <a:prstGeom prst="rect">
              <a:avLst/>
            </a:prstGeom>
          </p:spPr>
        </p:pic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2"/>
            <a:srcRect l="29873" t="40142" r="37423" b="36479"/>
            <a:stretch/>
          </p:blipFill>
          <p:spPr>
            <a:xfrm>
              <a:off x="7022284" y="4280393"/>
              <a:ext cx="2070977" cy="135331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1746476" y="3785354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B        C       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143326" y="2001519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B        C       D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115045" y="3593062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C        B       D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7115045" y="5421564"/>
              <a:ext cx="18854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       B        C       D</a:t>
              </a:r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870650" y="2863730"/>
              <a:ext cx="2361315" cy="646331"/>
              <a:chOff x="10113740" y="2653284"/>
              <a:chExt cx="2361315" cy="64633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10321004" y="2653284"/>
                <a:ext cx="215405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# times observed</a:t>
                </a:r>
              </a:p>
              <a:p>
                <a:r>
                  <a:rPr lang="en-US" dirty="0"/>
                  <a:t># bootstrapped trees</a:t>
                </a:r>
              </a:p>
            </p:txBody>
          </p:sp>
          <p:cxnSp>
            <p:nvCxnSpPr>
              <p:cNvPr id="23" name="Straight Connector 22"/>
              <p:cNvCxnSpPr>
                <a:endCxn id="21" idx="3"/>
              </p:cNvCxnSpPr>
              <p:nvPr/>
            </p:nvCxnSpPr>
            <p:spPr>
              <a:xfrm>
                <a:off x="10113740" y="2976449"/>
                <a:ext cx="2361315" cy="1"/>
              </a:xfrm>
              <a:prstGeom prst="line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TextBox 24"/>
            <p:cNvSpPr txBox="1"/>
            <p:nvPr/>
          </p:nvSpPr>
          <p:spPr>
            <a:xfrm>
              <a:off x="1614552" y="2154793"/>
              <a:ext cx="23165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Observed </a:t>
              </a:r>
              <a:r>
                <a:rPr lang="en-US" dirty="0" err="1"/>
                <a:t>Dendrogram</a:t>
              </a:r>
              <a:endParaRPr lang="en-US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940050" y="6198171"/>
              <a:ext cx="23345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Bootstrap </a:t>
              </a:r>
              <a:r>
                <a:rPr lang="en-US" dirty="0" err="1"/>
                <a:t>Dendrogram</a:t>
              </a:r>
              <a:endParaRPr lang="en-US" dirty="0"/>
            </a:p>
          </p:txBody>
        </p:sp>
      </p:grpSp>
      <p:sp>
        <p:nvSpPr>
          <p:cNvPr id="29" name="Title 1"/>
          <p:cNvSpPr txBox="1">
            <a:spLocks/>
          </p:cNvSpPr>
          <p:nvPr/>
        </p:nvSpPr>
        <p:spPr>
          <a:xfrm>
            <a:off x="-1607725" y="15146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Evaluating the Cluster Solution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342334" y="763445"/>
            <a:ext cx="35681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i="1" dirty="0"/>
              <a:t>Randomization tests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863004" y="2071461"/>
            <a:ext cx="9335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/>
              <a:t>Count</a:t>
            </a:r>
          </a:p>
        </p:txBody>
      </p:sp>
    </p:spTree>
    <p:extLst>
      <p:ext uri="{BB962C8B-B14F-4D97-AF65-F5344CB8AC3E}">
        <p14:creationId xmlns:p14="http://schemas.microsoft.com/office/powerpoint/2010/main" val="2173751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b="1" i="1" dirty="0" err="1"/>
              <a:t>Cophenetic</a:t>
            </a:r>
            <a:r>
              <a:rPr lang="en-US" sz="3200" b="1" i="1" dirty="0"/>
              <a:t> Correlation Coefficient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03768" y="2129742"/>
            <a:ext cx="1019952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b="1" dirty="0"/>
              <a:t>correlation</a:t>
            </a:r>
            <a:r>
              <a:rPr lang="en-US" sz="2400" dirty="0"/>
              <a:t> between the distances in the </a:t>
            </a:r>
            <a:r>
              <a:rPr lang="en-US" sz="2400" b="1" dirty="0"/>
              <a:t>original distance matrix </a:t>
            </a:r>
            <a:r>
              <a:rPr lang="en-US" sz="2400" dirty="0"/>
              <a:t>and </a:t>
            </a:r>
          </a:p>
          <a:p>
            <a:r>
              <a:rPr lang="en-US" sz="2400" dirty="0"/>
              <a:t>    dissimilarities implied by the </a:t>
            </a:r>
            <a:r>
              <a:rPr lang="en-US" sz="2400" b="1" dirty="0" err="1"/>
              <a:t>dendrogram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Measures how faithfully the </a:t>
            </a:r>
            <a:r>
              <a:rPr lang="en-US" sz="2400" b="1" dirty="0" err="1"/>
              <a:t>dendrogram</a:t>
            </a:r>
            <a:r>
              <a:rPr lang="en-US" sz="2400" b="1" dirty="0"/>
              <a:t> portrays </a:t>
            </a:r>
            <a:r>
              <a:rPr lang="en-US" sz="2400" dirty="0"/>
              <a:t>the </a:t>
            </a:r>
            <a:r>
              <a:rPr lang="en-US" sz="2400" b="1" dirty="0"/>
              <a:t>original data structure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Values </a:t>
            </a:r>
            <a:r>
              <a:rPr lang="en-US" sz="2400" b="1" dirty="0"/>
              <a:t>&gt; 0.75 </a:t>
            </a:r>
            <a:r>
              <a:rPr lang="en-US" sz="2400" dirty="0"/>
              <a:t>are considered </a:t>
            </a:r>
            <a:r>
              <a:rPr lang="en-US" sz="2400" b="1" dirty="0"/>
              <a:t>good</a:t>
            </a:r>
            <a:r>
              <a:rPr lang="en-US" sz="24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Used to </a:t>
            </a:r>
            <a:r>
              <a:rPr lang="en-US" sz="2400" b="1" dirty="0"/>
              <a:t>compare</a:t>
            </a:r>
            <a:r>
              <a:rPr lang="en-US" sz="2400" dirty="0"/>
              <a:t> different </a:t>
            </a:r>
            <a:r>
              <a:rPr lang="en-US" sz="2400" b="1" dirty="0"/>
              <a:t>fusion methods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90148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95"/>
          <a:stretch/>
        </p:blipFill>
        <p:spPr bwMode="auto">
          <a:xfrm>
            <a:off x="1789832" y="2233070"/>
            <a:ext cx="8688535" cy="286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b="1" i="1" dirty="0" err="1"/>
              <a:t>Cophenetic</a:t>
            </a:r>
            <a:r>
              <a:rPr lang="en-US" sz="3200" b="1" i="1" dirty="0"/>
              <a:t> Correlation Coefficient</a:t>
            </a:r>
          </a:p>
        </p:txBody>
      </p:sp>
    </p:spTree>
    <p:extLst>
      <p:ext uri="{BB962C8B-B14F-4D97-AF65-F5344CB8AC3E}">
        <p14:creationId xmlns:p14="http://schemas.microsoft.com/office/powerpoint/2010/main" val="5043733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i="1" dirty="0"/>
              <a:t>Agglomerative Coefficient (AC)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06592"/>
            <a:ext cx="7259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Measure </a:t>
            </a:r>
            <a:r>
              <a:rPr lang="en-US" sz="2400" dirty="0"/>
              <a:t>of the </a:t>
            </a:r>
            <a:r>
              <a:rPr lang="en-US" sz="2400" b="1" dirty="0"/>
              <a:t>clustering structure </a:t>
            </a:r>
            <a:r>
              <a:rPr lang="en-US" sz="2400" dirty="0"/>
              <a:t>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each sample (</a:t>
            </a:r>
            <a:r>
              <a:rPr lang="en-US" sz="2400" i="1" dirty="0" err="1"/>
              <a:t>i</a:t>
            </a:r>
            <a:r>
              <a:rPr lang="en-US" sz="2400" dirty="0"/>
              <a:t>), m(</a:t>
            </a:r>
            <a:r>
              <a:rPr lang="en-US" sz="2400" i="1" dirty="0" err="1"/>
              <a:t>i</a:t>
            </a:r>
            <a:r>
              <a:rPr lang="en-US" sz="2400" dirty="0"/>
              <a:t>) is its dissimilarity to the first</a:t>
            </a:r>
          </a:p>
          <a:p>
            <a:r>
              <a:rPr lang="en-US" sz="2400" dirty="0"/>
              <a:t>    cluster it is merged with divided by the dissimilarity of </a:t>
            </a:r>
          </a:p>
          <a:p>
            <a:r>
              <a:rPr lang="en-US" sz="2400" dirty="0"/>
              <a:t>    the final merger of the algorithm. The agglomerative</a:t>
            </a:r>
          </a:p>
          <a:p>
            <a:r>
              <a:rPr lang="en-US" sz="2400" dirty="0"/>
              <a:t>    coefficient is the average of 1- m(</a:t>
            </a:r>
            <a:r>
              <a:rPr lang="en-US" sz="2400" i="1" dirty="0" err="1"/>
              <a:t>i</a:t>
            </a:r>
            <a:r>
              <a:rPr lang="en-US" sz="2400" dirty="0"/>
              <a:t>) for all samples (</a:t>
            </a:r>
            <a:r>
              <a:rPr lang="en-US" sz="2400" i="1" dirty="0" err="1"/>
              <a:t>i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 = 0, no cluster structure; AC = 1, clear cluster </a:t>
            </a:r>
          </a:p>
          <a:p>
            <a:r>
              <a:rPr lang="en-US" sz="2400" dirty="0"/>
              <a:t>     structure.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11208" b="14166"/>
          <a:stretch/>
        </p:blipFill>
        <p:spPr bwMode="auto">
          <a:xfrm>
            <a:off x="7951808" y="1690688"/>
            <a:ext cx="3954821" cy="455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7136896" y="19219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7579" y="4428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0.02</a:t>
            </a:r>
          </a:p>
        </p:txBody>
      </p:sp>
    </p:spTree>
    <p:extLst>
      <p:ext uri="{BB962C8B-B14F-4D97-AF65-F5344CB8AC3E}">
        <p14:creationId xmlns:p14="http://schemas.microsoft.com/office/powerpoint/2010/main" val="18332352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ChangeAspect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  <a:br>
              <a:rPr lang="en-US" dirty="0"/>
            </a:br>
            <a:r>
              <a:rPr lang="en-US" sz="3200" i="1" dirty="0"/>
              <a:t>Agglomerative Coefficient (AC)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2106592"/>
            <a:ext cx="725968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Measure </a:t>
            </a:r>
            <a:r>
              <a:rPr lang="en-US" sz="2400" dirty="0"/>
              <a:t>of the </a:t>
            </a:r>
            <a:r>
              <a:rPr lang="en-US" sz="2400" b="1" dirty="0"/>
              <a:t>clustering structure </a:t>
            </a:r>
            <a:r>
              <a:rPr lang="en-US" sz="2400" dirty="0"/>
              <a:t>of the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For each sample (</a:t>
            </a:r>
            <a:r>
              <a:rPr lang="en-US" sz="2400" i="1" dirty="0" err="1"/>
              <a:t>i</a:t>
            </a:r>
            <a:r>
              <a:rPr lang="en-US" sz="2400" dirty="0"/>
              <a:t>), m(</a:t>
            </a:r>
            <a:r>
              <a:rPr lang="en-US" sz="2400" i="1" dirty="0" err="1"/>
              <a:t>i</a:t>
            </a:r>
            <a:r>
              <a:rPr lang="en-US" sz="2400" dirty="0"/>
              <a:t>) is its dissimilarity to the first</a:t>
            </a:r>
          </a:p>
          <a:p>
            <a:r>
              <a:rPr lang="en-US" sz="2400" dirty="0"/>
              <a:t>    cluster it is merged with divided by the dissimilarity of </a:t>
            </a:r>
          </a:p>
          <a:p>
            <a:r>
              <a:rPr lang="en-US" sz="2400" dirty="0"/>
              <a:t>    the final merger of the algorithm. The agglomerative</a:t>
            </a:r>
          </a:p>
          <a:p>
            <a:r>
              <a:rPr lang="en-US" sz="2400" dirty="0"/>
              <a:t>    coefficient is the average of 1- m(</a:t>
            </a:r>
            <a:r>
              <a:rPr lang="en-US" sz="2400" i="1" dirty="0" err="1"/>
              <a:t>i</a:t>
            </a:r>
            <a:r>
              <a:rPr lang="en-US" sz="2400" dirty="0"/>
              <a:t>) for all samples (</a:t>
            </a:r>
            <a:r>
              <a:rPr lang="en-US" sz="2400" i="1" dirty="0" err="1"/>
              <a:t>i</a:t>
            </a:r>
            <a:r>
              <a:rPr lang="en-US" sz="2400" dirty="0"/>
              <a:t>).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 = 0, no cluster structure; AC = 1, clear cluster </a:t>
            </a:r>
          </a:p>
          <a:p>
            <a:r>
              <a:rPr lang="en-US" sz="2400" dirty="0"/>
              <a:t>     structure. 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31" t="11208" b="14166"/>
          <a:stretch/>
        </p:blipFill>
        <p:spPr bwMode="auto">
          <a:xfrm>
            <a:off x="7951808" y="1690688"/>
            <a:ext cx="3954821" cy="45565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Straight Connector 6"/>
          <p:cNvCxnSpPr/>
          <p:nvPr/>
        </p:nvCxnSpPr>
        <p:spPr>
          <a:xfrm flipV="1">
            <a:off x="7951808" y="4548851"/>
            <a:ext cx="1" cy="248856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V="1">
            <a:off x="7791694" y="2106592"/>
            <a:ext cx="9643" cy="2939971"/>
          </a:xfrm>
          <a:prstGeom prst="line">
            <a:avLst/>
          </a:prstGeom>
          <a:ln w="2222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136896" y="19219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0.17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67579" y="442837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0.02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293025" y="4884516"/>
            <a:ext cx="260666" cy="8449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053613" y="5831750"/>
            <a:ext cx="40847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m(Bahamas) </a:t>
            </a:r>
            <a:r>
              <a:rPr lang="en-US" sz="2400" dirty="0"/>
              <a:t>= 0.02/0.17 = 0.12</a:t>
            </a:r>
          </a:p>
          <a:p>
            <a:r>
              <a:rPr lang="en-US" sz="2400" dirty="0"/>
              <a:t>1- </a:t>
            </a:r>
            <a:r>
              <a:rPr lang="en-US" sz="2400" i="1" dirty="0"/>
              <a:t>m(Bahamas) </a:t>
            </a:r>
            <a:r>
              <a:rPr lang="en-US" sz="2400" dirty="0"/>
              <a:t>= 0.88 </a:t>
            </a:r>
          </a:p>
        </p:txBody>
      </p:sp>
    </p:spTree>
    <p:extLst>
      <p:ext uri="{BB962C8B-B14F-4D97-AF65-F5344CB8AC3E}">
        <p14:creationId xmlns:p14="http://schemas.microsoft.com/office/powerpoint/2010/main" val="1944204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dirty="0"/>
              <a:t>PAHC</a:t>
            </a:r>
            <a:r>
              <a:rPr lang="en-US" b="1" dirty="0"/>
              <a:t> example</a:t>
            </a:r>
            <a:br>
              <a:rPr lang="en-US" dirty="0"/>
            </a:br>
            <a:r>
              <a:rPr lang="en-US" sz="3200" dirty="0"/>
              <a:t>Shell morphology of </a:t>
            </a:r>
            <a:r>
              <a:rPr lang="en-US" sz="3200" i="1" dirty="0"/>
              <a:t>Littoraria angulifera</a:t>
            </a:r>
            <a:r>
              <a:rPr lang="en-US" sz="3200" dirty="0"/>
              <a:t> </a:t>
            </a:r>
            <a:endParaRPr lang="en-US" sz="3200" i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22876" y="2506522"/>
          <a:ext cx="5405376" cy="2533650"/>
        </p:xfrm>
        <a:graphic>
          <a:graphicData uri="http://schemas.openxmlformats.org/drawingml/2006/table">
            <a:tbl>
              <a:tblPr/>
              <a:tblGrid>
                <a:gridCol w="10962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63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13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Proportionality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Circularity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SpireHeight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Angola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Bahamas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1.51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Belize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Brazil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Florida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Haiti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1.89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Liberia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Nicaragua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0.74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1.69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Sierra Leone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0.73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1.72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700" y="365125"/>
            <a:ext cx="2229962" cy="22218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010" y="230744"/>
            <a:ext cx="2220290" cy="2261791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27675" y="6488668"/>
            <a:ext cx="2541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Photos from jaxshells.org</a:t>
            </a:r>
          </a:p>
        </p:txBody>
      </p:sp>
    </p:spTree>
    <p:extLst>
      <p:ext uri="{BB962C8B-B14F-4D97-AF65-F5344CB8AC3E}">
        <p14:creationId xmlns:p14="http://schemas.microsoft.com/office/powerpoint/2010/main" val="31877507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Single-Linkage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3997"/>
          <a:stretch/>
        </p:blipFill>
        <p:spPr bwMode="auto">
          <a:xfrm>
            <a:off x="3048001" y="1219592"/>
            <a:ext cx="6100469" cy="4800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34960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7620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Complete-Linkage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17" b="12455"/>
          <a:stretch/>
        </p:blipFill>
        <p:spPr bwMode="auto">
          <a:xfrm>
            <a:off x="3189513" y="990601"/>
            <a:ext cx="5948070" cy="4723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58955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4756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Centroid-Linkage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912" b="12424"/>
          <a:stretch/>
        </p:blipFill>
        <p:spPr>
          <a:xfrm>
            <a:off x="2875326" y="1373131"/>
            <a:ext cx="6517548" cy="504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71915" y="1572408"/>
            <a:ext cx="384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 The general </a:t>
            </a:r>
            <a:r>
              <a:rPr lang="en-US" sz="2400" b="1" dirty="0"/>
              <a:t>fusion</a:t>
            </a:r>
            <a:r>
              <a:rPr lang="en-US" sz="2400" dirty="0"/>
              <a:t>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51118"/>
          <a:stretch/>
        </p:blipFill>
        <p:spPr>
          <a:xfrm>
            <a:off x="3502589" y="2280918"/>
            <a:ext cx="5186822" cy="43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2402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17884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Median-Linkage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9098" b="10524"/>
          <a:stretch/>
        </p:blipFill>
        <p:spPr>
          <a:xfrm>
            <a:off x="2983848" y="1343447"/>
            <a:ext cx="6300504" cy="528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763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1143000"/>
          </a:xfrm>
        </p:spPr>
        <p:txBody>
          <a:bodyPr/>
          <a:lstStyle/>
          <a:p>
            <a:pPr algn="ctr"/>
            <a:r>
              <a:rPr lang="en-US" dirty="0"/>
              <a:t>Average-Linkage (UPGMA)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08" b="14166"/>
          <a:stretch/>
        </p:blipFill>
        <p:spPr bwMode="auto">
          <a:xfrm>
            <a:off x="2971801" y="1219201"/>
            <a:ext cx="6194903" cy="4615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061280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Wards Minimum Variance</a:t>
            </a: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38" b="17959"/>
          <a:stretch/>
        </p:blipFill>
        <p:spPr bwMode="auto">
          <a:xfrm>
            <a:off x="3266810" y="1529444"/>
            <a:ext cx="5870774" cy="44522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063748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50" y="107113"/>
            <a:ext cx="11961998" cy="6635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5066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solution?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70413"/>
              </p:ext>
            </p:extLst>
          </p:nvPr>
        </p:nvGraphicFramePr>
        <p:xfrm>
          <a:off x="3598862" y="2100580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Fusion</a:t>
                      </a:r>
                      <a:r>
                        <a:rPr lang="en-US" b="1" baseline="0" dirty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Agglomerative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0.76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0.92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95004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Better Example: Birds of the Caribbean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5" y="1690688"/>
            <a:ext cx="2133600" cy="2133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4871" y="1794782"/>
            <a:ext cx="2090057" cy="130628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8361" y="4024311"/>
            <a:ext cx="1743075" cy="261461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6550223"/>
            <a:ext cx="20717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Photos by Stephen Turner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39" b="26528"/>
          <a:stretch/>
        </p:blipFill>
        <p:spPr>
          <a:xfrm>
            <a:off x="3638551" y="2043113"/>
            <a:ext cx="5327568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0439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775" y="132710"/>
            <a:ext cx="8386762" cy="6592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6901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2455" y="437420"/>
            <a:ext cx="8943289" cy="5114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782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04031"/>
              </p:ext>
            </p:extLst>
          </p:nvPr>
        </p:nvGraphicFramePr>
        <p:xfrm>
          <a:off x="3598862" y="2052955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Fusion</a:t>
                      </a:r>
                      <a:r>
                        <a:rPr lang="en-US" b="1" baseline="0" dirty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Agglomerative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67269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8360922"/>
              </p:ext>
            </p:extLst>
          </p:nvPr>
        </p:nvGraphicFramePr>
        <p:xfrm>
          <a:off x="3598862" y="2052955"/>
          <a:ext cx="5070475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Fusion</a:t>
                      </a:r>
                      <a:r>
                        <a:rPr lang="en-US" b="1" baseline="0" dirty="0"/>
                        <a:t>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Agglomerative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Single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0.94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Centroid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Complete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Ward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0.83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0.86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3205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579945" y="35305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45816" y="453621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759801" y="36234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190435" y="41558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 rot="19640825">
            <a:off x="3453366" y="3221520"/>
            <a:ext cx="1180609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3842543" y="3530542"/>
            <a:ext cx="318695" cy="16243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297025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708" y="196773"/>
            <a:ext cx="11534783" cy="639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7313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2265" y="2274838"/>
            <a:ext cx="7812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DIANA – </a:t>
            </a:r>
            <a:r>
              <a:rPr lang="en-US" sz="2400" b="1" dirty="0" err="1"/>
              <a:t>DI</a:t>
            </a:r>
            <a:r>
              <a:rPr lang="en-US" sz="2400" dirty="0" err="1"/>
              <a:t>visive</a:t>
            </a:r>
            <a:r>
              <a:rPr lang="en-US" sz="2400" dirty="0"/>
              <a:t> hierarchical </a:t>
            </a:r>
            <a:r>
              <a:rPr lang="en-US" sz="2400" b="1" dirty="0" err="1"/>
              <a:t>ANA</a:t>
            </a:r>
            <a:r>
              <a:rPr lang="en-US" sz="2400" dirty="0" err="1"/>
              <a:t>lysis</a:t>
            </a:r>
            <a:r>
              <a:rPr lang="en-US" sz="2400" dirty="0"/>
              <a:t> algorithm </a:t>
            </a:r>
          </a:p>
          <a:p>
            <a:r>
              <a:rPr lang="en-US" sz="2400" dirty="0"/>
              <a:t>      can be used on any dissimilarity matrix.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MONA – </a:t>
            </a:r>
            <a:r>
              <a:rPr lang="en-US" sz="2400" b="1" dirty="0" err="1"/>
              <a:t>MON</a:t>
            </a:r>
            <a:r>
              <a:rPr lang="en-US" sz="2400" dirty="0" err="1"/>
              <a:t>othetic</a:t>
            </a:r>
            <a:r>
              <a:rPr lang="en-US" sz="2400" dirty="0"/>
              <a:t> hierarchical </a:t>
            </a:r>
            <a:r>
              <a:rPr lang="en-US" sz="2400" b="1" dirty="0"/>
              <a:t>A</a:t>
            </a:r>
            <a:r>
              <a:rPr lang="en-US" sz="2400" dirty="0"/>
              <a:t>nalysis algorithm </a:t>
            </a:r>
          </a:p>
          <a:p>
            <a:r>
              <a:rPr lang="en-US" sz="2400" dirty="0"/>
              <a:t>      designed for binary variables and focuses on one variable </a:t>
            </a:r>
          </a:p>
          <a:p>
            <a:r>
              <a:rPr lang="en-US" sz="2400" dirty="0"/>
              <a:t>      per clustering step.</a:t>
            </a:r>
            <a:endParaRPr lang="en-US" sz="24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8986" y="1865815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70864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7399" y="2274838"/>
            <a:ext cx="781213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DIANA – </a:t>
            </a:r>
            <a:r>
              <a:rPr lang="en-US" sz="2400" b="1" dirty="0" err="1"/>
              <a:t>DI</a:t>
            </a:r>
            <a:r>
              <a:rPr lang="en-US" sz="2400" dirty="0" err="1"/>
              <a:t>visive</a:t>
            </a:r>
            <a:r>
              <a:rPr lang="en-US" sz="2400" dirty="0"/>
              <a:t> hierarchical </a:t>
            </a:r>
            <a:r>
              <a:rPr lang="en-US" sz="2400" b="1" dirty="0" err="1"/>
              <a:t>ANA</a:t>
            </a:r>
            <a:r>
              <a:rPr lang="en-US" sz="2400" dirty="0" err="1"/>
              <a:t>lysis</a:t>
            </a:r>
            <a:r>
              <a:rPr lang="en-US" sz="2400" dirty="0"/>
              <a:t> algorithm </a:t>
            </a:r>
          </a:p>
          <a:p>
            <a:r>
              <a:rPr lang="en-US" sz="2400" dirty="0"/>
              <a:t>      can be used on any dissimilarity matrix.</a:t>
            </a:r>
          </a:p>
          <a:p>
            <a:endParaRPr lang="en-US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MONA – </a:t>
            </a:r>
            <a:r>
              <a:rPr lang="en-US" sz="2400" b="1" dirty="0" err="1">
                <a:solidFill>
                  <a:schemeClr val="bg1">
                    <a:lumMod val="75000"/>
                  </a:schemeClr>
                </a:solidFill>
              </a:rPr>
              <a:t>MON</a:t>
            </a:r>
            <a:r>
              <a:rPr lang="en-US" sz="2400" dirty="0" err="1">
                <a:solidFill>
                  <a:schemeClr val="bg1">
                    <a:lumMod val="75000"/>
                  </a:schemeClr>
                </a:solidFill>
              </a:rPr>
              <a:t>othetic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hierarchical </a:t>
            </a:r>
            <a:r>
              <a:rPr lang="en-US" sz="2400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nalysis algorithm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  designed for binary variables and focuses on one variable </a:t>
            </a:r>
          </a:p>
          <a:p>
            <a:r>
              <a:rPr lang="en-US" sz="2400" dirty="0">
                <a:solidFill>
                  <a:schemeClr val="bg1">
                    <a:lumMod val="75000"/>
                  </a:schemeClr>
                </a:solidFill>
              </a:rPr>
              <a:t>      per clustering step.</a:t>
            </a:r>
            <a:endParaRPr lang="en-US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44263" y="1865815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7734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</a:p>
        </p:txBody>
      </p:sp>
      <p:sp>
        <p:nvSpPr>
          <p:cNvPr id="4" name="Rectangle 3"/>
          <p:cNvSpPr/>
          <p:nvPr/>
        </p:nvSpPr>
        <p:spPr>
          <a:xfrm>
            <a:off x="838200" y="176409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/>
              <a:t>algorithm constructs a</a:t>
            </a:r>
          </a:p>
          <a:p>
            <a:r>
              <a:rPr lang="en-US" sz="2400" dirty="0"/>
              <a:t>     hierarchy of </a:t>
            </a:r>
            <a:r>
              <a:rPr lang="en-US" sz="2400" dirty="0" err="1"/>
              <a:t>clusterings</a:t>
            </a:r>
            <a:r>
              <a:rPr lang="en-US" sz="2400" dirty="0"/>
              <a:t>, </a:t>
            </a:r>
            <a:r>
              <a:rPr lang="en-US" sz="2400" b="1" dirty="0"/>
              <a:t>starting with</a:t>
            </a:r>
          </a:p>
          <a:p>
            <a:r>
              <a:rPr lang="en-US" sz="2400" b="1" dirty="0"/>
              <a:t>     one large cluster</a:t>
            </a:r>
            <a:r>
              <a:rPr lang="en-US" sz="2400" dirty="0"/>
              <a:t> containing all </a:t>
            </a:r>
            <a:r>
              <a:rPr lang="en-US" sz="2400" i="1" dirty="0"/>
              <a:t>n</a:t>
            </a:r>
          </a:p>
          <a:p>
            <a:pPr marL="342900" indent="-342900"/>
            <a:r>
              <a:rPr lang="en-US" sz="2400" dirty="0"/>
              <a:t>     samples an </a:t>
            </a:r>
            <a:r>
              <a:rPr lang="en-US" sz="2400" b="1" dirty="0"/>
              <a:t>ends when each cluster   contains only a single sample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pPr marL="282575" indent="-282575">
              <a:buFont typeface="Arial" panose="020B0604020202020204" pitchFamily="34" charset="0"/>
              <a:buChar char="•"/>
            </a:pPr>
            <a:r>
              <a:rPr lang="en-US" sz="2400" dirty="0"/>
              <a:t>At each stage, </a:t>
            </a:r>
            <a:r>
              <a:rPr lang="en-US" sz="2400" b="1" dirty="0"/>
              <a:t>the cluster with the</a:t>
            </a:r>
          </a:p>
          <a:p>
            <a:r>
              <a:rPr lang="en-US" sz="2400" b="1" dirty="0"/>
              <a:t>    largest diameter is selected</a:t>
            </a:r>
            <a:r>
              <a:rPr lang="en-US" sz="2400" dirty="0"/>
              <a:t>. (The</a:t>
            </a:r>
          </a:p>
          <a:p>
            <a:r>
              <a:rPr lang="en-US" sz="2400" dirty="0"/>
              <a:t>    diameter of a cluster is the largest</a:t>
            </a:r>
          </a:p>
          <a:p>
            <a:r>
              <a:rPr lang="en-US" sz="2400" dirty="0"/>
              <a:t>    dissimilarity between any two of its</a:t>
            </a:r>
          </a:p>
          <a:p>
            <a:r>
              <a:rPr lang="en-US" sz="2400" dirty="0"/>
              <a:t>    samples.)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8125" y="1788799"/>
            <a:ext cx="3170122" cy="312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3326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5" y="2444492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/>
              <a:t>algorithm first selects the most</a:t>
            </a:r>
          </a:p>
          <a:p>
            <a:r>
              <a:rPr lang="en-US" sz="2400" dirty="0"/>
              <a:t>     dissimilar sample (i.e., largest</a:t>
            </a:r>
          </a:p>
          <a:p>
            <a:r>
              <a:rPr lang="en-US" sz="2400" dirty="0"/>
              <a:t>     average dissimilarity to other samples).</a:t>
            </a:r>
          </a:p>
          <a:p>
            <a:r>
              <a:rPr lang="en-US" sz="2400" dirty="0"/>
              <a:t>     This sample initiates the “splinter group”.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1914287"/>
            <a:ext cx="5101222" cy="2630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74754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160" y="36739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7848028" y="4378542"/>
            <a:ext cx="396826" cy="44376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1" y="3011347"/>
            <a:ext cx="4811089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3373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75635" y="2676753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</a:t>
            </a:r>
            <a:r>
              <a:rPr lang="en-US" sz="2400" i="1" dirty="0" err="1"/>
              <a:t>diana</a:t>
            </a:r>
            <a:r>
              <a:rPr lang="en-US" sz="2400" i="1" dirty="0"/>
              <a:t> </a:t>
            </a:r>
            <a:r>
              <a:rPr lang="en-US" sz="2400" dirty="0"/>
              <a:t>algorithm then reassigns samples that are closer to the “splinter group”  than to the “old group”.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7181196" y="2109559"/>
            <a:ext cx="4038514" cy="2562681"/>
            <a:chOff x="7558268" y="1643604"/>
            <a:chExt cx="4038514" cy="2562681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9557" y="1643604"/>
              <a:ext cx="3817225" cy="2562681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7558268" y="2696901"/>
              <a:ext cx="625033" cy="7320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768439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35160" y="367391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6729984" y="3161210"/>
            <a:ext cx="1584960" cy="171559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2" y="3011347"/>
            <a:ext cx="1841504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146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</a:p>
        </p:txBody>
      </p:sp>
      <p:sp>
        <p:nvSpPr>
          <p:cNvPr id="4" name="Rectangle 3"/>
          <p:cNvSpPr/>
          <p:nvPr/>
        </p:nvSpPr>
        <p:spPr>
          <a:xfrm>
            <a:off x="219075" y="148554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Distance between clusters is the </a:t>
            </a:r>
            <a:r>
              <a:rPr lang="en-US" sz="2400" b="1" dirty="0"/>
              <a:t>maximum</a:t>
            </a:r>
          </a:p>
          <a:p>
            <a:pPr marL="404813" indent="-404813"/>
            <a:r>
              <a:rPr lang="en-US" sz="2400" b="1" dirty="0"/>
              <a:t>     </a:t>
            </a:r>
            <a:r>
              <a:rPr lang="en-US" sz="2400" dirty="0"/>
              <a:t>distance between two samples in the two      </a:t>
            </a:r>
            <a:r>
              <a:rPr lang="en-US" sz="2400" b="1" dirty="0"/>
              <a:t>clusters.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5075" y="2169636"/>
            <a:ext cx="5273239" cy="216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903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655180" cy="173514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61362" y="3011347"/>
            <a:ext cx="1841504" cy="1865453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stCxn id="21" idx="3"/>
          </p:cNvCxnSpPr>
          <p:nvPr/>
        </p:nvCxnSpPr>
        <p:spPr>
          <a:xfrm flipV="1">
            <a:off x="4039260" y="3670322"/>
            <a:ext cx="3929366" cy="2308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5717533" y="369445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15.9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699102" y="367032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7813346" y="34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825632" y="3804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4027103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56191" y="1504950"/>
            <a:ext cx="38481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2) The general </a:t>
            </a:r>
            <a:r>
              <a:rPr lang="en-US" sz="2400" b="1" dirty="0"/>
              <a:t>fusion</a:t>
            </a:r>
            <a:r>
              <a:rPr lang="en-US" sz="2400" dirty="0"/>
              <a:t> process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49627"/>
          <a:stretch/>
        </p:blipFill>
        <p:spPr>
          <a:xfrm>
            <a:off x="3751867" y="2365759"/>
            <a:ext cx="5348738" cy="4347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150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b="45408"/>
          <a:stretch/>
        </p:blipFill>
        <p:spPr>
          <a:xfrm>
            <a:off x="1873762" y="2473113"/>
            <a:ext cx="8444476" cy="2579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85579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655180" cy="1735146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696" y="3098250"/>
            <a:ext cx="1191579" cy="84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19733" y="4109673"/>
            <a:ext cx="467575" cy="4616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/>
          <p:nvPr/>
        </p:nvCxnSpPr>
        <p:spPr>
          <a:xfrm>
            <a:off x="3820163" y="3804264"/>
            <a:ext cx="769112" cy="40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3274" y="4035096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9.7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516241" y="34563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813346" y="348693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6825632" y="3804264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594708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0801"/>
          <a:stretch/>
        </p:blipFill>
        <p:spPr>
          <a:xfrm>
            <a:off x="1873762" y="2228488"/>
            <a:ext cx="8444476" cy="232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777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Division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486252" y="345058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89275" y="410967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06606" y="33514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89698" y="34166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796895" y="436529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8" name="Oval 17"/>
          <p:cNvSpPr/>
          <p:nvPr/>
        </p:nvSpPr>
        <p:spPr>
          <a:xfrm>
            <a:off x="6713316" y="3253543"/>
            <a:ext cx="1226917" cy="69342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3397696" y="3098250"/>
            <a:ext cx="1191579" cy="84871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519733" y="4109673"/>
            <a:ext cx="467575" cy="46166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706445" y="4421801"/>
            <a:ext cx="467575" cy="461666"/>
          </a:xfrm>
          <a:prstGeom prst="ellips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7111349" y="3718719"/>
            <a:ext cx="730413" cy="78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7545046" y="3953499"/>
            <a:ext cx="593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8.3</a:t>
            </a:r>
          </a:p>
        </p:txBody>
      </p:sp>
    </p:spTree>
    <p:extLst>
      <p:ext uri="{BB962C8B-B14F-4D97-AF65-F5344CB8AC3E}">
        <p14:creationId xmlns:p14="http://schemas.microsoft.com/office/powerpoint/2010/main" val="57021504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4518" y="1961561"/>
            <a:ext cx="8054297" cy="4034819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>
          <a:xfrm>
            <a:off x="8980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5275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Divisive Hierarchical Clustering</a:t>
            </a:r>
            <a:br>
              <a:rPr lang="en-US" dirty="0"/>
            </a:br>
            <a:r>
              <a:rPr lang="en-US" i="1" dirty="0"/>
              <a:t>DIANA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6469" y="1690688"/>
            <a:ext cx="3170122" cy="312636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838200" y="2263662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b="1" dirty="0"/>
              <a:t>Divisions</a:t>
            </a:r>
            <a:r>
              <a:rPr lang="en-US" sz="2400" dirty="0"/>
              <a:t> are based on </a:t>
            </a:r>
            <a:r>
              <a:rPr lang="en-US" sz="2400" b="1" i="1" dirty="0"/>
              <a:t>average </a:t>
            </a:r>
            <a:r>
              <a:rPr lang="en-US" sz="2400" b="1" dirty="0"/>
              <a:t>distances </a:t>
            </a:r>
            <a:r>
              <a:rPr lang="en-US" sz="2400" dirty="0"/>
              <a:t>(similar to ‘average-linkage’), but </a:t>
            </a:r>
            <a:r>
              <a:rPr lang="en-US" sz="2400" b="1" dirty="0" err="1"/>
              <a:t>cophenetic</a:t>
            </a:r>
            <a:r>
              <a:rPr lang="en-US" sz="2400" b="1" dirty="0"/>
              <a:t> distance</a:t>
            </a:r>
            <a:r>
              <a:rPr lang="en-US" sz="2400" dirty="0"/>
              <a:t> is based on </a:t>
            </a:r>
            <a:r>
              <a:rPr lang="en-US" sz="2400" b="1" dirty="0"/>
              <a:t>maximum </a:t>
            </a:r>
            <a:r>
              <a:rPr lang="en-US" sz="2400" dirty="0"/>
              <a:t>distances between samples in the two </a:t>
            </a:r>
            <a:r>
              <a:rPr lang="en-US" sz="2400" dirty="0" err="1"/>
              <a:t>subclusters</a:t>
            </a:r>
            <a:r>
              <a:rPr lang="en-US" sz="2400" dirty="0"/>
              <a:t> (similar to ‘complete linkage’).</a:t>
            </a:r>
          </a:p>
        </p:txBody>
      </p:sp>
    </p:spTree>
    <p:extLst>
      <p:ext uri="{BB962C8B-B14F-4D97-AF65-F5344CB8AC3E}">
        <p14:creationId xmlns:p14="http://schemas.microsoft.com/office/powerpoint/2010/main" val="378754975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Caribbean Birds - </a:t>
            </a:r>
            <a:r>
              <a:rPr lang="en-US" i="1" dirty="0"/>
              <a:t>DIANA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10029" b="13704"/>
          <a:stretch/>
        </p:blipFill>
        <p:spPr>
          <a:xfrm>
            <a:off x="3210974" y="2002420"/>
            <a:ext cx="5846252" cy="444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25257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Evaluating the cluster solution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6284192"/>
              </p:ext>
            </p:extLst>
          </p:nvPr>
        </p:nvGraphicFramePr>
        <p:xfrm>
          <a:off x="3598862" y="1775162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Divisive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t="10029" b="13704"/>
          <a:stretch/>
        </p:blipFill>
        <p:spPr>
          <a:xfrm>
            <a:off x="3979597" y="2896689"/>
            <a:ext cx="4288456" cy="32603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77" y="3429000"/>
            <a:ext cx="2133600" cy="21336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2273" y="3533094"/>
            <a:ext cx="2090057" cy="1306286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455499" y="6396335"/>
            <a:ext cx="33572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*Bootstrapping available</a:t>
            </a:r>
          </a:p>
        </p:txBody>
      </p:sp>
    </p:spTree>
    <p:extLst>
      <p:ext uri="{BB962C8B-B14F-4D97-AF65-F5344CB8AC3E}">
        <p14:creationId xmlns:p14="http://schemas.microsoft.com/office/powerpoint/2010/main" val="136912221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783" r="50817" b="7285"/>
          <a:stretch/>
        </p:blipFill>
        <p:spPr>
          <a:xfrm>
            <a:off x="368953" y="1365812"/>
            <a:ext cx="5765147" cy="340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029" b="13704"/>
          <a:stretch/>
        </p:blipFill>
        <p:spPr>
          <a:xfrm>
            <a:off x="6748039" y="1488728"/>
            <a:ext cx="4999468" cy="3800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PAHC vs. PDHC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8944487"/>
              </p:ext>
            </p:extLst>
          </p:nvPr>
        </p:nvGraphicFramePr>
        <p:xfrm>
          <a:off x="6868610" y="5448501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Divisive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869799"/>
              </p:ext>
            </p:extLst>
          </p:nvPr>
        </p:nvGraphicFramePr>
        <p:xfrm>
          <a:off x="840124" y="5473579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Fusion</a:t>
                      </a:r>
                    </a:p>
                    <a:p>
                      <a:pPr algn="ctr"/>
                      <a:r>
                        <a:rPr lang="en-US" b="1" baseline="0" dirty="0"/>
                        <a:t>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Divisive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173383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t="55783" r="50817" b="7285"/>
          <a:stretch/>
        </p:blipFill>
        <p:spPr>
          <a:xfrm>
            <a:off x="368953" y="1365812"/>
            <a:ext cx="5765147" cy="3402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t="10029" b="13704"/>
          <a:stretch/>
        </p:blipFill>
        <p:spPr>
          <a:xfrm>
            <a:off x="6748039" y="1488728"/>
            <a:ext cx="4999468" cy="3800902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PAHC vs. PDHC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68610" y="5448501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Division 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Divisive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DIANA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O.61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840124" y="5473579"/>
          <a:ext cx="5070475" cy="1010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35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9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baseline="0" dirty="0"/>
                        <a:t>Fusion</a:t>
                      </a:r>
                    </a:p>
                    <a:p>
                      <a:pPr algn="ctr"/>
                      <a:r>
                        <a:rPr lang="en-US" b="1" baseline="0" dirty="0"/>
                        <a:t>Method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 err="1"/>
                        <a:t>Cophenetic</a:t>
                      </a:r>
                      <a:r>
                        <a:rPr lang="en-US" b="1" dirty="0"/>
                        <a:t> Correlation</a:t>
                      </a:r>
                      <a:r>
                        <a:rPr lang="en-US" b="1" baseline="0" dirty="0"/>
                        <a:t> </a:t>
                      </a:r>
                      <a:r>
                        <a:rPr lang="en-US" b="1" baseline="0" dirty="0" err="1"/>
                        <a:t>Coef</a:t>
                      </a:r>
                      <a:r>
                        <a:rPr lang="en-US" b="1" baseline="0" dirty="0"/>
                        <a:t>.</a:t>
                      </a:r>
                      <a:endParaRPr lang="en-US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Divisive Coefficient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0.95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0.57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5150734" y="2523281"/>
            <a:ext cx="659757" cy="1990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138932" y="3067290"/>
            <a:ext cx="576805" cy="19908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68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225" y="482990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6747640" y="3319963"/>
            <a:ext cx="1291843" cy="5914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/>
          <p:cNvCxnSpPr/>
          <p:nvPr/>
        </p:nvCxnSpPr>
        <p:spPr>
          <a:xfrm flipV="1">
            <a:off x="7162097" y="3507525"/>
            <a:ext cx="456891" cy="28952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011571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PAHC vs. PDHC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0" y="3765188"/>
            <a:ext cx="8729300" cy="2752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1993" y="944985"/>
            <a:ext cx="4174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PAHC</a:t>
            </a:r>
            <a:r>
              <a:rPr lang="en-US" sz="2400" dirty="0"/>
              <a:t> techniques begin</a:t>
            </a:r>
          </a:p>
          <a:p>
            <a:r>
              <a:rPr lang="en-US" sz="2400" dirty="0"/>
              <a:t>by examining </a:t>
            </a:r>
            <a:r>
              <a:rPr lang="en-US" sz="2400" b="1" dirty="0"/>
              <a:t>small</a:t>
            </a:r>
          </a:p>
          <a:p>
            <a:r>
              <a:rPr lang="en-US" sz="2400" b="1" dirty="0"/>
              <a:t>distances between similar</a:t>
            </a:r>
          </a:p>
          <a:p>
            <a:r>
              <a:rPr lang="en-US" sz="2400" b="1" dirty="0"/>
              <a:t>samples,</a:t>
            </a:r>
            <a:r>
              <a:rPr lang="en-US" sz="2400" dirty="0"/>
              <a:t> yet these small</a:t>
            </a:r>
          </a:p>
          <a:p>
            <a:r>
              <a:rPr lang="en-US" sz="2400" dirty="0"/>
              <a:t>distances are likely to be a</a:t>
            </a:r>
          </a:p>
          <a:p>
            <a:r>
              <a:rPr lang="en-US" sz="2400" dirty="0"/>
              <a:t>reflection of noise than</a:t>
            </a:r>
          </a:p>
          <a:p>
            <a:r>
              <a:rPr lang="en-US" sz="2400" dirty="0"/>
              <a:t>anything else.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0388" y="946217"/>
            <a:ext cx="4877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PDHC</a:t>
            </a:r>
            <a:r>
              <a:rPr lang="en-US" sz="2400" dirty="0"/>
              <a:t> techniques begin by</a:t>
            </a:r>
          </a:p>
          <a:p>
            <a:r>
              <a:rPr lang="en-US" sz="2400" b="1" dirty="0"/>
              <a:t>examining overall, major</a:t>
            </a:r>
          </a:p>
          <a:p>
            <a:r>
              <a:rPr lang="en-US" sz="2400" b="1" dirty="0"/>
              <a:t>gradients in the data</a:t>
            </a:r>
            <a:r>
              <a:rPr lang="en-US" sz="2400" dirty="0"/>
              <a:t>; all the</a:t>
            </a:r>
          </a:p>
          <a:p>
            <a:r>
              <a:rPr lang="en-US" sz="2400" dirty="0"/>
              <a:t>available information is</a:t>
            </a:r>
          </a:p>
          <a:p>
            <a:r>
              <a:rPr lang="en-US" sz="2400" dirty="0"/>
              <a:t>used to make the critical</a:t>
            </a:r>
          </a:p>
          <a:p>
            <a:r>
              <a:rPr lang="en-US" sz="2400" dirty="0"/>
              <a:t>topmost divisions.</a:t>
            </a:r>
          </a:p>
        </p:txBody>
      </p:sp>
    </p:spTree>
    <p:extLst>
      <p:ext uri="{BB962C8B-B14F-4D97-AF65-F5344CB8AC3E}">
        <p14:creationId xmlns:p14="http://schemas.microsoft.com/office/powerpoint/2010/main" val="41661735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2925" y="-22544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PAHC vs. PDHC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9450" y="3765188"/>
            <a:ext cx="8729300" cy="2752801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911993" y="944985"/>
            <a:ext cx="4174602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PAHC</a:t>
            </a:r>
            <a:r>
              <a:rPr lang="en-US" sz="2400" dirty="0"/>
              <a:t> techniques begin</a:t>
            </a:r>
          </a:p>
          <a:p>
            <a:r>
              <a:rPr lang="en-US" sz="2400" dirty="0"/>
              <a:t>by examining </a:t>
            </a:r>
            <a:r>
              <a:rPr lang="en-US" sz="2400" b="1" dirty="0"/>
              <a:t>small</a:t>
            </a:r>
          </a:p>
          <a:p>
            <a:r>
              <a:rPr lang="en-US" sz="2400" b="1" dirty="0"/>
              <a:t>distances between similar</a:t>
            </a:r>
          </a:p>
          <a:p>
            <a:r>
              <a:rPr lang="en-US" sz="2400" b="1" dirty="0"/>
              <a:t>samples,</a:t>
            </a:r>
            <a:r>
              <a:rPr lang="en-US" sz="2400" dirty="0"/>
              <a:t> yet these small</a:t>
            </a:r>
          </a:p>
          <a:p>
            <a:r>
              <a:rPr lang="en-US" sz="2400" dirty="0"/>
              <a:t>distances are likely to be a</a:t>
            </a:r>
          </a:p>
          <a:p>
            <a:r>
              <a:rPr lang="en-US" sz="2400" dirty="0"/>
              <a:t>reflection of noise than</a:t>
            </a:r>
          </a:p>
          <a:p>
            <a:r>
              <a:rPr lang="en-US" sz="2400" dirty="0"/>
              <a:t>anything else.  </a:t>
            </a:r>
          </a:p>
        </p:txBody>
      </p:sp>
      <p:sp>
        <p:nvSpPr>
          <p:cNvPr id="5" name="Rectangle 4"/>
          <p:cNvSpPr/>
          <p:nvPr/>
        </p:nvSpPr>
        <p:spPr>
          <a:xfrm>
            <a:off x="7160388" y="946217"/>
            <a:ext cx="487728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PDHC</a:t>
            </a:r>
            <a:r>
              <a:rPr lang="en-US" sz="2400" dirty="0"/>
              <a:t> techniques begin by</a:t>
            </a:r>
          </a:p>
          <a:p>
            <a:r>
              <a:rPr lang="en-US" sz="2400" b="1" dirty="0"/>
              <a:t>examining overall, major</a:t>
            </a:r>
          </a:p>
          <a:p>
            <a:r>
              <a:rPr lang="en-US" sz="2400" b="1" dirty="0"/>
              <a:t>gradients in the data</a:t>
            </a:r>
            <a:r>
              <a:rPr lang="en-US" sz="2400" dirty="0"/>
              <a:t>; all the</a:t>
            </a:r>
          </a:p>
          <a:p>
            <a:r>
              <a:rPr lang="en-US" sz="2400" dirty="0"/>
              <a:t>available information is</a:t>
            </a:r>
          </a:p>
          <a:p>
            <a:r>
              <a:rPr lang="en-US" sz="2400" dirty="0"/>
              <a:t>used to make the critical</a:t>
            </a:r>
          </a:p>
          <a:p>
            <a:r>
              <a:rPr lang="en-US" sz="2400" dirty="0"/>
              <a:t>topmost divisions.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12602" y="330674"/>
            <a:ext cx="26388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* </a:t>
            </a:r>
            <a:r>
              <a:rPr lang="en-US" sz="2400" dirty="0">
                <a:solidFill>
                  <a:srgbClr val="FF0000"/>
                </a:solidFill>
              </a:rPr>
              <a:t>MORE POPULAR</a:t>
            </a:r>
            <a:endParaRPr lang="en-US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3302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Limitations to Cluster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275272" y="1921397"/>
            <a:ext cx="1033340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Most clustering procedures are </a:t>
            </a:r>
            <a:r>
              <a:rPr lang="en-US" sz="2400" b="1" dirty="0"/>
              <a:t>biased towards finding clusters in general </a:t>
            </a:r>
          </a:p>
          <a:p>
            <a:r>
              <a:rPr lang="en-US" sz="2400" b="1" dirty="0"/>
              <a:t>     and clusters of certain shapes</a:t>
            </a:r>
            <a:r>
              <a:rPr lang="en-US" sz="2400" dirty="0"/>
              <a:t>. </a:t>
            </a:r>
            <a:r>
              <a:rPr lang="en-US" sz="2400" b="1" dirty="0"/>
              <a:t>Compare different methods </a:t>
            </a:r>
            <a:r>
              <a:rPr lang="en-US" sz="2400" dirty="0"/>
              <a:t>and procedures, </a:t>
            </a:r>
          </a:p>
          <a:p>
            <a:r>
              <a:rPr lang="en-US" sz="2400" dirty="0"/>
              <a:t>     disagreement probably means not well defined clusters.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Are clusters real </a:t>
            </a:r>
            <a:r>
              <a:rPr lang="en-US" sz="2400" dirty="0"/>
              <a:t>and do they reflect the original data structure? Methods exist </a:t>
            </a:r>
          </a:p>
          <a:p>
            <a:r>
              <a:rPr lang="en-US" sz="2400" dirty="0"/>
              <a:t>     testing, but ultimately up to qualitative judgment, subjective evaluation, </a:t>
            </a:r>
          </a:p>
          <a:p>
            <a:r>
              <a:rPr lang="en-US" sz="2400" dirty="0"/>
              <a:t>     and interpretability.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Because cluster analyses involve so many choices, compare methods and </a:t>
            </a:r>
          </a:p>
          <a:p>
            <a:r>
              <a:rPr lang="en-US" sz="2400" dirty="0"/>
              <a:t>     procedures. </a:t>
            </a:r>
            <a:r>
              <a:rPr lang="en-US" sz="2400" b="1" dirty="0"/>
              <a:t>“more of an art than a science”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14583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3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Big Picture Utility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9413" y="1351508"/>
            <a:ext cx="11289373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7013" indent="-227013">
              <a:buFont typeface="Arial" panose="020B0604020202020204" pitchFamily="34" charset="0"/>
              <a:buChar char="•"/>
            </a:pPr>
            <a:r>
              <a:rPr lang="en-US" sz="2400" dirty="0"/>
              <a:t> </a:t>
            </a:r>
            <a:r>
              <a:rPr lang="en-US" sz="2400" b="1" dirty="0"/>
              <a:t>Non-hierarchical </a:t>
            </a:r>
            <a:r>
              <a:rPr lang="en-US" sz="2400" dirty="0"/>
              <a:t>should be used with </a:t>
            </a:r>
            <a:r>
              <a:rPr lang="en-US" sz="2400" b="1" dirty="0"/>
              <a:t>&gt; 50 samples</a:t>
            </a:r>
            <a:r>
              <a:rPr lang="en-US" sz="2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Non-hierarchical groups can then be an input to hierarchical cluster analysis.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hierarchical clustering </a:t>
            </a:r>
            <a:r>
              <a:rPr lang="en-US" sz="2400" dirty="0"/>
              <a:t>when </a:t>
            </a:r>
            <a:r>
              <a:rPr lang="en-US" sz="2400" b="1" dirty="0"/>
              <a:t>relationships</a:t>
            </a:r>
            <a:r>
              <a:rPr lang="en-US" sz="2400" dirty="0"/>
              <a:t> between and among groups are desired.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Groups</a:t>
            </a:r>
            <a:r>
              <a:rPr lang="en-US" sz="2400" dirty="0"/>
              <a:t> identified with </a:t>
            </a:r>
            <a:r>
              <a:rPr lang="en-US" sz="2400" b="1" dirty="0"/>
              <a:t>cluster analysis </a:t>
            </a:r>
            <a:r>
              <a:rPr lang="en-US" sz="2400" dirty="0"/>
              <a:t>and can be projected in to </a:t>
            </a:r>
            <a:r>
              <a:rPr lang="en-US" sz="2400" b="1" dirty="0"/>
              <a:t>ordination </a:t>
            </a:r>
          </a:p>
          <a:p>
            <a:r>
              <a:rPr lang="en-US" sz="2400" b="1" dirty="0"/>
              <a:t>    space</a:t>
            </a:r>
            <a:r>
              <a:rPr lang="en-US" sz="2400" dirty="0"/>
              <a:t> (PCA, </a:t>
            </a:r>
            <a:r>
              <a:rPr lang="en-US" sz="2400" dirty="0" err="1"/>
              <a:t>PCoA</a:t>
            </a:r>
            <a:r>
              <a:rPr lang="en-US" sz="2400" dirty="0"/>
              <a:t>, NMDS).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Finally, next week we will learn techniques for </a:t>
            </a:r>
            <a:r>
              <a:rPr lang="en-US" sz="2400" b="1" dirty="0"/>
              <a:t>testing if groups are significantly</a:t>
            </a:r>
            <a:r>
              <a:rPr lang="en-US" sz="2400" dirty="0"/>
              <a:t> </a:t>
            </a:r>
          </a:p>
          <a:p>
            <a:r>
              <a:rPr lang="en-US" sz="2400" dirty="0"/>
              <a:t>    different from each other!</a:t>
            </a:r>
          </a:p>
        </p:txBody>
      </p:sp>
    </p:spTree>
    <p:extLst>
      <p:ext uri="{BB962C8B-B14F-4D97-AF65-F5344CB8AC3E}">
        <p14:creationId xmlns:p14="http://schemas.microsoft.com/office/powerpoint/2010/main" val="3876120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dirty="0" err="1"/>
              <a:t>Polythetic</a:t>
            </a:r>
            <a:r>
              <a:rPr lang="en-US" dirty="0"/>
              <a:t> Agglomerative Hierarchical Clustering</a:t>
            </a:r>
            <a:br>
              <a:rPr lang="en-US" dirty="0"/>
            </a:br>
            <a:r>
              <a:rPr lang="en-US" dirty="0"/>
              <a:t>(PAHC)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27" y="2034893"/>
            <a:ext cx="11271745" cy="3890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9203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Fusion Process</a:t>
            </a:r>
          </a:p>
        </p:txBody>
      </p:sp>
      <p:sp>
        <p:nvSpPr>
          <p:cNvPr id="3" name="Rectangle 2"/>
          <p:cNvSpPr/>
          <p:nvPr/>
        </p:nvSpPr>
        <p:spPr>
          <a:xfrm>
            <a:off x="2902459" y="2858947"/>
            <a:ext cx="6692954" cy="296311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719715" y="339204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21701" y="316121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0225" y="485305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518359" y="3253543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39761" y="356931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820045" y="433056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6</a:t>
            </a:r>
          </a:p>
        </p:txBody>
      </p:sp>
      <p:sp>
        <p:nvSpPr>
          <p:cNvPr id="17" name="Oval 16"/>
          <p:cNvSpPr/>
          <p:nvPr/>
        </p:nvSpPr>
        <p:spPr>
          <a:xfrm rot="19640825">
            <a:off x="3666503" y="3159088"/>
            <a:ext cx="949184" cy="66866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 rot="19640825">
            <a:off x="7031517" y="3236809"/>
            <a:ext cx="1291843" cy="1643727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645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9278</TotalTime>
  <Words>2737</Words>
  <Application>Microsoft Office PowerPoint</Application>
  <PresentationFormat>Widescreen</PresentationFormat>
  <Paragraphs>787</Paragraphs>
  <Slides>73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9" baseType="lpstr">
      <vt:lpstr>Andalus</vt:lpstr>
      <vt:lpstr>Arial</vt:lpstr>
      <vt:lpstr>Calibri</vt:lpstr>
      <vt:lpstr>Calibri Light</vt:lpstr>
      <vt:lpstr>Times New Roman</vt:lpstr>
      <vt:lpstr>Office Theme</vt:lpstr>
      <vt:lpstr>Cluster Analysis II</vt:lpstr>
      <vt:lpstr>Polythetic Agglomerative Hierarchical Clustering (PAHC)</vt:lpstr>
      <vt:lpstr>Polythetic Agglomerative Hierarchical Clustering (PAHC)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Polythetic Agglomerative Hierarchical Clustering (PAHC)</vt:lpstr>
      <vt:lpstr>Fusion Process</vt:lpstr>
      <vt:lpstr>Agglomeration Table</vt:lpstr>
      <vt:lpstr>Dendrogram</vt:lpstr>
      <vt:lpstr>How to calculate distance between clusters?</vt:lpstr>
      <vt:lpstr>Fusion Properties</vt:lpstr>
      <vt:lpstr>Fusion Properties</vt:lpstr>
      <vt:lpstr>Fusion Strategies Single-Linkage (nearest neighbor)</vt:lpstr>
      <vt:lpstr>Fusion Strategies Complete-Linkage (furthest neighbor)</vt:lpstr>
      <vt:lpstr>Fusion Strategies Centroid-Linkage (Unweighted Pair-Group Centroid)</vt:lpstr>
      <vt:lpstr>Fusion Strategies Centroid-Linkage (Unweighted Pair-Group Centroid)</vt:lpstr>
      <vt:lpstr>Fusion Strategies Median-Linkage (Weighted Pair-Group Centroid)</vt:lpstr>
      <vt:lpstr>Fusion Strategies Median-Linkage (Weighted Pair-Group Centroid)</vt:lpstr>
      <vt:lpstr>Fusion Strategies Average-Linkage (UPGMA)</vt:lpstr>
      <vt:lpstr>Fusion Strategies Ward’s Minimum-Variance-Linkage</vt:lpstr>
      <vt:lpstr>Fusion Strategies Ward’s Minimum-Variance-Linkage</vt:lpstr>
      <vt:lpstr>Fusion Strategies Ward’s Minimum-Variance-Linkage</vt:lpstr>
      <vt:lpstr>Fusion Strategies Ward’s Minimum-Variance-Linkage</vt:lpstr>
      <vt:lpstr>Evaluating the Cluster Solution</vt:lpstr>
      <vt:lpstr>PowerPoint Presentation</vt:lpstr>
      <vt:lpstr>Evaluating the Cluster Solution Cophenetic Correlation Coefficient</vt:lpstr>
      <vt:lpstr>Evaluating the Cluster Solution Cophenetic Correlation Coefficient</vt:lpstr>
      <vt:lpstr>Evaluating the Cluster Solution Agglomerative Coefficient (AC)</vt:lpstr>
      <vt:lpstr>Evaluating the Cluster Solution Agglomerative Coefficient (AC)</vt:lpstr>
      <vt:lpstr>PAHC example Shell morphology of Littoraria angulifera </vt:lpstr>
      <vt:lpstr>Single-Linkage</vt:lpstr>
      <vt:lpstr>Complete-Linkage</vt:lpstr>
      <vt:lpstr>Centroid-Linkage</vt:lpstr>
      <vt:lpstr>Median-Linkage</vt:lpstr>
      <vt:lpstr>Average-Linkage (UPGMA)</vt:lpstr>
      <vt:lpstr>Wards Minimum Variance</vt:lpstr>
      <vt:lpstr>PowerPoint Presentation</vt:lpstr>
      <vt:lpstr>Evaluating the cluster solution?</vt:lpstr>
      <vt:lpstr>Better Example: Birds of the Caribbean</vt:lpstr>
      <vt:lpstr>PowerPoint Presentation</vt:lpstr>
      <vt:lpstr>PowerPoint Presentation</vt:lpstr>
      <vt:lpstr>Evaluating the cluster solution</vt:lpstr>
      <vt:lpstr>Evaluating the cluster solution</vt:lpstr>
      <vt:lpstr>PowerPoint Presentation</vt:lpstr>
      <vt:lpstr>Polythetic Divisive Hierarchical Clustering</vt:lpstr>
      <vt:lpstr>Polythetic Divisive Hierarchical Clustering</vt:lpstr>
      <vt:lpstr>Polythetic Divisive Hierarchical Clustering DIANA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Polythetic Divisive Hierarchical Clustering DIANA</vt:lpstr>
      <vt:lpstr>Division Process</vt:lpstr>
      <vt:lpstr>PowerPoint Presentation</vt:lpstr>
      <vt:lpstr>Polythetic Divisive Hierarchical Clustering DIANA </vt:lpstr>
      <vt:lpstr>Caribbean Birds - DIANA</vt:lpstr>
      <vt:lpstr>Evaluating the cluster solution</vt:lpstr>
      <vt:lpstr>PAHC vs. PDHC</vt:lpstr>
      <vt:lpstr>PAHC vs. PDHC</vt:lpstr>
      <vt:lpstr>PAHC vs. PDHC</vt:lpstr>
      <vt:lpstr>PAHC vs. PDHC</vt:lpstr>
      <vt:lpstr>Limitations to Cluster Analysis</vt:lpstr>
      <vt:lpstr>Big Picture Utility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Analysis II</dc:title>
  <dc:creator>Baiser,Benjamin H</dc:creator>
  <cp:lastModifiedBy>Baiser,Benjamin H</cp:lastModifiedBy>
  <cp:revision>100</cp:revision>
  <dcterms:created xsi:type="dcterms:W3CDTF">2014-02-12T14:57:14Z</dcterms:created>
  <dcterms:modified xsi:type="dcterms:W3CDTF">2020-08-13T14:31:14Z</dcterms:modified>
</cp:coreProperties>
</file>