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258" r:id="rId3"/>
    <p:sldId id="259" r:id="rId4"/>
    <p:sldId id="260" r:id="rId5"/>
    <p:sldId id="261" r:id="rId6"/>
    <p:sldId id="262" r:id="rId7"/>
    <p:sldId id="317" r:id="rId8"/>
    <p:sldId id="263" r:id="rId9"/>
    <p:sldId id="313" r:id="rId10"/>
    <p:sldId id="314" r:id="rId11"/>
    <p:sldId id="264" r:id="rId12"/>
    <p:sldId id="265" r:id="rId13"/>
    <p:sldId id="266" r:id="rId14"/>
    <p:sldId id="267" r:id="rId15"/>
    <p:sldId id="318" r:id="rId16"/>
    <p:sldId id="294" r:id="rId17"/>
    <p:sldId id="292" r:id="rId18"/>
    <p:sldId id="293" r:id="rId19"/>
    <p:sldId id="295" r:id="rId20"/>
    <p:sldId id="296" r:id="rId21"/>
    <p:sldId id="268" r:id="rId22"/>
    <p:sldId id="269" r:id="rId23"/>
    <p:sldId id="270" r:id="rId24"/>
    <p:sldId id="316" r:id="rId25"/>
    <p:sldId id="271" r:id="rId26"/>
    <p:sldId id="298" r:id="rId27"/>
    <p:sldId id="315" r:id="rId28"/>
    <p:sldId id="272" r:id="rId29"/>
    <p:sldId id="273" r:id="rId30"/>
    <p:sldId id="280" r:id="rId31"/>
    <p:sldId id="312" r:id="rId32"/>
    <p:sldId id="302" r:id="rId33"/>
    <p:sldId id="283" r:id="rId34"/>
    <p:sldId id="284" r:id="rId35"/>
    <p:sldId id="285" r:id="rId36"/>
    <p:sldId id="301" r:id="rId37"/>
    <p:sldId id="287" r:id="rId38"/>
    <p:sldId id="300" r:id="rId39"/>
    <p:sldId id="288" r:id="rId40"/>
    <p:sldId id="289" r:id="rId41"/>
    <p:sldId id="305" r:id="rId42"/>
    <p:sldId id="306" r:id="rId43"/>
    <p:sldId id="304" r:id="rId44"/>
    <p:sldId id="308" r:id="rId45"/>
    <p:sldId id="307" r:id="rId46"/>
    <p:sldId id="319" r:id="rId47"/>
    <p:sldId id="290" r:id="rId48"/>
    <p:sldId id="309" r:id="rId49"/>
    <p:sldId id="31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5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5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2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4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2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3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0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7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2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E909-4F2B-452F-9442-042D032816E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3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8E909-4F2B-452F-9442-042D032816E0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506F-5349-4C94-987A-39AB33F6E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4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../clipboard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../clipboard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39994"/>
            <a:ext cx="9144000" cy="2387600"/>
          </a:xfrm>
        </p:spPr>
        <p:txBody>
          <a:bodyPr/>
          <a:lstStyle/>
          <a:p>
            <a:r>
              <a:rPr lang="en-US" dirty="0"/>
              <a:t>Ordination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19669"/>
            <a:ext cx="9144000" cy="1655762"/>
          </a:xfrm>
        </p:spPr>
        <p:txBody>
          <a:bodyPr/>
          <a:lstStyle/>
          <a:p>
            <a:r>
              <a:rPr lang="en-US" dirty="0"/>
              <a:t>Principal Coordinates Analysis (PCoA), Non-Metric Multidimensional Scaling (NMDS), and Correspondence Analysis (CA)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48" y="451413"/>
            <a:ext cx="2836789" cy="24831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73"/>
          <a:stretch/>
        </p:blipFill>
        <p:spPr>
          <a:xfrm>
            <a:off x="8278036" y="451413"/>
            <a:ext cx="2727016" cy="277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35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Eigenvalues - variance explained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733800" y="1752600"/>
          <a:ext cx="4686300" cy="1977390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83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Eigenvalues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Proportion</a:t>
                      </a:r>
                      <a:r>
                        <a:rPr lang="en-US" sz="1800" b="1" u="none" strike="noStrike" baseline="0" dirty="0">
                          <a:effectLst/>
                        </a:rPr>
                        <a:t> of Variance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Cumulative</a:t>
                      </a:r>
                      <a:r>
                        <a:rPr lang="en-US" sz="1800" b="1" u="none" strike="noStrike" baseline="0" dirty="0">
                          <a:effectLst/>
                        </a:rPr>
                        <a:t> Variance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PCoA</a:t>
                      </a:r>
                      <a:r>
                        <a:rPr lang="en-US" sz="1800" b="1" u="none" strike="noStrike" dirty="0">
                          <a:effectLst/>
                        </a:rPr>
                        <a:t> 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PCoA</a:t>
                      </a:r>
                      <a:r>
                        <a:rPr lang="en-US" sz="1800" b="1" u="none" strike="noStrike" dirty="0">
                          <a:effectLst/>
                        </a:rPr>
                        <a:t> 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PCoA</a:t>
                      </a:r>
                      <a:r>
                        <a:rPr lang="en-US" sz="1800" b="1" u="none" strike="noStrike" dirty="0">
                          <a:effectLst/>
                        </a:rPr>
                        <a:t> 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0.91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PCoA</a:t>
                      </a:r>
                      <a:r>
                        <a:rPr lang="en-US" sz="1800" b="1" u="none" strike="noStrike" dirty="0">
                          <a:effectLst/>
                        </a:rPr>
                        <a:t> 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PCoA 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20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924175" y="261939"/>
            <a:ext cx="6343650" cy="6334125"/>
            <a:chOff x="882" y="165"/>
            <a:chExt cx="3996" cy="3990"/>
          </a:xfrm>
        </p:grpSpPr>
        <p:sp>
          <p:nvSpPr>
            <p:cNvPr id="4" name="AutoShape 4"/>
            <p:cNvSpPr>
              <a:spLocks noChangeAspect="1" noChangeArrowheads="1" noTextEdit="1"/>
            </p:cNvSpPr>
            <p:nvPr/>
          </p:nvSpPr>
          <p:spPr bwMode="auto">
            <a:xfrm>
              <a:off x="882" y="165"/>
              <a:ext cx="3996" cy="3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1776" y="2883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860" y="2511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3342" y="2937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4014" y="2889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3540" y="2505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3060" y="1347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896" y="3579"/>
              <a:ext cx="264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896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424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952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3480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008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4536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794" y="3723"/>
              <a:ext cx="16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2322" y="3723"/>
              <a:ext cx="16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-0.1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865" y="3723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3393" y="3723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0.1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3921" y="3723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449" y="3723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0.3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V="1">
              <a:off x="1458" y="945"/>
              <a:ext cx="0" cy="2112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H="1">
              <a:off x="1398" y="3057"/>
              <a:ext cx="6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H="1">
              <a:off x="1398" y="2529"/>
              <a:ext cx="6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H="1">
              <a:off x="1398" y="2001"/>
              <a:ext cx="6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H="1">
              <a:off x="1398" y="1473"/>
              <a:ext cx="6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1398" y="945"/>
              <a:ext cx="6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 rot="16200000">
              <a:off x="1225" y="2998"/>
              <a:ext cx="16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-0.1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 rot="16200000">
              <a:off x="1241" y="2471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84" name="Rectangle 33"/>
            <p:cNvSpPr>
              <a:spLocks noChangeArrowheads="1"/>
            </p:cNvSpPr>
            <p:nvPr/>
          </p:nvSpPr>
          <p:spPr bwMode="auto">
            <a:xfrm rot="16200000">
              <a:off x="1241" y="1943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0.1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85" name="Rectangle 34"/>
            <p:cNvSpPr>
              <a:spLocks noChangeArrowheads="1"/>
            </p:cNvSpPr>
            <p:nvPr/>
          </p:nvSpPr>
          <p:spPr bwMode="auto">
            <a:xfrm rot="16200000">
              <a:off x="1241" y="1414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87" name="Rectangle 35"/>
            <p:cNvSpPr>
              <a:spLocks noChangeArrowheads="1"/>
            </p:cNvSpPr>
            <p:nvPr/>
          </p:nvSpPr>
          <p:spPr bwMode="auto">
            <a:xfrm rot="16200000">
              <a:off x="1241" y="886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0.3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88" name="Rectangle 36"/>
            <p:cNvSpPr>
              <a:spLocks noChangeArrowheads="1"/>
            </p:cNvSpPr>
            <p:nvPr/>
          </p:nvSpPr>
          <p:spPr bwMode="auto">
            <a:xfrm>
              <a:off x="1458" y="741"/>
              <a:ext cx="3132" cy="2838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0" name="Rectangle 38"/>
            <p:cNvSpPr>
              <a:spLocks noChangeArrowheads="1"/>
            </p:cNvSpPr>
            <p:nvPr/>
          </p:nvSpPr>
          <p:spPr bwMode="auto">
            <a:xfrm rot="16200000">
              <a:off x="-35" y="1840"/>
              <a:ext cx="21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Principal coordinate axis 2 (22%) 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1" name="Rectangle 39"/>
            <p:cNvSpPr>
              <a:spLocks noChangeArrowheads="1"/>
            </p:cNvSpPr>
            <p:nvPr/>
          </p:nvSpPr>
          <p:spPr bwMode="auto">
            <a:xfrm>
              <a:off x="1854" y="2853"/>
              <a:ext cx="3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Kauai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2" name="Rectangle 40"/>
            <p:cNvSpPr>
              <a:spLocks noChangeArrowheads="1"/>
            </p:cNvSpPr>
            <p:nvPr/>
          </p:nvSpPr>
          <p:spPr bwMode="auto">
            <a:xfrm>
              <a:off x="1968" y="2448"/>
              <a:ext cx="31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Oahu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3" name="Rectangle 41"/>
            <p:cNvSpPr>
              <a:spLocks noChangeArrowheads="1"/>
            </p:cNvSpPr>
            <p:nvPr/>
          </p:nvSpPr>
          <p:spPr bwMode="auto">
            <a:xfrm>
              <a:off x="3414" y="2907"/>
              <a:ext cx="4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Arial" pitchFamily="34" charset="0"/>
                  <a:cs typeface="Arial" pitchFamily="34" charset="0"/>
                </a:rPr>
                <a:t>Molokai</a:t>
              </a:r>
            </a:p>
          </p:txBody>
        </p:sp>
        <p:sp>
          <p:nvSpPr>
            <p:cNvPr id="16394" name="Rectangle 42"/>
            <p:cNvSpPr>
              <a:spLocks noChangeArrowheads="1"/>
            </p:cNvSpPr>
            <p:nvPr/>
          </p:nvSpPr>
          <p:spPr bwMode="auto">
            <a:xfrm>
              <a:off x="4086" y="2859"/>
              <a:ext cx="31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Lanai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5" name="Rectangle 43"/>
            <p:cNvSpPr>
              <a:spLocks noChangeArrowheads="1"/>
            </p:cNvSpPr>
            <p:nvPr/>
          </p:nvSpPr>
          <p:spPr bwMode="auto">
            <a:xfrm>
              <a:off x="3612" y="2475"/>
              <a:ext cx="2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Maui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6" name="Rectangle 44"/>
            <p:cNvSpPr>
              <a:spLocks noChangeArrowheads="1"/>
            </p:cNvSpPr>
            <p:nvPr/>
          </p:nvSpPr>
          <p:spPr bwMode="auto">
            <a:xfrm>
              <a:off x="3138" y="1317"/>
              <a:ext cx="38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Hawaii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7" name="Rectangle 45"/>
            <p:cNvSpPr>
              <a:spLocks noChangeArrowheads="1"/>
            </p:cNvSpPr>
            <p:nvPr/>
          </p:nvSpPr>
          <p:spPr bwMode="auto">
            <a:xfrm>
              <a:off x="1317" y="336"/>
              <a:ext cx="34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Contemporary Hawaiian Islands Avifauna</a:t>
              </a:r>
              <a:endParaRPr lang="en-US" sz="22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7" name="Picture 2" descr="http://enviro-map.com/maps/map-of-hawai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951936"/>
            <a:ext cx="3733800" cy="259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Oval 49"/>
          <p:cNvSpPr/>
          <p:nvPr/>
        </p:nvSpPr>
        <p:spPr>
          <a:xfrm rot="1163843">
            <a:off x="2393632" y="1326198"/>
            <a:ext cx="1209676" cy="7175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191000" y="3733801"/>
            <a:ext cx="1181100" cy="12795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7"/>
          <p:cNvSpPr>
            <a:spLocks noChangeArrowheads="1"/>
          </p:cNvSpPr>
          <p:nvPr/>
        </p:nvSpPr>
        <p:spPr bwMode="auto">
          <a:xfrm>
            <a:off x="4968875" y="6272214"/>
            <a:ext cx="33734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Principal coordinate axis 1 (52%)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2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924175" y="261939"/>
            <a:ext cx="6343650" cy="6334125"/>
            <a:chOff x="882" y="165"/>
            <a:chExt cx="3996" cy="3990"/>
          </a:xfrm>
        </p:grpSpPr>
        <p:sp>
          <p:nvSpPr>
            <p:cNvPr id="4" name="AutoShape 4"/>
            <p:cNvSpPr>
              <a:spLocks noChangeAspect="1" noChangeArrowheads="1" noTextEdit="1"/>
            </p:cNvSpPr>
            <p:nvPr/>
          </p:nvSpPr>
          <p:spPr bwMode="auto">
            <a:xfrm>
              <a:off x="882" y="165"/>
              <a:ext cx="3996" cy="3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1776" y="2883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1860" y="2511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3342" y="2937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4014" y="2889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3540" y="2505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3060" y="1347"/>
              <a:ext cx="36" cy="36"/>
            </a:xfrm>
            <a:prstGeom prst="ellips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896" y="3579"/>
              <a:ext cx="264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896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424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952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3480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008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4536" y="3579"/>
              <a:ext cx="0" cy="6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794" y="3723"/>
              <a:ext cx="16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2322" y="3723"/>
              <a:ext cx="16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-0.1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2865" y="3723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3393" y="3723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0.1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3921" y="3723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449" y="3723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0.3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V="1">
              <a:off x="1458" y="945"/>
              <a:ext cx="0" cy="2112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H="1">
              <a:off x="1398" y="3057"/>
              <a:ext cx="6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H="1">
              <a:off x="1398" y="2529"/>
              <a:ext cx="6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 flipH="1">
              <a:off x="1398" y="2001"/>
              <a:ext cx="6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H="1">
              <a:off x="1398" y="1473"/>
              <a:ext cx="6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H="1">
              <a:off x="1398" y="945"/>
              <a:ext cx="60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 rot="16200000">
              <a:off x="1225" y="2998"/>
              <a:ext cx="16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-0.1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 rot="16200000">
              <a:off x="1241" y="2471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84" name="Rectangle 33"/>
            <p:cNvSpPr>
              <a:spLocks noChangeArrowheads="1"/>
            </p:cNvSpPr>
            <p:nvPr/>
          </p:nvSpPr>
          <p:spPr bwMode="auto">
            <a:xfrm rot="16200000">
              <a:off x="1241" y="1943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0.1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85" name="Rectangle 34"/>
            <p:cNvSpPr>
              <a:spLocks noChangeArrowheads="1"/>
            </p:cNvSpPr>
            <p:nvPr/>
          </p:nvSpPr>
          <p:spPr bwMode="auto">
            <a:xfrm rot="16200000">
              <a:off x="1241" y="1414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87" name="Rectangle 35"/>
            <p:cNvSpPr>
              <a:spLocks noChangeArrowheads="1"/>
            </p:cNvSpPr>
            <p:nvPr/>
          </p:nvSpPr>
          <p:spPr bwMode="auto">
            <a:xfrm rot="16200000">
              <a:off x="1241" y="886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0.3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88" name="Rectangle 36"/>
            <p:cNvSpPr>
              <a:spLocks noChangeArrowheads="1"/>
            </p:cNvSpPr>
            <p:nvPr/>
          </p:nvSpPr>
          <p:spPr bwMode="auto">
            <a:xfrm>
              <a:off x="1458" y="741"/>
              <a:ext cx="3132" cy="2838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9" name="Rectangle 37"/>
            <p:cNvSpPr>
              <a:spLocks noChangeArrowheads="1"/>
            </p:cNvSpPr>
            <p:nvPr/>
          </p:nvSpPr>
          <p:spPr bwMode="auto">
            <a:xfrm>
              <a:off x="2170" y="3951"/>
              <a:ext cx="21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Principal coordinate axis 1 (52%)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0" name="Rectangle 38"/>
            <p:cNvSpPr>
              <a:spLocks noChangeArrowheads="1"/>
            </p:cNvSpPr>
            <p:nvPr/>
          </p:nvSpPr>
          <p:spPr bwMode="auto">
            <a:xfrm rot="16200000">
              <a:off x="199" y="2070"/>
              <a:ext cx="16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Principal coordinate axis 2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1" name="Rectangle 39"/>
            <p:cNvSpPr>
              <a:spLocks noChangeArrowheads="1"/>
            </p:cNvSpPr>
            <p:nvPr/>
          </p:nvSpPr>
          <p:spPr bwMode="auto">
            <a:xfrm>
              <a:off x="1854" y="2853"/>
              <a:ext cx="3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Kauai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2" name="Rectangle 40"/>
            <p:cNvSpPr>
              <a:spLocks noChangeArrowheads="1"/>
            </p:cNvSpPr>
            <p:nvPr/>
          </p:nvSpPr>
          <p:spPr bwMode="auto">
            <a:xfrm>
              <a:off x="1968" y="2448"/>
              <a:ext cx="31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Oahu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3" name="Rectangle 41"/>
            <p:cNvSpPr>
              <a:spLocks noChangeArrowheads="1"/>
            </p:cNvSpPr>
            <p:nvPr/>
          </p:nvSpPr>
          <p:spPr bwMode="auto">
            <a:xfrm>
              <a:off x="3414" y="2907"/>
              <a:ext cx="4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Arial" pitchFamily="34" charset="0"/>
                  <a:cs typeface="Arial" pitchFamily="34" charset="0"/>
                </a:rPr>
                <a:t>Molokai</a:t>
              </a:r>
            </a:p>
          </p:txBody>
        </p:sp>
        <p:sp>
          <p:nvSpPr>
            <p:cNvPr id="16394" name="Rectangle 42"/>
            <p:cNvSpPr>
              <a:spLocks noChangeArrowheads="1"/>
            </p:cNvSpPr>
            <p:nvPr/>
          </p:nvSpPr>
          <p:spPr bwMode="auto">
            <a:xfrm>
              <a:off x="4086" y="2859"/>
              <a:ext cx="31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Lanai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5" name="Rectangle 43"/>
            <p:cNvSpPr>
              <a:spLocks noChangeArrowheads="1"/>
            </p:cNvSpPr>
            <p:nvPr/>
          </p:nvSpPr>
          <p:spPr bwMode="auto">
            <a:xfrm>
              <a:off x="3612" y="2475"/>
              <a:ext cx="2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Maui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6" name="Rectangle 44"/>
            <p:cNvSpPr>
              <a:spLocks noChangeArrowheads="1"/>
            </p:cNvSpPr>
            <p:nvPr/>
          </p:nvSpPr>
          <p:spPr bwMode="auto">
            <a:xfrm>
              <a:off x="3138" y="1317"/>
              <a:ext cx="38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Hawaii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97" name="Rectangle 45"/>
            <p:cNvSpPr>
              <a:spLocks noChangeArrowheads="1"/>
            </p:cNvSpPr>
            <p:nvPr/>
          </p:nvSpPr>
          <p:spPr bwMode="auto">
            <a:xfrm>
              <a:off x="1317" y="336"/>
              <a:ext cx="34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Contemporary Hawaiian Islands Avifauna</a:t>
              </a:r>
              <a:endParaRPr lang="en-US" sz="22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7" name="Picture 2" descr="http://enviro-map.com/maps/map-of-hawai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49" y="902041"/>
            <a:ext cx="3733800" cy="259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99" name="Oval 16398"/>
          <p:cNvSpPr/>
          <p:nvPr/>
        </p:nvSpPr>
        <p:spPr>
          <a:xfrm>
            <a:off x="6629401" y="3733801"/>
            <a:ext cx="2095500" cy="1828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495676" y="1636714"/>
            <a:ext cx="1038225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9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9" grpId="0" animBg="1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Non-Metric Multidimensional Scaling</a:t>
            </a:r>
            <a:br>
              <a:rPr lang="en-US" dirty="0"/>
            </a:br>
            <a:r>
              <a:rPr lang="en-US" dirty="0"/>
              <a:t>(NMDS)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0" y="1855708"/>
            <a:ext cx="920008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Main goal is to place </a:t>
            </a:r>
            <a:r>
              <a:rPr lang="en-US" sz="2400" b="1" dirty="0"/>
              <a:t>similar</a:t>
            </a:r>
            <a:r>
              <a:rPr lang="en-US" sz="2400" dirty="0"/>
              <a:t> observations close </a:t>
            </a:r>
            <a:r>
              <a:rPr lang="en-US" sz="2400" b="1" dirty="0"/>
              <a:t>together </a:t>
            </a:r>
            <a:r>
              <a:rPr lang="en-US" sz="2400" dirty="0"/>
              <a:t>and </a:t>
            </a:r>
          </a:p>
          <a:p>
            <a:r>
              <a:rPr lang="en-US" sz="2400" dirty="0"/>
              <a:t>    </a:t>
            </a:r>
            <a:r>
              <a:rPr lang="en-US" sz="2400" b="1" dirty="0"/>
              <a:t>dissimilar</a:t>
            </a:r>
            <a:r>
              <a:rPr lang="en-US" sz="2400" dirty="0"/>
              <a:t> items far </a:t>
            </a:r>
            <a:r>
              <a:rPr lang="en-US" sz="2400" b="1" dirty="0"/>
              <a:t>apart</a:t>
            </a:r>
            <a:r>
              <a:rPr lang="en-US" sz="2400" dirty="0"/>
              <a:t> in ordination space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Does not assume linear relationship </a:t>
            </a:r>
            <a:r>
              <a:rPr lang="en-US" sz="2400" dirty="0"/>
              <a:t>between dissimilarities and axes</a:t>
            </a:r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Only </a:t>
            </a:r>
            <a:r>
              <a:rPr lang="en-US" sz="2400" b="1" dirty="0"/>
              <a:t>preserves rank order </a:t>
            </a:r>
            <a:r>
              <a:rPr lang="en-US" sz="2400" dirty="0"/>
              <a:t>of original dissimilarities or distances</a:t>
            </a:r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Can take any dissimilarity or distance measure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Illustrates </a:t>
            </a:r>
            <a:r>
              <a:rPr lang="en-US" sz="2400" b="1" dirty="0"/>
              <a:t>relatedness</a:t>
            </a:r>
            <a:r>
              <a:rPr lang="en-US" sz="2400" dirty="0"/>
              <a:t> among observations</a:t>
            </a:r>
          </a:p>
        </p:txBody>
      </p:sp>
    </p:spTree>
    <p:extLst>
      <p:ext uri="{BB962C8B-B14F-4D97-AF65-F5344CB8AC3E}">
        <p14:creationId xmlns:p14="http://schemas.microsoft.com/office/powerpoint/2010/main" val="720586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NMDS Procedure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43338" y="1547337"/>
            <a:ext cx="8905323" cy="5521896"/>
            <a:chOff x="838200" y="1547336"/>
            <a:chExt cx="8905323" cy="55218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38200" y="1547336"/>
                  <a:ext cx="8905323" cy="55218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b="1" dirty="0"/>
                    <a:t>Calculate a distance or dissimilarity matrix from the data (D)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sz="2400" b="1" dirty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b="1" dirty="0"/>
                    <a:t>Choose number of dimensions (axes) </a:t>
                  </a:r>
                  <a:r>
                    <a:rPr lang="en-US" sz="2400" b="1" i="1" dirty="0"/>
                    <a:t>n</a:t>
                  </a:r>
                  <a:r>
                    <a:rPr lang="en-US" sz="2400" b="1" dirty="0"/>
                    <a:t> to be used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b="1" dirty="0"/>
                    <a:t>Initialize the ordination by placing </a:t>
                  </a:r>
                  <a:r>
                    <a:rPr lang="en-US" sz="2400" b="1" i="1" dirty="0"/>
                    <a:t>m</a:t>
                  </a:r>
                  <a:r>
                    <a:rPr lang="en-US" sz="2400" b="1" dirty="0"/>
                    <a:t> observations in the </a:t>
                  </a:r>
                </a:p>
                <a:p>
                  <a:r>
                    <a:rPr lang="en-US" sz="2400" b="1" dirty="0"/>
                    <a:t>     </a:t>
                  </a:r>
                  <a:r>
                    <a:rPr lang="en-US" sz="2400" b="1" i="1" dirty="0"/>
                    <a:t>n</a:t>
                  </a:r>
                  <a:r>
                    <a:rPr lang="en-US" sz="2400" b="1" dirty="0"/>
                    <a:t>-dimensional space (random, based on location)</a:t>
                  </a:r>
                </a:p>
                <a:p>
                  <a:pPr marL="457200" indent="-4572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r>
                    <a:rPr lang="en-US" sz="2400" dirty="0"/>
                    <a:t>Compute new distances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2400" dirty="0"/>
                    <a:t> between the observations </a:t>
                  </a:r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r>
                    <a:rPr lang="en-US" sz="2400" dirty="0"/>
                    <a:t>Use a regression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2400" dirty="0"/>
                    <a:t> on </a:t>
                  </a:r>
                  <a:r>
                    <a:rPr lang="en-US" sz="2400" i="1" dirty="0" err="1"/>
                    <a:t>d</a:t>
                  </a:r>
                  <a:r>
                    <a:rPr lang="en-US" sz="3200" i="1" baseline="-25000" dirty="0" err="1">
                      <a:latin typeface="Cambria Math" pitchFamily="18" charset="0"/>
                      <a:ea typeface="Cambria Math" pitchFamily="18" charset="0"/>
                    </a:rPr>
                    <a:t>ij</a:t>
                  </a:r>
                  <a:r>
                    <a:rPr lang="en-US" sz="3200" i="1" baseline="-25000" dirty="0">
                      <a:latin typeface="Cambria Math" pitchFamily="18" charset="0"/>
                      <a:ea typeface="Cambria Math" pitchFamily="18" charset="0"/>
                    </a:rPr>
                    <a:t> </a:t>
                  </a:r>
                  <a:r>
                    <a:rPr lang="en-US" sz="3200" baseline="-25000" dirty="0">
                      <a:ea typeface="Cambria Math" pitchFamily="18" charset="0"/>
                    </a:rPr>
                    <a:t> </a:t>
                  </a:r>
                  <a:r>
                    <a:rPr lang="en-US" sz="2400" dirty="0">
                      <a:ea typeface="Cambria Math" pitchFamily="18" charset="0"/>
                    </a:rPr>
                    <a:t>resulting in predicted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2400" dirty="0">
                      <a:ea typeface="Cambria Math" pitchFamily="18" charset="0"/>
                    </a:rPr>
                    <a:t>) values for</a:t>
                  </a:r>
                </a:p>
                <a:p>
                  <a:r>
                    <a:rPr lang="en-US" sz="2400" i="1" baseline="-25000" dirty="0">
                      <a:latin typeface="Cambria Math" pitchFamily="18" charset="0"/>
                      <a:ea typeface="Cambria Math" pitchFamily="18" charset="0"/>
                    </a:rPr>
                    <a:t>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en-US" sz="2400" i="1" baseline="-25000" dirty="0">
                    <a:latin typeface="Cambria Math" pitchFamily="18" charset="0"/>
                    <a:ea typeface="Cambria Math" pitchFamily="18" charset="0"/>
                  </a:endParaRPr>
                </a:p>
                <a:p>
                  <a:pPr marL="457200" indent="-457200">
                    <a:buFont typeface="+mj-lt"/>
                    <a:buAutoNum type="arabicPeriod" startAt="6"/>
                  </a:pPr>
                  <a:endParaRPr lang="en-US" sz="2400" baseline="-25000" dirty="0">
                    <a:ea typeface="Cambria Math" pitchFamily="18" charset="0"/>
                  </a:endParaRPr>
                </a:p>
                <a:p>
                  <a:pPr marL="457200" indent="-457200">
                    <a:buFont typeface="+mj-lt"/>
                    <a:buAutoNum type="arabicPeriod" startAt="6"/>
                  </a:pPr>
                  <a:endParaRPr lang="en-US" sz="2400" dirty="0">
                    <a:ea typeface="Cambria Math" pitchFamily="18" charset="0"/>
                  </a:endParaRPr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547336"/>
                  <a:ext cx="8905323" cy="552189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96" t="-9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7620000" y="47244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˄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3875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110" y="585787"/>
            <a:ext cx="5669280" cy="565131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092923" y="1760039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05512" y="1914525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57737" y="3320958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29375" y="3829050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91150" y="2571750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15028" y="135810"/>
            <a:ext cx="61619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Initial Locations (Random)</a:t>
            </a:r>
          </a:p>
        </p:txBody>
      </p:sp>
    </p:spTree>
    <p:extLst>
      <p:ext uri="{BB962C8B-B14F-4D97-AF65-F5344CB8AC3E}">
        <p14:creationId xmlns:p14="http://schemas.microsoft.com/office/powerpoint/2010/main" val="3681752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NMDS Procedure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43338" y="1537812"/>
            <a:ext cx="8905323" cy="5521896"/>
            <a:chOff x="838200" y="1547336"/>
            <a:chExt cx="8905323" cy="55218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38200" y="1547336"/>
                  <a:ext cx="8905323" cy="55218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dirty="0"/>
                    <a:t>Calculate a distance or dissimilarity matrix from the data (D)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dirty="0"/>
                    <a:t>Choose number of dimensions (axes) </a:t>
                  </a:r>
                  <a:r>
                    <a:rPr lang="en-US" sz="2400" i="1" dirty="0"/>
                    <a:t>n</a:t>
                  </a:r>
                  <a:r>
                    <a:rPr lang="en-US" sz="2400" dirty="0"/>
                    <a:t> to be used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dirty="0"/>
                    <a:t>Initialize the ordination by placing </a:t>
                  </a:r>
                  <a:r>
                    <a:rPr lang="en-US" sz="2400" i="1" dirty="0"/>
                    <a:t>m</a:t>
                  </a:r>
                  <a:r>
                    <a:rPr lang="en-US" sz="2400" dirty="0"/>
                    <a:t> observations in the </a:t>
                  </a:r>
                </a:p>
                <a:p>
                  <a:r>
                    <a:rPr lang="en-US" sz="2400" dirty="0"/>
                    <a:t>     </a:t>
                  </a:r>
                  <a:r>
                    <a:rPr lang="en-US" sz="2400" i="1" dirty="0"/>
                    <a:t>n</a:t>
                  </a:r>
                  <a:r>
                    <a:rPr lang="en-US" sz="2400" dirty="0"/>
                    <a:t>-dimensional space (random, based on location)</a:t>
                  </a:r>
                </a:p>
                <a:p>
                  <a:pPr marL="457200" indent="-4572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r>
                    <a:rPr lang="en-US" sz="2400" b="1" dirty="0"/>
                    <a:t>Compute new distances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b="1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𝒊𝒋</m:t>
                          </m:r>
                        </m:sub>
                      </m:sSub>
                    </m:oMath>
                  </a14:m>
                  <a:r>
                    <a:rPr lang="en-US" sz="2400" b="1" dirty="0"/>
                    <a:t> and ranks between the observations </a:t>
                  </a:r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r>
                    <a:rPr lang="en-US" sz="2400" dirty="0"/>
                    <a:t>Use a regression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2400" dirty="0"/>
                    <a:t> on </a:t>
                  </a:r>
                  <a:r>
                    <a:rPr lang="en-US" sz="2400" i="1" dirty="0" err="1"/>
                    <a:t>d</a:t>
                  </a:r>
                  <a:r>
                    <a:rPr lang="en-US" sz="3200" i="1" baseline="-25000" dirty="0" err="1">
                      <a:latin typeface="Cambria Math" pitchFamily="18" charset="0"/>
                      <a:ea typeface="Cambria Math" pitchFamily="18" charset="0"/>
                    </a:rPr>
                    <a:t>ij</a:t>
                  </a:r>
                  <a:r>
                    <a:rPr lang="en-US" sz="3200" i="1" baseline="-25000" dirty="0">
                      <a:latin typeface="Cambria Math" pitchFamily="18" charset="0"/>
                      <a:ea typeface="Cambria Math" pitchFamily="18" charset="0"/>
                    </a:rPr>
                    <a:t> </a:t>
                  </a:r>
                  <a:r>
                    <a:rPr lang="en-US" sz="3200" baseline="-25000" dirty="0">
                      <a:ea typeface="Cambria Math" pitchFamily="18" charset="0"/>
                    </a:rPr>
                    <a:t> </a:t>
                  </a:r>
                  <a:r>
                    <a:rPr lang="en-US" sz="2400" dirty="0">
                      <a:ea typeface="Cambria Math" pitchFamily="18" charset="0"/>
                    </a:rPr>
                    <a:t>resulting in predicted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2400" dirty="0">
                      <a:ea typeface="Cambria Math" pitchFamily="18" charset="0"/>
                    </a:rPr>
                    <a:t>) values for</a:t>
                  </a:r>
                </a:p>
                <a:p>
                  <a:r>
                    <a:rPr lang="en-US" sz="2400" i="1" baseline="-25000" dirty="0">
                      <a:latin typeface="Cambria Math" pitchFamily="18" charset="0"/>
                      <a:ea typeface="Cambria Math" pitchFamily="18" charset="0"/>
                    </a:rPr>
                    <a:t>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en-US" sz="2400" i="1" baseline="-25000" dirty="0">
                    <a:latin typeface="Cambria Math" pitchFamily="18" charset="0"/>
                    <a:ea typeface="Cambria Math" pitchFamily="18" charset="0"/>
                  </a:endParaRPr>
                </a:p>
                <a:p>
                  <a:pPr marL="457200" indent="-457200">
                    <a:buFont typeface="+mj-lt"/>
                    <a:buAutoNum type="arabicPeriod" startAt="6"/>
                  </a:pPr>
                  <a:endParaRPr lang="en-US" sz="2400" baseline="-25000" dirty="0">
                    <a:ea typeface="Cambria Math" pitchFamily="18" charset="0"/>
                  </a:endParaRPr>
                </a:p>
                <a:p>
                  <a:pPr marL="457200" indent="-457200">
                    <a:buFont typeface="+mj-lt"/>
                    <a:buAutoNum type="arabicPeriod" startAt="6"/>
                  </a:pPr>
                  <a:endParaRPr lang="en-US" sz="2400" dirty="0">
                    <a:ea typeface="Cambria Math" pitchFamily="18" charset="0"/>
                  </a:endParaRPr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547336"/>
                  <a:ext cx="8905323" cy="552189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96" t="-9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7658100" y="47244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˄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7287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110" y="585787"/>
            <a:ext cx="5669280" cy="565131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092923" y="1760039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05512" y="1914525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57737" y="3320958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29375" y="3829050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91150" y="2571750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38725" y="3501933"/>
            <a:ext cx="1314450" cy="39379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572125" y="2788938"/>
            <a:ext cx="857250" cy="104011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86487" y="2207419"/>
            <a:ext cx="333375" cy="155495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00663" y="1949997"/>
            <a:ext cx="1128711" cy="181237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48224" y="2005012"/>
            <a:ext cx="296182" cy="128228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935878" y="2829673"/>
            <a:ext cx="479990" cy="45762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550240" y="2125873"/>
            <a:ext cx="479990" cy="45762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310245" y="1853501"/>
            <a:ext cx="554773" cy="15151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23177" y="123085"/>
                <a:ext cx="11014105" cy="823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latin typeface="+mj-lt"/>
                  </a:rPr>
                  <a:t>Measure Distance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4400" dirty="0">
                            <a:latin typeface="Times New Roman"/>
                            <a:cs typeface="Times New Roman"/>
                          </a:rPr>
                          <m:t>δ</m:t>
                        </m:r>
                      </m:e>
                      <m:sub>
                        <m:r>
                          <a:rPr lang="en-US" sz="44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4400" dirty="0">
                    <a:latin typeface="+mj-lt"/>
                  </a:rPr>
                  <a:t>)Between Initial Locations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77" y="123085"/>
                <a:ext cx="11014105" cy="823944"/>
              </a:xfrm>
              <a:prstGeom prst="rect">
                <a:avLst/>
              </a:prstGeom>
              <a:blipFill rotWithShape="0">
                <a:blip r:embed="rId3"/>
                <a:stretch>
                  <a:fillRect l="-2269" t="-14074" r="-1273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 flipV="1">
            <a:off x="6437964" y="2856186"/>
            <a:ext cx="1200452" cy="11575"/>
          </a:xfrm>
          <a:prstGeom prst="line">
            <a:avLst/>
          </a:prstGeom>
          <a:ln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550421" y="2593026"/>
                <a:ext cx="602665" cy="491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21" y="2593026"/>
                <a:ext cx="602665" cy="491417"/>
              </a:xfrm>
              <a:prstGeom prst="rect">
                <a:avLst/>
              </a:prstGeom>
              <a:blipFill rotWithShape="0">
                <a:blip r:embed="rId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610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971550" y="63399"/>
                <a:ext cx="10515600" cy="1325563"/>
              </a:xfrm>
            </p:spPr>
            <p:txBody>
              <a:bodyPr/>
              <a:lstStyle/>
              <a:p>
                <a:pPr algn="ctr"/>
                <a:r>
                  <a:rPr lang="en-US" dirty="0"/>
                  <a:t>Calculate New Distances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latin typeface="Times New Roman"/>
                            <a:cs typeface="Times New Roman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and Rank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71550" y="63399"/>
                <a:ext cx="10515600" cy="13255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12253"/>
              </p:ext>
            </p:extLst>
          </p:nvPr>
        </p:nvGraphicFramePr>
        <p:xfrm>
          <a:off x="579700" y="1908378"/>
          <a:ext cx="4898574" cy="1647008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816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5814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87716"/>
              </p:ext>
            </p:extLst>
          </p:nvPr>
        </p:nvGraphicFramePr>
        <p:xfrm>
          <a:off x="6646763" y="1887157"/>
          <a:ext cx="4898574" cy="1647008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816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5814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97579"/>
              </p:ext>
            </p:extLst>
          </p:nvPr>
        </p:nvGraphicFramePr>
        <p:xfrm>
          <a:off x="604779" y="4468313"/>
          <a:ext cx="4942116" cy="1647008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816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5814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863376"/>
              </p:ext>
            </p:extLst>
          </p:nvPr>
        </p:nvGraphicFramePr>
        <p:xfrm>
          <a:off x="6752865" y="4458666"/>
          <a:ext cx="4898574" cy="1647008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816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5814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78329" y="1388962"/>
            <a:ext cx="2314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</a:t>
            </a:r>
            <a:r>
              <a:rPr lang="en-US" b="1" dirty="0"/>
              <a:t>D</a:t>
            </a:r>
            <a:r>
              <a:rPr lang="en-US" dirty="0"/>
              <a:t> containing </a:t>
            </a:r>
            <a:r>
              <a:rPr lang="en-US" dirty="0" err="1"/>
              <a:t>d</a:t>
            </a:r>
            <a:r>
              <a:rPr lang="en-US" baseline="-25000" dirty="0" err="1"/>
              <a:t>ij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64369" y="1388962"/>
                <a:ext cx="246246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Matrix </a:t>
                </a:r>
                <a:r>
                  <a:rPr lang="en-US" b="1" dirty="0"/>
                  <a:t>D*</a:t>
                </a:r>
                <a:r>
                  <a:rPr lang="en-US" dirty="0"/>
                  <a:t>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latin typeface="Times New Roman"/>
                            <a:cs typeface="Times New Roman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69" y="1388962"/>
                <a:ext cx="2462469" cy="391646"/>
              </a:xfrm>
              <a:prstGeom prst="rect">
                <a:avLst/>
              </a:prstGeom>
              <a:blipFill rotWithShape="0">
                <a:blip r:embed="rId3"/>
                <a:stretch>
                  <a:fillRect l="-1980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10"/>
          <p:cNvSpPr/>
          <p:nvPr/>
        </p:nvSpPr>
        <p:spPr>
          <a:xfrm>
            <a:off x="2685327" y="3796496"/>
            <a:ext cx="625032" cy="428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8895603" y="3796496"/>
            <a:ext cx="625032" cy="428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00263" y="3855427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Rank dissimilarities</a:t>
            </a:r>
          </a:p>
        </p:txBody>
      </p:sp>
    </p:spTree>
    <p:extLst>
      <p:ext uri="{BB962C8B-B14F-4D97-AF65-F5344CB8AC3E}">
        <p14:creationId xmlns:p14="http://schemas.microsoft.com/office/powerpoint/2010/main" val="2658189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NMDS Procedure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43338" y="1509237"/>
            <a:ext cx="8905323" cy="5516638"/>
            <a:chOff x="838200" y="1547336"/>
            <a:chExt cx="8905323" cy="5516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38200" y="1547336"/>
                  <a:ext cx="8905323" cy="55166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dirty="0"/>
                    <a:t>Calculate a </a:t>
                  </a:r>
                  <a:r>
                    <a:rPr lang="en-US" sz="2400" b="1" dirty="0"/>
                    <a:t>distance</a:t>
                  </a:r>
                  <a:r>
                    <a:rPr lang="en-US" sz="2400" dirty="0"/>
                    <a:t> or </a:t>
                  </a:r>
                  <a:r>
                    <a:rPr lang="en-US" sz="2400" b="1" dirty="0"/>
                    <a:t>dissimilarity</a:t>
                  </a:r>
                  <a:r>
                    <a:rPr lang="en-US" sz="2400" dirty="0"/>
                    <a:t> matrix from the data (</a:t>
                  </a:r>
                  <a:r>
                    <a:rPr lang="en-US" sz="2400" b="1" dirty="0"/>
                    <a:t>D</a:t>
                  </a:r>
                  <a:r>
                    <a:rPr lang="en-US" sz="2400" dirty="0"/>
                    <a:t>)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dirty="0"/>
                    <a:t>Choose number of dimensions (axes) </a:t>
                  </a:r>
                  <a:r>
                    <a:rPr lang="en-US" sz="2400" i="1" dirty="0"/>
                    <a:t>n</a:t>
                  </a:r>
                  <a:r>
                    <a:rPr lang="en-US" sz="2400" dirty="0"/>
                    <a:t> to be used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dirty="0"/>
                    <a:t>Initialize the ordination by placing </a:t>
                  </a:r>
                  <a:r>
                    <a:rPr lang="en-US" sz="2400" i="1" dirty="0"/>
                    <a:t>m</a:t>
                  </a:r>
                  <a:r>
                    <a:rPr lang="en-US" sz="2400" dirty="0"/>
                    <a:t> observations in the </a:t>
                  </a:r>
                </a:p>
                <a:p>
                  <a:r>
                    <a:rPr lang="en-US" sz="2400" dirty="0"/>
                    <a:t>     </a:t>
                  </a:r>
                  <a:r>
                    <a:rPr lang="en-US" sz="2400" i="1" dirty="0"/>
                    <a:t>n</a:t>
                  </a:r>
                  <a:r>
                    <a:rPr lang="en-US" sz="2400" dirty="0"/>
                    <a:t>-dimensional space (random, based on location)</a:t>
                  </a:r>
                </a:p>
                <a:p>
                  <a:pPr marL="457200" indent="-4572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r>
                    <a:rPr lang="en-US" sz="2400" dirty="0"/>
                    <a:t>Compute new distances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2400" dirty="0"/>
                    <a:t> between the observations </a:t>
                  </a:r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r>
                    <a:rPr lang="en-US" sz="2400" b="1" dirty="0"/>
                    <a:t>Use a regression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b="1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𝒊𝒋</m:t>
                          </m:r>
                        </m:sub>
                      </m:sSub>
                    </m:oMath>
                  </a14:m>
                  <a:r>
                    <a:rPr lang="en-US" sz="2400" b="1" dirty="0"/>
                    <a:t> on </a:t>
                  </a:r>
                  <a:r>
                    <a:rPr lang="en-US" sz="2400" b="1" i="1" dirty="0" err="1"/>
                    <a:t>d</a:t>
                  </a:r>
                  <a:r>
                    <a:rPr lang="en-US" sz="3200" b="1" i="1" baseline="-25000" dirty="0" err="1">
                      <a:latin typeface="Cambria Math" pitchFamily="18" charset="0"/>
                      <a:ea typeface="Cambria Math" pitchFamily="18" charset="0"/>
                    </a:rPr>
                    <a:t>ij</a:t>
                  </a:r>
                  <a:r>
                    <a:rPr lang="en-US" sz="3200" b="1" i="1" baseline="-25000" dirty="0">
                      <a:latin typeface="Cambria Math" pitchFamily="18" charset="0"/>
                      <a:ea typeface="Cambria Math" pitchFamily="18" charset="0"/>
                    </a:rPr>
                    <a:t> </a:t>
                  </a:r>
                  <a:r>
                    <a:rPr lang="en-US" sz="3200" b="1" baseline="-25000" dirty="0">
                      <a:ea typeface="Cambria Math" pitchFamily="18" charset="0"/>
                    </a:rPr>
                    <a:t> </a:t>
                  </a:r>
                  <a:r>
                    <a:rPr lang="en-US" sz="2400" b="1" dirty="0">
                      <a:ea typeface="Cambria Math" pitchFamily="18" charset="0"/>
                    </a:rPr>
                    <a:t>resulting in predicted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b="1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𝒊𝒋</m:t>
                          </m:r>
                        </m:sub>
                      </m:sSub>
                    </m:oMath>
                  </a14:m>
                  <a:r>
                    <a:rPr lang="en-US" sz="2400" b="1" dirty="0">
                      <a:ea typeface="Cambria Math" pitchFamily="18" charset="0"/>
                    </a:rPr>
                    <a:t>) values for</a:t>
                  </a:r>
                </a:p>
                <a:p>
                  <a:r>
                    <a:rPr lang="en-US" sz="2400" b="1" i="1" baseline="-25000" dirty="0">
                      <a:latin typeface="Cambria Math" pitchFamily="18" charset="0"/>
                      <a:ea typeface="Cambria Math" pitchFamily="18" charset="0"/>
                    </a:rPr>
                    <a:t>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b="1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𝒊𝒋</m:t>
                          </m:r>
                        </m:sub>
                      </m:sSub>
                    </m:oMath>
                  </a14:m>
                  <a:endParaRPr lang="en-US" sz="2400" b="1" i="1" baseline="-25000" dirty="0">
                    <a:latin typeface="Cambria Math" pitchFamily="18" charset="0"/>
                    <a:ea typeface="Cambria Math" pitchFamily="18" charset="0"/>
                  </a:endParaRPr>
                </a:p>
                <a:p>
                  <a:pPr marL="457200" indent="-457200">
                    <a:buFont typeface="+mj-lt"/>
                    <a:buAutoNum type="arabicPeriod" startAt="6"/>
                  </a:pPr>
                  <a:endParaRPr lang="en-US" sz="2400" baseline="-25000" dirty="0">
                    <a:ea typeface="Cambria Math" pitchFamily="18" charset="0"/>
                  </a:endParaRPr>
                </a:p>
                <a:p>
                  <a:pPr marL="457200" indent="-457200">
                    <a:buFont typeface="+mj-lt"/>
                    <a:buAutoNum type="arabicPeriod" startAt="6"/>
                  </a:pPr>
                  <a:endParaRPr lang="en-US" sz="2400" dirty="0">
                    <a:ea typeface="Cambria Math" pitchFamily="18" charset="0"/>
                  </a:endParaRPr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547336"/>
                  <a:ext cx="8905323" cy="551663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96" t="-1105" r="-1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7743825" y="47244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/>
                  <a:cs typeface="Times New Roman"/>
                </a:rPr>
                <a:t>˄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3863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1978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4 Ordination Techniques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98950" y="1885950"/>
            <a:ext cx="633115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Principal Components Analysis (PCA)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Principal Coordinates Analysis (</a:t>
            </a:r>
            <a:r>
              <a:rPr lang="en-US" sz="2400" dirty="0" err="1"/>
              <a:t>PCoA</a:t>
            </a:r>
            <a:r>
              <a:rPr lang="en-US" sz="2400" dirty="0"/>
              <a:t>)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Non-Metric Multidimensional Scaling (NMDS)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Correspondence Analysis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6267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NMDS  Regression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1798083"/>
                  </p:ext>
                </p:extLst>
              </p:nvPr>
            </p:nvGraphicFramePr>
            <p:xfrm>
              <a:off x="4688023" y="1776413"/>
              <a:ext cx="3074852" cy="353695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606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23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718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23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723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29527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1" u="none" strike="noStrike" dirty="0" err="1">
                              <a:effectLst/>
                            </a:rPr>
                            <a:t>i,j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800" b="1" dirty="0">
                                        <a:latin typeface="Times New Roman"/>
                                        <a:cs typeface="Times New Roman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err="1"/>
                            <a:t>d</a:t>
                          </a:r>
                          <a:r>
                            <a:rPr lang="en-US" sz="1800" b="1" baseline="-25000" dirty="0" err="1"/>
                            <a:t>ij</a:t>
                          </a:r>
                          <a:endParaRPr lang="en-US" sz="1800" b="1" baseline="-25000" dirty="0"/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Rank</a:t>
                          </a:r>
                        </a:p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800" b="1" dirty="0">
                                        <a:latin typeface="Times New Roman"/>
                                        <a:cs typeface="Times New Roman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baseline="-25000" dirty="0"/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err="1"/>
                            <a:t>Rankd</a:t>
                          </a:r>
                          <a:r>
                            <a:rPr lang="en-US" sz="1800" b="1" baseline="-25000" dirty="0" err="1"/>
                            <a:t>ij</a:t>
                          </a:r>
                          <a:endParaRPr lang="en-US" sz="1800" b="1" baseline="-25000" dirty="0"/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527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A,B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0.31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A,C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0.32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6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A,D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0.45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9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10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A,E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0.39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7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B,C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0.36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6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B,D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0.44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10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9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B,E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0.36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7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C,D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0.172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0.178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C,E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0.195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D,E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0.214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3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3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1798083"/>
                  </p:ext>
                </p:extLst>
              </p:nvPr>
            </p:nvGraphicFramePr>
            <p:xfrm>
              <a:off x="4688023" y="1776413"/>
              <a:ext cx="3074852" cy="353695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60657"/>
                    <a:gridCol w="572337"/>
                    <a:gridCol w="797184"/>
                    <a:gridCol w="572337"/>
                    <a:gridCol w="572337"/>
                  </a:tblGrid>
                  <a:tr h="58420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1" u="none" strike="noStrike" dirty="0" err="1" smtClean="0">
                              <a:effectLst/>
                            </a:rPr>
                            <a:t>i,j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2"/>
                          <a:stretch>
                            <a:fillRect l="-100000" t="-11458" r="-341489" b="-52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err="1" smtClean="0"/>
                            <a:t>d</a:t>
                          </a:r>
                          <a:r>
                            <a:rPr lang="en-US" sz="1800" b="1" baseline="-25000" dirty="0" err="1" smtClean="0"/>
                            <a:t>ij</a:t>
                          </a:r>
                          <a:endParaRPr lang="en-US" sz="1800" b="1" baseline="-25000" dirty="0" smtClean="0"/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blipFill rotWithShape="0">
                          <a:blip r:embed="rId2"/>
                          <a:stretch>
                            <a:fillRect l="-339362" t="-11458" r="-102128" b="-52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err="1" smtClean="0"/>
                            <a:t>Rankd</a:t>
                          </a:r>
                          <a:r>
                            <a:rPr lang="en-US" sz="1800" b="1" baseline="-25000" dirty="0" err="1" smtClean="0"/>
                            <a:t>ij</a:t>
                          </a:r>
                          <a:endParaRPr lang="en-US" sz="1800" b="1" baseline="-25000" dirty="0" smtClean="0"/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A,B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0.31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A,C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0.32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6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A,D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0.45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9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10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A,E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0.39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7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B,C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0.36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6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B,D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0.44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10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9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B,E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0.36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7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C,D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0.172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0.178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C,E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0.195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  <a:tr h="29527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u="none" strike="noStrike" dirty="0">
                              <a:effectLst/>
                            </a:rPr>
                            <a:t>D,E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0.29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 smtClean="0">
                              <a:effectLst/>
                            </a:rPr>
                            <a:t>0.214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3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sz="1800" u="none" strike="noStrike" dirty="0">
                              <a:effectLst/>
                            </a:rPr>
                            <a:t>3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8092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2695576" y="0"/>
            <a:ext cx="6753225" cy="6743700"/>
            <a:chOff x="882" y="0"/>
            <a:chExt cx="4254" cy="4248"/>
          </a:xfrm>
        </p:grpSpPr>
        <p:sp>
          <p:nvSpPr>
            <p:cNvPr id="4" name="AutoShape 3"/>
            <p:cNvSpPr>
              <a:spLocks noChangeAspect="1" noChangeArrowheads="1" noTextEdit="1"/>
            </p:cNvSpPr>
            <p:nvPr/>
          </p:nvSpPr>
          <p:spPr bwMode="auto">
            <a:xfrm>
              <a:off x="882" y="0"/>
              <a:ext cx="4254" cy="4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597" y="3328"/>
              <a:ext cx="39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674" y="3507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757" y="3277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2083" y="3430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089" y="3341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128" y="3488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172" y="3501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2179" y="3501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243" y="3137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2319" y="3245"/>
              <a:ext cx="39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2364" y="3181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2389" y="3213"/>
              <a:ext cx="39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2402" y="3188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2428" y="3137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2492" y="3360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2524" y="3290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2543" y="3092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2607" y="2702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2633" y="2517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4"/>
            <p:cNvSpPr>
              <a:spLocks noChangeArrowheads="1"/>
            </p:cNvSpPr>
            <p:nvPr/>
          </p:nvSpPr>
          <p:spPr bwMode="auto">
            <a:xfrm>
              <a:off x="2734" y="2792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2747" y="2926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2754" y="2951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2805" y="2817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2837" y="3105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2856" y="2229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2926" y="2083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31"/>
            <p:cNvSpPr>
              <a:spLocks noChangeArrowheads="1"/>
            </p:cNvSpPr>
            <p:nvPr/>
          </p:nvSpPr>
          <p:spPr bwMode="auto">
            <a:xfrm>
              <a:off x="2996" y="2274"/>
              <a:ext cx="39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3035" y="2408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33"/>
            <p:cNvSpPr>
              <a:spLocks noChangeArrowheads="1"/>
            </p:cNvSpPr>
            <p:nvPr/>
          </p:nvSpPr>
          <p:spPr bwMode="auto">
            <a:xfrm>
              <a:off x="3035" y="2242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3213" y="2351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35"/>
            <p:cNvSpPr>
              <a:spLocks noChangeArrowheads="1"/>
            </p:cNvSpPr>
            <p:nvPr/>
          </p:nvSpPr>
          <p:spPr bwMode="auto">
            <a:xfrm>
              <a:off x="3309" y="2396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36"/>
            <p:cNvSpPr>
              <a:spLocks noChangeArrowheads="1"/>
            </p:cNvSpPr>
            <p:nvPr/>
          </p:nvSpPr>
          <p:spPr bwMode="auto">
            <a:xfrm>
              <a:off x="3335" y="2421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37"/>
            <p:cNvSpPr>
              <a:spLocks noChangeArrowheads="1"/>
            </p:cNvSpPr>
            <p:nvPr/>
          </p:nvSpPr>
          <p:spPr bwMode="auto">
            <a:xfrm>
              <a:off x="3367" y="2178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auto">
            <a:xfrm>
              <a:off x="3463" y="2242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3494" y="2332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3520" y="2134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3526" y="2293"/>
              <a:ext cx="39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3539" y="2376"/>
              <a:ext cx="39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43"/>
            <p:cNvSpPr>
              <a:spLocks noChangeArrowheads="1"/>
            </p:cNvSpPr>
            <p:nvPr/>
          </p:nvSpPr>
          <p:spPr bwMode="auto">
            <a:xfrm>
              <a:off x="3558" y="2236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44"/>
            <p:cNvSpPr>
              <a:spLocks noChangeArrowheads="1"/>
            </p:cNvSpPr>
            <p:nvPr/>
          </p:nvSpPr>
          <p:spPr bwMode="auto">
            <a:xfrm>
              <a:off x="3558" y="2357"/>
              <a:ext cx="39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45"/>
            <p:cNvSpPr>
              <a:spLocks noChangeArrowheads="1"/>
            </p:cNvSpPr>
            <p:nvPr/>
          </p:nvSpPr>
          <p:spPr bwMode="auto">
            <a:xfrm>
              <a:off x="3590" y="2242"/>
              <a:ext cx="39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46"/>
            <p:cNvSpPr>
              <a:spLocks noChangeArrowheads="1"/>
            </p:cNvSpPr>
            <p:nvPr/>
          </p:nvSpPr>
          <p:spPr bwMode="auto">
            <a:xfrm>
              <a:off x="3616" y="2389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3641" y="2479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48"/>
            <p:cNvSpPr>
              <a:spLocks noChangeArrowheads="1"/>
            </p:cNvSpPr>
            <p:nvPr/>
          </p:nvSpPr>
          <p:spPr bwMode="auto">
            <a:xfrm>
              <a:off x="3648" y="2261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49"/>
            <p:cNvSpPr>
              <a:spLocks noChangeArrowheads="1"/>
            </p:cNvSpPr>
            <p:nvPr/>
          </p:nvSpPr>
          <p:spPr bwMode="auto">
            <a:xfrm>
              <a:off x="3718" y="2070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50"/>
            <p:cNvSpPr>
              <a:spLocks noChangeArrowheads="1"/>
            </p:cNvSpPr>
            <p:nvPr/>
          </p:nvSpPr>
          <p:spPr bwMode="auto">
            <a:xfrm>
              <a:off x="3718" y="2063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51"/>
            <p:cNvSpPr>
              <a:spLocks noChangeArrowheads="1"/>
            </p:cNvSpPr>
            <p:nvPr/>
          </p:nvSpPr>
          <p:spPr bwMode="auto">
            <a:xfrm>
              <a:off x="3744" y="1980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52"/>
            <p:cNvSpPr>
              <a:spLocks noChangeArrowheads="1"/>
            </p:cNvSpPr>
            <p:nvPr/>
          </p:nvSpPr>
          <p:spPr bwMode="auto">
            <a:xfrm>
              <a:off x="3744" y="2210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3750" y="1936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54"/>
            <p:cNvSpPr>
              <a:spLocks noChangeArrowheads="1"/>
            </p:cNvSpPr>
            <p:nvPr/>
          </p:nvSpPr>
          <p:spPr bwMode="auto">
            <a:xfrm>
              <a:off x="3750" y="2268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5"/>
            <p:cNvSpPr>
              <a:spLocks noChangeArrowheads="1"/>
            </p:cNvSpPr>
            <p:nvPr/>
          </p:nvSpPr>
          <p:spPr bwMode="auto">
            <a:xfrm>
              <a:off x="3795" y="2210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56"/>
            <p:cNvSpPr>
              <a:spLocks noChangeArrowheads="1"/>
            </p:cNvSpPr>
            <p:nvPr/>
          </p:nvSpPr>
          <p:spPr bwMode="auto">
            <a:xfrm>
              <a:off x="3795" y="2172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57"/>
            <p:cNvSpPr>
              <a:spLocks noChangeArrowheads="1"/>
            </p:cNvSpPr>
            <p:nvPr/>
          </p:nvSpPr>
          <p:spPr bwMode="auto">
            <a:xfrm>
              <a:off x="3865" y="1993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58"/>
            <p:cNvSpPr>
              <a:spLocks noChangeArrowheads="1"/>
            </p:cNvSpPr>
            <p:nvPr/>
          </p:nvSpPr>
          <p:spPr bwMode="auto">
            <a:xfrm>
              <a:off x="3871" y="2006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59"/>
            <p:cNvSpPr>
              <a:spLocks noChangeArrowheads="1"/>
            </p:cNvSpPr>
            <p:nvPr/>
          </p:nvSpPr>
          <p:spPr bwMode="auto">
            <a:xfrm>
              <a:off x="3897" y="2051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60"/>
            <p:cNvSpPr>
              <a:spLocks noChangeArrowheads="1"/>
            </p:cNvSpPr>
            <p:nvPr/>
          </p:nvSpPr>
          <p:spPr bwMode="auto">
            <a:xfrm>
              <a:off x="3916" y="2121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61"/>
            <p:cNvSpPr>
              <a:spLocks noChangeArrowheads="1"/>
            </p:cNvSpPr>
            <p:nvPr/>
          </p:nvSpPr>
          <p:spPr bwMode="auto">
            <a:xfrm>
              <a:off x="3980" y="1533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62"/>
            <p:cNvSpPr>
              <a:spLocks noChangeArrowheads="1"/>
            </p:cNvSpPr>
            <p:nvPr/>
          </p:nvSpPr>
          <p:spPr bwMode="auto">
            <a:xfrm>
              <a:off x="3993" y="1450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63"/>
            <p:cNvSpPr>
              <a:spLocks noChangeArrowheads="1"/>
            </p:cNvSpPr>
            <p:nvPr/>
          </p:nvSpPr>
          <p:spPr bwMode="auto">
            <a:xfrm>
              <a:off x="4050" y="1693"/>
              <a:ext cx="39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64"/>
            <p:cNvSpPr>
              <a:spLocks noChangeArrowheads="1"/>
            </p:cNvSpPr>
            <p:nvPr/>
          </p:nvSpPr>
          <p:spPr bwMode="auto">
            <a:xfrm>
              <a:off x="4140" y="1239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65"/>
            <p:cNvSpPr>
              <a:spLocks noChangeArrowheads="1"/>
            </p:cNvSpPr>
            <p:nvPr/>
          </p:nvSpPr>
          <p:spPr bwMode="auto">
            <a:xfrm>
              <a:off x="4210" y="1303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66"/>
            <p:cNvSpPr>
              <a:spLocks noChangeArrowheads="1"/>
            </p:cNvSpPr>
            <p:nvPr/>
          </p:nvSpPr>
          <p:spPr bwMode="auto">
            <a:xfrm>
              <a:off x="4229" y="1156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67"/>
            <p:cNvSpPr>
              <a:spLocks noChangeArrowheads="1"/>
            </p:cNvSpPr>
            <p:nvPr/>
          </p:nvSpPr>
          <p:spPr bwMode="auto">
            <a:xfrm>
              <a:off x="4274" y="1073"/>
              <a:ext cx="38" cy="39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68"/>
            <p:cNvSpPr>
              <a:spLocks noChangeArrowheads="1"/>
            </p:cNvSpPr>
            <p:nvPr/>
          </p:nvSpPr>
          <p:spPr bwMode="auto">
            <a:xfrm>
              <a:off x="4312" y="1080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69"/>
            <p:cNvSpPr>
              <a:spLocks noChangeArrowheads="1"/>
            </p:cNvSpPr>
            <p:nvPr/>
          </p:nvSpPr>
          <p:spPr bwMode="auto">
            <a:xfrm>
              <a:off x="4523" y="1022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70"/>
            <p:cNvSpPr>
              <a:spLocks noChangeArrowheads="1"/>
            </p:cNvSpPr>
            <p:nvPr/>
          </p:nvSpPr>
          <p:spPr bwMode="auto">
            <a:xfrm>
              <a:off x="4689" y="703"/>
              <a:ext cx="38" cy="38"/>
            </a:xfrm>
            <a:prstGeom prst="ellipse">
              <a:avLst/>
            </a:prstGeom>
            <a:noFill/>
            <a:ln w="6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71"/>
            <p:cNvSpPr>
              <a:spLocks noChangeShapeType="1"/>
            </p:cNvSpPr>
            <p:nvPr/>
          </p:nvSpPr>
          <p:spPr bwMode="auto">
            <a:xfrm>
              <a:off x="1712" y="3635"/>
              <a:ext cx="3041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72"/>
            <p:cNvSpPr>
              <a:spLocks noChangeShapeType="1"/>
            </p:cNvSpPr>
            <p:nvPr/>
          </p:nvSpPr>
          <p:spPr bwMode="auto">
            <a:xfrm>
              <a:off x="1712" y="3635"/>
              <a:ext cx="0" cy="6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73"/>
            <p:cNvSpPr>
              <a:spLocks noChangeShapeType="1"/>
            </p:cNvSpPr>
            <p:nvPr/>
          </p:nvSpPr>
          <p:spPr bwMode="auto">
            <a:xfrm>
              <a:off x="2147" y="3635"/>
              <a:ext cx="0" cy="6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74"/>
            <p:cNvSpPr>
              <a:spLocks noChangeShapeType="1"/>
            </p:cNvSpPr>
            <p:nvPr/>
          </p:nvSpPr>
          <p:spPr bwMode="auto">
            <a:xfrm>
              <a:off x="2581" y="3635"/>
              <a:ext cx="0" cy="6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Line 75"/>
            <p:cNvSpPr>
              <a:spLocks noChangeShapeType="1"/>
            </p:cNvSpPr>
            <p:nvPr/>
          </p:nvSpPr>
          <p:spPr bwMode="auto">
            <a:xfrm>
              <a:off x="3015" y="3635"/>
              <a:ext cx="0" cy="6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Line 76"/>
            <p:cNvSpPr>
              <a:spLocks noChangeShapeType="1"/>
            </p:cNvSpPr>
            <p:nvPr/>
          </p:nvSpPr>
          <p:spPr bwMode="auto">
            <a:xfrm>
              <a:off x="3450" y="3635"/>
              <a:ext cx="0" cy="6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Line 77"/>
            <p:cNvSpPr>
              <a:spLocks noChangeShapeType="1"/>
            </p:cNvSpPr>
            <p:nvPr/>
          </p:nvSpPr>
          <p:spPr bwMode="auto">
            <a:xfrm>
              <a:off x="3884" y="3635"/>
              <a:ext cx="0" cy="6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Line 78"/>
            <p:cNvSpPr>
              <a:spLocks noChangeShapeType="1"/>
            </p:cNvSpPr>
            <p:nvPr/>
          </p:nvSpPr>
          <p:spPr bwMode="auto">
            <a:xfrm>
              <a:off x="4318" y="3635"/>
              <a:ext cx="0" cy="6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79"/>
            <p:cNvSpPr>
              <a:spLocks noChangeShapeType="1"/>
            </p:cNvSpPr>
            <p:nvPr/>
          </p:nvSpPr>
          <p:spPr bwMode="auto">
            <a:xfrm>
              <a:off x="4753" y="3635"/>
              <a:ext cx="0" cy="64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1620" y="3789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0.2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2055" y="3789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0.3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82"/>
            <p:cNvSpPr>
              <a:spLocks noChangeArrowheads="1"/>
            </p:cNvSpPr>
            <p:nvPr/>
          </p:nvSpPr>
          <p:spPr bwMode="auto">
            <a:xfrm>
              <a:off x="2489" y="3789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0.4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2923" y="3789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3358" y="3789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0.6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85"/>
            <p:cNvSpPr>
              <a:spLocks noChangeArrowheads="1"/>
            </p:cNvSpPr>
            <p:nvPr/>
          </p:nvSpPr>
          <p:spPr bwMode="auto">
            <a:xfrm>
              <a:off x="3792" y="3789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0.7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4226" y="3789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0.8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87"/>
            <p:cNvSpPr>
              <a:spLocks noChangeArrowheads="1"/>
            </p:cNvSpPr>
            <p:nvPr/>
          </p:nvSpPr>
          <p:spPr bwMode="auto">
            <a:xfrm>
              <a:off x="4661" y="3789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0.9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Line 88"/>
            <p:cNvSpPr>
              <a:spLocks noChangeShapeType="1"/>
            </p:cNvSpPr>
            <p:nvPr/>
          </p:nvSpPr>
          <p:spPr bwMode="auto">
            <a:xfrm flipV="1">
              <a:off x="1495" y="786"/>
              <a:ext cx="0" cy="2408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89"/>
            <p:cNvSpPr>
              <a:spLocks noChangeShapeType="1"/>
            </p:cNvSpPr>
            <p:nvPr/>
          </p:nvSpPr>
          <p:spPr bwMode="auto">
            <a:xfrm flipH="1">
              <a:off x="1431" y="3194"/>
              <a:ext cx="64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90"/>
            <p:cNvSpPr>
              <a:spLocks noChangeShapeType="1"/>
            </p:cNvSpPr>
            <p:nvPr/>
          </p:nvSpPr>
          <p:spPr bwMode="auto">
            <a:xfrm flipH="1">
              <a:off x="1431" y="2709"/>
              <a:ext cx="64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91"/>
            <p:cNvSpPr>
              <a:spLocks noChangeShapeType="1"/>
            </p:cNvSpPr>
            <p:nvPr/>
          </p:nvSpPr>
          <p:spPr bwMode="auto">
            <a:xfrm flipH="1">
              <a:off x="1431" y="2229"/>
              <a:ext cx="64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Line 92"/>
            <p:cNvSpPr>
              <a:spLocks noChangeShapeType="1"/>
            </p:cNvSpPr>
            <p:nvPr/>
          </p:nvSpPr>
          <p:spPr bwMode="auto">
            <a:xfrm flipH="1">
              <a:off x="1431" y="1750"/>
              <a:ext cx="64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Line 93"/>
            <p:cNvSpPr>
              <a:spLocks noChangeShapeType="1"/>
            </p:cNvSpPr>
            <p:nvPr/>
          </p:nvSpPr>
          <p:spPr bwMode="auto">
            <a:xfrm flipH="1">
              <a:off x="1431" y="1265"/>
              <a:ext cx="64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Line 94"/>
            <p:cNvSpPr>
              <a:spLocks noChangeShapeType="1"/>
            </p:cNvSpPr>
            <p:nvPr/>
          </p:nvSpPr>
          <p:spPr bwMode="auto">
            <a:xfrm flipH="1">
              <a:off x="1431" y="786"/>
              <a:ext cx="64" cy="0"/>
            </a:xfrm>
            <a:prstGeom prst="line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5"/>
            <p:cNvSpPr>
              <a:spLocks noChangeArrowheads="1"/>
            </p:cNvSpPr>
            <p:nvPr/>
          </p:nvSpPr>
          <p:spPr bwMode="auto">
            <a:xfrm rot="16200000">
              <a:off x="1263" y="3130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0.5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96"/>
            <p:cNvSpPr>
              <a:spLocks noChangeArrowheads="1"/>
            </p:cNvSpPr>
            <p:nvPr/>
          </p:nvSpPr>
          <p:spPr bwMode="auto">
            <a:xfrm rot="16200000">
              <a:off x="1263" y="2645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97"/>
            <p:cNvSpPr>
              <a:spLocks noChangeArrowheads="1"/>
            </p:cNvSpPr>
            <p:nvPr/>
          </p:nvSpPr>
          <p:spPr bwMode="auto">
            <a:xfrm rot="16200000">
              <a:off x="1263" y="2165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1.5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Rectangle 98"/>
            <p:cNvSpPr>
              <a:spLocks noChangeArrowheads="1"/>
            </p:cNvSpPr>
            <p:nvPr/>
          </p:nvSpPr>
          <p:spPr bwMode="auto">
            <a:xfrm rot="16200000">
              <a:off x="1263" y="1685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Rectangle 99"/>
            <p:cNvSpPr>
              <a:spLocks noChangeArrowheads="1"/>
            </p:cNvSpPr>
            <p:nvPr/>
          </p:nvSpPr>
          <p:spPr bwMode="auto">
            <a:xfrm rot="16200000">
              <a:off x="1263" y="1200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2.5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 rot="16200000">
              <a:off x="1263" y="721"/>
              <a:ext cx="1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3.0</a:t>
              </a:r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101"/>
            <p:cNvSpPr>
              <a:spLocks noChangeArrowheads="1"/>
            </p:cNvSpPr>
            <p:nvPr/>
          </p:nvSpPr>
          <p:spPr bwMode="auto">
            <a:xfrm>
              <a:off x="1495" y="613"/>
              <a:ext cx="3334" cy="3022"/>
            </a:xfrm>
            <a:prstGeom prst="rect">
              <a:avLst/>
            </a:prstGeom>
            <a:noFill/>
            <a:ln w="6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2632" y="4031"/>
              <a:ext cx="134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Observed Dissimilarity (</a:t>
              </a:r>
              <a:r>
                <a:rPr lang="en-US" sz="1600" i="1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d</a:t>
              </a:r>
              <a:r>
                <a:rPr lang="en-US" sz="2400" i="1" baseline="-25000" dirty="0" err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ij</a:t>
              </a: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)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3"/>
                <p:cNvSpPr>
                  <a:spLocks noChangeArrowheads="1"/>
                </p:cNvSpPr>
                <p:nvPr/>
              </p:nvSpPr>
              <p:spPr bwMode="auto">
                <a:xfrm rot="16200000">
                  <a:off x="462" y="2026"/>
                  <a:ext cx="1262" cy="1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400" dirty="0">
                      <a:solidFill>
                        <a:srgbClr val="000000"/>
                      </a:solidFill>
                      <a:latin typeface="Arial" pitchFamily="34" charset="0"/>
                      <a:cs typeface="Arial" pitchFamily="34" charset="0"/>
                    </a:rPr>
                    <a:t>Ordination Distance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1400" dirty="0">
                      <a:latin typeface="Arial" pitchFamily="34" charset="0"/>
                      <a:cs typeface="Arial" pitchFamily="34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3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6200000">
                  <a:off x="462" y="2026"/>
                  <a:ext cx="1262" cy="18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082" t="-4863" r="-26531" b="-547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1617" y="722"/>
              <a:ext cx="3091" cy="2721"/>
            </a:xfrm>
            <a:custGeom>
              <a:avLst/>
              <a:gdLst>
                <a:gd name="T0" fmla="*/ 12 w 484"/>
                <a:gd name="T1" fmla="*/ 426 h 426"/>
                <a:gd name="T2" fmla="*/ 25 w 484"/>
                <a:gd name="T3" fmla="*/ 426 h 426"/>
                <a:gd name="T4" fmla="*/ 77 w 484"/>
                <a:gd name="T5" fmla="*/ 426 h 426"/>
                <a:gd name="T6" fmla="*/ 83 w 484"/>
                <a:gd name="T7" fmla="*/ 426 h 426"/>
                <a:gd name="T8" fmla="*/ 91 w 484"/>
                <a:gd name="T9" fmla="*/ 426 h 426"/>
                <a:gd name="T10" fmla="*/ 101 w 484"/>
                <a:gd name="T11" fmla="*/ 394 h 426"/>
                <a:gd name="T12" fmla="*/ 120 w 484"/>
                <a:gd name="T13" fmla="*/ 394 h 426"/>
                <a:gd name="T14" fmla="*/ 124 w 484"/>
                <a:gd name="T15" fmla="*/ 394 h 426"/>
                <a:gd name="T16" fmla="*/ 130 w 484"/>
                <a:gd name="T17" fmla="*/ 394 h 426"/>
                <a:gd name="T18" fmla="*/ 140 w 484"/>
                <a:gd name="T19" fmla="*/ 394 h 426"/>
                <a:gd name="T20" fmla="*/ 148 w 484"/>
                <a:gd name="T21" fmla="*/ 374 h 426"/>
                <a:gd name="T22" fmla="*/ 158 w 484"/>
                <a:gd name="T23" fmla="*/ 333 h 426"/>
                <a:gd name="T24" fmla="*/ 178 w 484"/>
                <a:gd name="T25" fmla="*/ 333 h 426"/>
                <a:gd name="T26" fmla="*/ 180 w 484"/>
                <a:gd name="T27" fmla="*/ 333 h 426"/>
                <a:gd name="T28" fmla="*/ 189 w 484"/>
                <a:gd name="T29" fmla="*/ 333 h 426"/>
                <a:gd name="T30" fmla="*/ 194 w 484"/>
                <a:gd name="T31" fmla="*/ 250 h 426"/>
                <a:gd name="T32" fmla="*/ 208 w 484"/>
                <a:gd name="T33" fmla="*/ 250 h 426"/>
                <a:gd name="T34" fmla="*/ 219 w 484"/>
                <a:gd name="T35" fmla="*/ 250 h 426"/>
                <a:gd name="T36" fmla="*/ 225 w 484"/>
                <a:gd name="T37" fmla="*/ 250 h 426"/>
                <a:gd name="T38" fmla="*/ 253 w 484"/>
                <a:gd name="T39" fmla="*/ 250 h 426"/>
                <a:gd name="T40" fmla="*/ 272 w 484"/>
                <a:gd name="T41" fmla="*/ 250 h 426"/>
                <a:gd name="T42" fmla="*/ 277 w 484"/>
                <a:gd name="T43" fmla="*/ 250 h 426"/>
                <a:gd name="T44" fmla="*/ 297 w 484"/>
                <a:gd name="T45" fmla="*/ 250 h 426"/>
                <a:gd name="T46" fmla="*/ 301 w 484"/>
                <a:gd name="T47" fmla="*/ 250 h 426"/>
                <a:gd name="T48" fmla="*/ 304 w 484"/>
                <a:gd name="T49" fmla="*/ 250 h 426"/>
                <a:gd name="T50" fmla="*/ 307 w 484"/>
                <a:gd name="T51" fmla="*/ 250 h 426"/>
                <a:gd name="T52" fmla="*/ 312 w 484"/>
                <a:gd name="T53" fmla="*/ 250 h 426"/>
                <a:gd name="T54" fmla="*/ 316 w 484"/>
                <a:gd name="T55" fmla="*/ 250 h 426"/>
                <a:gd name="T56" fmla="*/ 321 w 484"/>
                <a:gd name="T57" fmla="*/ 244 h 426"/>
                <a:gd name="T58" fmla="*/ 332 w 484"/>
                <a:gd name="T59" fmla="*/ 221 h 426"/>
                <a:gd name="T60" fmla="*/ 336 w 484"/>
                <a:gd name="T61" fmla="*/ 221 h 426"/>
                <a:gd name="T62" fmla="*/ 336 w 484"/>
                <a:gd name="T63" fmla="*/ 221 h 426"/>
                <a:gd name="T64" fmla="*/ 337 w 484"/>
                <a:gd name="T65" fmla="*/ 221 h 426"/>
                <a:gd name="T66" fmla="*/ 344 w 484"/>
                <a:gd name="T67" fmla="*/ 221 h 426"/>
                <a:gd name="T68" fmla="*/ 355 w 484"/>
                <a:gd name="T69" fmla="*/ 210 h 426"/>
                <a:gd name="T70" fmla="*/ 356 w 484"/>
                <a:gd name="T71" fmla="*/ 210 h 426"/>
                <a:gd name="T72" fmla="*/ 363 w 484"/>
                <a:gd name="T73" fmla="*/ 210 h 426"/>
                <a:gd name="T74" fmla="*/ 373 w 484"/>
                <a:gd name="T75" fmla="*/ 134 h 426"/>
                <a:gd name="T76" fmla="*/ 384 w 484"/>
                <a:gd name="T77" fmla="*/ 134 h 426"/>
                <a:gd name="T78" fmla="*/ 398 w 484"/>
                <a:gd name="T79" fmla="*/ 89 h 426"/>
                <a:gd name="T80" fmla="*/ 412 w 484"/>
                <a:gd name="T81" fmla="*/ 71 h 426"/>
                <a:gd name="T82" fmla="*/ 419 w 484"/>
                <a:gd name="T83" fmla="*/ 58 h 426"/>
                <a:gd name="T84" fmla="*/ 458 w 484"/>
                <a:gd name="T85" fmla="*/ 5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84" h="426">
                  <a:moveTo>
                    <a:pt x="0" y="426"/>
                  </a:moveTo>
                  <a:lnTo>
                    <a:pt x="0" y="426"/>
                  </a:lnTo>
                  <a:lnTo>
                    <a:pt x="12" y="426"/>
                  </a:lnTo>
                  <a:lnTo>
                    <a:pt x="12" y="426"/>
                  </a:lnTo>
                  <a:lnTo>
                    <a:pt x="25" y="426"/>
                  </a:lnTo>
                  <a:lnTo>
                    <a:pt x="25" y="426"/>
                  </a:lnTo>
                  <a:lnTo>
                    <a:pt x="76" y="426"/>
                  </a:lnTo>
                  <a:lnTo>
                    <a:pt x="76" y="426"/>
                  </a:lnTo>
                  <a:lnTo>
                    <a:pt x="77" y="426"/>
                  </a:lnTo>
                  <a:lnTo>
                    <a:pt x="77" y="426"/>
                  </a:lnTo>
                  <a:lnTo>
                    <a:pt x="83" y="426"/>
                  </a:lnTo>
                  <a:lnTo>
                    <a:pt x="83" y="426"/>
                  </a:lnTo>
                  <a:lnTo>
                    <a:pt x="90" y="426"/>
                  </a:lnTo>
                  <a:lnTo>
                    <a:pt x="90" y="426"/>
                  </a:lnTo>
                  <a:lnTo>
                    <a:pt x="91" y="426"/>
                  </a:lnTo>
                  <a:lnTo>
                    <a:pt x="91" y="394"/>
                  </a:lnTo>
                  <a:lnTo>
                    <a:pt x="101" y="394"/>
                  </a:lnTo>
                  <a:lnTo>
                    <a:pt x="101" y="394"/>
                  </a:lnTo>
                  <a:lnTo>
                    <a:pt x="113" y="394"/>
                  </a:lnTo>
                  <a:lnTo>
                    <a:pt x="113" y="394"/>
                  </a:lnTo>
                  <a:lnTo>
                    <a:pt x="120" y="394"/>
                  </a:lnTo>
                  <a:lnTo>
                    <a:pt x="120" y="394"/>
                  </a:lnTo>
                  <a:lnTo>
                    <a:pt x="124" y="394"/>
                  </a:lnTo>
                  <a:lnTo>
                    <a:pt x="124" y="394"/>
                  </a:lnTo>
                  <a:lnTo>
                    <a:pt x="126" y="394"/>
                  </a:lnTo>
                  <a:lnTo>
                    <a:pt x="126" y="394"/>
                  </a:lnTo>
                  <a:lnTo>
                    <a:pt x="130" y="394"/>
                  </a:lnTo>
                  <a:lnTo>
                    <a:pt x="130" y="394"/>
                  </a:lnTo>
                  <a:lnTo>
                    <a:pt x="140" y="394"/>
                  </a:lnTo>
                  <a:lnTo>
                    <a:pt x="140" y="394"/>
                  </a:lnTo>
                  <a:lnTo>
                    <a:pt x="145" y="394"/>
                  </a:lnTo>
                  <a:lnTo>
                    <a:pt x="145" y="374"/>
                  </a:lnTo>
                  <a:lnTo>
                    <a:pt x="148" y="374"/>
                  </a:lnTo>
                  <a:lnTo>
                    <a:pt x="148" y="333"/>
                  </a:lnTo>
                  <a:lnTo>
                    <a:pt x="158" y="333"/>
                  </a:lnTo>
                  <a:lnTo>
                    <a:pt x="158" y="333"/>
                  </a:lnTo>
                  <a:lnTo>
                    <a:pt x="160" y="333"/>
                  </a:lnTo>
                  <a:lnTo>
                    <a:pt x="160" y="333"/>
                  </a:lnTo>
                  <a:lnTo>
                    <a:pt x="178" y="333"/>
                  </a:lnTo>
                  <a:lnTo>
                    <a:pt x="178" y="333"/>
                  </a:lnTo>
                  <a:lnTo>
                    <a:pt x="180" y="333"/>
                  </a:lnTo>
                  <a:lnTo>
                    <a:pt x="180" y="333"/>
                  </a:lnTo>
                  <a:lnTo>
                    <a:pt x="181" y="333"/>
                  </a:lnTo>
                  <a:lnTo>
                    <a:pt x="181" y="333"/>
                  </a:lnTo>
                  <a:lnTo>
                    <a:pt x="189" y="333"/>
                  </a:lnTo>
                  <a:lnTo>
                    <a:pt x="189" y="333"/>
                  </a:lnTo>
                  <a:lnTo>
                    <a:pt x="194" y="333"/>
                  </a:lnTo>
                  <a:lnTo>
                    <a:pt x="194" y="250"/>
                  </a:lnTo>
                  <a:lnTo>
                    <a:pt x="197" y="250"/>
                  </a:lnTo>
                  <a:lnTo>
                    <a:pt x="197" y="250"/>
                  </a:lnTo>
                  <a:lnTo>
                    <a:pt x="208" y="250"/>
                  </a:lnTo>
                  <a:lnTo>
                    <a:pt x="208" y="250"/>
                  </a:lnTo>
                  <a:lnTo>
                    <a:pt x="219" y="250"/>
                  </a:lnTo>
                  <a:lnTo>
                    <a:pt x="219" y="250"/>
                  </a:lnTo>
                  <a:lnTo>
                    <a:pt x="225" y="250"/>
                  </a:lnTo>
                  <a:lnTo>
                    <a:pt x="225" y="250"/>
                  </a:lnTo>
                  <a:lnTo>
                    <a:pt x="225" y="250"/>
                  </a:lnTo>
                  <a:lnTo>
                    <a:pt x="225" y="250"/>
                  </a:lnTo>
                  <a:lnTo>
                    <a:pt x="253" y="250"/>
                  </a:lnTo>
                  <a:lnTo>
                    <a:pt x="253" y="250"/>
                  </a:lnTo>
                  <a:lnTo>
                    <a:pt x="268" y="250"/>
                  </a:lnTo>
                  <a:lnTo>
                    <a:pt x="268" y="250"/>
                  </a:lnTo>
                  <a:lnTo>
                    <a:pt x="272" y="250"/>
                  </a:lnTo>
                  <a:lnTo>
                    <a:pt x="272" y="250"/>
                  </a:lnTo>
                  <a:lnTo>
                    <a:pt x="277" y="250"/>
                  </a:lnTo>
                  <a:lnTo>
                    <a:pt x="277" y="250"/>
                  </a:lnTo>
                  <a:lnTo>
                    <a:pt x="292" y="250"/>
                  </a:lnTo>
                  <a:lnTo>
                    <a:pt x="292" y="250"/>
                  </a:lnTo>
                  <a:lnTo>
                    <a:pt x="297" y="250"/>
                  </a:lnTo>
                  <a:lnTo>
                    <a:pt x="297" y="250"/>
                  </a:lnTo>
                  <a:lnTo>
                    <a:pt x="301" y="250"/>
                  </a:lnTo>
                  <a:lnTo>
                    <a:pt x="301" y="250"/>
                  </a:lnTo>
                  <a:lnTo>
                    <a:pt x="302" y="250"/>
                  </a:lnTo>
                  <a:lnTo>
                    <a:pt x="302" y="250"/>
                  </a:lnTo>
                  <a:lnTo>
                    <a:pt x="304" y="250"/>
                  </a:lnTo>
                  <a:lnTo>
                    <a:pt x="304" y="250"/>
                  </a:lnTo>
                  <a:lnTo>
                    <a:pt x="307" y="250"/>
                  </a:lnTo>
                  <a:lnTo>
                    <a:pt x="307" y="250"/>
                  </a:lnTo>
                  <a:lnTo>
                    <a:pt x="307" y="250"/>
                  </a:lnTo>
                  <a:lnTo>
                    <a:pt x="307" y="250"/>
                  </a:lnTo>
                  <a:lnTo>
                    <a:pt x="312" y="250"/>
                  </a:lnTo>
                  <a:lnTo>
                    <a:pt x="312" y="250"/>
                  </a:lnTo>
                  <a:lnTo>
                    <a:pt x="316" y="250"/>
                  </a:lnTo>
                  <a:lnTo>
                    <a:pt x="316" y="250"/>
                  </a:lnTo>
                  <a:lnTo>
                    <a:pt x="320" y="250"/>
                  </a:lnTo>
                  <a:lnTo>
                    <a:pt x="320" y="244"/>
                  </a:lnTo>
                  <a:lnTo>
                    <a:pt x="321" y="244"/>
                  </a:lnTo>
                  <a:lnTo>
                    <a:pt x="321" y="221"/>
                  </a:lnTo>
                  <a:lnTo>
                    <a:pt x="332" y="221"/>
                  </a:lnTo>
                  <a:lnTo>
                    <a:pt x="332" y="221"/>
                  </a:lnTo>
                  <a:lnTo>
                    <a:pt x="332" y="221"/>
                  </a:lnTo>
                  <a:lnTo>
                    <a:pt x="332" y="221"/>
                  </a:lnTo>
                  <a:lnTo>
                    <a:pt x="336" y="221"/>
                  </a:lnTo>
                  <a:lnTo>
                    <a:pt x="336" y="221"/>
                  </a:lnTo>
                  <a:lnTo>
                    <a:pt x="336" y="221"/>
                  </a:lnTo>
                  <a:lnTo>
                    <a:pt x="336" y="221"/>
                  </a:lnTo>
                  <a:lnTo>
                    <a:pt x="337" y="221"/>
                  </a:lnTo>
                  <a:lnTo>
                    <a:pt x="337" y="221"/>
                  </a:lnTo>
                  <a:lnTo>
                    <a:pt x="337" y="221"/>
                  </a:lnTo>
                  <a:lnTo>
                    <a:pt x="337" y="221"/>
                  </a:lnTo>
                  <a:lnTo>
                    <a:pt x="344" y="221"/>
                  </a:lnTo>
                  <a:lnTo>
                    <a:pt x="344" y="221"/>
                  </a:lnTo>
                  <a:lnTo>
                    <a:pt x="344" y="221"/>
                  </a:lnTo>
                  <a:lnTo>
                    <a:pt x="344" y="210"/>
                  </a:lnTo>
                  <a:lnTo>
                    <a:pt x="355" y="210"/>
                  </a:lnTo>
                  <a:lnTo>
                    <a:pt x="355" y="210"/>
                  </a:lnTo>
                  <a:lnTo>
                    <a:pt x="356" y="210"/>
                  </a:lnTo>
                  <a:lnTo>
                    <a:pt x="356" y="210"/>
                  </a:lnTo>
                  <a:lnTo>
                    <a:pt x="360" y="210"/>
                  </a:lnTo>
                  <a:lnTo>
                    <a:pt x="360" y="210"/>
                  </a:lnTo>
                  <a:lnTo>
                    <a:pt x="363" y="210"/>
                  </a:lnTo>
                  <a:lnTo>
                    <a:pt x="363" y="134"/>
                  </a:lnTo>
                  <a:lnTo>
                    <a:pt x="373" y="134"/>
                  </a:lnTo>
                  <a:lnTo>
                    <a:pt x="373" y="134"/>
                  </a:lnTo>
                  <a:lnTo>
                    <a:pt x="375" y="134"/>
                  </a:lnTo>
                  <a:lnTo>
                    <a:pt x="375" y="134"/>
                  </a:lnTo>
                  <a:lnTo>
                    <a:pt x="384" y="134"/>
                  </a:lnTo>
                  <a:lnTo>
                    <a:pt x="384" y="89"/>
                  </a:lnTo>
                  <a:lnTo>
                    <a:pt x="398" y="89"/>
                  </a:lnTo>
                  <a:lnTo>
                    <a:pt x="398" y="89"/>
                  </a:lnTo>
                  <a:lnTo>
                    <a:pt x="409" y="89"/>
                  </a:lnTo>
                  <a:lnTo>
                    <a:pt x="409" y="71"/>
                  </a:lnTo>
                  <a:lnTo>
                    <a:pt x="412" y="71"/>
                  </a:lnTo>
                  <a:lnTo>
                    <a:pt x="412" y="58"/>
                  </a:lnTo>
                  <a:lnTo>
                    <a:pt x="419" y="58"/>
                  </a:lnTo>
                  <a:lnTo>
                    <a:pt x="419" y="58"/>
                  </a:lnTo>
                  <a:lnTo>
                    <a:pt x="425" y="58"/>
                  </a:lnTo>
                  <a:lnTo>
                    <a:pt x="425" y="50"/>
                  </a:lnTo>
                  <a:lnTo>
                    <a:pt x="458" y="50"/>
                  </a:lnTo>
                  <a:lnTo>
                    <a:pt x="458" y="0"/>
                  </a:lnTo>
                  <a:lnTo>
                    <a:pt x="484" y="0"/>
                  </a:lnTo>
                </a:path>
              </a:pathLst>
            </a:custGeom>
            <a:noFill/>
            <a:ln w="13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105"/>
            <p:cNvSpPr>
              <a:spLocks noChangeArrowheads="1"/>
            </p:cNvSpPr>
            <p:nvPr/>
          </p:nvSpPr>
          <p:spPr bwMode="auto">
            <a:xfrm>
              <a:off x="1674" y="748"/>
              <a:ext cx="123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Non-metric fit, R2 = 0.995 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/>
          </p:nvSpPr>
          <p:spPr bwMode="auto">
            <a:xfrm>
              <a:off x="1674" y="869"/>
              <a:ext cx="92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Linear fit, R2 = 0.98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3657601" y="344925"/>
            <a:ext cx="4863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Shepard Plot – Monotonic Regression</a:t>
            </a:r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5977890" y="3384868"/>
            <a:ext cx="0" cy="284162"/>
          </a:xfrm>
          <a:prstGeom prst="line">
            <a:avLst/>
          </a:prstGeom>
          <a:ln w="25400">
            <a:solidFill>
              <a:srgbClr val="00C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6151620" y="3696970"/>
            <a:ext cx="0" cy="120086"/>
          </a:xfrm>
          <a:prstGeom prst="line">
            <a:avLst/>
          </a:prstGeom>
          <a:ln w="25400">
            <a:solidFill>
              <a:srgbClr val="00C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 flipV="1">
            <a:off x="5517340" y="4047230"/>
            <a:ext cx="3351" cy="460001"/>
          </a:xfrm>
          <a:prstGeom prst="line">
            <a:avLst/>
          </a:prstGeom>
          <a:ln w="25400">
            <a:solidFill>
              <a:srgbClr val="00C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 flipV="1">
            <a:off x="5829301" y="4485669"/>
            <a:ext cx="3351" cy="460001"/>
          </a:xfrm>
          <a:prstGeom prst="line">
            <a:avLst/>
          </a:prstGeom>
          <a:ln w="25400">
            <a:solidFill>
              <a:srgbClr val="00CC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371200" y="2386479"/>
                <a:ext cx="495584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b="1" dirty="0">
                              <a:solidFill>
                                <a:srgbClr val="FF0000"/>
                              </a:solidFill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200" y="2386479"/>
                <a:ext cx="495584" cy="395621"/>
              </a:xfrm>
              <a:prstGeom prst="rect">
                <a:avLst/>
              </a:prstGeom>
              <a:blipFill rotWithShape="0"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/>
          <p:cNvSpPr txBox="1"/>
          <p:nvPr/>
        </p:nvSpPr>
        <p:spPr>
          <a:xfrm>
            <a:off x="8375686" y="222254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Times New Roman"/>
              </a:rPr>
              <a:t>˄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flipH="1" flipV="1">
            <a:off x="7786690" y="2222542"/>
            <a:ext cx="584510" cy="322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339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NMDS Procedure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28800" y="1547337"/>
            <a:ext cx="8759962" cy="5506123"/>
            <a:chOff x="838200" y="1547336"/>
            <a:chExt cx="8759962" cy="55061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38200" y="1547336"/>
                  <a:ext cx="8759962" cy="55061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dirty="0"/>
                    <a:t>Calculate a </a:t>
                  </a:r>
                  <a:r>
                    <a:rPr lang="en-US" sz="2400" b="1" dirty="0"/>
                    <a:t>distance</a:t>
                  </a:r>
                  <a:r>
                    <a:rPr lang="en-US" sz="2400" dirty="0"/>
                    <a:t> or </a:t>
                  </a:r>
                  <a:r>
                    <a:rPr lang="en-US" sz="2400" b="1" dirty="0"/>
                    <a:t>dissimilarity</a:t>
                  </a:r>
                  <a:r>
                    <a:rPr lang="en-US" sz="2400" dirty="0"/>
                    <a:t> matrix from the data (</a:t>
                  </a:r>
                  <a:r>
                    <a:rPr lang="en-US" sz="2400" b="1" dirty="0"/>
                    <a:t>D</a:t>
                  </a:r>
                  <a:r>
                    <a:rPr lang="en-US" sz="2400" dirty="0"/>
                    <a:t>)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dirty="0"/>
                    <a:t>Chose number of dimension (axes) </a:t>
                  </a:r>
                  <a:r>
                    <a:rPr lang="en-US" sz="2400" i="1" dirty="0"/>
                    <a:t>n</a:t>
                  </a:r>
                  <a:r>
                    <a:rPr lang="en-US" sz="2400" dirty="0"/>
                    <a:t> to be used</a:t>
                  </a:r>
                </a:p>
                <a:p>
                  <a:pPr marL="342900" indent="-342900">
                    <a:buFont typeface="+mj-lt"/>
                    <a:buAutoNum type="arabicPeriod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/>
                  </a:pPr>
                  <a:r>
                    <a:rPr lang="en-US" sz="2400" dirty="0"/>
                    <a:t>Initialize the ordination by placing </a:t>
                  </a:r>
                  <a:r>
                    <a:rPr lang="en-US" sz="2400" i="1" dirty="0"/>
                    <a:t>m</a:t>
                  </a:r>
                  <a:r>
                    <a:rPr lang="en-US" sz="2400" dirty="0"/>
                    <a:t> observations in the </a:t>
                  </a:r>
                </a:p>
                <a:p>
                  <a:r>
                    <a:rPr lang="en-US" sz="2400" dirty="0"/>
                    <a:t>     </a:t>
                  </a:r>
                  <a:r>
                    <a:rPr lang="en-US" sz="2400" i="1" dirty="0"/>
                    <a:t>n</a:t>
                  </a:r>
                  <a:r>
                    <a:rPr lang="en-US" sz="2400" dirty="0"/>
                    <a:t>-dimensional space (random, based on location)</a:t>
                  </a:r>
                </a:p>
                <a:p>
                  <a:pPr marL="457200" indent="-4572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r>
                    <a:rPr lang="en-US" sz="2400" dirty="0"/>
                    <a:t>Compute new distances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2400" dirty="0"/>
                    <a:t> between the observations </a:t>
                  </a:r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r>
                    <a:rPr lang="en-US" sz="2400" dirty="0"/>
                    <a:t>Use a regression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2400" dirty="0"/>
                    <a:t> on </a:t>
                  </a:r>
                  <a:r>
                    <a:rPr lang="en-US" sz="2400" i="1" dirty="0" err="1"/>
                    <a:t>d</a:t>
                  </a:r>
                  <a:r>
                    <a:rPr lang="en-US" sz="3200" i="1" baseline="-25000" dirty="0" err="1">
                      <a:latin typeface="Cambria Math" pitchFamily="18" charset="0"/>
                      <a:ea typeface="Cambria Math" pitchFamily="18" charset="0"/>
                    </a:rPr>
                    <a:t>ij</a:t>
                  </a:r>
                  <a:r>
                    <a:rPr lang="en-US" sz="3200" i="1" baseline="-25000" dirty="0">
                      <a:latin typeface="Cambria Math" pitchFamily="18" charset="0"/>
                      <a:ea typeface="Cambria Math" pitchFamily="18" charset="0"/>
                    </a:rPr>
                    <a:t> </a:t>
                  </a:r>
                  <a:r>
                    <a:rPr lang="en-US" sz="3200" baseline="-25000" dirty="0">
                      <a:ea typeface="Cambria Math" pitchFamily="18" charset="0"/>
                    </a:rPr>
                    <a:t> </a:t>
                  </a:r>
                  <a:r>
                    <a:rPr lang="en-US" sz="2400" dirty="0">
                      <a:ea typeface="Cambria Math" pitchFamily="18" charset="0"/>
                    </a:rPr>
                    <a:t>resulting in predicted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2400" dirty="0">
                      <a:ea typeface="Cambria Math" pitchFamily="18" charset="0"/>
                    </a:rPr>
                    <a:t>) values for</a:t>
                  </a:r>
                </a:p>
                <a:p>
                  <a:r>
                    <a:rPr lang="en-US" sz="2400" i="1" baseline="-25000" dirty="0">
                      <a:latin typeface="Cambria Math" pitchFamily="18" charset="0"/>
                      <a:ea typeface="Cambria Math" pitchFamily="18" charset="0"/>
                    </a:rPr>
                    <a:t>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en-US" sz="2400" i="1" baseline="-25000" dirty="0">
                    <a:latin typeface="Cambria Math" pitchFamily="18" charset="0"/>
                    <a:ea typeface="Cambria Math" pitchFamily="18" charset="0"/>
                  </a:endParaRPr>
                </a:p>
                <a:p>
                  <a:pPr marL="457200" indent="-457200">
                    <a:buFont typeface="+mj-lt"/>
                    <a:buAutoNum type="arabicPeriod" startAt="6"/>
                  </a:pPr>
                  <a:endParaRPr lang="en-US" sz="2400" baseline="-25000" dirty="0">
                    <a:ea typeface="Cambria Math" pitchFamily="18" charset="0"/>
                  </a:endParaRPr>
                </a:p>
                <a:p>
                  <a:pPr marL="457200" indent="-457200">
                    <a:buFont typeface="+mj-lt"/>
                    <a:buAutoNum type="arabicPeriod" startAt="6"/>
                  </a:pPr>
                  <a:r>
                    <a:rPr lang="en-US" sz="2400" b="1" dirty="0">
                      <a:ea typeface="Cambria Math" pitchFamily="18" charset="0"/>
                    </a:rPr>
                    <a:t>Compute goodness of fit between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b="1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𝒊𝒋</m:t>
                          </m:r>
                        </m:sub>
                      </m:sSub>
                    </m:oMath>
                  </a14:m>
                  <a:r>
                    <a:rPr lang="en-US" sz="2400" b="1" dirty="0">
                      <a:ea typeface="Cambria Math" pitchFamily="18" charset="0"/>
                    </a:rPr>
                    <a:t> and</a:t>
                  </a:r>
                  <a:r>
                    <a:rPr lang="en-US" sz="24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b="1" dirty="0">
                              <a:latin typeface="Times New Roman"/>
                              <a:cs typeface="Times New Roman"/>
                            </a:rPr>
                            <m:t>δ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𝒊𝒋</m:t>
                          </m:r>
                        </m:sub>
                      </m:sSub>
                    </m:oMath>
                  </a14:m>
                  <a:endParaRPr lang="en-US" sz="2400" b="1" dirty="0">
                    <a:ea typeface="Cambria Math" pitchFamily="18" charset="0"/>
                  </a:endParaRPr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sz="2400" dirty="0"/>
                </a:p>
                <a:p>
                  <a:pPr marL="342900" indent="-342900">
                    <a:buFont typeface="+mj-lt"/>
                    <a:buAutoNum type="arabicPeriod" startAt="4"/>
                  </a:pPr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547336"/>
                  <a:ext cx="8759962" cy="550612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113" t="-9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7620000" y="47244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˄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598076" y="575695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˄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1350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Goodness of fit - Stress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354830" y="1905000"/>
            <a:ext cx="3436390" cy="1429174"/>
            <a:chOff x="2830830" y="1905000"/>
            <a:chExt cx="3436390" cy="1429174"/>
          </a:xfrm>
        </p:grpSpPr>
        <p:grpSp>
          <p:nvGrpSpPr>
            <p:cNvPr id="6" name="Group 5"/>
            <p:cNvGrpSpPr/>
            <p:nvPr/>
          </p:nvGrpSpPr>
          <p:grpSpPr>
            <a:xfrm>
              <a:off x="2830830" y="1905000"/>
              <a:ext cx="3436390" cy="1429174"/>
              <a:chOff x="3200400" y="2724150"/>
              <a:chExt cx="3436390" cy="14291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3200400" y="2724150"/>
                    <a:ext cx="3436390" cy="14291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/>
                            </a:rPr>
                            <m:t>𝑆𝑡𝑟𝑒𝑠𝑠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𝑚</m:t>
                                      </m:r>
                                    </m:sup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nor/>
                                                        </m:rPr>
                                                        <a:rPr lang="el-GR" dirty="0">
                                                          <a:latin typeface="Times New Roman"/>
                                                          <a:cs typeface="Times New Roman"/>
                                                        </a:rPr>
                                                        <m:t>δ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nor/>
                                                        </m:rPr>
                                                        <a:rPr lang="el-GR" dirty="0">
                                                          <a:latin typeface="Times New Roman"/>
                                                          <a:cs typeface="Times New Roman"/>
                                                        </a:rPr>
                                                        <m:t>δ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nary>
                                </m:num>
                                <m:den>
                                  <m:eqArr>
                                    <m:eqArr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/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p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=1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p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nor/>
                                                        </m:rPr>
                                                        <a:rPr lang="el-GR" dirty="0">
                                                          <a:latin typeface="Times New Roman"/>
                                                          <a:cs typeface="Times New Roman"/>
                                                        </a:rPr>
                                                        <m:t>δ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eqArr>
                                </m:den>
                              </m:f>
                            </m:e>
                          </m:ra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0400" y="2724150"/>
                    <a:ext cx="3436390" cy="1429174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TextBox 3"/>
              <p:cNvSpPr txBox="1"/>
              <p:nvPr/>
            </p:nvSpPr>
            <p:spPr>
              <a:xfrm>
                <a:off x="5935980" y="2812018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˄</a:t>
                </a:r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692140" y="3444478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/>
                    <a:cs typeface="Times New Roman"/>
                  </a:rPr>
                  <a:t>˄</a:t>
                </a:r>
                <a:endParaRPr lang="en-US" dirty="0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4953000" y="2591038"/>
              <a:ext cx="304800" cy="251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22" name="Picture 2" descr="http://4.bp.blogspot.com/-PVzcsB3VFCA/T2XFwCk944I/AAAAAAAAAAM/W33ogrR4r_s/s1600/Yoga+Informati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141682"/>
            <a:ext cx="38100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94910" y="3733801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minimize stress!</a:t>
            </a:r>
          </a:p>
        </p:txBody>
      </p:sp>
    </p:spTree>
    <p:extLst>
      <p:ext uri="{BB962C8B-B14F-4D97-AF65-F5344CB8AC3E}">
        <p14:creationId xmlns:p14="http://schemas.microsoft.com/office/powerpoint/2010/main" val="19603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Goodness of fit - Stress</a:t>
            </a:r>
          </a:p>
        </p:txBody>
      </p:sp>
      <p:pic>
        <p:nvPicPr>
          <p:cNvPr id="30722" name="Picture 2" descr="http://4.bp.blogspot.com/-PVzcsB3VFCA/T2XFwCk944I/AAAAAAAAAAM/W33ogrR4r_s/s1600/Yoga+Inform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141682"/>
            <a:ext cx="38100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994910" y="3733801"/>
            <a:ext cx="2204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minimize stress!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7908"/>
              </p:ext>
            </p:extLst>
          </p:nvPr>
        </p:nvGraphicFramePr>
        <p:xfrm>
          <a:off x="3937000" y="1447620"/>
          <a:ext cx="682745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7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u="sng" dirty="0"/>
                        <a:t>Stress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u="sng" dirty="0"/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 representation of original distance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0.05 - 0.10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  <a:r>
                        <a:rPr lang="en-US" baseline="0" dirty="0"/>
                        <a:t> – 0.20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 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Unreliable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003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NMDS Procedure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9251" y="1882676"/>
            <a:ext cx="91894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sz="2400" b="1" dirty="0"/>
              <a:t>Alter the position of the </a:t>
            </a:r>
            <a:r>
              <a:rPr lang="en-US" sz="2400" b="1" i="1" dirty="0"/>
              <a:t>m </a:t>
            </a:r>
            <a:r>
              <a:rPr lang="en-US" sz="2400" b="1" dirty="0"/>
              <a:t>observations to further reduce the stress</a:t>
            </a:r>
          </a:p>
          <a:p>
            <a:pPr marL="342900" indent="-342900">
              <a:buFont typeface="+mj-lt"/>
              <a:buAutoNum type="arabicPeriod" startAt="7"/>
            </a:pPr>
            <a:endParaRPr lang="en-US" sz="2400" dirty="0"/>
          </a:p>
          <a:p>
            <a:pPr marL="342900" indent="-342900">
              <a:buFont typeface="+mj-lt"/>
              <a:buAutoNum type="arabicPeriod" startAt="7"/>
            </a:pPr>
            <a:r>
              <a:rPr lang="en-US" sz="2400" dirty="0"/>
              <a:t>Iteratively repeat steps 4-7 until stress can no longer be reduced</a:t>
            </a:r>
          </a:p>
          <a:p>
            <a:pPr marL="342900" indent="-342900">
              <a:buFont typeface="+mj-lt"/>
              <a:buAutoNum type="arabicPeriod" startAt="7"/>
            </a:pPr>
            <a:endParaRPr lang="en-US" sz="2400" dirty="0"/>
          </a:p>
          <a:p>
            <a:pPr marL="342900" indent="-342900">
              <a:buFont typeface="+mj-lt"/>
              <a:buAutoNum type="arabicPeriod" startAt="7"/>
            </a:pPr>
            <a:r>
              <a:rPr lang="en-US" sz="2400" dirty="0"/>
              <a:t>For the minimized stress configuration, plot </a:t>
            </a:r>
            <a:r>
              <a:rPr lang="en-US" sz="2400" i="1" dirty="0"/>
              <a:t>m </a:t>
            </a:r>
            <a:r>
              <a:rPr lang="en-US" sz="2400" dirty="0"/>
              <a:t>observations in </a:t>
            </a:r>
          </a:p>
          <a:p>
            <a:r>
              <a:rPr lang="en-US" sz="2400" dirty="0"/>
              <a:t>      </a:t>
            </a:r>
            <a:r>
              <a:rPr lang="en-US" sz="2400" i="1" dirty="0"/>
              <a:t>n-</a:t>
            </a:r>
            <a:r>
              <a:rPr lang="en-US" sz="2400" dirty="0"/>
              <a:t>dimensional space</a:t>
            </a:r>
          </a:p>
        </p:txBody>
      </p:sp>
    </p:spTree>
    <p:extLst>
      <p:ext uri="{BB962C8B-B14F-4D97-AF65-F5344CB8AC3E}">
        <p14:creationId xmlns:p14="http://schemas.microsoft.com/office/powerpoint/2010/main" val="1906938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110" y="585787"/>
            <a:ext cx="5669280" cy="565131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092923" y="1760039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05512" y="1914525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57737" y="3320958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29375" y="3829050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91150" y="2571750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31953" y="59222"/>
            <a:ext cx="3328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Reduce Stress</a:t>
            </a:r>
          </a:p>
        </p:txBody>
      </p:sp>
      <p:sp>
        <p:nvSpPr>
          <p:cNvPr id="20" name="Oval 19"/>
          <p:cNvSpPr/>
          <p:nvPr/>
        </p:nvSpPr>
        <p:spPr>
          <a:xfrm>
            <a:off x="6570128" y="2035385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186487" y="2035385"/>
            <a:ext cx="373525" cy="91174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576762" y="2500862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45927" y="1428744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409107" y="3256693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455440" y="3313459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499594" y="3482353"/>
            <a:ext cx="0" cy="256896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15397" y="2600782"/>
            <a:ext cx="575753" cy="75598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52630" y="3412433"/>
            <a:ext cx="452438" cy="686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278549" y="1591851"/>
            <a:ext cx="253037" cy="20511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003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NMDS Procedure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9251" y="1882676"/>
            <a:ext cx="90013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sz="2400" dirty="0"/>
              <a:t>Alter the position of the </a:t>
            </a:r>
            <a:r>
              <a:rPr lang="en-US" sz="2400" i="1" dirty="0"/>
              <a:t>m </a:t>
            </a:r>
            <a:r>
              <a:rPr lang="en-US" sz="2400" dirty="0"/>
              <a:t>observations to further reduce the stress</a:t>
            </a:r>
          </a:p>
          <a:p>
            <a:pPr marL="342900" indent="-342900">
              <a:buFont typeface="+mj-lt"/>
              <a:buAutoNum type="arabicPeriod" startAt="7"/>
            </a:pPr>
            <a:endParaRPr lang="en-US" sz="2400" dirty="0"/>
          </a:p>
          <a:p>
            <a:pPr marL="342900" indent="-342900">
              <a:buFont typeface="+mj-lt"/>
              <a:buAutoNum type="arabicPeriod" startAt="7"/>
            </a:pPr>
            <a:r>
              <a:rPr lang="en-US" sz="2400" b="1" dirty="0"/>
              <a:t>Iteratively repeat steps 4-7 until stress can no longer be reduced</a:t>
            </a:r>
          </a:p>
          <a:p>
            <a:pPr marL="342900" indent="-342900">
              <a:buFont typeface="+mj-lt"/>
              <a:buAutoNum type="arabicPeriod" startAt="7"/>
            </a:pPr>
            <a:endParaRPr lang="en-US" sz="2400" b="1" dirty="0"/>
          </a:p>
          <a:p>
            <a:pPr marL="342900" indent="-342900">
              <a:buFont typeface="+mj-lt"/>
              <a:buAutoNum type="arabicPeriod" startAt="7"/>
            </a:pPr>
            <a:r>
              <a:rPr lang="en-US" sz="2400" b="1" dirty="0"/>
              <a:t>For the minimized stress configuration, plot </a:t>
            </a:r>
            <a:r>
              <a:rPr lang="en-US" sz="2400" b="1" i="1" dirty="0"/>
              <a:t>m </a:t>
            </a:r>
            <a:r>
              <a:rPr lang="en-US" sz="2400" b="1" dirty="0"/>
              <a:t>observations in </a:t>
            </a:r>
          </a:p>
          <a:p>
            <a:r>
              <a:rPr lang="en-US" sz="2400" b="1" dirty="0"/>
              <a:t>      </a:t>
            </a:r>
            <a:r>
              <a:rPr lang="en-US" sz="2400" b="1" i="1" dirty="0"/>
              <a:t>n-</a:t>
            </a:r>
            <a:r>
              <a:rPr lang="en-US" sz="2400" b="1" dirty="0"/>
              <a:t>dimensional space</a:t>
            </a:r>
          </a:p>
        </p:txBody>
      </p:sp>
    </p:spTree>
    <p:extLst>
      <p:ext uri="{BB962C8B-B14F-4D97-AF65-F5344CB8AC3E}">
        <p14:creationId xmlns:p14="http://schemas.microsoft.com/office/powerpoint/2010/main" val="2146141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Hawaiian Island Avifauna: </a:t>
            </a:r>
            <a:br>
              <a:rPr lang="en-US" dirty="0"/>
            </a:br>
            <a:r>
              <a:rPr lang="en-US" dirty="0"/>
              <a:t>Past and Present</a:t>
            </a:r>
          </a:p>
        </p:txBody>
      </p:sp>
      <p:pic>
        <p:nvPicPr>
          <p:cNvPr id="17410" name="Picture 2" descr="http://enviro-map.com/maps/map-of-hawai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1106"/>
            <a:ext cx="3733800" cy="259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8" name="Picture 10" descr="http://farm4.static.flickr.com/3145/3049021949_0dd5bba4c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384" y="1611630"/>
            <a:ext cx="1733017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0" name="Picture 12" descr="7025083-l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000374"/>
            <a:ext cx="1757956" cy="2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24601" y="6172201"/>
            <a:ext cx="2081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Photos by </a:t>
            </a:r>
            <a:r>
              <a:rPr lang="en-US" sz="1400" dirty="0" err="1"/>
              <a:t>Haole</a:t>
            </a:r>
            <a:r>
              <a:rPr lang="en-US" sz="1400" dirty="0"/>
              <a:t> in Hawaii</a:t>
            </a:r>
          </a:p>
        </p:txBody>
      </p:sp>
      <p:pic>
        <p:nvPicPr>
          <p:cNvPr id="24578" name="Picture 2" descr="http://2.bp.blogspot.com/-8QWVV8aN3NA/UDpuusaw4qI/AAAAAAAAAxs/u8ckBL3hMpE/s1600/NorthernCard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713" y="4267200"/>
            <a:ext cx="1684782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http://www.paintingsilove.com/uploads/31/31287/oo-extinct-native-hawaiian-bir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262" y="1546860"/>
            <a:ext cx="1440738" cy="20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432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36" name="Group 34835"/>
          <p:cNvGrpSpPr/>
          <p:nvPr/>
        </p:nvGrpSpPr>
        <p:grpSpPr>
          <a:xfrm>
            <a:off x="3259138" y="1214438"/>
            <a:ext cx="5545138" cy="5203825"/>
            <a:chOff x="1735138" y="1214437"/>
            <a:chExt cx="5545138" cy="5203825"/>
          </a:xfrm>
        </p:grpSpPr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1735138" y="1214437"/>
              <a:ext cx="5545138" cy="5203825"/>
              <a:chOff x="1097" y="741"/>
              <a:chExt cx="3493" cy="3278"/>
            </a:xfrm>
          </p:grpSpPr>
          <p:sp>
            <p:nvSpPr>
              <p:cNvPr id="5" name="Line 6"/>
              <p:cNvSpPr>
                <a:spLocks noChangeShapeType="1"/>
              </p:cNvSpPr>
              <p:nvPr/>
            </p:nvSpPr>
            <p:spPr bwMode="auto">
              <a:xfrm>
                <a:off x="1986" y="3579"/>
                <a:ext cx="1980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 flipV="1">
                <a:off x="1458" y="963"/>
                <a:ext cx="0" cy="198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458" y="741"/>
                <a:ext cx="3132" cy="2838"/>
              </a:xfrm>
              <a:prstGeom prst="rect">
                <a:avLst/>
              </a:prstGeom>
              <a:noFill/>
              <a:ln w="6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5"/>
              <p:cNvSpPr>
                <a:spLocks noChangeArrowheads="1"/>
              </p:cNvSpPr>
              <p:nvPr/>
            </p:nvSpPr>
            <p:spPr bwMode="auto">
              <a:xfrm>
                <a:off x="2835" y="3864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NMDS1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 rot="16200000">
                <a:off x="949" y="2079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NMDS2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31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</a:p>
            </p:txBody>
          </p:sp>
          <p:sp>
            <p:nvSpPr>
              <p:cNvPr id="34816" name="Rectangle 33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17" name="Rectangle 34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</a:p>
            </p:txBody>
          </p:sp>
          <p:sp>
            <p:nvSpPr>
              <p:cNvPr id="34819" name="Rectangle 35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0" name="Rectangle 36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1" name="Rectangle 37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</a:p>
            </p:txBody>
          </p:sp>
          <p:sp>
            <p:nvSpPr>
              <p:cNvPr id="34822" name="Rectangle 38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3" name="Rectangle 39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4" name="Rectangle 40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5" name="Rectangle 41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6" name="Rectangle 42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7" name="Rectangle 43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8" name="Rectangle 44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9" name="Rectangle 45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0" name="Rectangle 46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1" name="Rectangle 47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2" name="Rectangle 48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3" name="Rectangle 49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4" name="Rectangle 50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2438400" y="1295400"/>
              <a:ext cx="1495425" cy="507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2567703" y="1341120"/>
              <a:ext cx="7934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Historical</a:t>
              </a:r>
              <a:endPara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550795" y="1564014"/>
              <a:ext cx="126477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Contemporary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NMDS – Hawaiian Avifauna</a:t>
            </a: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7504250" y="1219200"/>
            <a:ext cx="124553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Stress = 0.126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26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Principal Coordinates Analysis (PCoA)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958" y="1236345"/>
            <a:ext cx="654301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Also called multidimensional scaling (MDS)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/>
              <a:t>Similar</a:t>
            </a:r>
            <a:r>
              <a:rPr lang="en-US" sz="2400" dirty="0"/>
              <a:t> to </a:t>
            </a:r>
            <a:r>
              <a:rPr lang="en-US" sz="2400" b="1" dirty="0"/>
              <a:t>PCA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Used when Euclidian distance is not appropriate </a:t>
            </a:r>
          </a:p>
          <a:p>
            <a:r>
              <a:rPr lang="en-US" sz="2400" dirty="0"/>
              <a:t>    (e.g. binary data, genetic distances)</a:t>
            </a:r>
          </a:p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/>
              <a:t>PCoA</a:t>
            </a:r>
            <a:r>
              <a:rPr lang="en-US" sz="2400" dirty="0"/>
              <a:t> on a Euclidean distance matrix gives the </a:t>
            </a:r>
          </a:p>
          <a:p>
            <a:r>
              <a:rPr lang="en-US" sz="2400" dirty="0"/>
              <a:t>     same eigenvalues and eigenvectors as PCA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  <a:p>
            <a:endParaRPr lang="en-US" sz="2400" b="1" dirty="0"/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850" y="1469023"/>
            <a:ext cx="2133600" cy="1600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048346"/>
              </p:ext>
            </p:extLst>
          </p:nvPr>
        </p:nvGraphicFramePr>
        <p:xfrm>
          <a:off x="7229475" y="4035425"/>
          <a:ext cx="4393162" cy="2141862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Site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1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2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3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4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>
                          <a:effectLst/>
                        </a:rPr>
                        <a:t>5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>
                          <a:effectLst/>
                        </a:rPr>
                        <a:t>6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a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b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c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d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f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112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01978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Correspondence Analysis (CA)</a:t>
            </a:r>
          </a:p>
          <a:p>
            <a:pPr algn="ctr"/>
            <a:r>
              <a:rPr lang="en-US" sz="2800" dirty="0"/>
              <a:t>Reciprocal Averaging (RA)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104" y="1988820"/>
            <a:ext cx="1125231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Dual ordination </a:t>
            </a:r>
            <a:r>
              <a:rPr lang="en-US" sz="2400" dirty="0"/>
              <a:t>where rows (samples) and columns (variables) are ordinated on the </a:t>
            </a:r>
          </a:p>
          <a:p>
            <a:r>
              <a:rPr lang="en-US" sz="2400" dirty="0"/>
              <a:t>                                 same axes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Similar to PCA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                      - </a:t>
            </a:r>
            <a:r>
              <a:rPr lang="en-US" sz="2400" b="1" dirty="0" err="1"/>
              <a:t>Eigenanalysis</a:t>
            </a:r>
            <a:r>
              <a:rPr lang="en-US" sz="2400" dirty="0"/>
              <a:t> problem</a:t>
            </a:r>
          </a:p>
          <a:p>
            <a:r>
              <a:rPr lang="en-US" sz="2400" dirty="0"/>
              <a:t>                                 - Goal is to </a:t>
            </a:r>
            <a:r>
              <a:rPr lang="en-US" sz="2400" b="1" dirty="0"/>
              <a:t>reduce</a:t>
            </a:r>
            <a:r>
              <a:rPr lang="en-US" sz="2400" dirty="0"/>
              <a:t> multidimensional data cloud into </a:t>
            </a:r>
            <a:r>
              <a:rPr lang="en-US" sz="2400" b="1" dirty="0"/>
              <a:t>fewer dimensions</a:t>
            </a:r>
          </a:p>
          <a:p>
            <a:r>
              <a:rPr lang="en-US" sz="2400" b="1" dirty="0"/>
              <a:t>                                 </a:t>
            </a:r>
            <a:r>
              <a:rPr lang="en-US" sz="2400" dirty="0"/>
              <a:t>- Conveys </a:t>
            </a:r>
            <a:r>
              <a:rPr lang="en-US" sz="2400" b="1" dirty="0"/>
              <a:t>more information </a:t>
            </a:r>
            <a:r>
              <a:rPr lang="en-US" sz="2400" dirty="0"/>
              <a:t>about the relationship between samples </a:t>
            </a:r>
          </a:p>
          <a:p>
            <a:r>
              <a:rPr lang="en-US" sz="2400" dirty="0"/>
              <a:t>                                   and variables because of the </a:t>
            </a:r>
            <a:r>
              <a:rPr lang="en-US" sz="2400" b="1" dirty="0"/>
              <a:t>dual ordination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Different from PCA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                        - Assumes </a:t>
            </a:r>
            <a:r>
              <a:rPr lang="en-US" sz="2400" dirty="0" err="1"/>
              <a:t>unimodal</a:t>
            </a:r>
            <a:r>
              <a:rPr lang="en-US" sz="2400" dirty="0"/>
              <a:t> relationship between variables and axes. </a:t>
            </a:r>
          </a:p>
          <a:p>
            <a:r>
              <a:rPr lang="en-US" sz="2400" dirty="0"/>
              <a:t>                                   - For categorical and count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30886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and Non-Linear Models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746"/>
          <a:stretch/>
        </p:blipFill>
        <p:spPr>
          <a:xfrm>
            <a:off x="2928395" y="1864212"/>
            <a:ext cx="6915838" cy="40967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2020310" y="3101542"/>
            <a:ext cx="125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1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5284955" y="3244334"/>
            <a:ext cx="12527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Variable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847C1-BFDA-4585-8915-50D3508FDDFB}"/>
              </a:ext>
            </a:extLst>
          </p:cNvPr>
          <p:cNvSpPr txBox="1"/>
          <p:nvPr/>
        </p:nvSpPr>
        <p:spPr>
          <a:xfrm>
            <a:off x="3875255" y="5482709"/>
            <a:ext cx="8110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PCA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53B908-F72B-444B-A14F-A1355D756721}"/>
              </a:ext>
            </a:extLst>
          </p:cNvPr>
          <p:cNvSpPr txBox="1"/>
          <p:nvPr/>
        </p:nvSpPr>
        <p:spPr>
          <a:xfrm>
            <a:off x="7505702" y="5482709"/>
            <a:ext cx="8110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 1</a:t>
            </a:r>
          </a:p>
        </p:txBody>
      </p:sp>
    </p:spTree>
    <p:extLst>
      <p:ext uri="{BB962C8B-B14F-4D97-AF65-F5344CB8AC3E}">
        <p14:creationId xmlns:p14="http://schemas.microsoft.com/office/powerpoint/2010/main" val="643465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1978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CA Procedure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6487" y="1155066"/>
            <a:ext cx="11919930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Use two-way data matrix (row-by-column) to calculate a Q matrix whose elements </a:t>
            </a:r>
            <a:r>
              <a:rPr lang="en-US" sz="2000" b="1" i="1" dirty="0" err="1"/>
              <a:t>q</a:t>
            </a:r>
            <a:r>
              <a:rPr lang="en-US" sz="2000" b="1" i="1" baseline="-25000" dirty="0" err="1"/>
              <a:t>ij</a:t>
            </a:r>
            <a:r>
              <a:rPr lang="en-US" sz="2000" b="1" i="1" baseline="-25000" dirty="0"/>
              <a:t> </a:t>
            </a:r>
            <a:r>
              <a:rPr lang="en-US" sz="2000" b="1" dirty="0"/>
              <a:t>are chi-square values.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Conduct a </a:t>
            </a:r>
            <a:r>
              <a:rPr lang="en-US" sz="2000" b="1" dirty="0"/>
              <a:t>singular value decomposition (</a:t>
            </a:r>
            <a:r>
              <a:rPr lang="en-US" sz="2000" b="1" dirty="0" err="1"/>
              <a:t>svd</a:t>
            </a:r>
            <a:r>
              <a:rPr lang="en-US" sz="2000" b="1" dirty="0"/>
              <a:t>):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Plot both row and column scores in ordination space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69133" y="2601616"/>
            <a:ext cx="60676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Obtain eigenvalues/vectors for a non-symmetric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Produces eigenvectors for both the rows and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eigenvalues for both rows and columns allows for </a:t>
            </a:r>
          </a:p>
          <a:p>
            <a:r>
              <a:rPr lang="en-US" dirty="0"/>
              <a:t>      simultaneous plotting in ordination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21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10212"/>
              </p:ext>
            </p:extLst>
          </p:nvPr>
        </p:nvGraphicFramePr>
        <p:xfrm>
          <a:off x="3198493" y="1131888"/>
          <a:ext cx="5795013" cy="1470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0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413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&lt;3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3-5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5-8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8-10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&gt;10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No Reproduction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77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Flowers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33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Fruits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29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31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33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24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31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139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19780" y="3154680"/>
                <a:ext cx="3108350" cy="1027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𝑜𝑏𝑠𝑒𝑟𝑣𝑒𝑑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𝑒𝑥𝑝𝑒𝑐𝑡𝑒𝑑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𝑒𝑥𝑝𝑒𝑐𝑡𝑒𝑑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𝑔𝑟𝑎𝑛𝑑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780" y="3154680"/>
                <a:ext cx="3108350" cy="10273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>
            <a:off x="201978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Chi square – </a:t>
            </a:r>
            <a:r>
              <a:rPr lang="en-US" i="1" dirty="0"/>
              <a:t>X</a:t>
            </a:r>
            <a:r>
              <a:rPr lang="en-US" i="1" baseline="30000" dirty="0"/>
              <a:t>2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466927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01978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Chi square – </a:t>
            </a:r>
            <a:r>
              <a:rPr lang="en-US" i="1" dirty="0"/>
              <a:t>X</a:t>
            </a:r>
            <a:r>
              <a:rPr lang="en-US" i="1" baseline="30000" dirty="0"/>
              <a:t>2</a:t>
            </a:r>
            <a:endParaRPr lang="en-US" baseline="30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810336"/>
              </p:ext>
            </p:extLst>
          </p:nvPr>
        </p:nvGraphicFramePr>
        <p:xfrm>
          <a:off x="3198493" y="1131888"/>
          <a:ext cx="5795013" cy="1470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0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413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&lt;3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3-5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5-8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8-10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&gt;10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No Reproduction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77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Flowers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33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Fruits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29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31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33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>
                          <a:effectLst/>
                        </a:rPr>
                        <a:t>24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31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20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139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19780" y="3154680"/>
                <a:ext cx="3108350" cy="1027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𝑜𝑏𝑠𝑒𝑟𝑣𝑒𝑑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𝑒𝑥𝑝𝑒𝑐𝑡𝑒𝑑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𝑒𝑥𝑝𝑒𝑐𝑡𝑒𝑑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𝑔𝑟𝑎𝑛𝑑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780" y="3154680"/>
                <a:ext cx="3108350" cy="10273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306866" y="3108513"/>
                <a:ext cx="2570063" cy="9246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17.17266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17.17266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139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66" y="3108513"/>
                <a:ext cx="2570063" cy="9246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699633" y="4953000"/>
            <a:ext cx="6869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Expected</a:t>
            </a:r>
            <a:r>
              <a:rPr lang="en-US" dirty="0"/>
              <a:t> = row total*column total/grand total =77*31/139 = 17.17266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76929" y="3406768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</a:t>
            </a:r>
            <a:r>
              <a:rPr lang="en-US" sz="2400" dirty="0"/>
              <a:t>0.078338</a:t>
            </a:r>
          </a:p>
        </p:txBody>
      </p:sp>
    </p:spTree>
    <p:extLst>
      <p:ext uri="{BB962C8B-B14F-4D97-AF65-F5344CB8AC3E}">
        <p14:creationId xmlns:p14="http://schemas.microsoft.com/office/powerpoint/2010/main" val="3711030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943395"/>
              </p:ext>
            </p:extLst>
          </p:nvPr>
        </p:nvGraphicFramePr>
        <p:xfrm>
          <a:off x="2828925" y="1276350"/>
          <a:ext cx="6810374" cy="1135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8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3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83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&lt;3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3-5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5-8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8-10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&gt;10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No Reproduction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0.078338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0.053948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0.016401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-0.08541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-0.07846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Flowers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0.020019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0.035317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0.010737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0.020019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-0.10697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Fruits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-0.149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-0.12558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-0.03818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0.117811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0.241967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47099" y="3004794"/>
            <a:ext cx="929780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Positive values </a:t>
            </a:r>
            <a:r>
              <a:rPr lang="en-US" sz="2400" dirty="0"/>
              <a:t>indicate that reproductive output happens </a:t>
            </a:r>
            <a:r>
              <a:rPr lang="en-US" sz="2400" b="1" dirty="0"/>
              <a:t>more often </a:t>
            </a:r>
          </a:p>
          <a:p>
            <a:r>
              <a:rPr lang="en-US" sz="2400" b="1" dirty="0"/>
              <a:t>    </a:t>
            </a:r>
            <a:r>
              <a:rPr lang="en-US" sz="2400" dirty="0"/>
              <a:t>than expected.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Negative values</a:t>
            </a:r>
            <a:r>
              <a:rPr lang="en-US" sz="2400" dirty="0"/>
              <a:t> indicate that reproductive output happens </a:t>
            </a:r>
            <a:r>
              <a:rPr lang="en-US" sz="2400" b="1" dirty="0"/>
              <a:t>less often </a:t>
            </a:r>
          </a:p>
          <a:p>
            <a:r>
              <a:rPr lang="en-US" sz="2400" b="1" dirty="0"/>
              <a:t>    </a:t>
            </a:r>
            <a:r>
              <a:rPr lang="en-US" sz="2400" dirty="0"/>
              <a:t>than expected.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a CA analysis we </a:t>
            </a:r>
            <a:r>
              <a:rPr lang="en-US" sz="2400" b="1" dirty="0"/>
              <a:t>describe</a:t>
            </a:r>
            <a:r>
              <a:rPr lang="en-US" sz="2400" dirty="0"/>
              <a:t> these </a:t>
            </a:r>
            <a:r>
              <a:rPr lang="en-US" sz="2400" b="1" dirty="0"/>
              <a:t>deviations</a:t>
            </a:r>
            <a:r>
              <a:rPr lang="en-US" sz="2400" dirty="0"/>
              <a:t> with new </a:t>
            </a:r>
            <a:r>
              <a:rPr lang="en-US" sz="2400" b="1" dirty="0"/>
              <a:t>axes.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Chi square values are also called </a:t>
            </a:r>
            <a:r>
              <a:rPr lang="en-US" sz="2400" b="1" dirty="0"/>
              <a:t>inertia </a:t>
            </a:r>
            <a:r>
              <a:rPr lang="en-US" sz="2400" dirty="0"/>
              <a:t>in CA.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1978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Chi square – </a:t>
            </a:r>
            <a:r>
              <a:rPr lang="en-US" i="1" dirty="0"/>
              <a:t>X</a:t>
            </a:r>
            <a:r>
              <a:rPr lang="en-US" i="1" baseline="30000" dirty="0"/>
              <a:t>2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667622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1978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CA Procedure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6487" y="1155066"/>
            <a:ext cx="11669990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Use two-way data matrix (row-by-column) to calculate a </a:t>
            </a:r>
            <a:r>
              <a:rPr lang="en-US" sz="2000" b="1" dirty="0"/>
              <a:t>Q </a:t>
            </a:r>
            <a:r>
              <a:rPr lang="en-US" sz="2000" dirty="0"/>
              <a:t>matrix whose elements </a:t>
            </a:r>
            <a:r>
              <a:rPr lang="en-US" sz="2000" i="1" dirty="0" err="1"/>
              <a:t>q</a:t>
            </a:r>
            <a:r>
              <a:rPr lang="en-US" sz="2000" i="1" baseline="-25000" dirty="0" err="1"/>
              <a:t>ij</a:t>
            </a:r>
            <a:r>
              <a:rPr lang="en-US" sz="2000" i="1" baseline="-25000" dirty="0"/>
              <a:t> </a:t>
            </a:r>
            <a:r>
              <a:rPr lang="en-US" sz="2000" dirty="0"/>
              <a:t>are chi-square values.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Conduct a </a:t>
            </a:r>
            <a:r>
              <a:rPr lang="en-US" sz="2000" b="1" dirty="0"/>
              <a:t>singular value decomposition (</a:t>
            </a:r>
            <a:r>
              <a:rPr lang="en-US" sz="2000" b="1" dirty="0" err="1"/>
              <a:t>svd</a:t>
            </a:r>
            <a:r>
              <a:rPr lang="en-US" sz="2000" b="1" dirty="0"/>
              <a:t>):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000" dirty="0"/>
              <a:t>Scale eigenvectors and calculate row and column scores</a:t>
            </a:r>
          </a:p>
          <a:p>
            <a:pPr marL="342900" indent="-342900">
              <a:buFont typeface="+mj-lt"/>
              <a:buAutoNum type="arabicPeriod" startAt="3"/>
            </a:pPr>
            <a:endParaRPr lang="en-US" sz="2000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000" dirty="0"/>
              <a:t>Plot both row and column scores in ordination space</a:t>
            </a:r>
          </a:p>
          <a:p>
            <a:pPr marL="342900" indent="-342900">
              <a:buFont typeface="+mj-lt"/>
              <a:buAutoNum type="arabicPeriod" startAt="3"/>
            </a:pPr>
            <a:endParaRPr lang="en-US" sz="2000" dirty="0"/>
          </a:p>
          <a:p>
            <a:pPr marL="342900" indent="-342900">
              <a:buFont typeface="+mj-lt"/>
              <a:buAutoNum type="arabicPeriod" startAt="3"/>
            </a:pPr>
            <a:endParaRPr lang="en-US" sz="2000" dirty="0"/>
          </a:p>
          <a:p>
            <a:pPr marL="342900" indent="-342900">
              <a:buFont typeface="+mj-lt"/>
              <a:buAutoNum type="arabicPeriod" startAt="3"/>
            </a:pPr>
            <a:endParaRPr lang="en-US" sz="2000" dirty="0"/>
          </a:p>
          <a:p>
            <a:pPr marL="342900" indent="-342900">
              <a:buFont typeface="+mj-lt"/>
              <a:buAutoNum type="arabicPeriod" startAt="3"/>
            </a:pPr>
            <a:endParaRPr lang="en-US" sz="2000" dirty="0"/>
          </a:p>
          <a:p>
            <a:pPr marL="342900" indent="-342900">
              <a:buFont typeface="+mj-lt"/>
              <a:buAutoNum type="arabicPeriod" startAt="3"/>
            </a:pPr>
            <a:endParaRPr lang="en-US" sz="2000" dirty="0"/>
          </a:p>
          <a:p>
            <a:pPr marL="342900" indent="-342900">
              <a:buFont typeface="+mj-lt"/>
              <a:buAutoNum type="arabicPeriod" startAt="3"/>
            </a:pPr>
            <a:endParaRPr lang="en-US" sz="2000" dirty="0"/>
          </a:p>
          <a:p>
            <a:pPr marL="342900" indent="-342900">
              <a:buFont typeface="+mj-lt"/>
              <a:buAutoNum type="arabicPeriod" startAt="3"/>
            </a:pPr>
            <a:endParaRPr lang="en-US" sz="2000" dirty="0"/>
          </a:p>
          <a:p>
            <a:pPr marL="342900" indent="-342900">
              <a:buFont typeface="+mj-lt"/>
              <a:buAutoNum type="arabicPeriod" startAt="3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69133" y="2601616"/>
            <a:ext cx="60676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Obtain eigenvalues/vectors for a non-symmetric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Produces eigenvectors for both the rows and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eigenvalues for both rows and columns allows for </a:t>
            </a:r>
          </a:p>
          <a:p>
            <a:r>
              <a:rPr lang="en-US" dirty="0"/>
              <a:t>      simultaneous plotting in ordination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42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Singular Value Decomposition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Eigenanalysis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0" y="1704975"/>
            <a:ext cx="1320800" cy="1866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4248150"/>
            <a:ext cx="1320800" cy="1866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169" y="4248150"/>
            <a:ext cx="1320800" cy="1866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657" y="4248150"/>
            <a:ext cx="1320800" cy="1866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763" y="4248150"/>
            <a:ext cx="1320800" cy="1866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73449" y="624840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λ</a:t>
            </a:r>
            <a:r>
              <a:rPr lang="en-US" dirty="0"/>
              <a:t> =1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69024" y="6248400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λ</a:t>
            </a:r>
            <a:r>
              <a:rPr lang="en-US" dirty="0"/>
              <a:t> =2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36024" y="623887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λ</a:t>
            </a:r>
            <a:r>
              <a:rPr lang="en-US" dirty="0"/>
              <a:t> =10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36349" y="622935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λ</a:t>
            </a:r>
            <a:r>
              <a:rPr lang="en-US" dirty="0"/>
              <a:t> =40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03411" y="3571875"/>
            <a:ext cx="158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Matrix</a:t>
            </a:r>
          </a:p>
        </p:txBody>
      </p:sp>
    </p:spTree>
    <p:extLst>
      <p:ext uri="{BB962C8B-B14F-4D97-AF65-F5344CB8AC3E}">
        <p14:creationId xmlns:p14="http://schemas.microsoft.com/office/powerpoint/2010/main" val="1748751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1978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CA Procedure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6487" y="1155066"/>
            <a:ext cx="11669990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Use two-way data matrix (row-by-column) to calculate a </a:t>
            </a:r>
            <a:r>
              <a:rPr lang="en-US" sz="2000" b="1" dirty="0"/>
              <a:t>Q </a:t>
            </a:r>
            <a:r>
              <a:rPr lang="en-US" sz="2000" dirty="0"/>
              <a:t>matrix whose elements </a:t>
            </a:r>
            <a:r>
              <a:rPr lang="en-US" sz="2000" i="1" dirty="0" err="1"/>
              <a:t>q</a:t>
            </a:r>
            <a:r>
              <a:rPr lang="en-US" sz="2000" i="1" baseline="-25000" dirty="0" err="1"/>
              <a:t>ij</a:t>
            </a:r>
            <a:r>
              <a:rPr lang="en-US" sz="2000" i="1" baseline="-25000" dirty="0"/>
              <a:t> </a:t>
            </a:r>
            <a:r>
              <a:rPr lang="en-US" sz="2000" dirty="0"/>
              <a:t>are chi-square values.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Conduct a </a:t>
            </a:r>
            <a:r>
              <a:rPr lang="en-US" sz="2000" b="1" dirty="0"/>
              <a:t>singular value decomposition (</a:t>
            </a:r>
            <a:r>
              <a:rPr lang="en-US" sz="2000" b="1" dirty="0" err="1"/>
              <a:t>svd</a:t>
            </a:r>
            <a:r>
              <a:rPr lang="en-US" sz="2000" b="1" dirty="0"/>
              <a:t>):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endParaRPr lang="en-US" sz="2000" dirty="0"/>
          </a:p>
          <a:p>
            <a:pPr marL="347663" indent="-347663">
              <a:buFont typeface="+mj-lt"/>
              <a:buAutoNum type="arabicPeriod" startAt="3"/>
            </a:pPr>
            <a:r>
              <a:rPr lang="en-US" sz="2000" dirty="0"/>
              <a:t>Scale eigenvectors and calculate row and column scores</a:t>
            </a:r>
          </a:p>
          <a:p>
            <a:pPr marL="342900" indent="-342900">
              <a:buFont typeface="+mj-lt"/>
              <a:buAutoNum type="arabicPeriod" startAt="3"/>
            </a:pPr>
            <a:endParaRPr lang="en-US" sz="2000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000" dirty="0"/>
              <a:t>Plot both row and column scores in ordination space</a:t>
            </a:r>
          </a:p>
          <a:p>
            <a:pPr marL="342900" indent="-342900">
              <a:buFont typeface="+mj-lt"/>
              <a:buAutoNum type="arabicPeriod" startAt="3"/>
            </a:pPr>
            <a:endParaRPr lang="en-US" sz="2000" dirty="0"/>
          </a:p>
          <a:p>
            <a:pPr marL="342900" indent="-342900">
              <a:buFont typeface="+mj-lt"/>
              <a:buAutoNum type="arabicPeriod" startAt="3"/>
            </a:pPr>
            <a:endParaRPr lang="en-US" sz="2000" dirty="0"/>
          </a:p>
          <a:p>
            <a:pPr marL="342900" indent="-342900">
              <a:buFont typeface="+mj-lt"/>
              <a:buAutoNum type="arabicPeriod" startAt="3"/>
            </a:pPr>
            <a:endParaRPr lang="en-US" sz="2000" dirty="0"/>
          </a:p>
          <a:p>
            <a:pPr marL="342900" indent="-342900">
              <a:buFont typeface="+mj-lt"/>
              <a:buAutoNum type="arabicPeriod" startAt="3"/>
            </a:pPr>
            <a:endParaRPr lang="en-US" sz="2000" dirty="0"/>
          </a:p>
          <a:p>
            <a:pPr marL="342900" indent="-342900">
              <a:buFont typeface="+mj-lt"/>
              <a:buAutoNum type="arabicPeriod" startAt="3"/>
            </a:pPr>
            <a:endParaRPr lang="en-US" sz="2000" dirty="0"/>
          </a:p>
          <a:p>
            <a:pPr marL="342900" indent="-342900">
              <a:buFont typeface="+mj-lt"/>
              <a:buAutoNum type="arabicPeriod" startAt="3"/>
            </a:pPr>
            <a:endParaRPr lang="en-US" sz="2000" dirty="0"/>
          </a:p>
          <a:p>
            <a:pPr marL="342900" indent="-342900">
              <a:buFont typeface="+mj-lt"/>
              <a:buAutoNum type="arabicPeriod" startAt="3"/>
            </a:pPr>
            <a:endParaRPr lang="en-US" sz="2000" dirty="0"/>
          </a:p>
          <a:p>
            <a:pPr marL="342900" indent="-342900">
              <a:buFont typeface="+mj-lt"/>
              <a:buAutoNum type="arabicPeriod" startAt="3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69133" y="2601616"/>
            <a:ext cx="60676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Obtain eigenvalues/vectors for a non-symmetric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Produces eigenvectors for both the rows and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eigenvalues for both rows and columns allows for </a:t>
            </a:r>
          </a:p>
          <a:p>
            <a:r>
              <a:rPr lang="en-US" dirty="0"/>
              <a:t>      simultaneous plotting in ordination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75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7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Interpretation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670432"/>
              </p:ext>
            </p:extLst>
          </p:nvPr>
        </p:nvGraphicFramePr>
        <p:xfrm>
          <a:off x="1295400" y="2028825"/>
          <a:ext cx="3086100" cy="1013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0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Axis 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Axis</a:t>
                      </a:r>
                      <a:r>
                        <a:rPr lang="en-US" sz="1600" u="none" strike="noStrike" baseline="0" dirty="0">
                          <a:effectLst/>
                        </a:rPr>
                        <a:t> 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No Reproduction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-0.19333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0.061015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Flowers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-0.19237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-0.14252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Fruits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0.73222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0.000168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33625" y="1600200"/>
            <a:ext cx="124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Scores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27380"/>
              </p:ext>
            </p:extLst>
          </p:nvPr>
        </p:nvGraphicFramePr>
        <p:xfrm>
          <a:off x="1381124" y="3478511"/>
          <a:ext cx="2924175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Axis 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Axis</a:t>
                      </a:r>
                      <a:r>
                        <a:rPr lang="en-US" sz="1600" u="none" strike="noStrike" baseline="0" dirty="0">
                          <a:effectLst/>
                        </a:rPr>
                        <a:t> 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-0.35474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0.055021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3-5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-0.28972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-0.0003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5-8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-0.10328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-0.00011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8-10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0.28057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-0.13423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&gt;10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0.716939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0.123398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66925" y="3124200"/>
            <a:ext cx="156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Scores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394366" y="5505450"/>
          <a:ext cx="2914649" cy="760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Axis 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Axis</a:t>
                      </a:r>
                      <a:r>
                        <a:rPr lang="en-US" sz="1600" u="none" strike="noStrike" baseline="0" dirty="0">
                          <a:effectLst/>
                        </a:rPr>
                        <a:t> 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Eigenvalue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0.141348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0.006884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Percentage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95.36%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4.64%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10906" y="5153025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Eigenvalues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12" y="1004887"/>
            <a:ext cx="63722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5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199" y="0"/>
            <a:ext cx="8229600" cy="1143000"/>
          </a:xfrm>
        </p:spPr>
        <p:txBody>
          <a:bodyPr/>
          <a:lstStyle/>
          <a:p>
            <a:pPr algn="ctr"/>
            <a:r>
              <a:rPr lang="en-US" dirty="0" err="1"/>
              <a:t>PCoA</a:t>
            </a:r>
            <a:r>
              <a:rPr lang="en-US" dirty="0"/>
              <a:t>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97250" y="1050051"/>
                <a:ext cx="9708170" cy="5275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Calculate a </a:t>
                </a:r>
                <a:r>
                  <a:rPr lang="en-US" sz="2400" b="1" dirty="0"/>
                  <a:t>distance</a:t>
                </a:r>
                <a:r>
                  <a:rPr lang="en-US" sz="2400" dirty="0"/>
                  <a:t> or </a:t>
                </a:r>
                <a:r>
                  <a:rPr lang="en-US" sz="2400" b="1" dirty="0"/>
                  <a:t>dissimilarity</a:t>
                </a:r>
                <a:r>
                  <a:rPr lang="en-US" sz="2400" dirty="0"/>
                  <a:t> matrix from the data (</a:t>
                </a:r>
                <a:r>
                  <a:rPr lang="en-US" sz="2400" b="1" dirty="0"/>
                  <a:t>D</a:t>
                </a:r>
                <a:r>
                  <a:rPr lang="en-US" sz="2400" dirty="0"/>
                  <a:t>).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Transform distance matrix into a </a:t>
                </a:r>
                <a:r>
                  <a:rPr lang="en-US" sz="2400" b="1" dirty="0"/>
                  <a:t>coordinate matrix </a:t>
                </a:r>
                <a:r>
                  <a:rPr lang="en-US" sz="2400" dirty="0"/>
                  <a:t>(</a:t>
                </a:r>
                <a:r>
                  <a:rPr lang="en-US" sz="2400" b="1" dirty="0"/>
                  <a:t>A) </a:t>
                </a:r>
                <a:r>
                  <a:rPr lang="en-US" sz="2400" dirty="0"/>
                  <a:t> with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2400" dirty="0"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 dirty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𝑖𝑗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 dirty="0"/>
                  <a:t>Center the matrix </a:t>
                </a:r>
                <a:r>
                  <a:rPr lang="en-US" sz="2400" b="1" dirty="0"/>
                  <a:t>A </a:t>
                </a:r>
                <a:r>
                  <a:rPr lang="en-US" sz="2400" dirty="0"/>
                  <a:t>to create the matrix </a:t>
                </a:r>
                <a:r>
                  <a:rPr lang="en-US" sz="2400" dirty="0">
                    <a:latin typeface="Times New Roman"/>
                    <a:cs typeface="Times New Roman"/>
                  </a:rPr>
                  <a:t>∆ </a:t>
                </a:r>
                <a:r>
                  <a:rPr lang="en-US" sz="2400" dirty="0">
                    <a:cs typeface="Times New Roman"/>
                  </a:rPr>
                  <a:t>with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dirty="0">
                            <a:latin typeface="Times New Roman"/>
                            <a:cs typeface="Times New Roman"/>
                          </a:rPr>
                          <m:t>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sz="2400" i="1" baseline="-25000" dirty="0">
                  <a:latin typeface="Times New Roman"/>
                  <a:cs typeface="Times New Roman"/>
                </a:endParaRP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sz="2400" i="1" baseline="-25000" dirty="0">
                  <a:latin typeface="Times New Roman"/>
                  <a:cs typeface="Times New Roman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400" dirty="0">
                            <a:latin typeface="Times New Roman"/>
                            <a:cs typeface="Times New Roman"/>
                          </a:rPr>
                          <m:t>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400" dirty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𝑖𝑗</m:t>
                        </m:r>
                      </m:sub>
                    </m:sSub>
                    <m:r>
                      <a:rPr lang="en-US" sz="2400" i="1" dirty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e>
                    </m:acc>
                    <m:r>
                      <a:rPr lang="en-US" sz="2400" i="1" baseline="-25000" dirty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e>
                    </m:acc>
                    <m:r>
                      <a:rPr lang="en-US" sz="2400" i="1" baseline="-25000" dirty="0"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r>
                  <a:rPr lang="en-US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ea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e>
                    </m:acc>
                  </m:oMath>
                </a14:m>
                <a:endParaRPr lang="en-US" sz="2400" baseline="-25000" dirty="0"/>
              </a:p>
              <a:p>
                <a:pPr algn="ctr"/>
                <a:endParaRPr lang="en-US" sz="2400" baseline="-25000" dirty="0"/>
              </a:p>
              <a:p>
                <a:pPr algn="ctr"/>
                <a:endParaRPr lang="en-US" sz="2400" baseline="-25000" dirty="0"/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400" dirty="0"/>
                  <a:t>Compute </a:t>
                </a:r>
                <a:r>
                  <a:rPr lang="en-US" sz="2400" b="1" dirty="0"/>
                  <a:t>eigenvalues</a:t>
                </a:r>
                <a:r>
                  <a:rPr lang="en-US" sz="2400" dirty="0"/>
                  <a:t> and </a:t>
                </a:r>
                <a:r>
                  <a:rPr lang="en-US" sz="2400" b="1" dirty="0"/>
                  <a:t>eigenvectors</a:t>
                </a:r>
                <a:r>
                  <a:rPr lang="en-US" sz="2400" dirty="0"/>
                  <a:t>  of </a:t>
                </a:r>
                <a:r>
                  <a:rPr lang="en-US" sz="2400" dirty="0">
                    <a:latin typeface="Times New Roman"/>
                    <a:cs typeface="Times New Roman"/>
                  </a:rPr>
                  <a:t>∆ </a:t>
                </a:r>
              </a:p>
              <a:p>
                <a:pPr marL="457200" indent="-457200">
                  <a:buFont typeface="+mj-lt"/>
                  <a:buAutoNum type="arabicPeriod" startAt="4"/>
                </a:pPr>
                <a:endParaRPr lang="en-US" sz="2400" dirty="0">
                  <a:cs typeface="Times New Roman"/>
                </a:endParaRPr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400" dirty="0">
                    <a:cs typeface="Times New Roman"/>
                  </a:rPr>
                  <a:t>Place the eigenvectors (scaled) as columns with each row corresponding</a:t>
                </a:r>
                <a:endParaRPr lang="en-US" sz="2400" dirty="0"/>
              </a:p>
              <a:p>
                <a:r>
                  <a:rPr lang="en-US" sz="2400" dirty="0">
                    <a:cs typeface="Times New Roman"/>
                  </a:rPr>
                  <a:t>      to an observation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0" y="1050051"/>
                <a:ext cx="9708170" cy="5275290"/>
              </a:xfrm>
              <a:prstGeom prst="rect">
                <a:avLst/>
              </a:prstGeom>
              <a:blipFill rotWithShape="0">
                <a:blip r:embed="rId2"/>
                <a:stretch>
                  <a:fillRect l="-1005" t="-1039" b="-2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115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406" y="1890773"/>
            <a:ext cx="617374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Distribution of ages (column) along each axis shows</a:t>
            </a:r>
          </a:p>
          <a:p>
            <a:r>
              <a:rPr lang="en-US" b="1" dirty="0"/>
              <a:t>      similarity of ages across reproductive status (rows).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of reproductive status (rows) along each axis </a:t>
            </a:r>
          </a:p>
          <a:p>
            <a:r>
              <a:rPr lang="en-US" dirty="0"/>
              <a:t>      shows similarity of reproductive status across ages (column).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Proximity of ages to reproductive status represent a</a:t>
            </a:r>
          </a:p>
          <a:p>
            <a:r>
              <a:rPr lang="en-US" dirty="0"/>
              <a:t>      combination that occurs more frequently than by chance</a:t>
            </a:r>
          </a:p>
          <a:p>
            <a:r>
              <a:rPr lang="en-US" dirty="0"/>
              <a:t>      in the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. Conversely, ages to reproductive status that are far</a:t>
            </a:r>
          </a:p>
          <a:p>
            <a:r>
              <a:rPr lang="en-US" baseline="30000" dirty="0"/>
              <a:t>         </a:t>
            </a:r>
            <a:r>
              <a:rPr lang="en-US" dirty="0"/>
              <a:t>apart  occur less frequently then would be expected by</a:t>
            </a:r>
          </a:p>
          <a:p>
            <a:r>
              <a:rPr lang="en-US" dirty="0"/>
              <a:t>      chance.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1261"/>
            <a:ext cx="6372225" cy="5762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4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848945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0" y="1089182"/>
            <a:ext cx="5577840" cy="50442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4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Interpretation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544150"/>
              </p:ext>
            </p:extLst>
          </p:nvPr>
        </p:nvGraphicFramePr>
        <p:xfrm>
          <a:off x="81023" y="3092274"/>
          <a:ext cx="6340513" cy="1135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7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3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83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&lt;3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3-5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5-8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8-10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&gt;10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No Reproduction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0.078338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0.053948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0.016401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-0.08541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-0.07846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Flowers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0.020019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0.035317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0.010737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0.020019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-0.10697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Fruits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-0.149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-0.12558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-0.03818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0.117811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0.241967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734300" y="3124200"/>
            <a:ext cx="514350" cy="623104"/>
          </a:xfrm>
          <a:prstGeom prst="rect">
            <a:avLst/>
          </a:prstGeom>
          <a:solidFill>
            <a:srgbClr val="FFFF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86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510" y="1142146"/>
            <a:ext cx="5760720" cy="52096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4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Interpretation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900298"/>
            <a:ext cx="637988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of ages (columns) along each axis shows</a:t>
            </a:r>
          </a:p>
          <a:p>
            <a:r>
              <a:rPr lang="en-US" dirty="0"/>
              <a:t>      similarity of ages across reproductive status (rows).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Distribution of reproductive status (rows) along each axis </a:t>
            </a:r>
          </a:p>
          <a:p>
            <a:r>
              <a:rPr lang="en-US" b="1" dirty="0"/>
              <a:t>      shows similarity of reproductive status across ages (columns).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Proximity of ages to reproductive status represent a</a:t>
            </a:r>
          </a:p>
          <a:p>
            <a:r>
              <a:rPr lang="en-US" dirty="0"/>
              <a:t>      combination that occurs more frequently than by chance</a:t>
            </a:r>
          </a:p>
          <a:p>
            <a:r>
              <a:rPr lang="en-US" dirty="0"/>
              <a:t>      in the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. Conversely, ages to reproductive status status that </a:t>
            </a:r>
          </a:p>
          <a:p>
            <a:r>
              <a:rPr lang="en-US" dirty="0"/>
              <a:t>      are far apart  occur less frequently then would be expected </a:t>
            </a:r>
          </a:p>
          <a:p>
            <a:r>
              <a:rPr lang="en-US" dirty="0"/>
              <a:t>      by chance.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166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0" y="1089182"/>
            <a:ext cx="5577840" cy="50442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4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Interpretation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047395"/>
              </p:ext>
            </p:extLst>
          </p:nvPr>
        </p:nvGraphicFramePr>
        <p:xfrm>
          <a:off x="81023" y="3092274"/>
          <a:ext cx="6340513" cy="1135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9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3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83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&lt;3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3-5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5-8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8-10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&gt;10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No Reproduction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0.078338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0.053948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0.016401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-0.08541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-0.07846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Flowers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0.020019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0.035317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0.010737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0.020019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-0.10697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Fruits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-0.149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-0.12558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-0.03818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0.117811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0.241967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240813" y="3113589"/>
            <a:ext cx="312516" cy="995423"/>
          </a:xfrm>
          <a:prstGeom prst="rect">
            <a:avLst/>
          </a:prstGeom>
          <a:solidFill>
            <a:srgbClr val="FFFF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768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4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Interpretation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406" y="1890773"/>
            <a:ext cx="62728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of ages (column) along each axis shows</a:t>
            </a:r>
          </a:p>
          <a:p>
            <a:r>
              <a:rPr lang="en-US" dirty="0"/>
              <a:t>      similarity of ages across reproductive status (rows).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of reproductive status (rows) along each axis </a:t>
            </a:r>
          </a:p>
          <a:p>
            <a:r>
              <a:rPr lang="en-US" dirty="0"/>
              <a:t>      shows similarity of reproductive status across ages (column).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Proximity of ages to reproductive status represent a</a:t>
            </a:r>
          </a:p>
          <a:p>
            <a:r>
              <a:rPr lang="en-US" b="1" dirty="0"/>
              <a:t>      combination that occurs more frequently than by chance</a:t>
            </a:r>
          </a:p>
          <a:p>
            <a:r>
              <a:rPr lang="en-US" b="1" dirty="0"/>
              <a:t>      in the </a:t>
            </a:r>
            <a:r>
              <a:rPr lang="en-US" b="1" i="1" dirty="0"/>
              <a:t>X</a:t>
            </a:r>
            <a:r>
              <a:rPr lang="en-US" b="1" baseline="30000" dirty="0"/>
              <a:t>2</a:t>
            </a:r>
            <a:r>
              <a:rPr lang="en-US" b="1" dirty="0"/>
              <a:t>. Conversely, ages to reproductive status that are far</a:t>
            </a:r>
          </a:p>
          <a:p>
            <a:r>
              <a:rPr lang="en-US" b="1" baseline="30000" dirty="0"/>
              <a:t>         </a:t>
            </a:r>
            <a:r>
              <a:rPr lang="en-US" b="1" dirty="0"/>
              <a:t>apart occur less frequently then would be expected by</a:t>
            </a:r>
          </a:p>
          <a:p>
            <a:r>
              <a:rPr lang="en-US" b="1" dirty="0"/>
              <a:t>      chance.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510" y="1142146"/>
            <a:ext cx="5760720" cy="520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35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509" y="1189771"/>
            <a:ext cx="5303520" cy="47961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4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Interpretation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825520"/>
              </p:ext>
            </p:extLst>
          </p:nvPr>
        </p:nvGraphicFramePr>
        <p:xfrm>
          <a:off x="81023" y="3092274"/>
          <a:ext cx="6340513" cy="1135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9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3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83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&lt;3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3-5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5-8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8-10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&gt;10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No Reproduction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0.078338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0.053948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0.016401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-0.08541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-0.07846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Flowers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0.020019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0.035317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0.010737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0.020019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-0.10697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Fruits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-0.149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-0.12558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-0.03818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0.117811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0.241967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725150" y="2962275"/>
            <a:ext cx="476250" cy="756988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226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509" y="1189771"/>
            <a:ext cx="5303520" cy="47961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4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Interpretation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52875"/>
              </p:ext>
            </p:extLst>
          </p:nvPr>
        </p:nvGraphicFramePr>
        <p:xfrm>
          <a:off x="81023" y="3092274"/>
          <a:ext cx="6340513" cy="1135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9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3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83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&lt;3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3-5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5-8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8-10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&gt;10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No Reproduction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0.078338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0.053948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0.016401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-0.08541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-0.07846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Flowers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0.020019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0.035317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0.010737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0.020019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-0.10697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Fruits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-0.149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-0.12558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-0.03818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0.117811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0.241967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725150" y="3345873"/>
            <a:ext cx="476250" cy="373390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39495" y="3055610"/>
            <a:ext cx="476250" cy="373390"/>
          </a:xfrm>
          <a:prstGeom prst="rect">
            <a:avLst/>
          </a:prstGeom>
          <a:solidFill>
            <a:srgbClr val="FFFF00">
              <a:alpha val="4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828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Advantages and Disadvantages of Ordination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0186" y="1760221"/>
            <a:ext cx="8957645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Advantages: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Reduce complex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Visualize multidimensional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Develop hypotheses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Easily applied through statistical packages (e.g.: R, SAS, Primer)</a:t>
            </a:r>
          </a:p>
          <a:p>
            <a:endParaRPr lang="en-US" sz="2400" dirty="0"/>
          </a:p>
          <a:p>
            <a:r>
              <a:rPr lang="en-US" sz="2400" b="1" dirty="0"/>
              <a:t>Disadvantages: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Relies heavily on matrix algebra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Principal axes are rescaled, so scores are interpretable only relative </a:t>
            </a:r>
          </a:p>
          <a:p>
            <a:r>
              <a:rPr lang="en-US" sz="2400" dirty="0"/>
              <a:t>    to one another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8938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of Ordination Techniques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412042"/>
              </p:ext>
            </p:extLst>
          </p:nvPr>
        </p:nvGraphicFramePr>
        <p:xfrm>
          <a:off x="1823656" y="2319020"/>
          <a:ext cx="8304192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Technique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Data</a:t>
                      </a:r>
                      <a:r>
                        <a:rPr lang="en-US" sz="2400" u="sng" baseline="0" dirty="0"/>
                        <a:t> Matrix</a:t>
                      </a:r>
                      <a:endParaRPr lang="en-US" sz="2400" u="sn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Metric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Mapping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Euclidean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Linear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PCoA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Linear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NMDS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Nonlinear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Chi-square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Unimodal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9382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of Ordination Techniques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746429"/>
              </p:ext>
            </p:extLst>
          </p:nvPr>
        </p:nvGraphicFramePr>
        <p:xfrm>
          <a:off x="1823656" y="1491706"/>
          <a:ext cx="8871352" cy="374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9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Technique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u="sng" dirty="0"/>
                        <a:t>When to use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PCA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Data reduction </a:t>
                      </a:r>
                      <a:r>
                        <a:rPr lang="en-US" sz="2400" dirty="0"/>
                        <a:t>with </a:t>
                      </a:r>
                      <a:r>
                        <a:rPr lang="en-US" sz="2400" b="1" dirty="0"/>
                        <a:t>continuous data; </a:t>
                      </a:r>
                      <a:r>
                        <a:rPr lang="en-US" sz="2400" dirty="0"/>
                        <a:t>when </a:t>
                      </a:r>
                      <a:r>
                        <a:rPr lang="en-US" sz="2400" b="1" dirty="0"/>
                        <a:t>linear model</a:t>
                      </a:r>
                      <a:r>
                        <a:rPr lang="en-US" sz="2400" dirty="0"/>
                        <a:t> is appropriate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PCoA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When Euclidean metric and linear mapping are desirable, but</a:t>
                      </a:r>
                      <a:r>
                        <a:rPr lang="en-US" sz="2400" baseline="0" dirty="0"/>
                        <a:t> PCA assumptions are not met (e.g. binary data)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NMDS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When other models are not suitable; most flexible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err="1"/>
                        <a:t>Unimodal</a:t>
                      </a:r>
                      <a:r>
                        <a:rPr lang="en-US" sz="2400" dirty="0"/>
                        <a:t> assumption (i.e. long gradients); count and categorical data.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90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Hawaiian Island Avifauna</a:t>
            </a:r>
          </a:p>
        </p:txBody>
      </p:sp>
      <p:pic>
        <p:nvPicPr>
          <p:cNvPr id="17410" name="Picture 2" descr="http://enviro-map.com/maps/map-of-hawai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1106"/>
            <a:ext cx="3733800" cy="259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8" name="Picture 10" descr="http://farm4.static.flickr.com/3145/3049021949_0dd5bba4c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1" y="2324100"/>
            <a:ext cx="1733017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0" name="Picture 12" descr="7025083-l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000374"/>
            <a:ext cx="1757956" cy="2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2" name="Picture 14" descr="012708_Maui_0396_8x10Shar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600200"/>
            <a:ext cx="2143283" cy="1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24601" y="6172201"/>
            <a:ext cx="2081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Photos by </a:t>
            </a:r>
            <a:r>
              <a:rPr lang="en-US" sz="1400" dirty="0" err="1"/>
              <a:t>Haole</a:t>
            </a:r>
            <a:r>
              <a:rPr lang="en-US" sz="1400" dirty="0"/>
              <a:t> in Hawaii</a:t>
            </a:r>
          </a:p>
        </p:txBody>
      </p:sp>
    </p:spTree>
    <p:extLst>
      <p:ext uri="{BB962C8B-B14F-4D97-AF65-F5344CB8AC3E}">
        <p14:creationId xmlns:p14="http://schemas.microsoft.com/office/powerpoint/2010/main" val="337498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00201" y="1295400"/>
          <a:ext cx="8610599" cy="2141862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249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Species Id#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1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2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3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4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>
                          <a:effectLst/>
                        </a:rPr>
                        <a:t>5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>
                          <a:effectLst/>
                        </a:rPr>
                        <a:t>6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7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>
                          <a:effectLst/>
                        </a:rPr>
                        <a:t>8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>
                          <a:effectLst/>
                        </a:rPr>
                        <a:t>9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>
                          <a:effectLst/>
                        </a:rPr>
                        <a:t>10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11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12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1" u="none" strike="noStrike" dirty="0">
                          <a:effectLst/>
                        </a:rPr>
                        <a:t>13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>
                          <a:effectLst/>
                        </a:rPr>
                        <a:t>Kauai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>
                          <a:effectLst/>
                        </a:rPr>
                        <a:t>Oahu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>
                          <a:effectLst/>
                        </a:rPr>
                        <a:t>Molokai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>
                          <a:effectLst/>
                        </a:rPr>
                        <a:t>Lanai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>
                          <a:effectLst/>
                        </a:rPr>
                        <a:t>Maui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94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u="none" strike="noStrike" dirty="0">
                          <a:effectLst/>
                        </a:rPr>
                        <a:t>Hawaii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997" marR="8997" marT="899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Hawaiian Island Avifauna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096000" y="41910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76601" y="4686302"/>
          <a:ext cx="5715003" cy="1790698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816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814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Kauai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Oahu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Molokai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Lanai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Maui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Hawaii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Kauai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0.310924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0.326316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0.456522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0.396226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0.391304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Oahu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0.310924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0.443299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0.369369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0.383333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Molokai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0.326316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0.178082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0.195402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0.3125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Lanai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0.456522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0.443299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0.178082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0.214286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0.354839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Maui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0.396226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0.369369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0.195402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0.214286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0.28972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81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Hawaii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0.391304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0.383333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0.3125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0.354839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0.28972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83034" y="3686145"/>
            <a:ext cx="2714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Sørensens’s</a:t>
            </a:r>
            <a:r>
              <a:rPr lang="en-US" sz="2000" dirty="0"/>
              <a:t> dissimilarity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10801" y="144780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. 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18421" y="17334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.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28898" y="298317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114604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Coordinates (Scaled Eigenvectors)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69611"/>
              </p:ext>
            </p:extLst>
          </p:nvPr>
        </p:nvGraphicFramePr>
        <p:xfrm>
          <a:off x="3067291" y="2646504"/>
          <a:ext cx="5679312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6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6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6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65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Kauai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-0.219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-0.070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-0.134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Oahu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-0.203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0.165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Molokai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-0.081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-0.036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Lanai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Maui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Hawaii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-0.051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-0.025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-0.002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49703" y="2188029"/>
            <a:ext cx="1492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PCoA</a:t>
            </a:r>
            <a:r>
              <a:rPr lang="en-US" sz="2400" dirty="0"/>
              <a:t> Axes</a:t>
            </a:r>
          </a:p>
        </p:txBody>
      </p:sp>
    </p:spTree>
    <p:extLst>
      <p:ext uri="{BB962C8B-B14F-4D97-AF65-F5344CB8AC3E}">
        <p14:creationId xmlns:p14="http://schemas.microsoft.com/office/powerpoint/2010/main" val="305988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Eigenvalues - variance explained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167234"/>
              </p:ext>
            </p:extLst>
          </p:nvPr>
        </p:nvGraphicFramePr>
        <p:xfrm>
          <a:off x="3733800" y="1752600"/>
          <a:ext cx="4686300" cy="1977390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83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7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Eigenvalues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Proportion</a:t>
                      </a:r>
                      <a:r>
                        <a:rPr lang="en-US" sz="1800" b="1" u="none" strike="noStrike" baseline="0" dirty="0">
                          <a:effectLst/>
                        </a:rPr>
                        <a:t> of Variance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Cumulative</a:t>
                      </a:r>
                      <a:r>
                        <a:rPr lang="en-US" sz="1800" b="1" u="none" strike="noStrike" baseline="0" dirty="0">
                          <a:effectLst/>
                        </a:rPr>
                        <a:t> Variance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PCoA</a:t>
                      </a:r>
                      <a:r>
                        <a:rPr lang="en-US" sz="1800" b="1" u="none" strike="noStrike" dirty="0">
                          <a:effectLst/>
                        </a:rPr>
                        <a:t> 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PCoA</a:t>
                      </a:r>
                      <a:r>
                        <a:rPr lang="en-US" sz="1800" b="1" u="none" strike="noStrike" dirty="0">
                          <a:effectLst/>
                        </a:rPr>
                        <a:t> 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PCoA</a:t>
                      </a:r>
                      <a:r>
                        <a:rPr lang="en-US" sz="1800" b="1" u="none" strike="noStrike" dirty="0">
                          <a:effectLst/>
                        </a:rPr>
                        <a:t> 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0.91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PCoA</a:t>
                      </a:r>
                      <a:r>
                        <a:rPr lang="en-US" sz="1800" b="1" u="none" strike="noStrike" dirty="0">
                          <a:effectLst/>
                        </a:rPr>
                        <a:t> 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PCoA 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12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05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Scree Plot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916" y="1143657"/>
            <a:ext cx="5671592" cy="565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3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16902</TotalTime>
  <Words>2468</Words>
  <Application>Microsoft Office PowerPoint</Application>
  <PresentationFormat>Widescreen</PresentationFormat>
  <Paragraphs>1094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Times New Roman</vt:lpstr>
      <vt:lpstr>Office Theme</vt:lpstr>
      <vt:lpstr>Ordination II</vt:lpstr>
      <vt:lpstr>PowerPoint Presentation</vt:lpstr>
      <vt:lpstr>Principal Coordinates Analysis (PCoA)</vt:lpstr>
      <vt:lpstr>PCoA procedure</vt:lpstr>
      <vt:lpstr>Hawaiian Island Avifauna</vt:lpstr>
      <vt:lpstr>Hawaiian Island Avifauna</vt:lpstr>
      <vt:lpstr>Principal Coordinates (Scaled Eigenvectors)</vt:lpstr>
      <vt:lpstr>Eigenvalues - variance explained</vt:lpstr>
      <vt:lpstr>Scree Plot</vt:lpstr>
      <vt:lpstr>Eigenvalues - variance explained</vt:lpstr>
      <vt:lpstr>PowerPoint Presentation</vt:lpstr>
      <vt:lpstr>PowerPoint Presentation</vt:lpstr>
      <vt:lpstr>Non-Metric Multidimensional Scaling (NMDS)</vt:lpstr>
      <vt:lpstr>NMDS Procedure</vt:lpstr>
      <vt:lpstr>PowerPoint Presentation</vt:lpstr>
      <vt:lpstr>NMDS Procedure</vt:lpstr>
      <vt:lpstr>PowerPoint Presentation</vt:lpstr>
      <vt:lpstr>Calculate New Distances "δ" _ij and Rank</vt:lpstr>
      <vt:lpstr>NMDS Procedure</vt:lpstr>
      <vt:lpstr>NMDS  Regression Table</vt:lpstr>
      <vt:lpstr>PowerPoint Presentation</vt:lpstr>
      <vt:lpstr>NMDS Procedure</vt:lpstr>
      <vt:lpstr>Goodness of fit - Stress</vt:lpstr>
      <vt:lpstr>Goodness of fit - Stress</vt:lpstr>
      <vt:lpstr>NMDS Procedure</vt:lpstr>
      <vt:lpstr>PowerPoint Presentation</vt:lpstr>
      <vt:lpstr>NMDS Procedure</vt:lpstr>
      <vt:lpstr>Hawaiian Island Avifauna:  Past and Present</vt:lpstr>
      <vt:lpstr>NMDS – Hawaiian Avifauna</vt:lpstr>
      <vt:lpstr>PowerPoint Presentation</vt:lpstr>
      <vt:lpstr>Linear and Non-Linear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Singular Value Decomposition (Eigenanalysis)</vt:lpstr>
      <vt:lpstr>PowerPoint Presentation</vt:lpstr>
      <vt:lpstr>Interpretation</vt:lpstr>
      <vt:lpstr>Interpretation</vt:lpstr>
      <vt:lpstr>Interpretation</vt:lpstr>
      <vt:lpstr>Interpretation</vt:lpstr>
      <vt:lpstr>Interpretation</vt:lpstr>
      <vt:lpstr>Interpretation</vt:lpstr>
      <vt:lpstr>Interpretation</vt:lpstr>
      <vt:lpstr>Interpretation</vt:lpstr>
      <vt:lpstr>Advantages and Disadvantages of Ordination</vt:lpstr>
      <vt:lpstr>Comparison of Ordination Techniques</vt:lpstr>
      <vt:lpstr>Comparison of Ordination Techniques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Baiser,Benjamin H</dc:creator>
  <cp:lastModifiedBy>Baiser,Benjamin H</cp:lastModifiedBy>
  <cp:revision>110</cp:revision>
  <dcterms:created xsi:type="dcterms:W3CDTF">2014-01-01T20:04:09Z</dcterms:created>
  <dcterms:modified xsi:type="dcterms:W3CDTF">2020-08-10T15:23:11Z</dcterms:modified>
</cp:coreProperties>
</file>