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382" r:id="rId4"/>
    <p:sldId id="383" r:id="rId5"/>
    <p:sldId id="384" r:id="rId6"/>
    <p:sldId id="381" r:id="rId7"/>
    <p:sldId id="386" r:id="rId8"/>
    <p:sldId id="387" r:id="rId9"/>
    <p:sldId id="388" r:id="rId10"/>
    <p:sldId id="445" r:id="rId11"/>
    <p:sldId id="455" r:id="rId12"/>
    <p:sldId id="476" r:id="rId13"/>
    <p:sldId id="389" r:id="rId14"/>
    <p:sldId id="391" r:id="rId15"/>
    <p:sldId id="392" r:id="rId16"/>
    <p:sldId id="390" r:id="rId17"/>
    <p:sldId id="395" r:id="rId18"/>
    <p:sldId id="396" r:id="rId19"/>
    <p:sldId id="397" r:id="rId20"/>
    <p:sldId id="398" r:id="rId21"/>
    <p:sldId id="399" r:id="rId22"/>
    <p:sldId id="400" r:id="rId23"/>
    <p:sldId id="402" r:id="rId24"/>
    <p:sldId id="403" r:id="rId25"/>
    <p:sldId id="404" r:id="rId26"/>
    <p:sldId id="442" r:id="rId27"/>
    <p:sldId id="446" r:id="rId28"/>
    <p:sldId id="450" r:id="rId29"/>
    <p:sldId id="451" r:id="rId30"/>
    <p:sldId id="452" r:id="rId31"/>
    <p:sldId id="412" r:id="rId32"/>
    <p:sldId id="413" r:id="rId33"/>
    <p:sldId id="414" r:id="rId34"/>
    <p:sldId id="449" r:id="rId35"/>
    <p:sldId id="454" r:id="rId36"/>
    <p:sldId id="456" r:id="rId37"/>
    <p:sldId id="457" r:id="rId38"/>
    <p:sldId id="458" r:id="rId39"/>
    <p:sldId id="459" r:id="rId40"/>
    <p:sldId id="460" r:id="rId41"/>
    <p:sldId id="461" r:id="rId42"/>
    <p:sldId id="462" r:id="rId43"/>
    <p:sldId id="463" r:id="rId44"/>
    <p:sldId id="464" r:id="rId45"/>
    <p:sldId id="475" r:id="rId46"/>
    <p:sldId id="465" r:id="rId47"/>
    <p:sldId id="466" r:id="rId48"/>
    <p:sldId id="467" r:id="rId49"/>
    <p:sldId id="468" r:id="rId50"/>
    <p:sldId id="469" r:id="rId51"/>
    <p:sldId id="470" r:id="rId52"/>
    <p:sldId id="471" r:id="rId53"/>
    <p:sldId id="472" r:id="rId54"/>
    <p:sldId id="473" r:id="rId55"/>
    <p:sldId id="477" r:id="rId56"/>
    <p:sldId id="474" r:id="rId57"/>
    <p:sldId id="478" r:id="rId58"/>
    <p:sldId id="44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87" y="91"/>
      </p:cViewPr>
      <p:guideLst>
        <p:guide orient="horz" pos="2160"/>
        <p:guide pos="3840"/>
        <p:guide pos="1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8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9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4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7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5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4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8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7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5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B24D-E54D-46B5-B702-F345EA8464EC}" type="datetimeFigureOut">
              <a:rPr lang="en-US" smtClean="0"/>
              <a:t>11/5/2019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473" y="-297046"/>
            <a:ext cx="9144000" cy="338414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Structural Equation Modeling (SEM) and Path Analysis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1499473" y="2445789"/>
            <a:ext cx="9328346" cy="1388962"/>
            <a:chOff x="1264417" y="2620219"/>
            <a:chExt cx="9328346" cy="1388962"/>
          </a:xfrm>
        </p:grpSpPr>
        <p:sp>
          <p:nvSpPr>
            <p:cNvPr id="3" name="TextBox 2"/>
            <p:cNvSpPr txBox="1"/>
            <p:nvPr/>
          </p:nvSpPr>
          <p:spPr>
            <a:xfrm>
              <a:off x="1264417" y="2848838"/>
              <a:ext cx="1145893" cy="92333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Measured</a:t>
              </a:r>
            </a:p>
            <a:p>
              <a:endParaRPr lang="en-US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4759124" y="2620219"/>
              <a:ext cx="2673752" cy="138896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99307" y="3130034"/>
              <a:ext cx="1593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Latent Variable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446870" y="2841994"/>
              <a:ext cx="1145893" cy="92333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Measured</a:t>
              </a:r>
            </a:p>
            <a:p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2476568" y="3229337"/>
              <a:ext cx="2153305" cy="31228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7630609" y="3314700"/>
              <a:ext cx="1618528" cy="3457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264519" y="2748728"/>
              <a:ext cx="5774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400" dirty="0"/>
                <a:t>γ</a:t>
              </a:r>
              <a:r>
                <a:rPr lang="en-US" sz="2400" baseline="-25000" dirty="0"/>
                <a:t>11</a:t>
              </a:r>
              <a:r>
                <a:rPr lang="el-GR" sz="2400" baseline="-25000" dirty="0"/>
                <a:t> 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61591" y="2798900"/>
              <a:ext cx="5565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400" dirty="0"/>
                <a:t>β</a:t>
              </a:r>
              <a:r>
                <a:rPr lang="en-US" sz="2400" baseline="-25000" dirty="0"/>
                <a:t>21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697877" y="4889438"/>
            <a:ext cx="1876807" cy="1530091"/>
            <a:chOff x="580292" y="2224461"/>
            <a:chExt cx="2494573" cy="2080104"/>
          </a:xfrm>
        </p:grpSpPr>
        <p:pic>
          <p:nvPicPr>
            <p:cNvPr id="16" name="Picture 2" descr="http://4.bp.blogspot.com/-YZPvdGNERWo/TV18DlaWjVI/AAAAAAAAA1w/MauzZxA34tE/s400/Northern%2Bparula%2BParula%2Bamericana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65" y="2224461"/>
              <a:ext cx="2374900" cy="1935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580292" y="3886153"/>
              <a:ext cx="1767924" cy="418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Pedro Lourenco</a:t>
              </a:r>
            </a:p>
          </p:txBody>
        </p:sp>
      </p:grpSp>
      <p:pic>
        <p:nvPicPr>
          <p:cNvPr id="18" name="Picture 4" descr="http://ts1.mm.bing.net/th?id=HN.608047780146186682&amp;pid=1.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28" y="5085342"/>
            <a:ext cx="1870697" cy="12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ttp://ts4.mm.bing.net/th?id=HN.608049755832124375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40" y="4992894"/>
            <a:ext cx="2067166" cy="155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>
            <a:off x="3355640" y="5490383"/>
            <a:ext cx="1297383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969555" y="5490383"/>
            <a:ext cx="1267042" cy="11724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50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0721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Structural Equation Modeling (SEM)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0204" y="1490008"/>
            <a:ext cx="65115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Two approaches:</a:t>
            </a:r>
          </a:p>
          <a:p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/>
              <a:t>Co-variance based (e.g., lavaan in R)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/>
              <a:t>Local Equation estimation (piecewiseSEM in R)</a:t>
            </a:r>
          </a:p>
        </p:txBody>
      </p:sp>
    </p:spTree>
    <p:extLst>
      <p:ext uri="{BB962C8B-B14F-4D97-AF65-F5344CB8AC3E}">
        <p14:creationId xmlns:p14="http://schemas.microsoft.com/office/powerpoint/2010/main" val="411502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0721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Structural Equation Modeling (SEM)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7166" y="1490008"/>
            <a:ext cx="84687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Steps:</a:t>
            </a:r>
          </a:p>
          <a:p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/>
              <a:t>Develop models representing hypothesis with path diagrams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/>
              <a:t>Fit models to the observed data to obtain coefficient estimates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/>
              <a:t>Test goodness of fit of the model to the data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/>
              <a:t>Compare competing hypotheses (i.e., path models)</a:t>
            </a:r>
          </a:p>
        </p:txBody>
      </p:sp>
    </p:spTree>
    <p:extLst>
      <p:ext uri="{BB962C8B-B14F-4D97-AF65-F5344CB8AC3E}">
        <p14:creationId xmlns:p14="http://schemas.microsoft.com/office/powerpoint/2010/main" val="116709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F95F-25CD-4AC0-ABC1-90E3ECF8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SEM with Covariance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4CA6D-B003-4042-8A22-2FFA60C9F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2" t="23439" r="11016" b="8542"/>
          <a:stretch/>
        </p:blipFill>
        <p:spPr>
          <a:xfrm>
            <a:off x="2635136" y="1690688"/>
            <a:ext cx="6921727" cy="434826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44665-3900-4576-975A-4BC98F88836F}"/>
              </a:ext>
            </a:extLst>
          </p:cNvPr>
          <p:cNvSpPr txBox="1"/>
          <p:nvPr/>
        </p:nvSpPr>
        <p:spPr>
          <a:xfrm>
            <a:off x="98346" y="6488668"/>
            <a:ext cx="300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courtesy of Jarret Byrnes</a:t>
            </a:r>
          </a:p>
        </p:txBody>
      </p:sp>
    </p:spTree>
    <p:extLst>
      <p:ext uri="{BB962C8B-B14F-4D97-AF65-F5344CB8AC3E}">
        <p14:creationId xmlns:p14="http://schemas.microsoft.com/office/powerpoint/2010/main" val="45581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Path Diagrams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216267" y="2504965"/>
            <a:ext cx="2494573" cy="2031024"/>
            <a:chOff x="580292" y="2224461"/>
            <a:chExt cx="2494573" cy="2031024"/>
          </a:xfrm>
        </p:grpSpPr>
        <p:pic>
          <p:nvPicPr>
            <p:cNvPr id="4" name="Picture 2" descr="http://4.bp.blogspot.com/-YZPvdGNERWo/TV18DlaWjVI/AAAAAAAAA1w/MauzZxA34tE/s400/Northern%2Bparula%2BParula%2Bamericana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65" y="2224461"/>
              <a:ext cx="2374900" cy="1935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80292" y="3886153"/>
              <a:ext cx="1660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Pedro Lourenco</a:t>
              </a:r>
            </a:p>
          </p:txBody>
        </p:sp>
      </p:grpSp>
      <p:pic>
        <p:nvPicPr>
          <p:cNvPr id="7" name="Picture 4" descr="http://ts1.mm.bing.net/th?id=HN.608047780146186682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54" y="2759601"/>
            <a:ext cx="2585915" cy="172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ts4.mm.bing.net/th?id=HN.608049755832124375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552705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3328402" y="3642944"/>
            <a:ext cx="851763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42317" y="3654668"/>
            <a:ext cx="851763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83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785" y="2391509"/>
            <a:ext cx="3234617" cy="24032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Path Diagrams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216267" y="2504965"/>
            <a:ext cx="2494573" cy="2031024"/>
            <a:chOff x="580292" y="2224461"/>
            <a:chExt cx="2494573" cy="2031024"/>
          </a:xfrm>
        </p:grpSpPr>
        <p:pic>
          <p:nvPicPr>
            <p:cNvPr id="4" name="Picture 2" descr="http://4.bp.blogspot.com/-YZPvdGNERWo/TV18DlaWjVI/AAAAAAAAA1w/MauzZxA34tE/s400/Northern%2Bparula%2BParula%2Bamericana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65" y="2224461"/>
              <a:ext cx="2374900" cy="1935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80292" y="3886153"/>
              <a:ext cx="1660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Pedro Lourenco</a:t>
              </a:r>
            </a:p>
          </p:txBody>
        </p:sp>
      </p:grpSp>
      <p:pic>
        <p:nvPicPr>
          <p:cNvPr id="7" name="Picture 4" descr="http://ts1.mm.bing.net/th?id=HN.608047780146186682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54" y="2759601"/>
            <a:ext cx="2585915" cy="172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ts4.mm.bing.net/th?id=HN.608049755832124375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552705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3387017" y="3642944"/>
            <a:ext cx="851763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42317" y="3654668"/>
            <a:ext cx="851763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16996" y="5411706"/>
            <a:ext cx="917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Exogenous Variable: </a:t>
            </a:r>
            <a:r>
              <a:rPr lang="en-US" sz="2400" dirty="0"/>
              <a:t>Values determined by factors </a:t>
            </a:r>
            <a:r>
              <a:rPr lang="en-US" sz="2400" b="1" dirty="0"/>
              <a:t>external</a:t>
            </a:r>
            <a:r>
              <a:rPr lang="en-US" sz="2400" dirty="0"/>
              <a:t> to the model</a:t>
            </a:r>
          </a:p>
        </p:txBody>
      </p:sp>
    </p:spTree>
    <p:extLst>
      <p:ext uri="{BB962C8B-B14F-4D97-AF65-F5344CB8AC3E}">
        <p14:creationId xmlns:p14="http://schemas.microsoft.com/office/powerpoint/2010/main" val="188906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003323" y="2180491"/>
            <a:ext cx="3034811" cy="25153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02371" y="2250830"/>
            <a:ext cx="3593054" cy="27314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Path Diagrams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216267" y="2504965"/>
            <a:ext cx="2494573" cy="2031024"/>
            <a:chOff x="580292" y="2224461"/>
            <a:chExt cx="2494573" cy="2031024"/>
          </a:xfrm>
        </p:grpSpPr>
        <p:pic>
          <p:nvPicPr>
            <p:cNvPr id="4" name="Picture 2" descr="http://4.bp.blogspot.com/-YZPvdGNERWo/TV18DlaWjVI/AAAAAAAAA1w/MauzZxA34tE/s400/Northern%2Bparula%2BParula%2Bamericana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65" y="2224461"/>
              <a:ext cx="2374900" cy="1935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80292" y="3886153"/>
              <a:ext cx="1660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Pedro Lourenco</a:t>
              </a:r>
            </a:p>
          </p:txBody>
        </p:sp>
      </p:grpSp>
      <p:pic>
        <p:nvPicPr>
          <p:cNvPr id="7" name="Picture 4" descr="http://ts1.mm.bing.net/th?id=HN.608047780146186682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54" y="2759601"/>
            <a:ext cx="2585915" cy="172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ts4.mm.bing.net/th?id=HN.608049755832124375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552705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3328402" y="3642944"/>
            <a:ext cx="851763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42317" y="3654668"/>
            <a:ext cx="851763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16996" y="5411706"/>
            <a:ext cx="9321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Endogenous Variable: </a:t>
            </a:r>
            <a:r>
              <a:rPr lang="en-US" sz="2400" dirty="0"/>
              <a:t>Values determined by factors </a:t>
            </a:r>
            <a:r>
              <a:rPr lang="en-US" sz="2400" b="1" dirty="0"/>
              <a:t>internal</a:t>
            </a:r>
            <a:r>
              <a:rPr lang="en-US" sz="2400" dirty="0"/>
              <a:t> to the model</a:t>
            </a:r>
          </a:p>
        </p:txBody>
      </p:sp>
    </p:spTree>
    <p:extLst>
      <p:ext uri="{BB962C8B-B14F-4D97-AF65-F5344CB8AC3E}">
        <p14:creationId xmlns:p14="http://schemas.microsoft.com/office/powerpoint/2010/main" val="365431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399074" y="1527859"/>
            <a:ext cx="7557574" cy="2812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Path Diagrams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250992" y="1778139"/>
            <a:ext cx="2459848" cy="2031024"/>
            <a:chOff x="615017" y="2224461"/>
            <a:chExt cx="2459848" cy="2031024"/>
          </a:xfrm>
        </p:grpSpPr>
        <p:pic>
          <p:nvPicPr>
            <p:cNvPr id="4" name="Picture 2" descr="http://4.bp.blogspot.com/-YZPvdGNERWo/TV18DlaWjVI/AAAAAAAAA1w/MauzZxA34tE/s400/Northern%2Bparula%2BParula%2Bamericana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65" y="2224461"/>
              <a:ext cx="2374900" cy="1935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15017" y="3886153"/>
              <a:ext cx="1660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Pedro Lourenco</a:t>
              </a:r>
            </a:p>
          </p:txBody>
        </p:sp>
      </p:grpSp>
      <p:pic>
        <p:nvPicPr>
          <p:cNvPr id="7" name="Picture 4" descr="http://ts1.mm.bing.net/th?id=HN.608047780146186682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54" y="2032775"/>
            <a:ext cx="2585915" cy="1729331"/>
          </a:xfrm>
          <a:prstGeom prst="rect">
            <a:avLst/>
          </a:prstGeom>
          <a:noFill/>
          <a:ln w="762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ts4.mm.bing.net/th?id=HN.608049755832124375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825879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3328402" y="2916118"/>
            <a:ext cx="851763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42317" y="2927842"/>
            <a:ext cx="851763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897198" y="4785229"/>
            <a:ext cx="4397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Bird = </a:t>
            </a:r>
            <a:r>
              <a:rPr lang="el-GR" sz="2800" dirty="0"/>
              <a:t>γ</a:t>
            </a:r>
            <a:r>
              <a:rPr lang="en-US" sz="2800" baseline="-25000" dirty="0"/>
              <a:t>1</a:t>
            </a:r>
            <a:r>
              <a:rPr lang="el-GR" sz="2800" baseline="-25000" dirty="0"/>
              <a:t>0 </a:t>
            </a:r>
            <a:r>
              <a:rPr lang="el-GR" sz="2800" dirty="0"/>
              <a:t>+ β</a:t>
            </a:r>
            <a:r>
              <a:rPr lang="en-US" sz="2800" baseline="-25000" dirty="0"/>
              <a:t>11</a:t>
            </a:r>
            <a:r>
              <a:rPr lang="en-US" sz="2800" dirty="0"/>
              <a:t>*Canopy + </a:t>
            </a:r>
            <a:r>
              <a:rPr lang="el-GR" sz="2800" dirty="0"/>
              <a:t>ζ</a:t>
            </a:r>
            <a:r>
              <a:rPr lang="el-GR" sz="2800" baseline="-25000" dirty="0"/>
              <a:t>1</a:t>
            </a:r>
            <a:endParaRPr lang="en-US" sz="28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501631" y="5568505"/>
            <a:ext cx="189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Variable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240911" y="5173884"/>
            <a:ext cx="656287" cy="329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32273" y="5559290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Intercept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152095" y="5293507"/>
            <a:ext cx="0" cy="322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5116" y="5602668"/>
            <a:ext cx="515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coefficient relating endogenous variables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905116" y="5338562"/>
            <a:ext cx="510549" cy="322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47230" y="4810551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942317" y="4998130"/>
            <a:ext cx="1049471" cy="48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89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75960" y="1491116"/>
            <a:ext cx="7557574" cy="2812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Path Diagrams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250992" y="1778139"/>
            <a:ext cx="2459848" cy="2031024"/>
            <a:chOff x="615017" y="2224461"/>
            <a:chExt cx="2459848" cy="2031024"/>
          </a:xfrm>
        </p:grpSpPr>
        <p:pic>
          <p:nvPicPr>
            <p:cNvPr id="4" name="Picture 2" descr="http://4.bp.blogspot.com/-YZPvdGNERWo/TV18DlaWjVI/AAAAAAAAA1w/MauzZxA34tE/s400/Northern%2Bparula%2BParula%2Bamericana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65" y="2224461"/>
              <a:ext cx="2374900" cy="1935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15017" y="3886153"/>
              <a:ext cx="1660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Pedro Lourenco</a:t>
              </a:r>
            </a:p>
          </p:txBody>
        </p:sp>
      </p:grpSp>
      <p:pic>
        <p:nvPicPr>
          <p:cNvPr id="7" name="Picture 4" descr="http://ts1.mm.bing.net/th?id=HN.608047780146186682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54" y="2032775"/>
            <a:ext cx="2585915" cy="1729331"/>
          </a:xfrm>
          <a:prstGeom prst="rect">
            <a:avLst/>
          </a:prstGeom>
          <a:noFill/>
          <a:ln w="762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ts4.mm.bing.net/th?id=HN.608049755832124375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825879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3328402" y="2916118"/>
            <a:ext cx="851763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42317" y="2927842"/>
            <a:ext cx="851763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28402" y="4762980"/>
            <a:ext cx="53537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Canopy = </a:t>
            </a:r>
            <a:r>
              <a:rPr lang="el-GR" sz="2800" dirty="0"/>
              <a:t>γ</a:t>
            </a:r>
            <a:r>
              <a:rPr lang="en-US" sz="2800" baseline="-25000" dirty="0"/>
              <a:t>2</a:t>
            </a:r>
            <a:r>
              <a:rPr lang="el-GR" sz="2800" baseline="-25000" dirty="0"/>
              <a:t>0 </a:t>
            </a:r>
            <a:r>
              <a:rPr lang="el-GR" sz="2800" dirty="0"/>
              <a:t>+ γ </a:t>
            </a:r>
            <a:r>
              <a:rPr lang="en-US" sz="2800" baseline="-25000" dirty="0"/>
              <a:t>21</a:t>
            </a:r>
            <a:r>
              <a:rPr lang="en-US" sz="2800" dirty="0"/>
              <a:t>*Rainfall + </a:t>
            </a:r>
            <a:r>
              <a:rPr lang="el-GR" sz="2800" dirty="0"/>
              <a:t>ζ</a:t>
            </a:r>
            <a:r>
              <a:rPr lang="en-US" sz="2800" baseline="-25000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1631" y="5568505"/>
            <a:ext cx="189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Variable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240911" y="5173884"/>
            <a:ext cx="656287" cy="329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32273" y="5559290"/>
            <a:ext cx="103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Intercept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152095" y="5286200"/>
            <a:ext cx="311156" cy="3293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5116" y="5602668"/>
            <a:ext cx="4269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Regression coefficient relating endogenous </a:t>
            </a:r>
          </a:p>
          <a:p>
            <a:r>
              <a:rPr lang="en-US" dirty="0"/>
              <a:t>variables to exogenous variables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191739" y="5338562"/>
            <a:ext cx="223927" cy="3220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456511" y="4810551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8451598" y="4998130"/>
            <a:ext cx="1049471" cy="48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92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6510" y="1491116"/>
            <a:ext cx="12016040" cy="2812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Path Diagrams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250992" y="1778139"/>
            <a:ext cx="2459848" cy="2031024"/>
            <a:chOff x="615017" y="2224461"/>
            <a:chExt cx="2459848" cy="2031024"/>
          </a:xfrm>
        </p:grpSpPr>
        <p:pic>
          <p:nvPicPr>
            <p:cNvPr id="4" name="Picture 2" descr="http://4.bp.blogspot.com/-YZPvdGNERWo/TV18DlaWjVI/AAAAAAAAA1w/MauzZxA34tE/s400/Northern%2Bparula%2BParula%2Bamericana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965" y="2224461"/>
              <a:ext cx="2374900" cy="1935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15017" y="3886153"/>
              <a:ext cx="1660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Pedro Lourenco</a:t>
              </a:r>
            </a:p>
          </p:txBody>
        </p:sp>
      </p:grpSp>
      <p:pic>
        <p:nvPicPr>
          <p:cNvPr id="7" name="Picture 4" descr="http://ts1.mm.bing.net/th?id=HN.608047780146186682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54" y="2032775"/>
            <a:ext cx="2585915" cy="1729331"/>
          </a:xfrm>
          <a:prstGeom prst="rect">
            <a:avLst/>
          </a:prstGeom>
          <a:noFill/>
          <a:ln w="762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ts4.mm.bing.net/th?id=HN.608049755832124375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825879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3328402" y="2916118"/>
            <a:ext cx="851763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42317" y="2927842"/>
            <a:ext cx="851763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328402" y="5529194"/>
            <a:ext cx="53537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Canopy = </a:t>
            </a:r>
            <a:r>
              <a:rPr lang="el-GR" sz="2800" dirty="0"/>
              <a:t>γ</a:t>
            </a:r>
            <a:r>
              <a:rPr lang="en-US" sz="2800" baseline="-25000" dirty="0"/>
              <a:t>2</a:t>
            </a:r>
            <a:r>
              <a:rPr lang="el-GR" sz="2800" baseline="-25000" dirty="0"/>
              <a:t>0 </a:t>
            </a:r>
            <a:r>
              <a:rPr lang="el-GR" sz="2800" dirty="0"/>
              <a:t>+ γ </a:t>
            </a:r>
            <a:r>
              <a:rPr lang="en-US" sz="2800" baseline="-25000" dirty="0"/>
              <a:t>21</a:t>
            </a:r>
            <a:r>
              <a:rPr lang="en-US" sz="2800" dirty="0"/>
              <a:t>*Rainfall + </a:t>
            </a:r>
            <a:r>
              <a:rPr lang="el-GR" sz="2800" dirty="0"/>
              <a:t>ζ</a:t>
            </a:r>
            <a:r>
              <a:rPr lang="en-US" sz="2800" baseline="-25000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84592" y="5005974"/>
            <a:ext cx="4397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Bird = </a:t>
            </a:r>
            <a:r>
              <a:rPr lang="el-GR" sz="2800" dirty="0"/>
              <a:t>γ</a:t>
            </a:r>
            <a:r>
              <a:rPr lang="en-US" sz="2800" baseline="-25000" dirty="0"/>
              <a:t>1</a:t>
            </a:r>
            <a:r>
              <a:rPr lang="el-GR" sz="2800" baseline="-25000" dirty="0"/>
              <a:t>0 </a:t>
            </a:r>
            <a:r>
              <a:rPr lang="el-GR" sz="2800" dirty="0"/>
              <a:t>+ β</a:t>
            </a:r>
            <a:r>
              <a:rPr lang="en-US" sz="2800" baseline="-25000" dirty="0"/>
              <a:t>11</a:t>
            </a:r>
            <a:r>
              <a:rPr lang="en-US" sz="2800" dirty="0"/>
              <a:t>*Canopy + </a:t>
            </a:r>
            <a:r>
              <a:rPr lang="el-GR" sz="2800" dirty="0"/>
              <a:t>ζ</a:t>
            </a:r>
            <a:r>
              <a:rPr lang="el-GR" sz="2800" baseline="-25000" dirty="0"/>
              <a:t>1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756034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7639291" y="4905328"/>
            <a:ext cx="1828801" cy="64305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9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 Competing Hypotheses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922403" y="1865305"/>
            <a:ext cx="10325451" cy="1915240"/>
            <a:chOff x="748782" y="2814428"/>
            <a:chExt cx="10325451" cy="1915240"/>
          </a:xfrm>
        </p:grpSpPr>
        <p:grpSp>
          <p:nvGrpSpPr>
            <p:cNvPr id="19" name="Group 18"/>
            <p:cNvGrpSpPr/>
            <p:nvPr/>
          </p:nvGrpSpPr>
          <p:grpSpPr>
            <a:xfrm>
              <a:off x="9523842" y="3398864"/>
              <a:ext cx="1550391" cy="1249208"/>
              <a:chOff x="655663" y="2224461"/>
              <a:chExt cx="2419202" cy="2120209"/>
            </a:xfrm>
          </p:grpSpPr>
          <p:pic>
            <p:nvPicPr>
              <p:cNvPr id="21" name="Picture 2" descr="http://4.bp.blogspot.com/-YZPvdGNERWo/TV18DlaWjVI/AAAAAAAAA1w/MauzZxA34tE/s400/Northern%2Bparula%2BParula%2Bamericana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965" y="2224461"/>
                <a:ext cx="2374900" cy="1935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655663" y="3975338"/>
                <a:ext cx="1660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Pedro Lourenco</a:t>
                </a:r>
              </a:p>
            </p:txBody>
          </p:sp>
        </p:grpSp>
        <p:pic>
          <p:nvPicPr>
            <p:cNvPr id="23" name="Picture 4" descr="http://ts1.mm.bing.net/th?id=HN.608047780146186682&amp;pid=1.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82" y="3404889"/>
              <a:ext cx="1657232" cy="1108274"/>
            </a:xfrm>
            <a:prstGeom prst="rect">
              <a:avLst/>
            </a:prstGeom>
            <a:noFill/>
            <a:ln w="762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http://ts4.mm.bing.net/th?id=HN.608049755832124375&amp;pid=1.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5650" y="3356206"/>
              <a:ext cx="1831282" cy="1373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Straight Arrow Connector 25"/>
            <p:cNvCxnSpPr/>
            <p:nvPr/>
          </p:nvCxnSpPr>
          <p:spPr>
            <a:xfrm>
              <a:off x="3032414" y="3959026"/>
              <a:ext cx="1423839" cy="11724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646329" y="3970750"/>
              <a:ext cx="1648142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1724628" y="2814428"/>
              <a:ext cx="7569843" cy="532456"/>
            </a:xfrm>
            <a:custGeom>
              <a:avLst/>
              <a:gdLst>
                <a:gd name="connsiteX0" fmla="*/ 0 w 7569843"/>
                <a:gd name="connsiteY0" fmla="*/ 532456 h 532456"/>
                <a:gd name="connsiteX1" fmla="*/ 4271058 w 7569843"/>
                <a:gd name="connsiteY1" fmla="*/ 21 h 532456"/>
                <a:gd name="connsiteX2" fmla="*/ 7569843 w 7569843"/>
                <a:gd name="connsiteY2" fmla="*/ 509307 h 532456"/>
                <a:gd name="connsiteX3" fmla="*/ 7569843 w 7569843"/>
                <a:gd name="connsiteY3" fmla="*/ 509307 h 53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9843" h="532456">
                  <a:moveTo>
                    <a:pt x="0" y="532456"/>
                  </a:moveTo>
                  <a:cubicBezTo>
                    <a:pt x="1504709" y="268167"/>
                    <a:pt x="3009418" y="3879"/>
                    <a:pt x="4271058" y="21"/>
                  </a:cubicBezTo>
                  <a:cubicBezTo>
                    <a:pt x="5532698" y="-3837"/>
                    <a:pt x="7569843" y="509307"/>
                    <a:pt x="7569843" y="509307"/>
                  </a:cubicBezTo>
                  <a:lnTo>
                    <a:pt x="7569843" y="509307"/>
                  </a:lnTo>
                </a:path>
              </a:pathLst>
            </a:custGeom>
            <a:solidFill>
              <a:srgbClr val="FFFF00"/>
            </a:solidFill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3328402" y="5529194"/>
            <a:ext cx="53537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Canopy = </a:t>
            </a:r>
            <a:r>
              <a:rPr lang="el-GR" sz="2800" dirty="0"/>
              <a:t>γ</a:t>
            </a:r>
            <a:r>
              <a:rPr lang="en-US" sz="2800" baseline="-25000" dirty="0"/>
              <a:t>2</a:t>
            </a:r>
            <a:r>
              <a:rPr lang="el-GR" sz="2800" baseline="-25000" dirty="0"/>
              <a:t>0 </a:t>
            </a:r>
            <a:r>
              <a:rPr lang="el-GR" sz="2800" dirty="0"/>
              <a:t>+ γ</a:t>
            </a:r>
            <a:r>
              <a:rPr lang="en-US" sz="2800" baseline="-25000" dirty="0"/>
              <a:t>21</a:t>
            </a:r>
            <a:r>
              <a:rPr lang="en-US" sz="2800" dirty="0"/>
              <a:t>*Rainfall + </a:t>
            </a:r>
            <a:r>
              <a:rPr lang="el-GR" sz="2800" dirty="0"/>
              <a:t>ζ</a:t>
            </a:r>
            <a:r>
              <a:rPr lang="en-US" sz="2800" baseline="-25000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917954" y="5005974"/>
            <a:ext cx="6850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Bird = </a:t>
            </a:r>
            <a:r>
              <a:rPr lang="el-GR" sz="2800" dirty="0"/>
              <a:t>γ</a:t>
            </a:r>
            <a:r>
              <a:rPr lang="en-US" sz="2800" baseline="-25000" dirty="0"/>
              <a:t>1</a:t>
            </a:r>
            <a:r>
              <a:rPr lang="el-GR" sz="2800" baseline="-25000" dirty="0"/>
              <a:t>0 </a:t>
            </a:r>
            <a:r>
              <a:rPr lang="el-GR" sz="2800" dirty="0"/>
              <a:t>+ β</a:t>
            </a:r>
            <a:r>
              <a:rPr lang="en-US" sz="2800" baseline="-25000" dirty="0"/>
              <a:t>11</a:t>
            </a:r>
            <a:r>
              <a:rPr lang="en-US" sz="2800" dirty="0"/>
              <a:t>*Canopy +</a:t>
            </a:r>
            <a:r>
              <a:rPr lang="el-GR" sz="2800" dirty="0"/>
              <a:t> γ </a:t>
            </a:r>
            <a:r>
              <a:rPr lang="en-US" sz="2800" baseline="-25000" dirty="0"/>
              <a:t>11</a:t>
            </a:r>
            <a:r>
              <a:rPr lang="en-US" sz="2800" dirty="0"/>
              <a:t>*Rainfall + </a:t>
            </a:r>
            <a:r>
              <a:rPr lang="el-GR" sz="2800" dirty="0"/>
              <a:t>ζ</a:t>
            </a:r>
            <a:r>
              <a:rPr lang="el-GR" sz="2800" baseline="-25000" dirty="0"/>
              <a:t>1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45779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31253" y="1423684"/>
            <a:ext cx="9764693" cy="5035624"/>
            <a:chOff x="1485899" y="1817228"/>
            <a:chExt cx="9764693" cy="5035624"/>
          </a:xfrm>
        </p:grpSpPr>
        <p:sp>
          <p:nvSpPr>
            <p:cNvPr id="3" name="TextBox 2"/>
            <p:cNvSpPr txBox="1"/>
            <p:nvPr/>
          </p:nvSpPr>
          <p:spPr>
            <a:xfrm>
              <a:off x="1514475" y="2628900"/>
              <a:ext cx="9736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 = x1 + x2 + … x                                             Regression, ANOVA 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85899" y="3571875"/>
              <a:ext cx="9081787" cy="2677656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y1 + y2 +  … yi = x                                         Multivariate ANOVA , MANTEL </a:t>
              </a:r>
            </a:p>
            <a:p>
              <a:r>
                <a:rPr lang="en-US" sz="2400" dirty="0"/>
                <a:t>                                                                         Discriminant Analysis, CART</a:t>
              </a:r>
            </a:p>
            <a:p>
              <a:endParaRPr lang="en-US" sz="2400" dirty="0"/>
            </a:p>
            <a:p>
              <a:r>
                <a:rPr lang="en-US" sz="2400" dirty="0"/>
                <a:t>y1 + y2 +  … yi = x1 + x2 + … xj                   Redundancy Analysis,</a:t>
              </a:r>
            </a:p>
            <a:p>
              <a:r>
                <a:rPr lang="en-US" sz="2400" dirty="0"/>
                <a:t>                                                                         Can. Correspondence Analysis</a:t>
              </a:r>
            </a:p>
            <a:p>
              <a:endParaRPr lang="en-US" sz="2400" dirty="0"/>
            </a:p>
            <a:p>
              <a:r>
                <a:rPr lang="en-US" sz="2400" dirty="0"/>
                <a:t>y1 + y2 +  … yi                                                Ordination, Cluster Analysis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958543" y="2870522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979271" y="1817228"/>
              <a:ext cx="7083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Model</a:t>
              </a:r>
              <a:r>
                <a:rPr lang="en-US" sz="2800" dirty="0"/>
                <a:t>                                               </a:t>
              </a:r>
              <a:r>
                <a:rPr lang="en-US" sz="2800" u="sng" dirty="0"/>
                <a:t>Technique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995193" y="3856295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440101" y="4888373"/>
              <a:ext cx="906682" cy="3086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985544" y="5987969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171712" y="6268077"/>
              <a:ext cx="3892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Multivariate Statistics</a:t>
              </a:r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Multivariate Models</a:t>
            </a:r>
          </a:p>
        </p:txBody>
      </p:sp>
    </p:spTree>
    <p:extLst>
      <p:ext uri="{BB962C8B-B14F-4D97-AF65-F5344CB8AC3E}">
        <p14:creationId xmlns:p14="http://schemas.microsoft.com/office/powerpoint/2010/main" val="466339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6400805" y="5125247"/>
            <a:ext cx="1828801" cy="643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9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 Competing Hypotheses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066988" y="1397322"/>
            <a:ext cx="6058024" cy="2941783"/>
            <a:chOff x="761074" y="2390705"/>
            <a:chExt cx="6058024" cy="2941783"/>
          </a:xfrm>
        </p:grpSpPr>
        <p:grpSp>
          <p:nvGrpSpPr>
            <p:cNvPr id="19" name="Group 18"/>
            <p:cNvGrpSpPr/>
            <p:nvPr/>
          </p:nvGrpSpPr>
          <p:grpSpPr>
            <a:xfrm>
              <a:off x="5183335" y="3252155"/>
              <a:ext cx="1635763" cy="1270085"/>
              <a:chOff x="-6117184" y="1975460"/>
              <a:chExt cx="2552414" cy="2155643"/>
            </a:xfrm>
          </p:grpSpPr>
          <p:pic>
            <p:nvPicPr>
              <p:cNvPr id="21" name="Picture 2" descr="http://4.bp.blogspot.com/-YZPvdGNERWo/TV18DlaWjVI/AAAAAAAAA1w/MauzZxA34tE/s400/Northern%2Bparula%2BParula%2Bamericana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939670" y="1975460"/>
                <a:ext cx="2374900" cy="19355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-6117184" y="3761771"/>
                <a:ext cx="1660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Pedro Lourenco</a:t>
                </a:r>
              </a:p>
            </p:txBody>
          </p:sp>
        </p:grpSp>
        <p:pic>
          <p:nvPicPr>
            <p:cNvPr id="23" name="Picture 4" descr="http://ts1.mm.bing.net/th?id=HN.608047780146186682&amp;pid=1.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099" y="2390705"/>
              <a:ext cx="1657232" cy="1108274"/>
            </a:xfrm>
            <a:prstGeom prst="rect">
              <a:avLst/>
            </a:prstGeom>
            <a:noFill/>
            <a:ln w="762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http://ts4.mm.bing.net/th?id=HN.608049755832124375&amp;pid=1.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74" y="3959026"/>
              <a:ext cx="1831282" cy="1373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Straight Arrow Connector 25"/>
            <p:cNvCxnSpPr/>
            <p:nvPr/>
          </p:nvCxnSpPr>
          <p:spPr>
            <a:xfrm>
              <a:off x="2685173" y="2819461"/>
              <a:ext cx="1767484" cy="51580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804515" y="4263823"/>
              <a:ext cx="1755910" cy="299229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2679468" y="5225893"/>
            <a:ext cx="6850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Bird = </a:t>
            </a:r>
            <a:r>
              <a:rPr lang="el-GR" sz="2800" dirty="0"/>
              <a:t>γ</a:t>
            </a:r>
            <a:r>
              <a:rPr lang="en-US" sz="2800" baseline="-25000" dirty="0"/>
              <a:t>1</a:t>
            </a:r>
            <a:r>
              <a:rPr lang="el-GR" sz="2800" baseline="-25000" dirty="0"/>
              <a:t>0 </a:t>
            </a:r>
            <a:r>
              <a:rPr lang="el-GR" sz="2800" dirty="0"/>
              <a:t>+ γ</a:t>
            </a:r>
            <a:r>
              <a:rPr lang="en-US" sz="2800" baseline="-25000" dirty="0"/>
              <a:t>11</a:t>
            </a:r>
            <a:r>
              <a:rPr lang="en-US" sz="2800" dirty="0"/>
              <a:t>*Canopy +</a:t>
            </a:r>
            <a:r>
              <a:rPr lang="el-GR" sz="2800" dirty="0"/>
              <a:t> γ </a:t>
            </a:r>
            <a:r>
              <a:rPr lang="en-US" sz="2800" baseline="-25000" dirty="0"/>
              <a:t>12</a:t>
            </a:r>
            <a:r>
              <a:rPr lang="en-US" sz="2800" dirty="0"/>
              <a:t>*Rainfall + </a:t>
            </a:r>
            <a:r>
              <a:rPr lang="el-GR" sz="2800" dirty="0"/>
              <a:t>ζ</a:t>
            </a:r>
            <a:r>
              <a:rPr lang="el-GR" sz="2800" baseline="-25000" dirty="0"/>
              <a:t>1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4172195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SEM and Path Analysis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1641" y="2395959"/>
            <a:ext cx="1145893" cy="9233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Measured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59124" y="2620219"/>
            <a:ext cx="2673752" cy="138896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99307" y="3130034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Latent Variable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1640" y="3928020"/>
            <a:ext cx="1145893" cy="9233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Measured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46870" y="2668369"/>
            <a:ext cx="1145893" cy="9233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Measured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5686324"/>
            <a:ext cx="10807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Measured</a:t>
            </a:r>
            <a:r>
              <a:rPr lang="en-US" sz="2400" dirty="0"/>
              <a:t> variables are represented by </a:t>
            </a:r>
            <a:r>
              <a:rPr lang="en-US" sz="2400" b="1" dirty="0"/>
              <a:t>squares </a:t>
            </a:r>
            <a:r>
              <a:rPr lang="en-US" sz="2400" dirty="0"/>
              <a:t>and </a:t>
            </a:r>
            <a:r>
              <a:rPr lang="en-US" sz="2400" b="1" dirty="0"/>
              <a:t>latent </a:t>
            </a:r>
            <a:r>
              <a:rPr lang="en-US" sz="2400" dirty="0"/>
              <a:t>(unmeasured) variables </a:t>
            </a:r>
          </a:p>
          <a:p>
            <a:r>
              <a:rPr lang="en-US" sz="2400" dirty="0"/>
              <a:t>    are represented by </a:t>
            </a:r>
            <a:r>
              <a:rPr lang="en-US" sz="2400" b="1" dirty="0"/>
              <a:t>circles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4718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SEM and Path Analysis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1641" y="2395959"/>
            <a:ext cx="1145893" cy="9233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Measured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59124" y="2620219"/>
            <a:ext cx="2673752" cy="138896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99307" y="3130034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Latent Variable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1640" y="3928020"/>
            <a:ext cx="1145893" cy="9233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Measured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46870" y="2668369"/>
            <a:ext cx="1145893" cy="9233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Measured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30789" y="2798900"/>
            <a:ext cx="2099084" cy="430437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11393" y="3727048"/>
            <a:ext cx="2118480" cy="662637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07431" y="3390900"/>
            <a:ext cx="162141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94628" y="2552453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/>
              <a:t>γ</a:t>
            </a:r>
            <a:r>
              <a:rPr lang="en-US" sz="2400" baseline="-25000" dirty="0"/>
              <a:t>11</a:t>
            </a:r>
            <a:r>
              <a:rPr lang="el-GR" sz="2400" baseline="-25000" dirty="0"/>
              <a:t> 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3125829" y="3596701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/>
              <a:t>γ</a:t>
            </a:r>
            <a:r>
              <a:rPr lang="en-US" sz="2400" baseline="-25000" dirty="0"/>
              <a:t>12</a:t>
            </a:r>
            <a:r>
              <a:rPr lang="el-GR" sz="2400" baseline="-25000" dirty="0"/>
              <a:t> 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8161591" y="2798900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/>
              <a:t>β</a:t>
            </a:r>
            <a:r>
              <a:rPr lang="en-US" sz="2400" baseline="-25000" dirty="0"/>
              <a:t>21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2781566" y="5482518"/>
            <a:ext cx="6699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Arrows are associated with regression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1441171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SEM and Path Analysis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1641" y="2395959"/>
            <a:ext cx="1145893" cy="9233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Measured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59124" y="2620219"/>
            <a:ext cx="2673752" cy="138896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99307" y="3130034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Latent Variable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1640" y="3928020"/>
            <a:ext cx="1145893" cy="9233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Measured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46870" y="2668369"/>
            <a:ext cx="1145893" cy="9233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Measured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30789" y="2798900"/>
            <a:ext cx="2099084" cy="430437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11393" y="3727048"/>
            <a:ext cx="2118480" cy="662637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94628" y="2552453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/>
              <a:t>γ</a:t>
            </a:r>
            <a:r>
              <a:rPr lang="en-US" sz="2400" baseline="-25000" dirty="0"/>
              <a:t>11</a:t>
            </a:r>
            <a:r>
              <a:rPr lang="el-GR" sz="2400" baseline="-25000" dirty="0"/>
              <a:t> 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3125829" y="3596701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/>
              <a:t>γ</a:t>
            </a:r>
            <a:r>
              <a:rPr lang="en-US" sz="2400" baseline="-25000" dirty="0"/>
              <a:t>12</a:t>
            </a:r>
            <a:r>
              <a:rPr lang="el-GR" sz="2400" baseline="-25000" dirty="0"/>
              <a:t> 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8161591" y="2798900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/>
              <a:t>β</a:t>
            </a:r>
            <a:r>
              <a:rPr lang="en-US" sz="2400" baseline="-25000" dirty="0"/>
              <a:t>21</a:t>
            </a:r>
            <a:endParaRPr lang="en-US" sz="2400" dirty="0"/>
          </a:p>
        </p:txBody>
      </p:sp>
      <p:sp>
        <p:nvSpPr>
          <p:cNvPr id="15" name="Left Brace 14"/>
          <p:cNvSpPr/>
          <p:nvPr/>
        </p:nvSpPr>
        <p:spPr>
          <a:xfrm rot="5400000">
            <a:off x="7552961" y="-753863"/>
            <a:ext cx="614426" cy="546517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90119" y="1263914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Endogenous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623731" y="2140262"/>
            <a:ext cx="614426" cy="29028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452686" y="3043229"/>
            <a:ext cx="167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Exogenous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607431" y="3390900"/>
            <a:ext cx="162141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41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SEM and Path Analysis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1641" y="2395959"/>
            <a:ext cx="1145893" cy="9233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Measured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59124" y="2620219"/>
            <a:ext cx="2673752" cy="1388962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99307" y="3130034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Latent Variable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1640" y="3928020"/>
            <a:ext cx="1145893" cy="9233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Measured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46870" y="2668369"/>
            <a:ext cx="1145893" cy="9233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Measured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30789" y="2798900"/>
            <a:ext cx="2099084" cy="430437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11393" y="3727048"/>
            <a:ext cx="2118480" cy="662637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94628" y="2552453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/>
              <a:t>γ</a:t>
            </a:r>
            <a:r>
              <a:rPr lang="en-US" sz="2400" baseline="-25000" dirty="0"/>
              <a:t>11</a:t>
            </a:r>
            <a:r>
              <a:rPr lang="el-GR" sz="2400" baseline="-25000" dirty="0"/>
              <a:t> 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3125829" y="3596701"/>
            <a:ext cx="577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/>
              <a:t>γ</a:t>
            </a:r>
            <a:r>
              <a:rPr lang="en-US" sz="2400" baseline="-25000" dirty="0"/>
              <a:t>12</a:t>
            </a:r>
            <a:r>
              <a:rPr lang="el-GR" sz="2400" baseline="-25000" dirty="0"/>
              <a:t> 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8161591" y="2798900"/>
            <a:ext cx="556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/>
              <a:t>β</a:t>
            </a:r>
            <a:r>
              <a:rPr lang="en-US" sz="2400" baseline="-25000" dirty="0"/>
              <a:t>21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6692097" y="1247303"/>
            <a:ext cx="740779" cy="613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69542" y="1280054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/>
              <a:t>ζ</a:t>
            </a:r>
            <a:r>
              <a:rPr lang="el-GR" sz="2400" baseline="-25000" dirty="0"/>
              <a:t>1</a:t>
            </a:r>
            <a:endParaRPr lang="en-US" sz="2400" baseline="-250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08203" y="1862339"/>
            <a:ext cx="558001" cy="690114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536822" y="1324683"/>
            <a:ext cx="740779" cy="613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0152928" y="1939719"/>
            <a:ext cx="558001" cy="690114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738291" y="1347067"/>
            <a:ext cx="39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/>
              <a:t>ζ</a:t>
            </a:r>
            <a:r>
              <a:rPr lang="en-US" sz="2400" baseline="-250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29216" y="5600961"/>
            <a:ext cx="1015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endogenous variables </a:t>
            </a:r>
            <a:r>
              <a:rPr lang="en-US" sz="2400" dirty="0"/>
              <a:t>have a</a:t>
            </a:r>
            <a:r>
              <a:rPr lang="en-US" sz="2400" b="1" dirty="0"/>
              <a:t> disturbance </a:t>
            </a:r>
            <a:r>
              <a:rPr lang="en-US" sz="2400" dirty="0"/>
              <a:t>term,</a:t>
            </a:r>
            <a:r>
              <a:rPr lang="en-US" sz="2400" b="1" dirty="0"/>
              <a:t> </a:t>
            </a:r>
            <a:r>
              <a:rPr lang="el-GR" sz="2400" b="1" dirty="0"/>
              <a:t>ζ</a:t>
            </a:r>
            <a:r>
              <a:rPr lang="en-US" sz="2400" dirty="0"/>
              <a:t>, which is an error term.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607431" y="3390900"/>
            <a:ext cx="162141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64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SEM and Path Analysis 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9364" y="1247303"/>
            <a:ext cx="10988237" cy="3604047"/>
            <a:chOff x="289364" y="1247303"/>
            <a:chExt cx="10988237" cy="3604047"/>
          </a:xfrm>
        </p:grpSpPr>
        <p:sp>
          <p:nvSpPr>
            <p:cNvPr id="4" name="TextBox 3"/>
            <p:cNvSpPr txBox="1"/>
            <p:nvPr/>
          </p:nvSpPr>
          <p:spPr>
            <a:xfrm>
              <a:off x="1261641" y="2395959"/>
              <a:ext cx="1145893" cy="92333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Measured</a:t>
              </a:r>
            </a:p>
            <a:p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759124" y="2620219"/>
              <a:ext cx="2673752" cy="1388962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99307" y="3130034"/>
              <a:ext cx="1593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Latent Variable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61640" y="3928020"/>
              <a:ext cx="1145893" cy="92333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Measured</a:t>
              </a:r>
            </a:p>
            <a:p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46870" y="2668369"/>
              <a:ext cx="1145893" cy="92333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Measured</a:t>
              </a:r>
            </a:p>
            <a:p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2530789" y="2798900"/>
              <a:ext cx="2099084" cy="43043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511393" y="3727048"/>
              <a:ext cx="2118480" cy="66263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294628" y="2552453"/>
              <a:ext cx="5774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400" dirty="0"/>
                <a:t>γ</a:t>
              </a:r>
              <a:r>
                <a:rPr lang="en-US" sz="2400" baseline="-25000" dirty="0"/>
                <a:t>11</a:t>
              </a:r>
              <a:r>
                <a:rPr lang="el-GR" sz="2400" baseline="-25000" dirty="0"/>
                <a:t> </a:t>
              </a:r>
              <a:endParaRPr lang="en-US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25829" y="3596701"/>
              <a:ext cx="5774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400" dirty="0"/>
                <a:t>γ</a:t>
              </a:r>
              <a:r>
                <a:rPr lang="en-US" sz="2400" baseline="-25000" dirty="0"/>
                <a:t>12</a:t>
              </a:r>
              <a:r>
                <a:rPr lang="el-GR" sz="2400" baseline="-25000" dirty="0"/>
                <a:t> </a:t>
              </a:r>
              <a:endParaRPr lang="en-US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61591" y="2798900"/>
              <a:ext cx="5565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400" dirty="0"/>
                <a:t>β</a:t>
              </a:r>
              <a:r>
                <a:rPr lang="en-US" sz="2400" baseline="-25000" dirty="0"/>
                <a:t>21</a:t>
              </a:r>
              <a:endParaRPr lang="en-US" sz="2400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6692097" y="1247303"/>
              <a:ext cx="740779" cy="6134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69542" y="1280054"/>
              <a:ext cx="3962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400" dirty="0"/>
                <a:t>ζ</a:t>
              </a:r>
              <a:r>
                <a:rPr lang="el-GR" sz="2400" baseline="-25000" dirty="0"/>
                <a:t>1</a:t>
              </a:r>
              <a:endParaRPr lang="en-US" sz="2400" baseline="-250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6308203" y="1862339"/>
              <a:ext cx="558001" cy="690114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0536822" y="1324683"/>
              <a:ext cx="740779" cy="6134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10152928" y="1939719"/>
              <a:ext cx="558001" cy="690114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10738291" y="1347067"/>
              <a:ext cx="39626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400" dirty="0"/>
                <a:t>ζ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289364" y="2754775"/>
              <a:ext cx="798653" cy="1701478"/>
            </a:xfrm>
            <a:custGeom>
              <a:avLst/>
              <a:gdLst>
                <a:gd name="connsiteX0" fmla="*/ 798653 w 798653"/>
                <a:gd name="connsiteY0" fmla="*/ 1701478 h 1701478"/>
                <a:gd name="connsiteX1" fmla="*/ 0 w 798653"/>
                <a:gd name="connsiteY1" fmla="*/ 891250 h 1701478"/>
                <a:gd name="connsiteX2" fmla="*/ 798653 w 798653"/>
                <a:gd name="connsiteY2" fmla="*/ 0 h 170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8653" h="1701478">
                  <a:moveTo>
                    <a:pt x="798653" y="1701478"/>
                  </a:moveTo>
                  <a:cubicBezTo>
                    <a:pt x="399326" y="1438154"/>
                    <a:pt x="0" y="1174830"/>
                    <a:pt x="0" y="891250"/>
                  </a:cubicBezTo>
                  <a:cubicBezTo>
                    <a:pt x="0" y="607670"/>
                    <a:pt x="798653" y="0"/>
                    <a:pt x="798653" y="0"/>
                  </a:cubicBezTo>
                </a:path>
              </a:pathLst>
            </a:custGeom>
            <a:noFill/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88690" y="5654632"/>
            <a:ext cx="10843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Double-headed arrows </a:t>
            </a:r>
            <a:r>
              <a:rPr lang="en-US" sz="2400" dirty="0"/>
              <a:t>mean that the two variables </a:t>
            </a:r>
            <a:r>
              <a:rPr lang="en-US" sz="2400" b="1" dirty="0"/>
              <a:t>covary</a:t>
            </a:r>
            <a:r>
              <a:rPr lang="en-US" sz="2400" dirty="0"/>
              <a:t> (i.e., covariance arrows)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9364" y="3388496"/>
            <a:ext cx="611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cov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607431" y="3390900"/>
            <a:ext cx="1621410" cy="0"/>
          </a:xfrm>
          <a:prstGeom prst="straightConnector1">
            <a:avLst/>
          </a:prstGeom>
          <a:ln w="444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90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for SEM and Path Analysis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5949" y="1690688"/>
            <a:ext cx="115069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Residuals</a:t>
            </a:r>
            <a:r>
              <a:rPr lang="en-US" sz="2400" dirty="0"/>
              <a:t> must “meet” the </a:t>
            </a:r>
            <a:r>
              <a:rPr lang="en-US" sz="2400" b="1" dirty="0"/>
              <a:t>assumptions linearity, normality, homogeneity of variances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Data</a:t>
            </a:r>
            <a:r>
              <a:rPr lang="en-US" sz="2400" dirty="0"/>
              <a:t> is </a:t>
            </a:r>
            <a:r>
              <a:rPr lang="en-US" sz="2400" b="1" dirty="0"/>
              <a:t>multivariate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Sample size </a:t>
            </a:r>
            <a:r>
              <a:rPr lang="en-US" sz="2400" dirty="0"/>
              <a:t>should be </a:t>
            </a:r>
            <a:r>
              <a:rPr lang="en-US" sz="2400" b="1" dirty="0"/>
              <a:t>~10-20  samples for every parameter </a:t>
            </a:r>
            <a:r>
              <a:rPr lang="en-US" sz="2400" dirty="0"/>
              <a:t>that is estimated.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At least 5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</a:t>
            </a:r>
            <a:r>
              <a:rPr lang="en-US" sz="2400" b="1" baseline="30000" dirty="0"/>
              <a:t>3/2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Endogenous variables </a:t>
            </a:r>
            <a:r>
              <a:rPr lang="en-US" sz="2400" dirty="0"/>
              <a:t>must be </a:t>
            </a:r>
            <a:r>
              <a:rPr lang="en-US" sz="2400" b="1" dirty="0"/>
              <a:t>continuous</a:t>
            </a:r>
            <a:r>
              <a:rPr lang="en-US" sz="2400" dirty="0"/>
              <a:t> (potentially ordinal with </a:t>
            </a:r>
          </a:p>
          <a:p>
            <a:r>
              <a:rPr lang="en-US" sz="2400" dirty="0"/>
              <a:t>    at least  5 categories). </a:t>
            </a:r>
          </a:p>
          <a:p>
            <a:endParaRPr lang="en-US" sz="2400" dirty="0"/>
          </a:p>
          <a:p>
            <a:r>
              <a:rPr lang="en-US" sz="2400" i="1" dirty="0"/>
              <a:t>*piecewiseSEM can accommodate categorical variables and non-normal residuals</a:t>
            </a:r>
          </a:p>
        </p:txBody>
      </p:sp>
    </p:spTree>
    <p:extLst>
      <p:ext uri="{BB962C8B-B14F-4D97-AF65-F5344CB8AC3E}">
        <p14:creationId xmlns:p14="http://schemas.microsoft.com/office/powerpoint/2010/main" val="3992432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529" y="-7396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Specifying the Model</a:t>
            </a:r>
          </a:p>
        </p:txBody>
      </p:sp>
      <p:sp>
        <p:nvSpPr>
          <p:cNvPr id="3" name="TextBox 2"/>
          <p:cNvSpPr txBox="1">
            <a:spLocks noChangeAspect="1"/>
          </p:cNvSpPr>
          <p:nvPr/>
        </p:nvSpPr>
        <p:spPr>
          <a:xfrm>
            <a:off x="1262740" y="1267346"/>
            <a:ext cx="9664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After developing hypotheses (path diagrams), we must specify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15F4302-3142-42EA-9C9C-443DA3464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75" y="2217906"/>
            <a:ext cx="6670049" cy="2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24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529" y="-7396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Specifying the Model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0F214FD-863B-467F-8C79-93E4ED252E7F}"/>
              </a:ext>
            </a:extLst>
          </p:cNvPr>
          <p:cNvGrpSpPr/>
          <p:nvPr/>
        </p:nvGrpSpPr>
        <p:grpSpPr>
          <a:xfrm>
            <a:off x="933274" y="1475155"/>
            <a:ext cx="10325451" cy="1915240"/>
            <a:chOff x="748782" y="2814428"/>
            <a:chExt cx="10325451" cy="1915240"/>
          </a:xfrm>
          <a:solidFill>
            <a:schemeClr val="bg1"/>
          </a:solidFill>
        </p:grpSpPr>
        <p:pic>
          <p:nvPicPr>
            <p:cNvPr id="33" name="Picture 2" descr="http://4.bp.blogspot.com/-YZPvdGNERWo/TV18DlaWjVI/AAAAAAAAA1w/MauzZxA34tE/s400/Northern%2Bparula%2BParula%2Bamericana.jpg">
              <a:extLst>
                <a:ext uri="{FF2B5EF4-FFF2-40B4-BE49-F238E27FC236}">
                  <a16:creationId xmlns:a16="http://schemas.microsoft.com/office/drawing/2014/main" id="{CAF2F77C-0BEC-469E-8F68-5D916417E3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234" y="3398864"/>
              <a:ext cx="1521999" cy="1140405"/>
            </a:xfrm>
            <a:prstGeom prst="rect">
              <a:avLst/>
            </a:prstGeom>
            <a:grpFill/>
          </p:spPr>
        </p:pic>
        <p:pic>
          <p:nvPicPr>
            <p:cNvPr id="28" name="Picture 4" descr="http://ts1.mm.bing.net/th?id=HN.608047780146186682&amp;pid=1.7">
              <a:extLst>
                <a:ext uri="{FF2B5EF4-FFF2-40B4-BE49-F238E27FC236}">
                  <a16:creationId xmlns:a16="http://schemas.microsoft.com/office/drawing/2014/main" id="{8A9D8518-C404-4746-99BD-B0534637F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82" y="3404889"/>
              <a:ext cx="1657232" cy="1108274"/>
            </a:xfrm>
            <a:prstGeom prst="rect">
              <a:avLst/>
            </a:prstGeom>
            <a:grpFill/>
            <a:ln w="76200">
              <a:noFill/>
            </a:ln>
          </p:spPr>
        </p:pic>
        <p:pic>
          <p:nvPicPr>
            <p:cNvPr id="29" name="Picture 6" descr="http://ts4.mm.bing.net/th?id=HN.608049755832124375&amp;pid=1.7">
              <a:extLst>
                <a:ext uri="{FF2B5EF4-FFF2-40B4-BE49-F238E27FC236}">
                  <a16:creationId xmlns:a16="http://schemas.microsoft.com/office/drawing/2014/main" id="{CAFA3027-5AF5-4E1E-B46F-5CADFBD278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5650" y="3356206"/>
              <a:ext cx="1831282" cy="1373462"/>
            </a:xfrm>
            <a:prstGeom prst="rect">
              <a:avLst/>
            </a:prstGeom>
            <a:grpFill/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3D08238-D902-43A2-839C-DE7132CAE294}"/>
                </a:ext>
              </a:extLst>
            </p:cNvPr>
            <p:cNvCxnSpPr/>
            <p:nvPr/>
          </p:nvCxnSpPr>
          <p:spPr>
            <a:xfrm>
              <a:off x="3032414" y="3959026"/>
              <a:ext cx="1423839" cy="11724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E4BB8B5-E9C2-4CBB-A04C-09ABC4293587}"/>
                </a:ext>
              </a:extLst>
            </p:cNvPr>
            <p:cNvCxnSpPr/>
            <p:nvPr/>
          </p:nvCxnSpPr>
          <p:spPr>
            <a:xfrm>
              <a:off x="7646329" y="3970750"/>
              <a:ext cx="1648142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DD3482BB-0913-45B0-9A2B-08F4AE720778}"/>
                </a:ext>
              </a:extLst>
            </p:cNvPr>
            <p:cNvSpPr/>
            <p:nvPr/>
          </p:nvSpPr>
          <p:spPr>
            <a:xfrm>
              <a:off x="1724628" y="2814428"/>
              <a:ext cx="7569843" cy="532456"/>
            </a:xfrm>
            <a:custGeom>
              <a:avLst/>
              <a:gdLst>
                <a:gd name="connsiteX0" fmla="*/ 0 w 7569843"/>
                <a:gd name="connsiteY0" fmla="*/ 532456 h 532456"/>
                <a:gd name="connsiteX1" fmla="*/ 4271058 w 7569843"/>
                <a:gd name="connsiteY1" fmla="*/ 21 h 532456"/>
                <a:gd name="connsiteX2" fmla="*/ 7569843 w 7569843"/>
                <a:gd name="connsiteY2" fmla="*/ 509307 h 532456"/>
                <a:gd name="connsiteX3" fmla="*/ 7569843 w 7569843"/>
                <a:gd name="connsiteY3" fmla="*/ 509307 h 53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9843" h="532456">
                  <a:moveTo>
                    <a:pt x="0" y="532456"/>
                  </a:moveTo>
                  <a:cubicBezTo>
                    <a:pt x="1504709" y="268167"/>
                    <a:pt x="3009418" y="3879"/>
                    <a:pt x="4271058" y="21"/>
                  </a:cubicBezTo>
                  <a:cubicBezTo>
                    <a:pt x="5532698" y="-3837"/>
                    <a:pt x="7569843" y="509307"/>
                    <a:pt x="7569843" y="509307"/>
                  </a:cubicBezTo>
                  <a:lnTo>
                    <a:pt x="7569843" y="509307"/>
                  </a:lnTo>
                </a:path>
              </a:pathLst>
            </a:custGeom>
            <a:grpFill/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6A10DAC-6ED7-4010-9B59-DB9805CD3F06}"/>
              </a:ext>
            </a:extLst>
          </p:cNvPr>
          <p:cNvSpPr/>
          <p:nvPr/>
        </p:nvSpPr>
        <p:spPr>
          <a:xfrm>
            <a:off x="3419103" y="5552533"/>
            <a:ext cx="53537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Canopy ~ Rainfall</a:t>
            </a:r>
            <a:endParaRPr lang="en-US" sz="28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64A774-DF08-4972-AC99-FA85823655FB}"/>
              </a:ext>
            </a:extLst>
          </p:cNvPr>
          <p:cNvSpPr/>
          <p:nvPr/>
        </p:nvSpPr>
        <p:spPr>
          <a:xfrm>
            <a:off x="3917954" y="5005974"/>
            <a:ext cx="6850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Bird ~ Canopy + Rainfall</a:t>
            </a:r>
            <a:endParaRPr lang="en-US" sz="2800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76DBA1-F36A-4A18-9154-E3133F04B6BB}"/>
              </a:ext>
            </a:extLst>
          </p:cNvPr>
          <p:cNvSpPr txBox="1"/>
          <p:nvPr/>
        </p:nvSpPr>
        <p:spPr>
          <a:xfrm>
            <a:off x="9736726" y="2990285"/>
            <a:ext cx="1166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Pedro Lourenco</a:t>
            </a:r>
          </a:p>
        </p:txBody>
      </p:sp>
    </p:spTree>
    <p:extLst>
      <p:ext uri="{BB962C8B-B14F-4D97-AF65-F5344CB8AC3E}">
        <p14:creationId xmlns:p14="http://schemas.microsoft.com/office/powerpoint/2010/main" val="2833814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529" y="-7396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Specifying the Model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0F214FD-863B-467F-8C79-93E4ED252E7F}"/>
              </a:ext>
            </a:extLst>
          </p:cNvPr>
          <p:cNvGrpSpPr/>
          <p:nvPr/>
        </p:nvGrpSpPr>
        <p:grpSpPr>
          <a:xfrm>
            <a:off x="2739376" y="1462501"/>
            <a:ext cx="6301444" cy="2940358"/>
            <a:chOff x="687173" y="3404889"/>
            <a:chExt cx="6301444" cy="2940358"/>
          </a:xfrm>
          <a:solidFill>
            <a:schemeClr val="bg1"/>
          </a:solidFill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3A4EABE-A8E9-4E39-929E-A26468E34A5D}"/>
                </a:ext>
              </a:extLst>
            </p:cNvPr>
            <p:cNvGrpSpPr/>
            <p:nvPr/>
          </p:nvGrpSpPr>
          <p:grpSpPr>
            <a:xfrm>
              <a:off x="5439017" y="4236873"/>
              <a:ext cx="1549600" cy="1183234"/>
              <a:chOff x="-5718224" y="3646766"/>
              <a:chExt cx="2417967" cy="2008236"/>
            </a:xfrm>
            <a:grpFill/>
          </p:grpSpPr>
          <p:pic>
            <p:nvPicPr>
              <p:cNvPr id="33" name="Picture 2" descr="http://4.bp.blogspot.com/-YZPvdGNERWo/TV18DlaWjVI/AAAAAAAAA1w/MauzZxA34tE/s400/Northern%2Bparula%2BParula%2Bamericana.jpg">
                <a:extLst>
                  <a:ext uri="{FF2B5EF4-FFF2-40B4-BE49-F238E27FC236}">
                    <a16:creationId xmlns:a16="http://schemas.microsoft.com/office/drawing/2014/main" id="{CAF2F77C-0BEC-469E-8F68-5D916417E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675157" y="3646766"/>
                <a:ext cx="2374900" cy="1935544"/>
              </a:xfrm>
              <a:prstGeom prst="rect">
                <a:avLst/>
              </a:prstGeom>
              <a:grpFill/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4DCFD8-CCCC-45B0-97E6-B2DBFE27C44B}"/>
                  </a:ext>
                </a:extLst>
              </p:cNvPr>
              <p:cNvSpPr txBox="1"/>
              <p:nvPr/>
            </p:nvSpPr>
            <p:spPr>
              <a:xfrm>
                <a:off x="-5718224" y="5184867"/>
                <a:ext cx="1820045" cy="470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Pedro Lourenco</a:t>
                </a:r>
              </a:p>
            </p:txBody>
          </p:sp>
        </p:grpSp>
        <p:pic>
          <p:nvPicPr>
            <p:cNvPr id="28" name="Picture 4" descr="http://ts1.mm.bing.net/th?id=HN.608047780146186682&amp;pid=1.7">
              <a:extLst>
                <a:ext uri="{FF2B5EF4-FFF2-40B4-BE49-F238E27FC236}">
                  <a16:creationId xmlns:a16="http://schemas.microsoft.com/office/drawing/2014/main" id="{8A9D8518-C404-4746-99BD-B0534637F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82" y="3404889"/>
              <a:ext cx="1657232" cy="1108274"/>
            </a:xfrm>
            <a:prstGeom prst="rect">
              <a:avLst/>
            </a:prstGeom>
            <a:grpFill/>
            <a:ln w="76200">
              <a:noFill/>
            </a:ln>
          </p:spPr>
        </p:pic>
        <p:pic>
          <p:nvPicPr>
            <p:cNvPr id="29" name="Picture 6" descr="http://ts4.mm.bing.net/th?id=HN.608049755832124375&amp;pid=1.7">
              <a:extLst>
                <a:ext uri="{FF2B5EF4-FFF2-40B4-BE49-F238E27FC236}">
                  <a16:creationId xmlns:a16="http://schemas.microsoft.com/office/drawing/2014/main" id="{CAFA3027-5AF5-4E1E-B46F-5CADFBD278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73" y="4971785"/>
              <a:ext cx="1831282" cy="1373462"/>
            </a:xfrm>
            <a:prstGeom prst="rect">
              <a:avLst/>
            </a:prstGeom>
            <a:grpFill/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3D08238-D902-43A2-839C-DE7132CAE294}"/>
                </a:ext>
              </a:extLst>
            </p:cNvPr>
            <p:cNvCxnSpPr>
              <a:cxnSpLocks/>
            </p:cNvCxnSpPr>
            <p:nvPr/>
          </p:nvCxnSpPr>
          <p:spPr>
            <a:xfrm>
              <a:off x="3032414" y="3959026"/>
              <a:ext cx="1608013" cy="55413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E4BB8B5-E9C2-4CBB-A04C-09ABC4293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8011" y="5181699"/>
              <a:ext cx="1882416" cy="47681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A64A774-DF08-4972-AC99-FA85823655FB}"/>
              </a:ext>
            </a:extLst>
          </p:cNvPr>
          <p:cNvSpPr/>
          <p:nvPr/>
        </p:nvSpPr>
        <p:spPr>
          <a:xfrm>
            <a:off x="3917954" y="5005974"/>
            <a:ext cx="6850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Bird ~ Canopy + Rainfall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34118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838200" y="2515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Types of 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1552" y="781646"/>
            <a:ext cx="8608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Our multivariate (and univariate) models make the distinction </a:t>
            </a:r>
          </a:p>
          <a:p>
            <a:r>
              <a:rPr lang="en-US" sz="2400" dirty="0"/>
              <a:t>     between response and explanatory variables.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the “real world” the distinction may not be so straight forward.</a:t>
            </a:r>
          </a:p>
        </p:txBody>
      </p:sp>
      <p:pic>
        <p:nvPicPr>
          <p:cNvPr id="1026" name="Picture 2" descr="http://4.bp.blogspot.com/-YZPvdGNERWo/TV18DlaWjVI/AAAAAAAAA1w/MauzZxA34tE/s400/Northern%2Bparula%2BParula%2Bamerica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65" y="3314700"/>
            <a:ext cx="2374900" cy="193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639129" y="3820807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0292" y="4976392"/>
            <a:ext cx="16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Pedro Lourenco</a:t>
            </a:r>
          </a:p>
        </p:txBody>
      </p:sp>
      <p:pic>
        <p:nvPicPr>
          <p:cNvPr id="1028" name="Picture 4" descr="http://ts1.mm.bing.net/th?id=HN.608047780146186682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614" y="3452059"/>
            <a:ext cx="2585915" cy="172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976667" y="3855060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+</a:t>
            </a:r>
          </a:p>
        </p:txBody>
      </p:sp>
      <p:pic>
        <p:nvPicPr>
          <p:cNvPr id="1030" name="Picture 6" descr="http://ts4.mm.bing.net/th?id=HN.608049755832124375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3147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53832" y="5938318"/>
            <a:ext cx="2174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Bird Abundance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50853" y="5661319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10262" y="5892151"/>
            <a:ext cx="110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Rainfall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76667" y="5662389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76013" y="5933669"/>
            <a:ext cx="2010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Canopy Height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1482" y="2808506"/>
            <a:ext cx="137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Response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63688" y="2820230"/>
            <a:ext cx="1664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Explanatory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68135" y="2914014"/>
            <a:ext cx="1664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Explanatory</a:t>
            </a:r>
          </a:p>
        </p:txBody>
      </p:sp>
    </p:spTree>
    <p:extLst>
      <p:ext uri="{BB962C8B-B14F-4D97-AF65-F5344CB8AC3E}">
        <p14:creationId xmlns:p14="http://schemas.microsoft.com/office/powerpoint/2010/main" val="2079656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529" y="-7396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Specifying the Model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0F214FD-863B-467F-8C79-93E4ED252E7F}"/>
              </a:ext>
            </a:extLst>
          </p:cNvPr>
          <p:cNvGrpSpPr/>
          <p:nvPr/>
        </p:nvGrpSpPr>
        <p:grpSpPr>
          <a:xfrm>
            <a:off x="2739376" y="1462501"/>
            <a:ext cx="6301444" cy="2940358"/>
            <a:chOff x="687173" y="3404889"/>
            <a:chExt cx="6301444" cy="2940358"/>
          </a:xfrm>
          <a:solidFill>
            <a:schemeClr val="bg1"/>
          </a:solidFill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3A4EABE-A8E9-4E39-929E-A26468E34A5D}"/>
                </a:ext>
              </a:extLst>
            </p:cNvPr>
            <p:cNvGrpSpPr/>
            <p:nvPr/>
          </p:nvGrpSpPr>
          <p:grpSpPr>
            <a:xfrm>
              <a:off x="5439017" y="4236873"/>
              <a:ext cx="1549600" cy="1183234"/>
              <a:chOff x="-5718224" y="3646766"/>
              <a:chExt cx="2417967" cy="2008236"/>
            </a:xfrm>
            <a:grpFill/>
          </p:grpSpPr>
          <p:pic>
            <p:nvPicPr>
              <p:cNvPr id="33" name="Picture 2" descr="http://4.bp.blogspot.com/-YZPvdGNERWo/TV18DlaWjVI/AAAAAAAAA1w/MauzZxA34tE/s400/Northern%2Bparula%2BParula%2Bamericana.jpg">
                <a:extLst>
                  <a:ext uri="{FF2B5EF4-FFF2-40B4-BE49-F238E27FC236}">
                    <a16:creationId xmlns:a16="http://schemas.microsoft.com/office/drawing/2014/main" id="{CAF2F77C-0BEC-469E-8F68-5D916417E3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675157" y="3646766"/>
                <a:ext cx="2374900" cy="1935544"/>
              </a:xfrm>
              <a:prstGeom prst="rect">
                <a:avLst/>
              </a:prstGeom>
              <a:grpFill/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4DCFD8-CCCC-45B0-97E6-B2DBFE27C44B}"/>
                  </a:ext>
                </a:extLst>
              </p:cNvPr>
              <p:cNvSpPr txBox="1"/>
              <p:nvPr/>
            </p:nvSpPr>
            <p:spPr>
              <a:xfrm>
                <a:off x="-5718224" y="5184867"/>
                <a:ext cx="1820045" cy="470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Pedro Lourenco</a:t>
                </a:r>
              </a:p>
            </p:txBody>
          </p:sp>
        </p:grpSp>
        <p:pic>
          <p:nvPicPr>
            <p:cNvPr id="28" name="Picture 4" descr="http://ts1.mm.bing.net/th?id=HN.608047780146186682&amp;pid=1.7">
              <a:extLst>
                <a:ext uri="{FF2B5EF4-FFF2-40B4-BE49-F238E27FC236}">
                  <a16:creationId xmlns:a16="http://schemas.microsoft.com/office/drawing/2014/main" id="{8A9D8518-C404-4746-99BD-B0534637F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82" y="3404889"/>
              <a:ext cx="1657232" cy="1108274"/>
            </a:xfrm>
            <a:prstGeom prst="rect">
              <a:avLst/>
            </a:prstGeom>
            <a:grpFill/>
            <a:ln w="76200">
              <a:noFill/>
            </a:ln>
          </p:spPr>
        </p:pic>
        <p:pic>
          <p:nvPicPr>
            <p:cNvPr id="29" name="Picture 6" descr="http://ts4.mm.bing.net/th?id=HN.608049755832124375&amp;pid=1.7">
              <a:extLst>
                <a:ext uri="{FF2B5EF4-FFF2-40B4-BE49-F238E27FC236}">
                  <a16:creationId xmlns:a16="http://schemas.microsoft.com/office/drawing/2014/main" id="{CAFA3027-5AF5-4E1E-B46F-5CADFBD278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73" y="4971785"/>
              <a:ext cx="1831282" cy="1373462"/>
            </a:xfrm>
            <a:prstGeom prst="rect">
              <a:avLst/>
            </a:prstGeom>
            <a:grpFill/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3D08238-D902-43A2-839C-DE7132CAE294}"/>
                </a:ext>
              </a:extLst>
            </p:cNvPr>
            <p:cNvCxnSpPr>
              <a:cxnSpLocks/>
            </p:cNvCxnSpPr>
            <p:nvPr/>
          </p:nvCxnSpPr>
          <p:spPr>
            <a:xfrm>
              <a:off x="3032414" y="3959026"/>
              <a:ext cx="1608013" cy="55413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E4BB8B5-E9C2-4CBB-A04C-09ABC4293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8011" y="5181699"/>
              <a:ext cx="1882416" cy="47681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A64A774-DF08-4972-AC99-FA85823655FB}"/>
              </a:ext>
            </a:extLst>
          </p:cNvPr>
          <p:cNvSpPr/>
          <p:nvPr/>
        </p:nvSpPr>
        <p:spPr>
          <a:xfrm>
            <a:off x="3917954" y="5005974"/>
            <a:ext cx="3883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Bird ~ Canopy + Rainfall</a:t>
            </a:r>
            <a:endParaRPr lang="en-US" sz="28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55B94C-89CA-4D0F-ACD1-1320D197874C}"/>
              </a:ext>
            </a:extLst>
          </p:cNvPr>
          <p:cNvSpPr/>
          <p:nvPr/>
        </p:nvSpPr>
        <p:spPr>
          <a:xfrm>
            <a:off x="3946808" y="5465434"/>
            <a:ext cx="3883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Canopy ~~ Rainfall</a:t>
            </a:r>
            <a:endParaRPr lang="en-US" sz="2800" baseline="-250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5B503969-0D42-47D1-9495-6E5015AE02D9}"/>
              </a:ext>
            </a:extLst>
          </p:cNvPr>
          <p:cNvSpPr/>
          <p:nvPr/>
        </p:nvSpPr>
        <p:spPr>
          <a:xfrm>
            <a:off x="1775258" y="2013948"/>
            <a:ext cx="798653" cy="1701478"/>
          </a:xfrm>
          <a:custGeom>
            <a:avLst/>
            <a:gdLst>
              <a:gd name="connsiteX0" fmla="*/ 798653 w 798653"/>
              <a:gd name="connsiteY0" fmla="*/ 1701478 h 1701478"/>
              <a:gd name="connsiteX1" fmla="*/ 0 w 798653"/>
              <a:gd name="connsiteY1" fmla="*/ 891250 h 1701478"/>
              <a:gd name="connsiteX2" fmla="*/ 798653 w 798653"/>
              <a:gd name="connsiteY2" fmla="*/ 0 h 170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653" h="1701478">
                <a:moveTo>
                  <a:pt x="798653" y="1701478"/>
                </a:moveTo>
                <a:cubicBezTo>
                  <a:pt x="399326" y="1438154"/>
                  <a:pt x="0" y="1174830"/>
                  <a:pt x="0" y="891250"/>
                </a:cubicBezTo>
                <a:cubicBezTo>
                  <a:pt x="0" y="607670"/>
                  <a:pt x="798653" y="0"/>
                  <a:pt x="798653" y="0"/>
                </a:cubicBezTo>
              </a:path>
            </a:pathLst>
          </a:custGeom>
          <a:noFill/>
          <a:ln w="34925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70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“Identifying” the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7699" y="1141355"/>
            <a:ext cx="891596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maximum number of parameters </a:t>
            </a:r>
            <a:r>
              <a:rPr lang="en-US" sz="2400" dirty="0"/>
              <a:t>you can estimate </a:t>
            </a:r>
          </a:p>
          <a:p>
            <a:r>
              <a:rPr lang="en-US" sz="2400" dirty="0"/>
              <a:t>    (coefficients, variances and covariances) for </a:t>
            </a:r>
            <a:r>
              <a:rPr lang="en-US" sz="2400" i="1" dirty="0"/>
              <a:t>k</a:t>
            </a:r>
            <a:r>
              <a:rPr lang="en-US" sz="2400" dirty="0"/>
              <a:t> variables is:</a:t>
            </a:r>
          </a:p>
          <a:p>
            <a:endParaRPr lang="en-US" sz="2400" dirty="0"/>
          </a:p>
          <a:p>
            <a:r>
              <a:rPr lang="en-US" sz="3600" dirty="0"/>
              <a:t>                            </a:t>
            </a:r>
            <a:r>
              <a:rPr lang="en-US" sz="3600" b="1" dirty="0"/>
              <a:t>(k</a:t>
            </a:r>
            <a:r>
              <a:rPr lang="en-US" sz="3600" b="1" baseline="30000" dirty="0"/>
              <a:t>2</a:t>
            </a:r>
            <a:r>
              <a:rPr lang="en-US" sz="3600" b="1" dirty="0"/>
              <a:t>+k/2)</a:t>
            </a:r>
          </a:p>
          <a:p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degrees of freedom (df) is the difference between the number </a:t>
            </a:r>
          </a:p>
          <a:p>
            <a:r>
              <a:rPr lang="en-US" sz="2400" dirty="0"/>
              <a:t>     of parameters to estimate and the max. number of parameters.</a:t>
            </a:r>
          </a:p>
          <a:p>
            <a:endParaRPr lang="en-US" sz="2400" dirty="0"/>
          </a:p>
          <a:p>
            <a:r>
              <a:rPr lang="en-US" sz="2400" dirty="0"/>
              <a:t>		- model </a:t>
            </a:r>
            <a:r>
              <a:rPr lang="en-US" sz="2400" b="1" dirty="0"/>
              <a:t>under-identified </a:t>
            </a:r>
            <a:r>
              <a:rPr lang="en-US" sz="2400" dirty="0"/>
              <a:t>if df &lt; 0</a:t>
            </a:r>
          </a:p>
          <a:p>
            <a:endParaRPr lang="en-US" sz="2400" dirty="0"/>
          </a:p>
          <a:p>
            <a:r>
              <a:rPr lang="en-US" sz="2400" dirty="0"/>
              <a:t>		- </a:t>
            </a:r>
            <a:r>
              <a:rPr lang="en-US" sz="2400" b="1" dirty="0"/>
              <a:t>just identified </a:t>
            </a:r>
            <a:r>
              <a:rPr lang="en-US" sz="2400" dirty="0"/>
              <a:t>if df = 0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	- </a:t>
            </a:r>
            <a:r>
              <a:rPr lang="en-US" sz="2400" b="1" dirty="0"/>
              <a:t>over-identified </a:t>
            </a:r>
            <a:r>
              <a:rPr lang="en-US" sz="2400" dirty="0"/>
              <a:t>if df &gt; 0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6300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“Identifying” the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7699" y="1141355"/>
            <a:ext cx="891596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maximum number of parameters </a:t>
            </a:r>
            <a:r>
              <a:rPr lang="en-US" sz="2400" dirty="0"/>
              <a:t>you can estimate </a:t>
            </a:r>
          </a:p>
          <a:p>
            <a:r>
              <a:rPr lang="en-US" sz="2400" dirty="0"/>
              <a:t>    (coefficients, variances and covariances) for </a:t>
            </a:r>
            <a:r>
              <a:rPr lang="en-US" sz="2400" i="1" dirty="0"/>
              <a:t>k</a:t>
            </a:r>
            <a:r>
              <a:rPr lang="en-US" sz="2400" dirty="0"/>
              <a:t> variables is:</a:t>
            </a:r>
          </a:p>
          <a:p>
            <a:endParaRPr lang="en-US" sz="2400" dirty="0"/>
          </a:p>
          <a:p>
            <a:r>
              <a:rPr lang="en-US" sz="3600" dirty="0"/>
              <a:t>                            </a:t>
            </a:r>
            <a:r>
              <a:rPr lang="en-US" sz="3600" b="1" dirty="0"/>
              <a:t>(k</a:t>
            </a:r>
            <a:r>
              <a:rPr lang="en-US" sz="3600" b="1" baseline="30000" dirty="0"/>
              <a:t>2</a:t>
            </a:r>
            <a:r>
              <a:rPr lang="en-US" sz="3600" b="1" dirty="0"/>
              <a:t>+k/2)</a:t>
            </a:r>
          </a:p>
          <a:p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degrees of freedom (df) is the difference between the number </a:t>
            </a:r>
          </a:p>
          <a:p>
            <a:r>
              <a:rPr lang="en-US" sz="2400" dirty="0"/>
              <a:t>     of parameters to estimate and the max. number of parameters.</a:t>
            </a:r>
          </a:p>
          <a:p>
            <a:endParaRPr lang="en-US" sz="2400" dirty="0"/>
          </a:p>
          <a:p>
            <a:r>
              <a:rPr lang="en-US" sz="2400" dirty="0"/>
              <a:t>		- model </a:t>
            </a:r>
            <a:r>
              <a:rPr lang="en-US" sz="2400" b="1" dirty="0"/>
              <a:t>under-identified </a:t>
            </a:r>
            <a:r>
              <a:rPr lang="en-US" sz="2400" dirty="0"/>
              <a:t>if df &lt; 0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- </a:t>
            </a:r>
            <a:r>
              <a:rPr lang="en-US" sz="2400" b="1" dirty="0">
                <a:solidFill>
                  <a:srgbClr val="FF0000"/>
                </a:solidFill>
              </a:rPr>
              <a:t>just identified </a:t>
            </a:r>
            <a:r>
              <a:rPr lang="en-US" sz="2400" dirty="0">
                <a:solidFill>
                  <a:srgbClr val="FF0000"/>
                </a:solidFill>
              </a:rPr>
              <a:t>if df = 0 (no model fit statistics)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- </a:t>
            </a:r>
            <a:r>
              <a:rPr lang="en-US" sz="2400" b="1" dirty="0">
                <a:solidFill>
                  <a:srgbClr val="FF0000"/>
                </a:solidFill>
              </a:rPr>
              <a:t>over-identified </a:t>
            </a:r>
            <a:r>
              <a:rPr lang="en-US" sz="2400" dirty="0">
                <a:solidFill>
                  <a:srgbClr val="FF0000"/>
                </a:solidFill>
              </a:rPr>
              <a:t>if df &gt; 0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3715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Goodness of Fit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2311" y="1477445"/>
            <a:ext cx="1048408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Several measures of fit </a:t>
            </a:r>
            <a:r>
              <a:rPr lang="en-US" sz="2400" dirty="0"/>
              <a:t>exist for assessing sem/path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AutoNum type="arabicParenBoth"/>
            </a:pPr>
            <a:r>
              <a:rPr lang="en-US" sz="2400" b="1" dirty="0"/>
              <a:t>Model Chi-Square </a:t>
            </a:r>
            <a:r>
              <a:rPr lang="en-US" sz="2400" dirty="0"/>
              <a:t>with its df and p-value. - prefer p-value greater than </a:t>
            </a:r>
            <a:r>
              <a:rPr lang="en-US" sz="2400" b="1" dirty="0"/>
              <a:t>0.05</a:t>
            </a:r>
          </a:p>
          <a:p>
            <a:pPr marL="457200" indent="-457200">
              <a:buAutoNum type="arabicParenBoth"/>
            </a:pPr>
            <a:endParaRPr lang="en-US" sz="2400" dirty="0"/>
          </a:p>
          <a:p>
            <a:r>
              <a:rPr lang="en-US" sz="2400" b="1" dirty="0"/>
              <a:t>(2) Root Mean Square Error of Approximation (RMSEA). </a:t>
            </a:r>
            <a:r>
              <a:rPr lang="en-US" sz="2400" dirty="0"/>
              <a:t>- prefer value to be </a:t>
            </a:r>
            <a:r>
              <a:rPr lang="en-US" sz="2400" b="1" dirty="0"/>
              <a:t>&lt; 0.08</a:t>
            </a:r>
          </a:p>
          <a:p>
            <a:r>
              <a:rPr lang="en-US" sz="2400" dirty="0"/>
              <a:t> </a:t>
            </a:r>
          </a:p>
          <a:p>
            <a:r>
              <a:rPr lang="en-US" sz="2400" b="1" dirty="0"/>
              <a:t>(3) Comparative Fit Index (CFI). </a:t>
            </a:r>
            <a:r>
              <a:rPr lang="en-US" sz="2400" dirty="0"/>
              <a:t>- prefer value greater than </a:t>
            </a:r>
            <a:r>
              <a:rPr lang="en-US" sz="2400" b="1" dirty="0"/>
              <a:t>0.90 </a:t>
            </a:r>
          </a:p>
          <a:p>
            <a:endParaRPr lang="en-US" sz="2400" dirty="0"/>
          </a:p>
          <a:p>
            <a:r>
              <a:rPr lang="en-US" sz="2400" b="1" dirty="0"/>
              <a:t>(4) Standardized Root Mean Square Residual (SRMR). </a:t>
            </a:r>
            <a:r>
              <a:rPr lang="en-US" sz="2400" dirty="0"/>
              <a:t>- prefer value &lt; </a:t>
            </a:r>
            <a:r>
              <a:rPr lang="en-US" sz="2400" b="1" dirty="0"/>
              <a:t>0.10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BF3CC-B678-453F-8FAE-602C41E51066}"/>
              </a:ext>
            </a:extLst>
          </p:cNvPr>
          <p:cNvSpPr/>
          <p:nvPr/>
        </p:nvSpPr>
        <p:spPr>
          <a:xfrm>
            <a:off x="4420156" y="856239"/>
            <a:ext cx="3351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Rules of thumb from Kline (2012) </a:t>
            </a:r>
          </a:p>
        </p:txBody>
      </p:sp>
    </p:spTree>
    <p:extLst>
      <p:ext uri="{BB962C8B-B14F-4D97-AF65-F5344CB8AC3E}">
        <p14:creationId xmlns:p14="http://schemas.microsoft.com/office/powerpoint/2010/main" val="2234911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Comparison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9197" y="1277815"/>
            <a:ext cx="920662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key aspect of SEM is the ability to </a:t>
            </a:r>
            <a:r>
              <a:rPr lang="en-US" sz="2400" b="1" dirty="0"/>
              <a:t>compare models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AIC/BIC: </a:t>
            </a:r>
            <a:r>
              <a:rPr lang="en-US" sz="2400" dirty="0"/>
              <a:t>good for </a:t>
            </a:r>
            <a:r>
              <a:rPr lang="en-US" sz="2400" b="1" dirty="0"/>
              <a:t>comparing models </a:t>
            </a:r>
            <a:r>
              <a:rPr lang="en-US" sz="2400" dirty="0"/>
              <a:t>, the lower the better.</a:t>
            </a:r>
          </a:p>
          <a:p>
            <a:r>
              <a:rPr lang="en-US" sz="2400" b="1" dirty="0"/>
              <a:t>             “</a:t>
            </a:r>
            <a:r>
              <a:rPr lang="en-US" sz="2400" dirty="0">
                <a:cs typeface="Times New Roman"/>
              </a:rPr>
              <a:t>∆</a:t>
            </a:r>
            <a:r>
              <a:rPr lang="en-US" sz="2400" b="1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BIC &gt; 5 is strong evidence, &gt; 10 is conclusive evidence”</a:t>
            </a:r>
          </a:p>
          <a:p>
            <a:endParaRPr lang="en-US" sz="2400" dirty="0"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cs typeface="Times New Roman"/>
              </a:rPr>
              <a:t>Likelihood ratio test </a:t>
            </a:r>
            <a:r>
              <a:rPr lang="en-US" sz="2400" dirty="0">
                <a:cs typeface="Times New Roman"/>
              </a:rPr>
              <a:t>(nested models; i.e., is the simpler model better)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54423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F95F-25CD-4AC0-ABC1-90E3ECF8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SEM with Covariance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4CA6D-B003-4042-8A22-2FFA60C9F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2" t="23439" r="11016" b="8542"/>
          <a:stretch/>
        </p:blipFill>
        <p:spPr>
          <a:xfrm>
            <a:off x="2635136" y="1690688"/>
            <a:ext cx="6921727" cy="434826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44665-3900-4576-975A-4BC98F88836F}"/>
              </a:ext>
            </a:extLst>
          </p:cNvPr>
          <p:cNvSpPr txBox="1"/>
          <p:nvPr/>
        </p:nvSpPr>
        <p:spPr>
          <a:xfrm>
            <a:off x="98346" y="6488668"/>
            <a:ext cx="300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courtesy of Jarret Byrnes</a:t>
            </a:r>
          </a:p>
        </p:txBody>
      </p:sp>
    </p:spTree>
    <p:extLst>
      <p:ext uri="{BB962C8B-B14F-4D97-AF65-F5344CB8AC3E}">
        <p14:creationId xmlns:p14="http://schemas.microsoft.com/office/powerpoint/2010/main" val="1587681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EE3F-7101-44CD-AE55-D4FC6365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SEM Example – Keely fire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D7BFF-AB7B-42DD-B5A3-01D5F941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32" y="1945329"/>
            <a:ext cx="6915413" cy="296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80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B08C-79AB-44B7-8561-D7FD4C86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Path Diagram (Indirect model)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2AF2CF-FAF5-4FD1-B211-2E3C20805FDA}"/>
              </a:ext>
            </a:extLst>
          </p:cNvPr>
          <p:cNvSpPr/>
          <p:nvPr/>
        </p:nvSpPr>
        <p:spPr>
          <a:xfrm>
            <a:off x="2101174" y="1690688"/>
            <a:ext cx="1614792" cy="856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Stand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0685BD-B7FD-4DB0-A243-B8BA907BC61F}"/>
              </a:ext>
            </a:extLst>
          </p:cNvPr>
          <p:cNvSpPr/>
          <p:nvPr/>
        </p:nvSpPr>
        <p:spPr>
          <a:xfrm>
            <a:off x="2101174" y="3204960"/>
            <a:ext cx="1614792" cy="856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Elevation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259049-BED7-4B44-A902-B35A856054CB}"/>
              </a:ext>
            </a:extLst>
          </p:cNvPr>
          <p:cNvSpPr/>
          <p:nvPr/>
        </p:nvSpPr>
        <p:spPr>
          <a:xfrm>
            <a:off x="2101174" y="4621956"/>
            <a:ext cx="1614792" cy="856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Dist. From coast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65493-2E0C-4CC4-A916-9EF26504CC63}"/>
              </a:ext>
            </a:extLst>
          </p:cNvPr>
          <p:cNvSpPr/>
          <p:nvPr/>
        </p:nvSpPr>
        <p:spPr>
          <a:xfrm>
            <a:off x="5366425" y="3204960"/>
            <a:ext cx="1614792" cy="856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 Severity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5A03A-F0C4-4960-A6D5-E5E837D9668D}"/>
              </a:ext>
            </a:extLst>
          </p:cNvPr>
          <p:cNvSpPr/>
          <p:nvPr/>
        </p:nvSpPr>
        <p:spPr>
          <a:xfrm>
            <a:off x="8874868" y="3204960"/>
            <a:ext cx="1614792" cy="856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Species Richness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D90299-B3EC-4CAB-977C-13E496FF3EC1}"/>
              </a:ext>
            </a:extLst>
          </p:cNvPr>
          <p:cNvCxnSpPr/>
          <p:nvPr/>
        </p:nvCxnSpPr>
        <p:spPr>
          <a:xfrm>
            <a:off x="3852153" y="2019807"/>
            <a:ext cx="1322962" cy="1409193"/>
          </a:xfrm>
          <a:prstGeom prst="straightConnector1">
            <a:avLst/>
          </a:prstGeom>
          <a:ln w="349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446523-5623-43E0-85E3-85274F4E4B74}"/>
              </a:ext>
            </a:extLst>
          </p:cNvPr>
          <p:cNvCxnSpPr>
            <a:cxnSpLocks/>
          </p:cNvCxnSpPr>
          <p:nvPr/>
        </p:nvCxnSpPr>
        <p:spPr>
          <a:xfrm>
            <a:off x="3795083" y="3684015"/>
            <a:ext cx="1380032" cy="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9059B5-8C6A-4B6E-B4B6-640AA21D0A23}"/>
              </a:ext>
            </a:extLst>
          </p:cNvPr>
          <p:cNvCxnSpPr>
            <a:cxnSpLocks/>
          </p:cNvCxnSpPr>
          <p:nvPr/>
        </p:nvCxnSpPr>
        <p:spPr>
          <a:xfrm>
            <a:off x="7166171" y="3684015"/>
            <a:ext cx="1380032" cy="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22C717-5585-48AC-B4AE-FF1A5E36732F}"/>
              </a:ext>
            </a:extLst>
          </p:cNvPr>
          <p:cNvCxnSpPr>
            <a:cxnSpLocks/>
          </p:cNvCxnSpPr>
          <p:nvPr/>
        </p:nvCxnSpPr>
        <p:spPr>
          <a:xfrm flipV="1">
            <a:off x="3795083" y="4060994"/>
            <a:ext cx="4751120" cy="98898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42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D20B37-7146-4B34-AD0F-B8206DA65112}"/>
              </a:ext>
            </a:extLst>
          </p:cNvPr>
          <p:cNvCxnSpPr>
            <a:cxnSpLocks/>
          </p:cNvCxnSpPr>
          <p:nvPr/>
        </p:nvCxnSpPr>
        <p:spPr>
          <a:xfrm flipV="1">
            <a:off x="3715966" y="3803904"/>
            <a:ext cx="5037890" cy="240833"/>
          </a:xfrm>
          <a:prstGeom prst="straightConnector1">
            <a:avLst/>
          </a:prstGeom>
          <a:ln w="349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4B8B08C-79AB-44B7-8561-D7FD4C86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Path Diagram (Direct model)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2AF2CF-FAF5-4FD1-B211-2E3C20805FDA}"/>
              </a:ext>
            </a:extLst>
          </p:cNvPr>
          <p:cNvSpPr/>
          <p:nvPr/>
        </p:nvSpPr>
        <p:spPr>
          <a:xfrm>
            <a:off x="2101174" y="1690688"/>
            <a:ext cx="1614792" cy="856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Stand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0685BD-B7FD-4DB0-A243-B8BA907BC61F}"/>
              </a:ext>
            </a:extLst>
          </p:cNvPr>
          <p:cNvSpPr/>
          <p:nvPr/>
        </p:nvSpPr>
        <p:spPr>
          <a:xfrm>
            <a:off x="2101174" y="3204960"/>
            <a:ext cx="1614792" cy="856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Elevation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259049-BED7-4B44-A902-B35A856054CB}"/>
              </a:ext>
            </a:extLst>
          </p:cNvPr>
          <p:cNvSpPr/>
          <p:nvPr/>
        </p:nvSpPr>
        <p:spPr>
          <a:xfrm>
            <a:off x="2101174" y="4621956"/>
            <a:ext cx="1614792" cy="856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Dist. From coast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65493-2E0C-4CC4-A916-9EF26504CC63}"/>
              </a:ext>
            </a:extLst>
          </p:cNvPr>
          <p:cNvSpPr/>
          <p:nvPr/>
        </p:nvSpPr>
        <p:spPr>
          <a:xfrm>
            <a:off x="5366425" y="3204960"/>
            <a:ext cx="1614792" cy="856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 Severity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5A03A-F0C4-4960-A6D5-E5E837D9668D}"/>
              </a:ext>
            </a:extLst>
          </p:cNvPr>
          <p:cNvSpPr/>
          <p:nvPr/>
        </p:nvSpPr>
        <p:spPr>
          <a:xfrm>
            <a:off x="8874868" y="3204960"/>
            <a:ext cx="1614792" cy="856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Species Richness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D90299-B3EC-4CAB-977C-13E496FF3EC1}"/>
              </a:ext>
            </a:extLst>
          </p:cNvPr>
          <p:cNvCxnSpPr/>
          <p:nvPr/>
        </p:nvCxnSpPr>
        <p:spPr>
          <a:xfrm>
            <a:off x="3852153" y="2019807"/>
            <a:ext cx="1322962" cy="1409193"/>
          </a:xfrm>
          <a:prstGeom prst="straightConnector1">
            <a:avLst/>
          </a:prstGeom>
          <a:ln w="349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446523-5623-43E0-85E3-85274F4E4B74}"/>
              </a:ext>
            </a:extLst>
          </p:cNvPr>
          <p:cNvCxnSpPr>
            <a:cxnSpLocks/>
          </p:cNvCxnSpPr>
          <p:nvPr/>
        </p:nvCxnSpPr>
        <p:spPr>
          <a:xfrm>
            <a:off x="3795083" y="3684015"/>
            <a:ext cx="1380032" cy="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9059B5-8C6A-4B6E-B4B6-640AA21D0A23}"/>
              </a:ext>
            </a:extLst>
          </p:cNvPr>
          <p:cNvCxnSpPr>
            <a:cxnSpLocks/>
          </p:cNvCxnSpPr>
          <p:nvPr/>
        </p:nvCxnSpPr>
        <p:spPr>
          <a:xfrm>
            <a:off x="7166171" y="3684015"/>
            <a:ext cx="1380032" cy="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22C717-5585-48AC-B4AE-FF1A5E36732F}"/>
              </a:ext>
            </a:extLst>
          </p:cNvPr>
          <p:cNvCxnSpPr>
            <a:cxnSpLocks/>
          </p:cNvCxnSpPr>
          <p:nvPr/>
        </p:nvCxnSpPr>
        <p:spPr>
          <a:xfrm flipV="1">
            <a:off x="3795083" y="4027944"/>
            <a:ext cx="4751120" cy="102203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483669-F3EC-4675-93A7-63F3E6296749}"/>
              </a:ext>
            </a:extLst>
          </p:cNvPr>
          <p:cNvCxnSpPr>
            <a:cxnSpLocks/>
          </p:cNvCxnSpPr>
          <p:nvPr/>
        </p:nvCxnSpPr>
        <p:spPr>
          <a:xfrm>
            <a:off x="3907276" y="1895920"/>
            <a:ext cx="4846580" cy="140811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799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3ACF-B33B-46C3-ABD4-0A3087B6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Specify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5A9CD4-0559-49FD-BDD6-72B367526D08}"/>
              </a:ext>
            </a:extLst>
          </p:cNvPr>
          <p:cNvSpPr/>
          <p:nvPr/>
        </p:nvSpPr>
        <p:spPr>
          <a:xfrm>
            <a:off x="3182112" y="224912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indirect</a:t>
            </a:r>
            <a:r>
              <a:rPr lang="en-US" sz="2400" dirty="0"/>
              <a:t>&lt;- ' firesev ~ age + elev</a:t>
            </a:r>
          </a:p>
          <a:p>
            <a:r>
              <a:rPr lang="en-US" sz="2400" dirty="0"/>
              <a:t>                    rich ~ firesev + distance'</a:t>
            </a:r>
          </a:p>
        </p:txBody>
      </p:sp>
    </p:spTree>
    <p:extLst>
      <p:ext uri="{BB962C8B-B14F-4D97-AF65-F5344CB8AC3E}">
        <p14:creationId xmlns:p14="http://schemas.microsoft.com/office/powerpoint/2010/main" val="145114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-YZPvdGNERWo/TV18DlaWjVI/AAAAAAAAA1w/MauzZxA34tE/s400/Northern%2Bparula%2BParula%2Bamerica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65" y="3314700"/>
            <a:ext cx="2374900" cy="193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639129" y="3820807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0292" y="4976392"/>
            <a:ext cx="16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Pedro Lourenco</a:t>
            </a:r>
          </a:p>
        </p:txBody>
      </p:sp>
      <p:pic>
        <p:nvPicPr>
          <p:cNvPr id="1028" name="Picture 4" descr="http://ts1.mm.bing.net/th?id=HN.608047780146186682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614" y="3452059"/>
            <a:ext cx="2585915" cy="172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976667" y="3855060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=</a:t>
            </a:r>
          </a:p>
        </p:txBody>
      </p:sp>
      <p:pic>
        <p:nvPicPr>
          <p:cNvPr id="1030" name="Picture 6" descr="http://ts4.mm.bing.net/th?id=HN.608049755832124375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3147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53832" y="5938318"/>
            <a:ext cx="2174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Bird Abundance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50853" y="5661319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10262" y="5892151"/>
            <a:ext cx="110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Rainfall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76667" y="5662389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76013" y="5933669"/>
            <a:ext cx="2010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Canopy Height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200" y="2515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Types of Variables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91552" y="781646"/>
            <a:ext cx="8608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Our multivariate (and univariate) models make the distinction </a:t>
            </a:r>
          </a:p>
          <a:p>
            <a:r>
              <a:rPr lang="en-US" sz="2400" dirty="0"/>
              <a:t>     between response and explanatory variables.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the “real world” the distinction may not be so straight forward.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81482" y="2808506"/>
            <a:ext cx="137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Response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89665" y="2808506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???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68135" y="2914014"/>
            <a:ext cx="1664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Explanatory</a:t>
            </a:r>
          </a:p>
        </p:txBody>
      </p:sp>
    </p:spTree>
    <p:extLst>
      <p:ext uri="{BB962C8B-B14F-4D97-AF65-F5344CB8AC3E}">
        <p14:creationId xmlns:p14="http://schemas.microsoft.com/office/powerpoint/2010/main" val="1561278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8B08C-79AB-44B7-8561-D7FD4C86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Path Diagram (Indirect model)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C51663-B79F-431C-8EE2-2A809B13C7AF}"/>
              </a:ext>
            </a:extLst>
          </p:cNvPr>
          <p:cNvGrpSpPr/>
          <p:nvPr/>
        </p:nvGrpSpPr>
        <p:grpSpPr>
          <a:xfrm>
            <a:off x="2101174" y="1690688"/>
            <a:ext cx="8388486" cy="3787302"/>
            <a:chOff x="2101174" y="1690688"/>
            <a:chExt cx="8388486" cy="378730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2AF2CF-FAF5-4FD1-B211-2E3C20805FDA}"/>
                </a:ext>
              </a:extLst>
            </p:cNvPr>
            <p:cNvSpPr/>
            <p:nvPr/>
          </p:nvSpPr>
          <p:spPr>
            <a:xfrm>
              <a:off x="2101174" y="1690688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Stand Age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0685BD-B7FD-4DB0-A243-B8BA907BC61F}"/>
                </a:ext>
              </a:extLst>
            </p:cNvPr>
            <p:cNvSpPr/>
            <p:nvPr/>
          </p:nvSpPr>
          <p:spPr>
            <a:xfrm>
              <a:off x="2101174" y="3204960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Elevation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259049-BED7-4B44-A902-B35A856054CB}"/>
                </a:ext>
              </a:extLst>
            </p:cNvPr>
            <p:cNvSpPr/>
            <p:nvPr/>
          </p:nvSpPr>
          <p:spPr>
            <a:xfrm>
              <a:off x="2101174" y="4621956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Dist. From coast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E65493-2E0C-4CC4-A916-9EF26504CC63}"/>
                </a:ext>
              </a:extLst>
            </p:cNvPr>
            <p:cNvSpPr/>
            <p:nvPr/>
          </p:nvSpPr>
          <p:spPr>
            <a:xfrm>
              <a:off x="5366425" y="3204960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Fire Severity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D5A03A-F0C4-4960-A6D5-E5E837D9668D}"/>
                </a:ext>
              </a:extLst>
            </p:cNvPr>
            <p:cNvSpPr/>
            <p:nvPr/>
          </p:nvSpPr>
          <p:spPr>
            <a:xfrm>
              <a:off x="8874868" y="3204960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Species Richness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AD90299-B3EC-4CAB-977C-13E496FF3EC1}"/>
                </a:ext>
              </a:extLst>
            </p:cNvPr>
            <p:cNvCxnSpPr/>
            <p:nvPr/>
          </p:nvCxnSpPr>
          <p:spPr>
            <a:xfrm>
              <a:off x="3852153" y="2019807"/>
              <a:ext cx="1322962" cy="1409193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5446523-5623-43E0-85E3-85274F4E4B74}"/>
                </a:ext>
              </a:extLst>
            </p:cNvPr>
            <p:cNvCxnSpPr>
              <a:cxnSpLocks/>
            </p:cNvCxnSpPr>
            <p:nvPr/>
          </p:nvCxnSpPr>
          <p:spPr>
            <a:xfrm>
              <a:off x="3795083" y="3684015"/>
              <a:ext cx="1380032" cy="0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39059B5-8C6A-4B6E-B4B6-640AA21D0A23}"/>
                </a:ext>
              </a:extLst>
            </p:cNvPr>
            <p:cNvCxnSpPr>
              <a:cxnSpLocks/>
            </p:cNvCxnSpPr>
            <p:nvPr/>
          </p:nvCxnSpPr>
          <p:spPr>
            <a:xfrm>
              <a:off x="7166171" y="3684015"/>
              <a:ext cx="1380032" cy="0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22C717-5585-48AC-B4AE-FF1A5E3673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083" y="4060994"/>
              <a:ext cx="4751120" cy="988980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6072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3ACF-B33B-46C3-ABD4-0A3087B6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Specify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5A9CD4-0559-49FD-BDD6-72B367526D08}"/>
              </a:ext>
            </a:extLst>
          </p:cNvPr>
          <p:cNvSpPr/>
          <p:nvPr/>
        </p:nvSpPr>
        <p:spPr>
          <a:xfrm>
            <a:off x="3182112" y="224912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indirect</a:t>
            </a:r>
            <a:r>
              <a:rPr lang="en-US" sz="2400" dirty="0"/>
              <a:t>&lt;- ' firesev ~ age + elev</a:t>
            </a:r>
          </a:p>
          <a:p>
            <a:r>
              <a:rPr lang="en-US" sz="2400" dirty="0"/>
              <a:t>                    rich ~ firesev + distance'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596EC-DFE6-45BE-A416-7F88E0B697B9}"/>
              </a:ext>
            </a:extLst>
          </p:cNvPr>
          <p:cNvSpPr/>
          <p:nvPr/>
        </p:nvSpPr>
        <p:spPr>
          <a:xfrm>
            <a:off x="3182112" y="363855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direct</a:t>
            </a:r>
            <a:r>
              <a:rPr lang="en-US" sz="2400" dirty="0"/>
              <a:t>&lt;-' firesev ~ age + elev</a:t>
            </a:r>
          </a:p>
          <a:p>
            <a:r>
              <a:rPr lang="en-US" sz="2400" dirty="0"/>
              <a:t>	   rich ~ firesev + age + elev + distance'</a:t>
            </a:r>
          </a:p>
        </p:txBody>
      </p:sp>
    </p:spTree>
    <p:extLst>
      <p:ext uri="{BB962C8B-B14F-4D97-AF65-F5344CB8AC3E}">
        <p14:creationId xmlns:p14="http://schemas.microsoft.com/office/powerpoint/2010/main" val="598410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D20B37-7146-4B34-AD0F-B8206DA65112}"/>
              </a:ext>
            </a:extLst>
          </p:cNvPr>
          <p:cNvCxnSpPr>
            <a:cxnSpLocks/>
          </p:cNvCxnSpPr>
          <p:nvPr/>
        </p:nvCxnSpPr>
        <p:spPr>
          <a:xfrm flipV="1">
            <a:off x="3715966" y="3803904"/>
            <a:ext cx="5037890" cy="240833"/>
          </a:xfrm>
          <a:prstGeom prst="straightConnector1">
            <a:avLst/>
          </a:prstGeom>
          <a:ln w="349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4B8B08C-79AB-44B7-8561-D7FD4C86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Path Diagram (Direct model)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2AF2CF-FAF5-4FD1-B211-2E3C20805FDA}"/>
              </a:ext>
            </a:extLst>
          </p:cNvPr>
          <p:cNvSpPr/>
          <p:nvPr/>
        </p:nvSpPr>
        <p:spPr>
          <a:xfrm>
            <a:off x="2101174" y="1690688"/>
            <a:ext cx="1614792" cy="856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Stand 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0685BD-B7FD-4DB0-A243-B8BA907BC61F}"/>
              </a:ext>
            </a:extLst>
          </p:cNvPr>
          <p:cNvSpPr/>
          <p:nvPr/>
        </p:nvSpPr>
        <p:spPr>
          <a:xfrm>
            <a:off x="2101174" y="3204960"/>
            <a:ext cx="1614792" cy="856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Elevation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259049-BED7-4B44-A902-B35A856054CB}"/>
              </a:ext>
            </a:extLst>
          </p:cNvPr>
          <p:cNvSpPr/>
          <p:nvPr/>
        </p:nvSpPr>
        <p:spPr>
          <a:xfrm>
            <a:off x="2101174" y="4621956"/>
            <a:ext cx="1614792" cy="856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Dist. From coast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65493-2E0C-4CC4-A916-9EF26504CC63}"/>
              </a:ext>
            </a:extLst>
          </p:cNvPr>
          <p:cNvSpPr/>
          <p:nvPr/>
        </p:nvSpPr>
        <p:spPr>
          <a:xfrm>
            <a:off x="5366425" y="3204960"/>
            <a:ext cx="1614792" cy="856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Fire Severity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5A03A-F0C4-4960-A6D5-E5E837D9668D}"/>
              </a:ext>
            </a:extLst>
          </p:cNvPr>
          <p:cNvSpPr/>
          <p:nvPr/>
        </p:nvSpPr>
        <p:spPr>
          <a:xfrm>
            <a:off x="8874868" y="3204960"/>
            <a:ext cx="1614792" cy="85603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Species Richness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D90299-B3EC-4CAB-977C-13E496FF3EC1}"/>
              </a:ext>
            </a:extLst>
          </p:cNvPr>
          <p:cNvCxnSpPr/>
          <p:nvPr/>
        </p:nvCxnSpPr>
        <p:spPr>
          <a:xfrm>
            <a:off x="3852153" y="2019807"/>
            <a:ext cx="1322962" cy="1409193"/>
          </a:xfrm>
          <a:prstGeom prst="straightConnector1">
            <a:avLst/>
          </a:prstGeom>
          <a:ln w="349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446523-5623-43E0-85E3-85274F4E4B74}"/>
              </a:ext>
            </a:extLst>
          </p:cNvPr>
          <p:cNvCxnSpPr>
            <a:cxnSpLocks/>
          </p:cNvCxnSpPr>
          <p:nvPr/>
        </p:nvCxnSpPr>
        <p:spPr>
          <a:xfrm>
            <a:off x="3795083" y="3684015"/>
            <a:ext cx="1380032" cy="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9059B5-8C6A-4B6E-B4B6-640AA21D0A23}"/>
              </a:ext>
            </a:extLst>
          </p:cNvPr>
          <p:cNvCxnSpPr>
            <a:cxnSpLocks/>
          </p:cNvCxnSpPr>
          <p:nvPr/>
        </p:nvCxnSpPr>
        <p:spPr>
          <a:xfrm>
            <a:off x="7166171" y="3684015"/>
            <a:ext cx="1380032" cy="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22C717-5585-48AC-B4AE-FF1A5E36732F}"/>
              </a:ext>
            </a:extLst>
          </p:cNvPr>
          <p:cNvCxnSpPr>
            <a:cxnSpLocks/>
          </p:cNvCxnSpPr>
          <p:nvPr/>
        </p:nvCxnSpPr>
        <p:spPr>
          <a:xfrm flipV="1">
            <a:off x="3795083" y="4027944"/>
            <a:ext cx="4751120" cy="1022030"/>
          </a:xfrm>
          <a:prstGeom prst="straightConnector1">
            <a:avLst/>
          </a:prstGeom>
          <a:ln w="349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483669-F3EC-4675-93A7-63F3E6296749}"/>
              </a:ext>
            </a:extLst>
          </p:cNvPr>
          <p:cNvCxnSpPr>
            <a:cxnSpLocks/>
          </p:cNvCxnSpPr>
          <p:nvPr/>
        </p:nvCxnSpPr>
        <p:spPr>
          <a:xfrm>
            <a:off x="3907276" y="1895920"/>
            <a:ext cx="4846580" cy="1408112"/>
          </a:xfrm>
          <a:prstGeom prst="straightConnector1">
            <a:avLst/>
          </a:prstGeom>
          <a:ln w="34925" cmpd="sng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24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A2B6-87C6-40DF-B342-BF8A3486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Estimate Coefficients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D807D-4ADC-4DA4-AC40-2E232AEF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2081212"/>
            <a:ext cx="5543550" cy="2695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E094F8-A396-4F5C-82B3-8B8DA65E442D}"/>
              </a:ext>
            </a:extLst>
          </p:cNvPr>
          <p:cNvSpPr txBox="1"/>
          <p:nvPr/>
        </p:nvSpPr>
        <p:spPr>
          <a:xfrm>
            <a:off x="5091975" y="1459855"/>
            <a:ext cx="200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Indirect model</a:t>
            </a:r>
          </a:p>
        </p:txBody>
      </p:sp>
    </p:spTree>
    <p:extLst>
      <p:ext uri="{BB962C8B-B14F-4D97-AF65-F5344CB8AC3E}">
        <p14:creationId xmlns:p14="http://schemas.microsoft.com/office/powerpoint/2010/main" val="2014999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A2B6-87C6-40DF-B342-BF8A3486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Estimate Coefficients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D807D-4ADC-4DA4-AC40-2E232AEF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2081212"/>
            <a:ext cx="5543550" cy="2695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E094F8-A396-4F5C-82B3-8B8DA65E442D}"/>
              </a:ext>
            </a:extLst>
          </p:cNvPr>
          <p:cNvSpPr txBox="1"/>
          <p:nvPr/>
        </p:nvSpPr>
        <p:spPr>
          <a:xfrm>
            <a:off x="5091975" y="1497333"/>
            <a:ext cx="200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Indirect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BBA71-1C28-457A-B4DF-0802720B5768}"/>
              </a:ext>
            </a:extLst>
          </p:cNvPr>
          <p:cNvSpPr/>
          <p:nvPr/>
        </p:nvSpPr>
        <p:spPr>
          <a:xfrm>
            <a:off x="3161488" y="3530981"/>
            <a:ext cx="5817141" cy="1430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733C62-D131-4689-8B8E-E52AD22A27B0}"/>
              </a:ext>
            </a:extLst>
          </p:cNvPr>
          <p:cNvGrpSpPr/>
          <p:nvPr/>
        </p:nvGrpSpPr>
        <p:grpSpPr>
          <a:xfrm>
            <a:off x="2828544" y="3921505"/>
            <a:ext cx="6888480" cy="2695575"/>
            <a:chOff x="2101174" y="1690688"/>
            <a:chExt cx="8388486" cy="37873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6A55AD-9949-4EFA-B06C-36CAA7AFBE11}"/>
                </a:ext>
              </a:extLst>
            </p:cNvPr>
            <p:cNvSpPr/>
            <p:nvPr/>
          </p:nvSpPr>
          <p:spPr>
            <a:xfrm>
              <a:off x="2101174" y="1690688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Stand 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0A8115-1088-41E9-AB45-75507DF950E2}"/>
                </a:ext>
              </a:extLst>
            </p:cNvPr>
            <p:cNvSpPr/>
            <p:nvPr/>
          </p:nvSpPr>
          <p:spPr>
            <a:xfrm>
              <a:off x="2101174" y="3204960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Elevation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011828-C04A-4F3F-A43F-8E4FDAEAEE79}"/>
                </a:ext>
              </a:extLst>
            </p:cNvPr>
            <p:cNvSpPr/>
            <p:nvPr/>
          </p:nvSpPr>
          <p:spPr>
            <a:xfrm>
              <a:off x="2101174" y="4621956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Dist. From coast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ECAAF0-BEEF-4C1B-AAB4-DBC8EF1063EB}"/>
                </a:ext>
              </a:extLst>
            </p:cNvPr>
            <p:cNvSpPr/>
            <p:nvPr/>
          </p:nvSpPr>
          <p:spPr>
            <a:xfrm>
              <a:off x="5366425" y="3204960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Fire Severity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A9622F-96F5-4FFB-9B4D-A138FF1D890A}"/>
                </a:ext>
              </a:extLst>
            </p:cNvPr>
            <p:cNvSpPr/>
            <p:nvPr/>
          </p:nvSpPr>
          <p:spPr>
            <a:xfrm>
              <a:off x="8874868" y="3204960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Species Richness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1D9143-68C4-4DF2-91FA-A89E7E978C86}"/>
                </a:ext>
              </a:extLst>
            </p:cNvPr>
            <p:cNvCxnSpPr/>
            <p:nvPr/>
          </p:nvCxnSpPr>
          <p:spPr>
            <a:xfrm>
              <a:off x="3852153" y="2019807"/>
              <a:ext cx="1322962" cy="1409193"/>
            </a:xfrm>
            <a:prstGeom prst="straightConnector1">
              <a:avLst/>
            </a:prstGeom>
            <a:ln w="63500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DAE166-B0F7-438C-8440-E6919880C54C}"/>
                </a:ext>
              </a:extLst>
            </p:cNvPr>
            <p:cNvCxnSpPr>
              <a:cxnSpLocks/>
            </p:cNvCxnSpPr>
            <p:nvPr/>
          </p:nvCxnSpPr>
          <p:spPr>
            <a:xfrm>
              <a:off x="3795083" y="3684015"/>
              <a:ext cx="1380032" cy="0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F77C50-6AE1-4096-9300-52E30A17D99B}"/>
                </a:ext>
              </a:extLst>
            </p:cNvPr>
            <p:cNvCxnSpPr>
              <a:cxnSpLocks/>
            </p:cNvCxnSpPr>
            <p:nvPr/>
          </p:nvCxnSpPr>
          <p:spPr>
            <a:xfrm>
              <a:off x="7166171" y="3684015"/>
              <a:ext cx="1380032" cy="0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6455C8E-06D9-4AE6-9852-002AC6FC0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083" y="4060994"/>
              <a:ext cx="4751120" cy="988980"/>
            </a:xfrm>
            <a:prstGeom prst="straightConnector1">
              <a:avLst/>
            </a:prstGeom>
            <a:ln w="63500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007AE8-76F0-4377-B502-DFBF5E40CB7F}"/>
              </a:ext>
            </a:extLst>
          </p:cNvPr>
          <p:cNvSpPr txBox="1"/>
          <p:nvPr/>
        </p:nvSpPr>
        <p:spPr>
          <a:xfrm>
            <a:off x="4666081" y="422614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A2B445-6BF3-4D79-9517-EDF0BF8B0C74}"/>
              </a:ext>
            </a:extLst>
          </p:cNvPr>
          <p:cNvSpPr txBox="1"/>
          <p:nvPr/>
        </p:nvSpPr>
        <p:spPr>
          <a:xfrm>
            <a:off x="5576890" y="60583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2470AD-356A-4AD4-8600-C805796C50A7}"/>
              </a:ext>
            </a:extLst>
          </p:cNvPr>
          <p:cNvSpPr txBox="1"/>
          <p:nvPr/>
        </p:nvSpPr>
        <p:spPr>
          <a:xfrm>
            <a:off x="4369365" y="531971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4EAEE5-D63C-4A92-B5DF-393DB8953EAE}"/>
              </a:ext>
            </a:extLst>
          </p:cNvPr>
          <p:cNvSpPr txBox="1"/>
          <p:nvPr/>
        </p:nvSpPr>
        <p:spPr>
          <a:xfrm>
            <a:off x="6987832" y="528972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-0.22</a:t>
            </a:r>
          </a:p>
        </p:txBody>
      </p:sp>
    </p:spTree>
    <p:extLst>
      <p:ext uri="{BB962C8B-B14F-4D97-AF65-F5344CB8AC3E}">
        <p14:creationId xmlns:p14="http://schemas.microsoft.com/office/powerpoint/2010/main" val="102577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A2B6-87C6-40DF-B342-BF8A3486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Estimate Coefficients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D807D-4ADC-4DA4-AC40-2E232AEF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2081212"/>
            <a:ext cx="5543550" cy="2695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E094F8-A396-4F5C-82B3-8B8DA65E442D}"/>
              </a:ext>
            </a:extLst>
          </p:cNvPr>
          <p:cNvSpPr txBox="1"/>
          <p:nvPr/>
        </p:nvSpPr>
        <p:spPr>
          <a:xfrm>
            <a:off x="5091975" y="1497333"/>
            <a:ext cx="200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Indirect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BBA71-1C28-457A-B4DF-0802720B5768}"/>
              </a:ext>
            </a:extLst>
          </p:cNvPr>
          <p:cNvSpPr/>
          <p:nvPr/>
        </p:nvSpPr>
        <p:spPr>
          <a:xfrm>
            <a:off x="3161488" y="3530981"/>
            <a:ext cx="5817141" cy="1430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733C62-D131-4689-8B8E-E52AD22A27B0}"/>
              </a:ext>
            </a:extLst>
          </p:cNvPr>
          <p:cNvGrpSpPr/>
          <p:nvPr/>
        </p:nvGrpSpPr>
        <p:grpSpPr>
          <a:xfrm>
            <a:off x="2828544" y="3921505"/>
            <a:ext cx="6888480" cy="2695575"/>
            <a:chOff x="2101174" y="1690688"/>
            <a:chExt cx="8388486" cy="37873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6A55AD-9949-4EFA-B06C-36CAA7AFBE11}"/>
                </a:ext>
              </a:extLst>
            </p:cNvPr>
            <p:cNvSpPr/>
            <p:nvPr/>
          </p:nvSpPr>
          <p:spPr>
            <a:xfrm>
              <a:off x="2101174" y="1690688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Stand 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0A8115-1088-41E9-AB45-75507DF950E2}"/>
                </a:ext>
              </a:extLst>
            </p:cNvPr>
            <p:cNvSpPr/>
            <p:nvPr/>
          </p:nvSpPr>
          <p:spPr>
            <a:xfrm>
              <a:off x="2101174" y="3204960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Elevation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011828-C04A-4F3F-A43F-8E4FDAEAEE79}"/>
                </a:ext>
              </a:extLst>
            </p:cNvPr>
            <p:cNvSpPr/>
            <p:nvPr/>
          </p:nvSpPr>
          <p:spPr>
            <a:xfrm>
              <a:off x="2101174" y="4621956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Dist. From coast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ECAAF0-BEEF-4C1B-AAB4-DBC8EF1063EB}"/>
                </a:ext>
              </a:extLst>
            </p:cNvPr>
            <p:cNvSpPr/>
            <p:nvPr/>
          </p:nvSpPr>
          <p:spPr>
            <a:xfrm>
              <a:off x="5366425" y="3204960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Fire Severity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A9622F-96F5-4FFB-9B4D-A138FF1D890A}"/>
                </a:ext>
              </a:extLst>
            </p:cNvPr>
            <p:cNvSpPr/>
            <p:nvPr/>
          </p:nvSpPr>
          <p:spPr>
            <a:xfrm>
              <a:off x="8874868" y="3204960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Species Richness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1D9143-68C4-4DF2-91FA-A89E7E978C86}"/>
                </a:ext>
              </a:extLst>
            </p:cNvPr>
            <p:cNvCxnSpPr/>
            <p:nvPr/>
          </p:nvCxnSpPr>
          <p:spPr>
            <a:xfrm>
              <a:off x="3852153" y="2019807"/>
              <a:ext cx="1322962" cy="1409193"/>
            </a:xfrm>
            <a:prstGeom prst="straightConnector1">
              <a:avLst/>
            </a:prstGeom>
            <a:ln w="63500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DAE166-B0F7-438C-8440-E6919880C54C}"/>
                </a:ext>
              </a:extLst>
            </p:cNvPr>
            <p:cNvCxnSpPr>
              <a:cxnSpLocks/>
            </p:cNvCxnSpPr>
            <p:nvPr/>
          </p:nvCxnSpPr>
          <p:spPr>
            <a:xfrm>
              <a:off x="3795083" y="3684015"/>
              <a:ext cx="1380032" cy="0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F77C50-6AE1-4096-9300-52E30A17D99B}"/>
                </a:ext>
              </a:extLst>
            </p:cNvPr>
            <p:cNvCxnSpPr>
              <a:cxnSpLocks/>
            </p:cNvCxnSpPr>
            <p:nvPr/>
          </p:nvCxnSpPr>
          <p:spPr>
            <a:xfrm>
              <a:off x="7166171" y="3684015"/>
              <a:ext cx="1380032" cy="0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6455C8E-06D9-4AE6-9852-002AC6FC0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083" y="4060994"/>
              <a:ext cx="4751120" cy="988980"/>
            </a:xfrm>
            <a:prstGeom prst="straightConnector1">
              <a:avLst/>
            </a:prstGeom>
            <a:ln w="63500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007AE8-76F0-4377-B502-DFBF5E40CB7F}"/>
              </a:ext>
            </a:extLst>
          </p:cNvPr>
          <p:cNvSpPr txBox="1"/>
          <p:nvPr/>
        </p:nvSpPr>
        <p:spPr>
          <a:xfrm>
            <a:off x="4666081" y="422614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A2B445-6BF3-4D79-9517-EDF0BF8B0C74}"/>
              </a:ext>
            </a:extLst>
          </p:cNvPr>
          <p:cNvSpPr txBox="1"/>
          <p:nvPr/>
        </p:nvSpPr>
        <p:spPr>
          <a:xfrm>
            <a:off x="5576890" y="60583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2470AD-356A-4AD4-8600-C805796C50A7}"/>
              </a:ext>
            </a:extLst>
          </p:cNvPr>
          <p:cNvSpPr txBox="1"/>
          <p:nvPr/>
        </p:nvSpPr>
        <p:spPr>
          <a:xfrm>
            <a:off x="4369365" y="531971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4EAEE5-D63C-4A92-B5DF-393DB8953EAE}"/>
              </a:ext>
            </a:extLst>
          </p:cNvPr>
          <p:cNvSpPr txBox="1"/>
          <p:nvPr/>
        </p:nvSpPr>
        <p:spPr>
          <a:xfrm>
            <a:off x="6987832" y="528972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-0.22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8864E1-5868-4BD7-9171-E5563A8D7FE7}"/>
              </a:ext>
            </a:extLst>
          </p:cNvPr>
          <p:cNvSpPr txBox="1"/>
          <p:nvPr/>
        </p:nvSpPr>
        <p:spPr>
          <a:xfrm>
            <a:off x="5827258" y="4180125"/>
            <a:ext cx="1941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0.47 *-0.22 = -0.10</a:t>
            </a:r>
          </a:p>
        </p:txBody>
      </p:sp>
    </p:spTree>
    <p:extLst>
      <p:ext uri="{BB962C8B-B14F-4D97-AF65-F5344CB8AC3E}">
        <p14:creationId xmlns:p14="http://schemas.microsoft.com/office/powerpoint/2010/main" val="2871742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A2B6-87C6-40DF-B342-BF8A3486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Estimate Coefficients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D807D-4ADC-4DA4-AC40-2E232AEF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2081212"/>
            <a:ext cx="5543550" cy="2695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E094F8-A396-4F5C-82B3-8B8DA65E442D}"/>
              </a:ext>
            </a:extLst>
          </p:cNvPr>
          <p:cNvSpPr txBox="1"/>
          <p:nvPr/>
        </p:nvSpPr>
        <p:spPr>
          <a:xfrm>
            <a:off x="5091975" y="1497333"/>
            <a:ext cx="200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Indirect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BBA71-1C28-457A-B4DF-0802720B5768}"/>
              </a:ext>
            </a:extLst>
          </p:cNvPr>
          <p:cNvSpPr/>
          <p:nvPr/>
        </p:nvSpPr>
        <p:spPr>
          <a:xfrm>
            <a:off x="3161488" y="3530981"/>
            <a:ext cx="5817141" cy="1430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733C62-D131-4689-8B8E-E52AD22A27B0}"/>
              </a:ext>
            </a:extLst>
          </p:cNvPr>
          <p:cNvGrpSpPr/>
          <p:nvPr/>
        </p:nvGrpSpPr>
        <p:grpSpPr>
          <a:xfrm>
            <a:off x="2828544" y="3921505"/>
            <a:ext cx="6888480" cy="2695575"/>
            <a:chOff x="2101174" y="1690688"/>
            <a:chExt cx="8388486" cy="37873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6A55AD-9949-4EFA-B06C-36CAA7AFBE11}"/>
                </a:ext>
              </a:extLst>
            </p:cNvPr>
            <p:cNvSpPr/>
            <p:nvPr/>
          </p:nvSpPr>
          <p:spPr>
            <a:xfrm>
              <a:off x="2101174" y="1690688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Stand 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0A8115-1088-41E9-AB45-75507DF950E2}"/>
                </a:ext>
              </a:extLst>
            </p:cNvPr>
            <p:cNvSpPr/>
            <p:nvPr/>
          </p:nvSpPr>
          <p:spPr>
            <a:xfrm>
              <a:off x="2101174" y="3204960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Elevation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011828-C04A-4F3F-A43F-8E4FDAEAEE79}"/>
                </a:ext>
              </a:extLst>
            </p:cNvPr>
            <p:cNvSpPr/>
            <p:nvPr/>
          </p:nvSpPr>
          <p:spPr>
            <a:xfrm>
              <a:off x="2101174" y="4621956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Dist. From coast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ECAAF0-BEEF-4C1B-AAB4-DBC8EF1063EB}"/>
                </a:ext>
              </a:extLst>
            </p:cNvPr>
            <p:cNvSpPr/>
            <p:nvPr/>
          </p:nvSpPr>
          <p:spPr>
            <a:xfrm>
              <a:off x="5366425" y="3204960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Fire Severity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A9622F-96F5-4FFB-9B4D-A138FF1D890A}"/>
                </a:ext>
              </a:extLst>
            </p:cNvPr>
            <p:cNvSpPr/>
            <p:nvPr/>
          </p:nvSpPr>
          <p:spPr>
            <a:xfrm>
              <a:off x="8874868" y="3204960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Species Richness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1D9143-68C4-4DF2-91FA-A89E7E978C86}"/>
                </a:ext>
              </a:extLst>
            </p:cNvPr>
            <p:cNvCxnSpPr/>
            <p:nvPr/>
          </p:nvCxnSpPr>
          <p:spPr>
            <a:xfrm>
              <a:off x="3852153" y="2019807"/>
              <a:ext cx="1322962" cy="1409193"/>
            </a:xfrm>
            <a:prstGeom prst="straightConnector1">
              <a:avLst/>
            </a:prstGeom>
            <a:ln w="63500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DAE166-B0F7-438C-8440-E6919880C54C}"/>
                </a:ext>
              </a:extLst>
            </p:cNvPr>
            <p:cNvCxnSpPr>
              <a:cxnSpLocks/>
            </p:cNvCxnSpPr>
            <p:nvPr/>
          </p:nvCxnSpPr>
          <p:spPr>
            <a:xfrm>
              <a:off x="3795083" y="3684015"/>
              <a:ext cx="1380032" cy="0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F77C50-6AE1-4096-9300-52E30A17D99B}"/>
                </a:ext>
              </a:extLst>
            </p:cNvPr>
            <p:cNvCxnSpPr>
              <a:cxnSpLocks/>
            </p:cNvCxnSpPr>
            <p:nvPr/>
          </p:nvCxnSpPr>
          <p:spPr>
            <a:xfrm>
              <a:off x="7166171" y="3684015"/>
              <a:ext cx="1380032" cy="0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6455C8E-06D9-4AE6-9852-002AC6FC0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083" y="4060994"/>
              <a:ext cx="4751120" cy="988980"/>
            </a:xfrm>
            <a:prstGeom prst="straightConnector1">
              <a:avLst/>
            </a:prstGeom>
            <a:ln w="63500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007AE8-76F0-4377-B502-DFBF5E40CB7F}"/>
              </a:ext>
            </a:extLst>
          </p:cNvPr>
          <p:cNvSpPr txBox="1"/>
          <p:nvPr/>
        </p:nvSpPr>
        <p:spPr>
          <a:xfrm>
            <a:off x="4666081" y="422614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A2B445-6BF3-4D79-9517-EDF0BF8B0C74}"/>
              </a:ext>
            </a:extLst>
          </p:cNvPr>
          <p:cNvSpPr txBox="1"/>
          <p:nvPr/>
        </p:nvSpPr>
        <p:spPr>
          <a:xfrm>
            <a:off x="5576890" y="60583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2470AD-356A-4AD4-8600-C805796C50A7}"/>
              </a:ext>
            </a:extLst>
          </p:cNvPr>
          <p:cNvSpPr txBox="1"/>
          <p:nvPr/>
        </p:nvSpPr>
        <p:spPr>
          <a:xfrm>
            <a:off x="4369365" y="531971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4EAEE5-D63C-4A92-B5DF-393DB8953EAE}"/>
              </a:ext>
            </a:extLst>
          </p:cNvPr>
          <p:cNvSpPr txBox="1"/>
          <p:nvPr/>
        </p:nvSpPr>
        <p:spPr>
          <a:xfrm>
            <a:off x="6987832" y="528972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B9A94D-72D0-4751-8FD5-E620789E2998}"/>
              </a:ext>
            </a:extLst>
          </p:cNvPr>
          <p:cNvSpPr txBox="1"/>
          <p:nvPr/>
        </p:nvSpPr>
        <p:spPr>
          <a:xfrm>
            <a:off x="8552099" y="559116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 0.38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959A67-2155-4B80-9C58-1CB0803405C2}"/>
              </a:ext>
            </a:extLst>
          </p:cNvPr>
          <p:cNvSpPr txBox="1"/>
          <p:nvPr/>
        </p:nvSpPr>
        <p:spPr>
          <a:xfrm>
            <a:off x="5648302" y="554833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 0.23 </a:t>
            </a:r>
          </a:p>
        </p:txBody>
      </p:sp>
    </p:spTree>
    <p:extLst>
      <p:ext uri="{BB962C8B-B14F-4D97-AF65-F5344CB8AC3E}">
        <p14:creationId xmlns:p14="http://schemas.microsoft.com/office/powerpoint/2010/main" val="2009443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838F56-A7A4-4432-87F6-525788C0C9D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113726" y="5048324"/>
            <a:ext cx="4277259" cy="255586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4BA2B6-87C6-40DF-B342-BF8A3486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Estimate Coefficients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094F8-A396-4F5C-82B3-8B8DA65E442D}"/>
              </a:ext>
            </a:extLst>
          </p:cNvPr>
          <p:cNvSpPr txBox="1"/>
          <p:nvPr/>
        </p:nvSpPr>
        <p:spPr>
          <a:xfrm>
            <a:off x="5091975" y="1497333"/>
            <a:ext cx="179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Direct model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733C62-D131-4689-8B8E-E52AD22A27B0}"/>
              </a:ext>
            </a:extLst>
          </p:cNvPr>
          <p:cNvGrpSpPr/>
          <p:nvPr/>
        </p:nvGrpSpPr>
        <p:grpSpPr>
          <a:xfrm>
            <a:off x="2828544" y="3921505"/>
            <a:ext cx="6888480" cy="2695575"/>
            <a:chOff x="2101174" y="1690688"/>
            <a:chExt cx="8388486" cy="37873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6A55AD-9949-4EFA-B06C-36CAA7AFBE11}"/>
                </a:ext>
              </a:extLst>
            </p:cNvPr>
            <p:cNvSpPr/>
            <p:nvPr/>
          </p:nvSpPr>
          <p:spPr>
            <a:xfrm>
              <a:off x="2101174" y="1690688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Stand 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0A8115-1088-41E9-AB45-75507DF950E2}"/>
                </a:ext>
              </a:extLst>
            </p:cNvPr>
            <p:cNvSpPr/>
            <p:nvPr/>
          </p:nvSpPr>
          <p:spPr>
            <a:xfrm>
              <a:off x="2101174" y="3204960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Elevation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011828-C04A-4F3F-A43F-8E4FDAEAEE79}"/>
                </a:ext>
              </a:extLst>
            </p:cNvPr>
            <p:cNvSpPr/>
            <p:nvPr/>
          </p:nvSpPr>
          <p:spPr>
            <a:xfrm>
              <a:off x="2101174" y="4621956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Dist. From coast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ECAAF0-BEEF-4C1B-AAB4-DBC8EF1063EB}"/>
                </a:ext>
              </a:extLst>
            </p:cNvPr>
            <p:cNvSpPr/>
            <p:nvPr/>
          </p:nvSpPr>
          <p:spPr>
            <a:xfrm>
              <a:off x="5366425" y="3204960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Fire Severity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A9622F-96F5-4FFB-9B4D-A138FF1D890A}"/>
                </a:ext>
              </a:extLst>
            </p:cNvPr>
            <p:cNvSpPr/>
            <p:nvPr/>
          </p:nvSpPr>
          <p:spPr>
            <a:xfrm>
              <a:off x="8874868" y="3204960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Species Richness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1D9143-68C4-4DF2-91FA-A89E7E978C86}"/>
                </a:ext>
              </a:extLst>
            </p:cNvPr>
            <p:cNvCxnSpPr/>
            <p:nvPr/>
          </p:nvCxnSpPr>
          <p:spPr>
            <a:xfrm>
              <a:off x="3852153" y="2019807"/>
              <a:ext cx="1322962" cy="1409193"/>
            </a:xfrm>
            <a:prstGeom prst="straightConnector1">
              <a:avLst/>
            </a:prstGeom>
            <a:ln w="63500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DAE166-B0F7-438C-8440-E6919880C54C}"/>
                </a:ext>
              </a:extLst>
            </p:cNvPr>
            <p:cNvCxnSpPr>
              <a:cxnSpLocks/>
            </p:cNvCxnSpPr>
            <p:nvPr/>
          </p:nvCxnSpPr>
          <p:spPr>
            <a:xfrm>
              <a:off x="3795083" y="3684015"/>
              <a:ext cx="1380032" cy="0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F77C50-6AE1-4096-9300-52E30A17D99B}"/>
                </a:ext>
              </a:extLst>
            </p:cNvPr>
            <p:cNvCxnSpPr>
              <a:cxnSpLocks/>
            </p:cNvCxnSpPr>
            <p:nvPr/>
          </p:nvCxnSpPr>
          <p:spPr>
            <a:xfrm>
              <a:off x="7166171" y="3684015"/>
              <a:ext cx="1380032" cy="0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6455C8E-06D9-4AE6-9852-002AC6FC0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083" y="4060994"/>
              <a:ext cx="4751120" cy="988980"/>
            </a:xfrm>
            <a:prstGeom prst="straightConnector1">
              <a:avLst/>
            </a:prstGeom>
            <a:ln w="63500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007AE8-76F0-4377-B502-DFBF5E40CB7F}"/>
              </a:ext>
            </a:extLst>
          </p:cNvPr>
          <p:cNvSpPr txBox="1"/>
          <p:nvPr/>
        </p:nvSpPr>
        <p:spPr>
          <a:xfrm>
            <a:off x="4154583" y="451008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A2B445-6BF3-4D79-9517-EDF0BF8B0C74}"/>
              </a:ext>
            </a:extLst>
          </p:cNvPr>
          <p:cNvSpPr txBox="1"/>
          <p:nvPr/>
        </p:nvSpPr>
        <p:spPr>
          <a:xfrm>
            <a:off x="5576890" y="60583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2470AD-356A-4AD4-8600-C805796C50A7}"/>
              </a:ext>
            </a:extLst>
          </p:cNvPr>
          <p:cNvSpPr txBox="1"/>
          <p:nvPr/>
        </p:nvSpPr>
        <p:spPr>
          <a:xfrm>
            <a:off x="4369365" y="531971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4EAEE5-D63C-4A92-B5DF-393DB8953EAE}"/>
              </a:ext>
            </a:extLst>
          </p:cNvPr>
          <p:cNvSpPr txBox="1"/>
          <p:nvPr/>
        </p:nvSpPr>
        <p:spPr>
          <a:xfrm>
            <a:off x="6987832" y="528972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-0.20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9A78D7E-F81D-4D22-8F41-A29C47609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567" y="2006243"/>
            <a:ext cx="5429250" cy="19050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9DF54D-84C8-4F32-836E-A8DF925E495C}"/>
              </a:ext>
            </a:extLst>
          </p:cNvPr>
          <p:cNvCxnSpPr>
            <a:cxnSpLocks/>
          </p:cNvCxnSpPr>
          <p:nvPr/>
        </p:nvCxnSpPr>
        <p:spPr>
          <a:xfrm>
            <a:off x="4187606" y="4026940"/>
            <a:ext cx="4123785" cy="1218798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F64FBF-25FF-472E-ABB1-78B0630E8049}"/>
              </a:ext>
            </a:extLst>
          </p:cNvPr>
          <p:cNvSpPr txBox="1"/>
          <p:nvPr/>
        </p:nvSpPr>
        <p:spPr>
          <a:xfrm>
            <a:off x="5873606" y="421155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BFEB24-9DB2-42D2-B6D7-83AA37065289}"/>
              </a:ext>
            </a:extLst>
          </p:cNvPr>
          <p:cNvSpPr txBox="1"/>
          <p:nvPr/>
        </p:nvSpPr>
        <p:spPr>
          <a:xfrm>
            <a:off x="6960529" y="493320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-0.07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C46901-8781-4BE9-B00C-4C18A4F43F0D}"/>
              </a:ext>
            </a:extLst>
          </p:cNvPr>
          <p:cNvSpPr txBox="1"/>
          <p:nvPr/>
        </p:nvSpPr>
        <p:spPr>
          <a:xfrm>
            <a:off x="8552099" y="559116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 0.39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21F813-7AA3-4471-B8C9-C361D1453566}"/>
              </a:ext>
            </a:extLst>
          </p:cNvPr>
          <p:cNvSpPr txBox="1"/>
          <p:nvPr/>
        </p:nvSpPr>
        <p:spPr>
          <a:xfrm>
            <a:off x="5648302" y="554833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 0.23 </a:t>
            </a:r>
          </a:p>
        </p:txBody>
      </p:sp>
    </p:spTree>
    <p:extLst>
      <p:ext uri="{BB962C8B-B14F-4D97-AF65-F5344CB8AC3E}">
        <p14:creationId xmlns:p14="http://schemas.microsoft.com/office/powerpoint/2010/main" val="1188692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A2B6-87C6-40DF-B342-BF8A3486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Goodness of Fit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8C4A0C-73BB-4DB7-8621-30F789FA5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164517"/>
              </p:ext>
            </p:extLst>
          </p:nvPr>
        </p:nvGraphicFramePr>
        <p:xfrm>
          <a:off x="2031999" y="2682240"/>
          <a:ext cx="812800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564117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441348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95503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46567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854432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53691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9110480"/>
                    </a:ext>
                  </a:extLst>
                </a:gridCol>
              </a:tblGrid>
              <a:tr h="25374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4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0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75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877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A2B6-87C6-40DF-B342-BF8A3486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Goodness of Fit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8C4A0C-73BB-4DB7-8621-30F789FA5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0125"/>
              </p:ext>
            </p:extLst>
          </p:nvPr>
        </p:nvGraphicFramePr>
        <p:xfrm>
          <a:off x="2031999" y="1962912"/>
          <a:ext cx="812800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564117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441348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95503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46567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854432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53691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9110480"/>
                    </a:ext>
                  </a:extLst>
                </a:gridCol>
              </a:tblGrid>
              <a:tr h="2537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Chisq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srmr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4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0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758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A6C1B3-60B9-4021-ADAC-AA0EAFB7D687}"/>
              </a:ext>
            </a:extLst>
          </p:cNvPr>
          <p:cNvSpPr txBox="1"/>
          <p:nvPr/>
        </p:nvSpPr>
        <p:spPr>
          <a:xfrm>
            <a:off x="1276695" y="3070352"/>
            <a:ext cx="105482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AutoNum type="arabicParenBoth"/>
            </a:pPr>
            <a:r>
              <a:rPr lang="en-US" sz="2400" b="1" dirty="0">
                <a:highlight>
                  <a:srgbClr val="FFFF00"/>
                </a:highlight>
              </a:rPr>
              <a:t>Model Chi-Square </a:t>
            </a:r>
            <a:r>
              <a:rPr lang="en-US" sz="2400" dirty="0">
                <a:highlight>
                  <a:srgbClr val="FFFF00"/>
                </a:highlight>
              </a:rPr>
              <a:t>with its df and p-value. - prefer p-value greater than </a:t>
            </a:r>
            <a:r>
              <a:rPr lang="en-US" sz="2400" b="1" dirty="0">
                <a:highlight>
                  <a:srgbClr val="FFFF00"/>
                </a:highlight>
              </a:rPr>
              <a:t>0.05</a:t>
            </a:r>
          </a:p>
          <a:p>
            <a:pPr marL="457200" indent="-457200">
              <a:buAutoNum type="arabicParenBoth"/>
            </a:pPr>
            <a:endParaRPr lang="en-US" sz="2400" dirty="0"/>
          </a:p>
          <a:p>
            <a:r>
              <a:rPr lang="en-US" sz="2400" b="1" dirty="0"/>
              <a:t>(2) Root Mean Square Error of Approximation (RMSEA). </a:t>
            </a:r>
            <a:r>
              <a:rPr lang="en-US" sz="2400" dirty="0"/>
              <a:t>- prefer value to be </a:t>
            </a:r>
            <a:r>
              <a:rPr lang="en-US" sz="2400" b="1" dirty="0"/>
              <a:t>&lt; 0.08</a:t>
            </a:r>
          </a:p>
          <a:p>
            <a:r>
              <a:rPr lang="en-US" sz="2400" dirty="0"/>
              <a:t> </a:t>
            </a:r>
          </a:p>
          <a:p>
            <a:r>
              <a:rPr lang="en-US" sz="2400" b="1" dirty="0"/>
              <a:t>(3) Comparative Fit Index (CFI). </a:t>
            </a:r>
            <a:r>
              <a:rPr lang="en-US" sz="2400" dirty="0"/>
              <a:t>- prefer value greater than </a:t>
            </a:r>
            <a:r>
              <a:rPr lang="en-US" sz="2400" b="1" dirty="0"/>
              <a:t>0.90 </a:t>
            </a:r>
          </a:p>
          <a:p>
            <a:endParaRPr lang="en-US" sz="2400" dirty="0"/>
          </a:p>
          <a:p>
            <a:r>
              <a:rPr lang="en-US" sz="2400" b="1" dirty="0"/>
              <a:t>(4) Standardized Root Mean Square Residual (SRMR). </a:t>
            </a:r>
            <a:r>
              <a:rPr lang="en-US" sz="2400" dirty="0"/>
              <a:t>- prefer value &lt; </a:t>
            </a:r>
            <a:r>
              <a:rPr lang="en-US" sz="2400" b="1" dirty="0"/>
              <a:t>0.10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1063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.bp.blogspot.com/-YZPvdGNERWo/TV18DlaWjVI/AAAAAAAAA1w/MauzZxA34tE/s400/Northern%2Bparula%2BParula%2Bamerica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65" y="3314700"/>
            <a:ext cx="2374900" cy="193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639129" y="3820807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=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8907" y="4952946"/>
            <a:ext cx="16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Pedro Lourenco</a:t>
            </a:r>
          </a:p>
        </p:txBody>
      </p:sp>
      <p:pic>
        <p:nvPicPr>
          <p:cNvPr id="1028" name="Picture 4" descr="http://ts1.mm.bing.net/th?id=HN.608047780146186682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614" y="3452059"/>
            <a:ext cx="2585915" cy="172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976667" y="3855060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=</a:t>
            </a:r>
          </a:p>
        </p:txBody>
      </p:sp>
      <p:pic>
        <p:nvPicPr>
          <p:cNvPr id="1030" name="Picture 6" descr="http://ts4.mm.bing.net/th?id=HN.608049755832124375&amp;pid=1.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3147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53832" y="5938318"/>
            <a:ext cx="2174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Bird Abundance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50853" y="5661319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10262" y="5892151"/>
            <a:ext cx="110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Rainfall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76667" y="5662389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76013" y="5933669"/>
            <a:ext cx="2010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Canopy Height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57115" y="11894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Structural Equation Modeling (SEM)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39752" y="1369034"/>
            <a:ext cx="9112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Provides a method of testing hypotheses that takes into account the </a:t>
            </a:r>
          </a:p>
          <a:p>
            <a:r>
              <a:rPr lang="en-US" sz="2400" dirty="0"/>
              <a:t>    complexities we see in the “real world”.</a:t>
            </a:r>
          </a:p>
        </p:txBody>
      </p:sp>
    </p:spTree>
    <p:extLst>
      <p:ext uri="{BB962C8B-B14F-4D97-AF65-F5344CB8AC3E}">
        <p14:creationId xmlns:p14="http://schemas.microsoft.com/office/powerpoint/2010/main" val="25677400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A2B6-87C6-40DF-B342-BF8A3486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Goodness of Fit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8C4A0C-73BB-4DB7-8621-30F789FA5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10503"/>
              </p:ext>
            </p:extLst>
          </p:nvPr>
        </p:nvGraphicFramePr>
        <p:xfrm>
          <a:off x="2031999" y="1962912"/>
          <a:ext cx="812800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564117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441348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95503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46567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854432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53691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9110480"/>
                    </a:ext>
                  </a:extLst>
                </a:gridCol>
              </a:tblGrid>
              <a:tr h="2537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Chisq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rmsea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srmr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4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0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758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A6C1B3-60B9-4021-ADAC-AA0EAFB7D687}"/>
              </a:ext>
            </a:extLst>
          </p:cNvPr>
          <p:cNvSpPr txBox="1"/>
          <p:nvPr/>
        </p:nvSpPr>
        <p:spPr>
          <a:xfrm>
            <a:off x="1276695" y="3070352"/>
            <a:ext cx="105482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AutoNum type="arabicParenBoth"/>
            </a:pPr>
            <a:r>
              <a:rPr lang="en-US" sz="2400" b="1" dirty="0"/>
              <a:t>Model Chi-Square </a:t>
            </a:r>
            <a:r>
              <a:rPr lang="en-US" sz="2400" dirty="0"/>
              <a:t>with its df and p-value. - prefer p-value greater than </a:t>
            </a:r>
            <a:r>
              <a:rPr lang="en-US" sz="2400" b="1" dirty="0"/>
              <a:t>0.05</a:t>
            </a:r>
          </a:p>
          <a:p>
            <a:pPr marL="457200" indent="-457200">
              <a:buAutoNum type="arabicParenBoth"/>
            </a:pPr>
            <a:endParaRPr lang="en-US" sz="2400" dirty="0"/>
          </a:p>
          <a:p>
            <a:r>
              <a:rPr lang="en-US" sz="2400" b="1" dirty="0"/>
              <a:t>(2) </a:t>
            </a:r>
            <a:r>
              <a:rPr lang="en-US" sz="2400" b="1" dirty="0">
                <a:highlight>
                  <a:srgbClr val="FFFF00"/>
                </a:highlight>
              </a:rPr>
              <a:t>Root Mean Square Error of Approximation (RMSEA). </a:t>
            </a:r>
            <a:r>
              <a:rPr lang="en-US" sz="2400" dirty="0">
                <a:highlight>
                  <a:srgbClr val="FFFF00"/>
                </a:highlight>
              </a:rPr>
              <a:t>- prefer value to be </a:t>
            </a:r>
            <a:r>
              <a:rPr lang="en-US" sz="2400" b="1" dirty="0">
                <a:highlight>
                  <a:srgbClr val="FFFF00"/>
                </a:highlight>
              </a:rPr>
              <a:t>&lt; 0.08</a:t>
            </a:r>
          </a:p>
          <a:p>
            <a:r>
              <a:rPr lang="en-US" sz="2400" dirty="0"/>
              <a:t> </a:t>
            </a:r>
          </a:p>
          <a:p>
            <a:r>
              <a:rPr lang="en-US" sz="2400" b="1" dirty="0"/>
              <a:t>(3) Comparative Fit Index (CFI). </a:t>
            </a:r>
            <a:r>
              <a:rPr lang="en-US" sz="2400" dirty="0"/>
              <a:t>- prefer value greater than </a:t>
            </a:r>
            <a:r>
              <a:rPr lang="en-US" sz="2400" b="1" dirty="0"/>
              <a:t>0.90 </a:t>
            </a:r>
          </a:p>
          <a:p>
            <a:endParaRPr lang="en-US" sz="2400" dirty="0"/>
          </a:p>
          <a:p>
            <a:r>
              <a:rPr lang="en-US" sz="2400" b="1" dirty="0"/>
              <a:t>(4) Standardized Root Mean Square Residual (SRMR). </a:t>
            </a:r>
            <a:r>
              <a:rPr lang="en-US" sz="2400" dirty="0"/>
              <a:t>- prefer value &lt; </a:t>
            </a:r>
            <a:r>
              <a:rPr lang="en-US" sz="2400" b="1" dirty="0"/>
              <a:t>0.10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30042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A2B6-87C6-40DF-B342-BF8A3486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Goodness of Fit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8C4A0C-73BB-4DB7-8621-30F789FA5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391894"/>
              </p:ext>
            </p:extLst>
          </p:nvPr>
        </p:nvGraphicFramePr>
        <p:xfrm>
          <a:off x="2031999" y="1962912"/>
          <a:ext cx="812800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564117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441348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95503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46567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854432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53691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9110480"/>
                    </a:ext>
                  </a:extLst>
                </a:gridCol>
              </a:tblGrid>
              <a:tr h="2537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Chisq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srmr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4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0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758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A6C1B3-60B9-4021-ADAC-AA0EAFB7D687}"/>
              </a:ext>
            </a:extLst>
          </p:cNvPr>
          <p:cNvSpPr txBox="1"/>
          <p:nvPr/>
        </p:nvSpPr>
        <p:spPr>
          <a:xfrm>
            <a:off x="1276695" y="3070352"/>
            <a:ext cx="105482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AutoNum type="arabicParenBoth"/>
            </a:pPr>
            <a:r>
              <a:rPr lang="en-US" sz="2400" b="1" dirty="0"/>
              <a:t>Model Chi-Square </a:t>
            </a:r>
            <a:r>
              <a:rPr lang="en-US" sz="2400" dirty="0"/>
              <a:t>with its df and p-value. - prefer p-value greater than </a:t>
            </a:r>
            <a:r>
              <a:rPr lang="en-US" sz="2400" b="1" dirty="0"/>
              <a:t>0.05</a:t>
            </a:r>
          </a:p>
          <a:p>
            <a:pPr marL="457200" indent="-457200">
              <a:buAutoNum type="arabicParenBoth"/>
            </a:pPr>
            <a:endParaRPr lang="en-US" sz="2400" dirty="0"/>
          </a:p>
          <a:p>
            <a:r>
              <a:rPr lang="en-US" sz="2400" b="1" dirty="0"/>
              <a:t>(2) Root Mean Square Error of Approximation (RMSEA). </a:t>
            </a:r>
            <a:r>
              <a:rPr lang="en-US" sz="2400" dirty="0"/>
              <a:t>- prefer value to be </a:t>
            </a:r>
            <a:r>
              <a:rPr lang="en-US" sz="2400" b="1" dirty="0"/>
              <a:t>&lt; 0.08</a:t>
            </a:r>
          </a:p>
          <a:p>
            <a:r>
              <a:rPr lang="en-US" sz="2400" dirty="0"/>
              <a:t> </a:t>
            </a:r>
          </a:p>
          <a:p>
            <a:r>
              <a:rPr lang="en-US" sz="2400" b="1" dirty="0"/>
              <a:t>(3) </a:t>
            </a:r>
            <a:r>
              <a:rPr lang="en-US" sz="2400" b="1" dirty="0">
                <a:highlight>
                  <a:srgbClr val="FFFF00"/>
                </a:highlight>
              </a:rPr>
              <a:t>Comparative Fit Index (CFI). </a:t>
            </a:r>
            <a:r>
              <a:rPr lang="en-US" sz="2400" dirty="0">
                <a:highlight>
                  <a:srgbClr val="FFFF00"/>
                </a:highlight>
              </a:rPr>
              <a:t>- prefer value greater than </a:t>
            </a:r>
            <a:r>
              <a:rPr lang="en-US" sz="2400" b="1" dirty="0">
                <a:highlight>
                  <a:srgbClr val="FFFF00"/>
                </a:highlight>
              </a:rPr>
              <a:t>0.90 </a:t>
            </a:r>
          </a:p>
          <a:p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b="1" dirty="0"/>
              <a:t>(4) Standardized Root Mean Square Residual (SRMR). </a:t>
            </a:r>
            <a:r>
              <a:rPr lang="en-US" sz="2400" dirty="0"/>
              <a:t>- prefer value &lt; </a:t>
            </a:r>
            <a:r>
              <a:rPr lang="en-US" sz="2400" b="1" dirty="0"/>
              <a:t>0.10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51607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A2B6-87C6-40DF-B342-BF8A3486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Goodness of Fit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8C4A0C-73BB-4DB7-8621-30F789FA5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32355"/>
              </p:ext>
            </p:extLst>
          </p:nvPr>
        </p:nvGraphicFramePr>
        <p:xfrm>
          <a:off x="2031999" y="1962912"/>
          <a:ext cx="812800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564117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441348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95503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46567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854432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536913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29110480"/>
                    </a:ext>
                  </a:extLst>
                </a:gridCol>
              </a:tblGrid>
              <a:tr h="2537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Chisq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rmsea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srmr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4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0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758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A6C1B3-60B9-4021-ADAC-AA0EAFB7D687}"/>
              </a:ext>
            </a:extLst>
          </p:cNvPr>
          <p:cNvSpPr txBox="1"/>
          <p:nvPr/>
        </p:nvSpPr>
        <p:spPr>
          <a:xfrm>
            <a:off x="1276695" y="3070352"/>
            <a:ext cx="105482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AutoNum type="arabicParenBoth"/>
            </a:pPr>
            <a:r>
              <a:rPr lang="en-US" sz="2400" b="1" dirty="0"/>
              <a:t>Model Chi-Square </a:t>
            </a:r>
            <a:r>
              <a:rPr lang="en-US" sz="2400" dirty="0"/>
              <a:t>with its df and p-value. - prefer p-value greater than </a:t>
            </a:r>
            <a:r>
              <a:rPr lang="en-US" sz="2400" b="1" dirty="0"/>
              <a:t>0.05</a:t>
            </a:r>
          </a:p>
          <a:p>
            <a:pPr marL="457200" indent="-457200">
              <a:buAutoNum type="arabicParenBoth"/>
            </a:pPr>
            <a:endParaRPr lang="en-US" sz="2400" dirty="0"/>
          </a:p>
          <a:p>
            <a:r>
              <a:rPr lang="en-US" sz="2400" b="1" dirty="0"/>
              <a:t>(2) Root Mean Square Error of Approximation (RMSEA). </a:t>
            </a:r>
            <a:r>
              <a:rPr lang="en-US" sz="2400" dirty="0"/>
              <a:t>- prefer value to be </a:t>
            </a:r>
            <a:r>
              <a:rPr lang="en-US" sz="2400" b="1" dirty="0"/>
              <a:t>&lt; 0.08</a:t>
            </a:r>
          </a:p>
          <a:p>
            <a:r>
              <a:rPr lang="en-US" sz="2400" dirty="0"/>
              <a:t> </a:t>
            </a:r>
          </a:p>
          <a:p>
            <a:r>
              <a:rPr lang="en-US" sz="2400" b="1" dirty="0"/>
              <a:t>(3) Comparative Fit Index (CFI). </a:t>
            </a:r>
            <a:r>
              <a:rPr lang="en-US" sz="2400" dirty="0"/>
              <a:t>- prefer value greater than </a:t>
            </a:r>
            <a:r>
              <a:rPr lang="en-US" sz="2400" b="1" dirty="0"/>
              <a:t>0.90 </a:t>
            </a:r>
          </a:p>
          <a:p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b="1" dirty="0"/>
              <a:t>(4) </a:t>
            </a:r>
            <a:r>
              <a:rPr lang="en-US" sz="2400" b="1" dirty="0">
                <a:highlight>
                  <a:srgbClr val="FFFF00"/>
                </a:highlight>
              </a:rPr>
              <a:t>Standardized Root Mean Square Residual (SRMR). </a:t>
            </a:r>
            <a:r>
              <a:rPr lang="en-US" sz="2400" dirty="0">
                <a:highlight>
                  <a:srgbClr val="FFFF00"/>
                </a:highlight>
              </a:rPr>
              <a:t>- prefer value &lt; </a:t>
            </a:r>
            <a:r>
              <a:rPr lang="en-US" sz="2400" b="1" dirty="0">
                <a:highlight>
                  <a:srgbClr val="FFFF00"/>
                </a:highlight>
              </a:rPr>
              <a:t>0.10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904336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A2B6-87C6-40DF-B342-BF8A3486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Comparison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8C4A0C-73BB-4DB7-8621-30F789FA5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61213"/>
              </p:ext>
            </p:extLst>
          </p:nvPr>
        </p:nvGraphicFramePr>
        <p:xfrm>
          <a:off x="4354285" y="2184654"/>
          <a:ext cx="3483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564117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441348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9550342"/>
                    </a:ext>
                  </a:extLst>
                </a:gridCol>
              </a:tblGrid>
              <a:tr h="36347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4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0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7588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E9026BD-8801-4ECB-B83D-36821EF52415}"/>
              </a:ext>
            </a:extLst>
          </p:cNvPr>
          <p:cNvSpPr/>
          <p:nvPr/>
        </p:nvSpPr>
        <p:spPr>
          <a:xfrm>
            <a:off x="2095500" y="4088999"/>
            <a:ext cx="8595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AIC/BIC: </a:t>
            </a:r>
            <a:r>
              <a:rPr lang="en-US" sz="2400" dirty="0"/>
              <a:t>good for </a:t>
            </a:r>
            <a:r>
              <a:rPr lang="en-US" sz="2400" b="1" dirty="0"/>
              <a:t>comparing models </a:t>
            </a:r>
            <a:r>
              <a:rPr lang="en-US" sz="2400" dirty="0"/>
              <a:t>, the lower the better.</a:t>
            </a:r>
          </a:p>
          <a:p>
            <a:r>
              <a:rPr lang="en-US" sz="2400" b="1" dirty="0"/>
              <a:t>     “</a:t>
            </a:r>
            <a:r>
              <a:rPr lang="en-US" sz="2400" dirty="0">
                <a:cs typeface="Times New Roman"/>
              </a:rPr>
              <a:t>∆</a:t>
            </a:r>
            <a:r>
              <a:rPr lang="en-US" sz="2400" b="1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AIC/BIC </a:t>
            </a:r>
            <a:r>
              <a:rPr lang="en-US" sz="2400" b="1" dirty="0">
                <a:cs typeface="Times New Roman"/>
              </a:rPr>
              <a:t>&gt; 5 </a:t>
            </a:r>
            <a:r>
              <a:rPr lang="en-US" sz="2400" dirty="0">
                <a:cs typeface="Times New Roman"/>
              </a:rPr>
              <a:t>is strong evidence,</a:t>
            </a:r>
            <a:r>
              <a:rPr lang="en-US" sz="2400" b="1" dirty="0">
                <a:cs typeface="Times New Roman"/>
              </a:rPr>
              <a:t> &gt; 10 </a:t>
            </a:r>
            <a:r>
              <a:rPr lang="en-US" sz="2400" dirty="0">
                <a:cs typeface="Times New Roman"/>
              </a:rPr>
              <a:t>is conclusive evidence”</a:t>
            </a:r>
          </a:p>
        </p:txBody>
      </p:sp>
    </p:spTree>
    <p:extLst>
      <p:ext uri="{BB962C8B-B14F-4D97-AF65-F5344CB8AC3E}">
        <p14:creationId xmlns:p14="http://schemas.microsoft.com/office/powerpoint/2010/main" val="6445422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A2B6-87C6-40DF-B342-BF8A3486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Comparison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8C4A0C-73BB-4DB7-8621-30F789FA5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203720"/>
              </p:ext>
            </p:extLst>
          </p:nvPr>
        </p:nvGraphicFramePr>
        <p:xfrm>
          <a:off x="4354285" y="2184654"/>
          <a:ext cx="3483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564117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441348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9550342"/>
                    </a:ext>
                  </a:extLst>
                </a:gridCol>
              </a:tblGrid>
              <a:tr h="36347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4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indirect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0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7588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75F5D61-8334-4549-841D-75FBD6CDDC93}"/>
              </a:ext>
            </a:extLst>
          </p:cNvPr>
          <p:cNvSpPr/>
          <p:nvPr/>
        </p:nvSpPr>
        <p:spPr>
          <a:xfrm>
            <a:off x="2095500" y="4088999"/>
            <a:ext cx="8595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AIC/BIC: </a:t>
            </a:r>
            <a:r>
              <a:rPr lang="en-US" sz="2400" dirty="0"/>
              <a:t>good for </a:t>
            </a:r>
            <a:r>
              <a:rPr lang="en-US" sz="2400" b="1" dirty="0"/>
              <a:t>comparing models </a:t>
            </a:r>
            <a:r>
              <a:rPr lang="en-US" sz="2400" dirty="0"/>
              <a:t>, the lower the better.</a:t>
            </a:r>
          </a:p>
          <a:p>
            <a:r>
              <a:rPr lang="en-US" sz="2400" b="1" dirty="0"/>
              <a:t>     “</a:t>
            </a:r>
            <a:r>
              <a:rPr lang="en-US" sz="2400" dirty="0">
                <a:cs typeface="Times New Roman"/>
              </a:rPr>
              <a:t>∆</a:t>
            </a:r>
            <a:r>
              <a:rPr lang="en-US" sz="2400" b="1" dirty="0">
                <a:cs typeface="Times New Roman"/>
              </a:rPr>
              <a:t> </a:t>
            </a:r>
            <a:r>
              <a:rPr lang="en-US" sz="2400" dirty="0">
                <a:cs typeface="Times New Roman"/>
              </a:rPr>
              <a:t>AIC/BIC </a:t>
            </a:r>
            <a:r>
              <a:rPr lang="en-US" sz="2400" b="1" dirty="0">
                <a:cs typeface="Times New Roman"/>
              </a:rPr>
              <a:t>&gt; 5 </a:t>
            </a:r>
            <a:r>
              <a:rPr lang="en-US" sz="2400" dirty="0">
                <a:cs typeface="Times New Roman"/>
              </a:rPr>
              <a:t>is strong evidence,</a:t>
            </a:r>
            <a:r>
              <a:rPr lang="en-US" sz="2400" b="1" dirty="0">
                <a:cs typeface="Times New Roman"/>
              </a:rPr>
              <a:t> &gt; 10 </a:t>
            </a:r>
            <a:r>
              <a:rPr lang="en-US" sz="2400" dirty="0">
                <a:cs typeface="Times New Roman"/>
              </a:rPr>
              <a:t>is conclusive evidence”</a:t>
            </a:r>
          </a:p>
        </p:txBody>
      </p:sp>
    </p:spTree>
    <p:extLst>
      <p:ext uri="{BB962C8B-B14F-4D97-AF65-F5344CB8AC3E}">
        <p14:creationId xmlns:p14="http://schemas.microsoft.com/office/powerpoint/2010/main" val="2727739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A2B6-87C6-40DF-B342-BF8A3486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Comparison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8C4A0C-73BB-4DB7-8621-30F789FA562D}"/>
              </a:ext>
            </a:extLst>
          </p:cNvPr>
          <p:cNvGraphicFramePr>
            <a:graphicFrameLocks noGrp="1"/>
          </p:cNvGraphicFramePr>
          <p:nvPr/>
        </p:nvGraphicFramePr>
        <p:xfrm>
          <a:off x="4354285" y="2184654"/>
          <a:ext cx="3483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564117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441348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9550342"/>
                    </a:ext>
                  </a:extLst>
                </a:gridCol>
              </a:tblGrid>
              <a:tr h="36347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4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indirect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3598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0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75885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71C76F0-EE64-486F-931D-258FD8DF96FD}"/>
              </a:ext>
            </a:extLst>
          </p:cNvPr>
          <p:cNvGraphicFramePr>
            <a:graphicFrameLocks noGrp="1"/>
          </p:cNvGraphicFramePr>
          <p:nvPr/>
        </p:nvGraphicFramePr>
        <p:xfrm>
          <a:off x="2612570" y="4460641"/>
          <a:ext cx="6966858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564117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441348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995503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46567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854432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5369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Chisq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Dif Chisq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Diff 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 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4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601599"/>
                  </a:ext>
                </a:extLst>
              </a:tr>
              <a:tr h="240522"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indirect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7588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F8E8B15-3950-4DD7-99CC-9AAB016B10A1}"/>
              </a:ext>
            </a:extLst>
          </p:cNvPr>
          <p:cNvSpPr txBox="1"/>
          <p:nvPr/>
        </p:nvSpPr>
        <p:spPr>
          <a:xfrm>
            <a:off x="4739089" y="3998976"/>
            <a:ext cx="271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Likelihood Ratio test</a:t>
            </a:r>
          </a:p>
        </p:txBody>
      </p:sp>
    </p:spTree>
    <p:extLst>
      <p:ext uri="{BB962C8B-B14F-4D97-AF65-F5344CB8AC3E}">
        <p14:creationId xmlns:p14="http://schemas.microsoft.com/office/powerpoint/2010/main" val="28362162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A2B6-87C6-40DF-B342-BF8A3486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Best-fit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D807D-4ADC-4DA4-AC40-2E232AEF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2081212"/>
            <a:ext cx="5543550" cy="2695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E094F8-A396-4F5C-82B3-8B8DA65E442D}"/>
              </a:ext>
            </a:extLst>
          </p:cNvPr>
          <p:cNvSpPr txBox="1"/>
          <p:nvPr/>
        </p:nvSpPr>
        <p:spPr>
          <a:xfrm>
            <a:off x="5091975" y="1497333"/>
            <a:ext cx="200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Indirect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BBA71-1C28-457A-B4DF-0802720B5768}"/>
              </a:ext>
            </a:extLst>
          </p:cNvPr>
          <p:cNvSpPr/>
          <p:nvPr/>
        </p:nvSpPr>
        <p:spPr>
          <a:xfrm>
            <a:off x="3161488" y="3530981"/>
            <a:ext cx="5817141" cy="1430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733C62-D131-4689-8B8E-E52AD22A27B0}"/>
              </a:ext>
            </a:extLst>
          </p:cNvPr>
          <p:cNvGrpSpPr/>
          <p:nvPr/>
        </p:nvGrpSpPr>
        <p:grpSpPr>
          <a:xfrm>
            <a:off x="2828544" y="3921505"/>
            <a:ext cx="6888480" cy="2695575"/>
            <a:chOff x="2101174" y="1690688"/>
            <a:chExt cx="8388486" cy="37873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6A55AD-9949-4EFA-B06C-36CAA7AFBE11}"/>
                </a:ext>
              </a:extLst>
            </p:cNvPr>
            <p:cNvSpPr/>
            <p:nvPr/>
          </p:nvSpPr>
          <p:spPr>
            <a:xfrm>
              <a:off x="2101174" y="1690688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Stand 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0A8115-1088-41E9-AB45-75507DF950E2}"/>
                </a:ext>
              </a:extLst>
            </p:cNvPr>
            <p:cNvSpPr/>
            <p:nvPr/>
          </p:nvSpPr>
          <p:spPr>
            <a:xfrm>
              <a:off x="2101174" y="3204960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Elevation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011828-C04A-4F3F-A43F-8E4FDAEAEE79}"/>
                </a:ext>
              </a:extLst>
            </p:cNvPr>
            <p:cNvSpPr/>
            <p:nvPr/>
          </p:nvSpPr>
          <p:spPr>
            <a:xfrm>
              <a:off x="2101174" y="4621956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Dist. From coast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ECAAF0-BEEF-4C1B-AAB4-DBC8EF1063EB}"/>
                </a:ext>
              </a:extLst>
            </p:cNvPr>
            <p:cNvSpPr/>
            <p:nvPr/>
          </p:nvSpPr>
          <p:spPr>
            <a:xfrm>
              <a:off x="5366425" y="3204960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Fire Severity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A9622F-96F5-4FFB-9B4D-A138FF1D890A}"/>
                </a:ext>
              </a:extLst>
            </p:cNvPr>
            <p:cNvSpPr/>
            <p:nvPr/>
          </p:nvSpPr>
          <p:spPr>
            <a:xfrm>
              <a:off x="8874868" y="3204960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Species Richness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1D9143-68C4-4DF2-91FA-A89E7E978C86}"/>
                </a:ext>
              </a:extLst>
            </p:cNvPr>
            <p:cNvCxnSpPr/>
            <p:nvPr/>
          </p:nvCxnSpPr>
          <p:spPr>
            <a:xfrm>
              <a:off x="3852153" y="2019807"/>
              <a:ext cx="1322962" cy="1409193"/>
            </a:xfrm>
            <a:prstGeom prst="straightConnector1">
              <a:avLst/>
            </a:prstGeom>
            <a:ln w="63500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DAE166-B0F7-438C-8440-E6919880C54C}"/>
                </a:ext>
              </a:extLst>
            </p:cNvPr>
            <p:cNvCxnSpPr>
              <a:cxnSpLocks/>
            </p:cNvCxnSpPr>
            <p:nvPr/>
          </p:nvCxnSpPr>
          <p:spPr>
            <a:xfrm>
              <a:off x="3795083" y="3684015"/>
              <a:ext cx="1380032" cy="0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F77C50-6AE1-4096-9300-52E30A17D99B}"/>
                </a:ext>
              </a:extLst>
            </p:cNvPr>
            <p:cNvCxnSpPr>
              <a:cxnSpLocks/>
            </p:cNvCxnSpPr>
            <p:nvPr/>
          </p:nvCxnSpPr>
          <p:spPr>
            <a:xfrm>
              <a:off x="7166171" y="3684015"/>
              <a:ext cx="1380032" cy="0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6455C8E-06D9-4AE6-9852-002AC6FC0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083" y="4060994"/>
              <a:ext cx="4751120" cy="988980"/>
            </a:xfrm>
            <a:prstGeom prst="straightConnector1">
              <a:avLst/>
            </a:prstGeom>
            <a:ln w="63500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007AE8-76F0-4377-B502-DFBF5E40CB7F}"/>
              </a:ext>
            </a:extLst>
          </p:cNvPr>
          <p:cNvSpPr txBox="1"/>
          <p:nvPr/>
        </p:nvSpPr>
        <p:spPr>
          <a:xfrm>
            <a:off x="4666081" y="422614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A2B445-6BF3-4D79-9517-EDF0BF8B0C74}"/>
              </a:ext>
            </a:extLst>
          </p:cNvPr>
          <p:cNvSpPr txBox="1"/>
          <p:nvPr/>
        </p:nvSpPr>
        <p:spPr>
          <a:xfrm>
            <a:off x="5576890" y="60583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2470AD-356A-4AD4-8600-C805796C50A7}"/>
              </a:ext>
            </a:extLst>
          </p:cNvPr>
          <p:cNvSpPr txBox="1"/>
          <p:nvPr/>
        </p:nvSpPr>
        <p:spPr>
          <a:xfrm>
            <a:off x="4369365" y="531971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4EAEE5-D63C-4A92-B5DF-393DB8953EAE}"/>
              </a:ext>
            </a:extLst>
          </p:cNvPr>
          <p:cNvSpPr txBox="1"/>
          <p:nvPr/>
        </p:nvSpPr>
        <p:spPr>
          <a:xfrm>
            <a:off x="6987832" y="528972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B9A94D-72D0-4751-8FD5-E620789E2998}"/>
              </a:ext>
            </a:extLst>
          </p:cNvPr>
          <p:cNvSpPr txBox="1"/>
          <p:nvPr/>
        </p:nvSpPr>
        <p:spPr>
          <a:xfrm>
            <a:off x="8552099" y="559116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 0.38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959A67-2155-4B80-9C58-1CB0803405C2}"/>
              </a:ext>
            </a:extLst>
          </p:cNvPr>
          <p:cNvSpPr txBox="1"/>
          <p:nvPr/>
        </p:nvSpPr>
        <p:spPr>
          <a:xfrm>
            <a:off x="5648302" y="554833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 0.23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DB462D-E0C2-4178-BFE8-CDB62DDFB1BD}"/>
              </a:ext>
            </a:extLst>
          </p:cNvPr>
          <p:cNvSpPr txBox="1"/>
          <p:nvPr/>
        </p:nvSpPr>
        <p:spPr>
          <a:xfrm>
            <a:off x="5464647" y="3805786"/>
            <a:ext cx="5662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We can also report and test indirect effects</a:t>
            </a:r>
          </a:p>
        </p:txBody>
      </p:sp>
    </p:spTree>
    <p:extLst>
      <p:ext uri="{BB962C8B-B14F-4D97-AF65-F5344CB8AC3E}">
        <p14:creationId xmlns:p14="http://schemas.microsoft.com/office/powerpoint/2010/main" val="3111142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A2B6-87C6-40DF-B342-BF8A3486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Best-fit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D807D-4ADC-4DA4-AC40-2E232AEF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2081212"/>
            <a:ext cx="5543550" cy="2695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E094F8-A396-4F5C-82B3-8B8DA65E442D}"/>
              </a:ext>
            </a:extLst>
          </p:cNvPr>
          <p:cNvSpPr txBox="1"/>
          <p:nvPr/>
        </p:nvSpPr>
        <p:spPr>
          <a:xfrm>
            <a:off x="5091975" y="1497333"/>
            <a:ext cx="2008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Indirect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BBA71-1C28-457A-B4DF-0802720B5768}"/>
              </a:ext>
            </a:extLst>
          </p:cNvPr>
          <p:cNvSpPr/>
          <p:nvPr/>
        </p:nvSpPr>
        <p:spPr>
          <a:xfrm>
            <a:off x="3161488" y="3530981"/>
            <a:ext cx="5817141" cy="1430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733C62-D131-4689-8B8E-E52AD22A27B0}"/>
              </a:ext>
            </a:extLst>
          </p:cNvPr>
          <p:cNvGrpSpPr/>
          <p:nvPr/>
        </p:nvGrpSpPr>
        <p:grpSpPr>
          <a:xfrm>
            <a:off x="2828544" y="3921505"/>
            <a:ext cx="6888480" cy="2695575"/>
            <a:chOff x="2101174" y="1690688"/>
            <a:chExt cx="8388486" cy="37873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6A55AD-9949-4EFA-B06C-36CAA7AFBE11}"/>
                </a:ext>
              </a:extLst>
            </p:cNvPr>
            <p:cNvSpPr/>
            <p:nvPr/>
          </p:nvSpPr>
          <p:spPr>
            <a:xfrm>
              <a:off x="2101174" y="1690688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Stand 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0A8115-1088-41E9-AB45-75507DF950E2}"/>
                </a:ext>
              </a:extLst>
            </p:cNvPr>
            <p:cNvSpPr/>
            <p:nvPr/>
          </p:nvSpPr>
          <p:spPr>
            <a:xfrm>
              <a:off x="2101174" y="3204960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Elevation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011828-C04A-4F3F-A43F-8E4FDAEAEE79}"/>
                </a:ext>
              </a:extLst>
            </p:cNvPr>
            <p:cNvSpPr/>
            <p:nvPr/>
          </p:nvSpPr>
          <p:spPr>
            <a:xfrm>
              <a:off x="2101174" y="4621956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Dist. From coast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ECAAF0-BEEF-4C1B-AAB4-DBC8EF1063EB}"/>
                </a:ext>
              </a:extLst>
            </p:cNvPr>
            <p:cNvSpPr/>
            <p:nvPr/>
          </p:nvSpPr>
          <p:spPr>
            <a:xfrm>
              <a:off x="5366425" y="3204960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Fire Severity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A9622F-96F5-4FFB-9B4D-A138FF1D890A}"/>
                </a:ext>
              </a:extLst>
            </p:cNvPr>
            <p:cNvSpPr/>
            <p:nvPr/>
          </p:nvSpPr>
          <p:spPr>
            <a:xfrm>
              <a:off x="8874868" y="3204960"/>
              <a:ext cx="1614792" cy="8560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Species Richness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1D9143-68C4-4DF2-91FA-A89E7E978C86}"/>
                </a:ext>
              </a:extLst>
            </p:cNvPr>
            <p:cNvCxnSpPr/>
            <p:nvPr/>
          </p:nvCxnSpPr>
          <p:spPr>
            <a:xfrm>
              <a:off x="3852153" y="2019807"/>
              <a:ext cx="1322962" cy="1409193"/>
            </a:xfrm>
            <a:prstGeom prst="straightConnector1">
              <a:avLst/>
            </a:prstGeom>
            <a:ln w="63500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DAE166-B0F7-438C-8440-E6919880C54C}"/>
                </a:ext>
              </a:extLst>
            </p:cNvPr>
            <p:cNvCxnSpPr>
              <a:cxnSpLocks/>
            </p:cNvCxnSpPr>
            <p:nvPr/>
          </p:nvCxnSpPr>
          <p:spPr>
            <a:xfrm>
              <a:off x="3795083" y="3684015"/>
              <a:ext cx="1380032" cy="0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FF77C50-6AE1-4096-9300-52E30A17D99B}"/>
                </a:ext>
              </a:extLst>
            </p:cNvPr>
            <p:cNvCxnSpPr>
              <a:cxnSpLocks/>
            </p:cNvCxnSpPr>
            <p:nvPr/>
          </p:nvCxnSpPr>
          <p:spPr>
            <a:xfrm>
              <a:off x="7166171" y="3684015"/>
              <a:ext cx="1380032" cy="0"/>
            </a:xfrm>
            <a:prstGeom prst="straightConnector1">
              <a:avLst/>
            </a:prstGeom>
            <a:ln w="34925" cmpd="sng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6455C8E-06D9-4AE6-9852-002AC6FC0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5083" y="4060994"/>
              <a:ext cx="4751120" cy="988980"/>
            </a:xfrm>
            <a:prstGeom prst="straightConnector1">
              <a:avLst/>
            </a:prstGeom>
            <a:ln w="63500" cmpd="sng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007AE8-76F0-4377-B502-DFBF5E40CB7F}"/>
              </a:ext>
            </a:extLst>
          </p:cNvPr>
          <p:cNvSpPr txBox="1"/>
          <p:nvPr/>
        </p:nvSpPr>
        <p:spPr>
          <a:xfrm>
            <a:off x="4666081" y="422614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A2B445-6BF3-4D79-9517-EDF0BF8B0C74}"/>
              </a:ext>
            </a:extLst>
          </p:cNvPr>
          <p:cNvSpPr txBox="1"/>
          <p:nvPr/>
        </p:nvSpPr>
        <p:spPr>
          <a:xfrm>
            <a:off x="5576890" y="60583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2470AD-356A-4AD4-8600-C805796C50A7}"/>
              </a:ext>
            </a:extLst>
          </p:cNvPr>
          <p:cNvSpPr txBox="1"/>
          <p:nvPr/>
        </p:nvSpPr>
        <p:spPr>
          <a:xfrm>
            <a:off x="4369365" y="531971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4EAEE5-D63C-4A92-B5DF-393DB8953EAE}"/>
              </a:ext>
            </a:extLst>
          </p:cNvPr>
          <p:cNvSpPr txBox="1"/>
          <p:nvPr/>
        </p:nvSpPr>
        <p:spPr>
          <a:xfrm>
            <a:off x="6987832" y="528972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B9A94D-72D0-4751-8FD5-E620789E2998}"/>
              </a:ext>
            </a:extLst>
          </p:cNvPr>
          <p:cNvSpPr txBox="1"/>
          <p:nvPr/>
        </p:nvSpPr>
        <p:spPr>
          <a:xfrm>
            <a:off x="8552099" y="559116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 0.38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959A67-2155-4B80-9C58-1CB0803405C2}"/>
              </a:ext>
            </a:extLst>
          </p:cNvPr>
          <p:cNvSpPr txBox="1"/>
          <p:nvPr/>
        </p:nvSpPr>
        <p:spPr>
          <a:xfrm>
            <a:off x="5648302" y="554833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 0.23 </a:t>
            </a:r>
          </a:p>
        </p:txBody>
      </p:sp>
    </p:spTree>
    <p:extLst>
      <p:ext uri="{BB962C8B-B14F-4D97-AF65-F5344CB8AC3E}">
        <p14:creationId xmlns:p14="http://schemas.microsoft.com/office/powerpoint/2010/main" val="1999984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SEM and Path Analysis Wrap-up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6322" y="1690688"/>
            <a:ext cx="981935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SEM and Path models provide a way to test more “realistic” </a:t>
            </a:r>
          </a:p>
          <a:p>
            <a:r>
              <a:rPr lang="en-US" sz="2400" dirty="0"/>
              <a:t>    models about the relationship between variables.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Allows for variables to be both response and explanatory.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Sem and Path are for model testing </a:t>
            </a:r>
            <a:r>
              <a:rPr lang="en-US" sz="2400" b="1" dirty="0"/>
              <a:t>not </a:t>
            </a:r>
            <a:r>
              <a:rPr lang="en-US" sz="2400" dirty="0"/>
              <a:t>building.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Excellent methods for comparing different hypotheses.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Provides cool figures detailing relationships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Local estimation (i.e., </a:t>
            </a:r>
            <a:r>
              <a:rPr lang="en-US" sz="2400" dirty="0" err="1"/>
              <a:t>piecewiseSEM</a:t>
            </a:r>
            <a:r>
              <a:rPr lang="en-US" sz="2400" dirty="0"/>
              <a:t>) incorporates GLMMs in Path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13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10721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Structural Equation Modeling (SEM)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7607" y="1339333"/>
            <a:ext cx="7646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Extension of multiple regression </a:t>
            </a:r>
            <a:r>
              <a:rPr lang="en-US" sz="2400" dirty="0"/>
              <a:t>that allows for </a:t>
            </a:r>
            <a:r>
              <a:rPr lang="en-US" sz="2400" b="1" dirty="0"/>
              <a:t>multiple </a:t>
            </a:r>
          </a:p>
          <a:p>
            <a:r>
              <a:rPr lang="en-US" sz="2400" b="1" dirty="0"/>
              <a:t>     response variables</a:t>
            </a:r>
            <a:r>
              <a:rPr lang="en-US" sz="2400" dirty="0"/>
              <a:t> (i.e., multivariate).</a:t>
            </a:r>
          </a:p>
        </p:txBody>
      </p:sp>
      <p:pic>
        <p:nvPicPr>
          <p:cNvPr id="6" name="Picture 2" descr="http://4.bp.blogspot.com/-YZPvdGNERWo/TV18DlaWjVI/AAAAAAAAA1w/MauzZxA34tE/s400/Northern%2Bparula%2BParula%2Bamerican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361" y="2135176"/>
            <a:ext cx="1539143" cy="125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ts4.mm.bing.net/th?id=HN.608049755832124375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89" y="3283079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4841630" y="3083787"/>
            <a:ext cx="2508739" cy="3985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94029" y="4354641"/>
            <a:ext cx="2590801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File:Northern Cardinal Male-27527-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213" y="3557989"/>
            <a:ext cx="995814" cy="159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135210" y="5053320"/>
            <a:ext cx="1427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Ken Thompson</a:t>
            </a:r>
          </a:p>
        </p:txBody>
      </p:sp>
      <p:pic>
        <p:nvPicPr>
          <p:cNvPr id="15" name="Picture 4" descr="http://upload.wikimedia.org/wikipedia/commons/2/2a/Dendroica_kirtlandii_-Michigan,_USA_-male-8_(5)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108" y="5509846"/>
            <a:ext cx="1606024" cy="120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4935414" y="5121502"/>
            <a:ext cx="2590801" cy="5407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29640" y="3276526"/>
            <a:ext cx="149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Pedro Lourenco</a:t>
            </a:r>
          </a:p>
        </p:txBody>
      </p:sp>
    </p:spTree>
    <p:extLst>
      <p:ext uri="{BB962C8B-B14F-4D97-AF65-F5344CB8AC3E}">
        <p14:creationId xmlns:p14="http://schemas.microsoft.com/office/powerpoint/2010/main" val="356233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10721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Structural Equation Modeling (SEM)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7607" y="1339333"/>
            <a:ext cx="9030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Extension of multiple regression </a:t>
            </a:r>
            <a:r>
              <a:rPr lang="en-US" sz="2400" dirty="0"/>
              <a:t>that allows for </a:t>
            </a:r>
            <a:r>
              <a:rPr lang="en-US" sz="2400" b="1" dirty="0"/>
              <a:t>variables </a:t>
            </a:r>
            <a:r>
              <a:rPr lang="en-US" sz="2400" dirty="0"/>
              <a:t>to be both</a:t>
            </a:r>
          </a:p>
          <a:p>
            <a:r>
              <a:rPr lang="en-US" sz="2400" dirty="0"/>
              <a:t>    response and explanatory variables.</a:t>
            </a:r>
          </a:p>
        </p:txBody>
      </p:sp>
      <p:pic>
        <p:nvPicPr>
          <p:cNvPr id="6" name="Picture 2" descr="http://4.bp.blogspot.com/-YZPvdGNERWo/TV18DlaWjVI/AAAAAAAAA1w/MauzZxA34tE/s400/Northern%2Bparula%2BParula%2Bamerican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361" y="2135176"/>
            <a:ext cx="1539143" cy="125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ts4.mm.bing.net/th?id=HN.608049755832124375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57" y="2978377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3423138" y="3083787"/>
            <a:ext cx="3927231" cy="7144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17629" y="4213964"/>
            <a:ext cx="40327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File:Northern Cardinal Male-27527-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213" y="3557989"/>
            <a:ext cx="995814" cy="159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135210" y="5053320"/>
            <a:ext cx="1427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Ken Thompson</a:t>
            </a:r>
          </a:p>
        </p:txBody>
      </p:sp>
      <p:pic>
        <p:nvPicPr>
          <p:cNvPr id="15" name="Picture 4" descr="http://upload.wikimedia.org/wikipedia/commons/2/2a/Dendroica_kirtlandii_-Michigan,_USA_-male-8_(5)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987" y="5053320"/>
            <a:ext cx="1606024" cy="120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3317629" y="4851130"/>
            <a:ext cx="1781909" cy="5407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29640" y="3276526"/>
            <a:ext cx="149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Pedro Lourenco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999406" y="4700954"/>
            <a:ext cx="890955" cy="9546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68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838200" y="10721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Structural Equation Modeling (SEM)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084" y="1339332"/>
            <a:ext cx="11208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Extension of multiple regression </a:t>
            </a:r>
            <a:r>
              <a:rPr lang="en-US" sz="2400" dirty="0"/>
              <a:t>that allows for </a:t>
            </a:r>
            <a:r>
              <a:rPr lang="en-US" sz="2400" b="1" dirty="0"/>
              <a:t>latent</a:t>
            </a:r>
            <a:r>
              <a:rPr lang="en-US" sz="2400" dirty="0"/>
              <a:t> </a:t>
            </a:r>
            <a:r>
              <a:rPr lang="en-US" sz="2400" b="1" dirty="0"/>
              <a:t>variables </a:t>
            </a:r>
            <a:r>
              <a:rPr lang="en-US" sz="2400" dirty="0"/>
              <a:t>(sensu factor analysis)</a:t>
            </a:r>
          </a:p>
        </p:txBody>
      </p:sp>
      <p:pic>
        <p:nvPicPr>
          <p:cNvPr id="6" name="Picture 2" descr="http://4.bp.blogspot.com/-YZPvdGNERWo/TV18DlaWjVI/AAAAAAAAA1w/MauzZxA34tE/s400/Northern%2Bparula%2BParula%2Bamerican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361" y="2135176"/>
            <a:ext cx="1539143" cy="125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ts4.mm.bing.net/th?id=HN.608049755832124375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" y="1890526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6372221" y="2839994"/>
            <a:ext cx="1254369" cy="2309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40911" y="3390900"/>
            <a:ext cx="967672" cy="8230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File:Northern Cardinal Male-27527-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213" y="3557989"/>
            <a:ext cx="995814" cy="159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135210" y="5053320"/>
            <a:ext cx="1427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Ken Thompson</a:t>
            </a:r>
          </a:p>
        </p:txBody>
      </p:sp>
      <p:pic>
        <p:nvPicPr>
          <p:cNvPr id="15" name="Picture 4" descr="http://upload.wikimedia.org/wikipedia/commons/2/2a/Dendroica_kirtlandii_-Michigan,_USA_-male-8_(5)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726" y="5510520"/>
            <a:ext cx="1606024" cy="120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6588369" y="5709138"/>
            <a:ext cx="1289540" cy="3596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829640" y="3276526"/>
            <a:ext cx="1496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Pedro Lourenco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70430" y="4266236"/>
            <a:ext cx="89095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37538" y="3659207"/>
            <a:ext cx="2034683" cy="1311376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20534" y="4033651"/>
            <a:ext cx="1068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Gestalt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3" y="4476058"/>
            <a:ext cx="2857500" cy="2147160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3261898" y="4495317"/>
            <a:ext cx="946685" cy="6559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60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0721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Structural Equation Modeling (SEM)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8578" y="1175209"/>
            <a:ext cx="955248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Allows for </a:t>
            </a:r>
            <a:r>
              <a:rPr lang="en-US" sz="2400" b="1" dirty="0"/>
              <a:t>simultaneous testing </a:t>
            </a:r>
            <a:r>
              <a:rPr lang="en-US" sz="2400" dirty="0"/>
              <a:t>of multiple regression equations.</a:t>
            </a:r>
          </a:p>
          <a:p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Confirmatory Factor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Path Analysis </a:t>
            </a:r>
            <a:r>
              <a:rPr lang="en-US" sz="2400" dirty="0"/>
              <a:t>– when all variables are measured (i.e. no latent variables)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 hypotheses to be tested using </a:t>
            </a:r>
            <a:r>
              <a:rPr lang="en-US" sz="2400" b="1" dirty="0"/>
              <a:t>path diagrams.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668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11420</TotalTime>
  <Words>1986</Words>
  <Application>Microsoft Office PowerPoint</Application>
  <PresentationFormat>Widescreen</PresentationFormat>
  <Paragraphs>606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   Structural Equation Modeling (SEM) and Path Analysis  </vt:lpstr>
      <vt:lpstr>PowerPoint Presentation</vt:lpstr>
      <vt:lpstr>PowerPoint Presentation</vt:lpstr>
      <vt:lpstr>PowerPoint Presentation</vt:lpstr>
      <vt:lpstr>PowerPoint Presentation</vt:lpstr>
      <vt:lpstr>Structural Equation Modeling (SEM)</vt:lpstr>
      <vt:lpstr>Structural Equation Modeling (SEM)</vt:lpstr>
      <vt:lpstr>Structural Equation Modeling (SEM)</vt:lpstr>
      <vt:lpstr>PowerPoint Presentation</vt:lpstr>
      <vt:lpstr>PowerPoint Presentation</vt:lpstr>
      <vt:lpstr>PowerPoint Presentation</vt:lpstr>
      <vt:lpstr>SEM with Covariance Matrix</vt:lpstr>
      <vt:lpstr>Path Diagrams</vt:lpstr>
      <vt:lpstr>Path Diagrams</vt:lpstr>
      <vt:lpstr>Path Diagrams</vt:lpstr>
      <vt:lpstr>Path Diagrams</vt:lpstr>
      <vt:lpstr>Path Diagrams</vt:lpstr>
      <vt:lpstr>Path Diagrams</vt:lpstr>
      <vt:lpstr>Test Competing Hypotheses</vt:lpstr>
      <vt:lpstr>Test Competing Hypotheses</vt:lpstr>
      <vt:lpstr>SEM and Path Analysis  </vt:lpstr>
      <vt:lpstr>SEM and Path Analysis  </vt:lpstr>
      <vt:lpstr>SEM and Path Analysis  </vt:lpstr>
      <vt:lpstr>SEM and Path Analysis  </vt:lpstr>
      <vt:lpstr>SEM and Path Analysis  </vt:lpstr>
      <vt:lpstr>Data for SEM and Path Analysis </vt:lpstr>
      <vt:lpstr>Specifying the Model</vt:lpstr>
      <vt:lpstr>Specifying the Model</vt:lpstr>
      <vt:lpstr>Specifying the Model</vt:lpstr>
      <vt:lpstr>Specifying the Model</vt:lpstr>
      <vt:lpstr>“Identifying” the model</vt:lpstr>
      <vt:lpstr>“Identifying” the model</vt:lpstr>
      <vt:lpstr>Goodness of Fit</vt:lpstr>
      <vt:lpstr>Model Comparison</vt:lpstr>
      <vt:lpstr>SEM with Covariance Matrix</vt:lpstr>
      <vt:lpstr>SEM Example – Keely fire data</vt:lpstr>
      <vt:lpstr>Path Diagram (Indirect model)</vt:lpstr>
      <vt:lpstr>Path Diagram (Direct model)</vt:lpstr>
      <vt:lpstr>Specify Models</vt:lpstr>
      <vt:lpstr>Path Diagram (Indirect model)</vt:lpstr>
      <vt:lpstr>Specify Models</vt:lpstr>
      <vt:lpstr>Path Diagram (Direct model)</vt:lpstr>
      <vt:lpstr>Estimate Coefficients</vt:lpstr>
      <vt:lpstr>Estimate Coefficients</vt:lpstr>
      <vt:lpstr>Estimate Coefficients</vt:lpstr>
      <vt:lpstr>Estimate Coefficients</vt:lpstr>
      <vt:lpstr>Estimate Coefficients</vt:lpstr>
      <vt:lpstr>Goodness of Fit</vt:lpstr>
      <vt:lpstr>Goodness of Fit</vt:lpstr>
      <vt:lpstr>Goodness of Fit</vt:lpstr>
      <vt:lpstr>Goodness of Fit</vt:lpstr>
      <vt:lpstr>Goodness of Fit</vt:lpstr>
      <vt:lpstr>Model Comparison</vt:lpstr>
      <vt:lpstr>Model Comparison</vt:lpstr>
      <vt:lpstr>Model Comparison</vt:lpstr>
      <vt:lpstr>Best-fit Model</vt:lpstr>
      <vt:lpstr>Best-fit Model</vt:lpstr>
      <vt:lpstr>SEM and Path Analysis Wrap-up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Baiser,Benjamin H</dc:creator>
  <cp:lastModifiedBy>Baiser,Benjamin H</cp:lastModifiedBy>
  <cp:revision>328</cp:revision>
  <dcterms:created xsi:type="dcterms:W3CDTF">2014-02-27T15:36:51Z</dcterms:created>
  <dcterms:modified xsi:type="dcterms:W3CDTF">2019-11-05T13:44:59Z</dcterms:modified>
</cp:coreProperties>
</file>