
<file path=[Content_Types].xml><?xml version="1.0" encoding="utf-8"?>
<Types xmlns="http://schemas.openxmlformats.org/package/2006/content-types">
  <Default Extension="xml" ContentType="application/xml"/>
  <Default Extension="mov" ContentType="video/unknown"/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7" r:id="rId5"/>
    <p:sldId id="266" r:id="rId6"/>
    <p:sldId id="261" r:id="rId7"/>
    <p:sldId id="268" r:id="rId8"/>
    <p:sldId id="269" r:id="rId9"/>
    <p:sldId id="270" r:id="rId10"/>
    <p:sldId id="263" r:id="rId11"/>
    <p:sldId id="258" r:id="rId12"/>
    <p:sldId id="257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9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5AE1-0E1D-E540-B619-D4A9F47FB827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2CC8-F487-B84C-8348-2CD1AC8C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7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5AE1-0E1D-E540-B619-D4A9F47FB827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2CC8-F487-B84C-8348-2CD1AC8C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55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5AE1-0E1D-E540-B619-D4A9F47FB827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2CC8-F487-B84C-8348-2CD1AC8C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8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5AE1-0E1D-E540-B619-D4A9F47FB827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2CC8-F487-B84C-8348-2CD1AC8C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1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5AE1-0E1D-E540-B619-D4A9F47FB827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2CC8-F487-B84C-8348-2CD1AC8C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2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5AE1-0E1D-E540-B619-D4A9F47FB827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2CC8-F487-B84C-8348-2CD1AC8C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1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5AE1-0E1D-E540-B619-D4A9F47FB827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2CC8-F487-B84C-8348-2CD1AC8C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8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5AE1-0E1D-E540-B619-D4A9F47FB827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2CC8-F487-B84C-8348-2CD1AC8C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7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5AE1-0E1D-E540-B619-D4A9F47FB827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2CC8-F487-B84C-8348-2CD1AC8C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6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5AE1-0E1D-E540-B619-D4A9F47FB827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2CC8-F487-B84C-8348-2CD1AC8C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5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5AE1-0E1D-E540-B619-D4A9F47FB827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2CC8-F487-B84C-8348-2CD1AC8C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5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C5AE1-0E1D-E540-B619-D4A9F47FB827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B2CC8-F487-B84C-8348-2CD1AC8C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6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microsoft.com/office/2007/relationships/media" Target="../media/media1.mov"/><Relationship Id="rId2" Type="http://schemas.openxmlformats.org/officeDocument/2006/relationships/video" Target="../media/media1.mov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Interaction </a:t>
            </a:r>
            <a:r>
              <a:rPr lang="en-US" dirty="0" smtClean="0"/>
              <a:t>B</a:t>
            </a:r>
            <a:r>
              <a:rPr lang="en-US" dirty="0" smtClean="0"/>
              <a:t>etween </a:t>
            </a:r>
            <a:r>
              <a:rPr lang="en-US" dirty="0" smtClean="0"/>
              <a:t>a </a:t>
            </a:r>
            <a:r>
              <a:rPr lang="en-US" dirty="0"/>
              <a:t>B</a:t>
            </a:r>
            <a:r>
              <a:rPr lang="en-US" dirty="0" smtClean="0"/>
              <a:t>asketball </a:t>
            </a:r>
            <a:r>
              <a:rPr lang="en-US" dirty="0" smtClean="0"/>
              <a:t>and </a:t>
            </a:r>
            <a:r>
              <a:rPr lang="en-US" dirty="0" smtClean="0"/>
              <a:t>Rim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Joshua Berg, Spencer </a:t>
            </a:r>
            <a:r>
              <a:rPr lang="en-US" dirty="0" err="1" smtClean="0"/>
              <a:t>Ader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Picture 3" descr="Screen Shot 2015-12-14 at 8.47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536" y="0"/>
            <a:ext cx="2817463" cy="82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1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Nov. 30 VPython modeling</a:t>
            </a:r>
          </a:p>
          <a:p>
            <a:r>
              <a:rPr lang="en-US" dirty="0" smtClean="0"/>
              <a:t>Jan. </a:t>
            </a:r>
            <a:r>
              <a:rPr lang="en-US" dirty="0" smtClean="0"/>
              <a:t>20</a:t>
            </a:r>
            <a:r>
              <a:rPr lang="en-US" dirty="0" smtClean="0"/>
              <a:t> </a:t>
            </a:r>
            <a:r>
              <a:rPr lang="en-US" dirty="0" smtClean="0"/>
              <a:t>acquire all </a:t>
            </a:r>
            <a:r>
              <a:rPr lang="en-US" dirty="0" smtClean="0"/>
              <a:t>materials</a:t>
            </a:r>
            <a:endParaRPr lang="en-US" dirty="0" smtClean="0"/>
          </a:p>
          <a:p>
            <a:r>
              <a:rPr lang="en-US" dirty="0" smtClean="0"/>
              <a:t>Jan. 31 final apparatus constructed </a:t>
            </a:r>
          </a:p>
          <a:p>
            <a:r>
              <a:rPr lang="en-US" dirty="0" smtClean="0"/>
              <a:t>Feb. 17 conduct our experiment</a:t>
            </a:r>
          </a:p>
          <a:p>
            <a:r>
              <a:rPr lang="en-US" dirty="0" smtClean="0"/>
              <a:t>March 18 analyze our data</a:t>
            </a:r>
          </a:p>
          <a:p>
            <a:pPr lvl="1"/>
            <a:r>
              <a:rPr lang="en-US" dirty="0" smtClean="0"/>
              <a:t>Experimental and computational</a:t>
            </a:r>
          </a:p>
        </p:txBody>
      </p:sp>
      <p:pic>
        <p:nvPicPr>
          <p:cNvPr id="4" name="Picture 3" descr="Screen Shot 2015-12-14 at 8.47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536" y="0"/>
            <a:ext cx="2817463" cy="82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43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Acknowledgments and Funding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Department of Physics, High Point University </a:t>
            </a:r>
            <a:endParaRPr lang="en-US" sz="2800" dirty="0" smtClean="0">
              <a:effectLst/>
            </a:endParaRPr>
          </a:p>
          <a:p>
            <a:r>
              <a:rPr lang="en-US" sz="2800" dirty="0"/>
              <a:t>Dr. Aaron Titus </a:t>
            </a:r>
            <a:endParaRPr lang="en-US" sz="2800" dirty="0" smtClean="0"/>
          </a:p>
          <a:p>
            <a:r>
              <a:rPr lang="en-US" sz="2800" dirty="0" smtClean="0"/>
              <a:t>Dr</a:t>
            </a:r>
            <a:r>
              <a:rPr lang="en-US" sz="2800" dirty="0"/>
              <a:t>. </a:t>
            </a:r>
            <a:r>
              <a:rPr lang="en-US" sz="2800" dirty="0" smtClean="0"/>
              <a:t>Martin </a:t>
            </a:r>
            <a:r>
              <a:rPr lang="en-US" sz="2800" dirty="0"/>
              <a:t>DeWitt </a:t>
            </a:r>
            <a:endParaRPr lang="en-US" sz="2800" dirty="0" smtClean="0"/>
          </a:p>
          <a:p>
            <a:r>
              <a:rPr lang="en-US" sz="2800" dirty="0" smtClean="0"/>
              <a:t>Dr</a:t>
            </a:r>
            <a:r>
              <a:rPr lang="en-US" sz="2800" dirty="0"/>
              <a:t>. Brad Barlow </a:t>
            </a:r>
            <a:endParaRPr lang="en-US" sz="2800" dirty="0" smtClean="0"/>
          </a:p>
          <a:p>
            <a:r>
              <a:rPr lang="en-US" sz="2800" dirty="0" smtClean="0">
                <a:effectLst/>
              </a:rPr>
              <a:t>Dr. </a:t>
            </a:r>
            <a:r>
              <a:rPr lang="en-US" sz="2800" dirty="0"/>
              <a:t>Briana </a:t>
            </a:r>
            <a:r>
              <a:rPr lang="en-US" sz="2800" dirty="0" smtClean="0"/>
              <a:t>Fiser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Department </a:t>
            </a:r>
            <a:r>
              <a:rPr lang="en-US" sz="2800" dirty="0"/>
              <a:t>of Physics, High Point University </a:t>
            </a:r>
          </a:p>
          <a:p>
            <a:r>
              <a:rPr lang="en-US" sz="2800" dirty="0"/>
              <a:t>Dr. Aaron Titus </a:t>
            </a: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endParaRPr lang="en-US" dirty="0"/>
          </a:p>
        </p:txBody>
      </p:sp>
      <p:pic>
        <p:nvPicPr>
          <p:cNvPr id="4" name="Picture 3" descr="Screen Shot 2015-12-14 at 8.47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536" y="0"/>
            <a:ext cx="2817463" cy="82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64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241632" cy="299580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 algn="just">
              <a:buNone/>
            </a:pPr>
            <a:r>
              <a:rPr lang="en-US" dirty="0" smtClean="0"/>
              <a:t>Peter </a:t>
            </a:r>
            <a:r>
              <a:rPr lang="en-US" dirty="0"/>
              <a:t>J. </a:t>
            </a:r>
            <a:r>
              <a:rPr lang="en-US" dirty="0" err="1"/>
              <a:t>Brancazio</a:t>
            </a:r>
            <a:r>
              <a:rPr lang="en-US" dirty="0"/>
              <a:t>, "Physics of Basketball," American Journal of Physics </a:t>
            </a:r>
            <a:r>
              <a:rPr lang="en-US" b="1" dirty="0"/>
              <a:t>49</a:t>
            </a:r>
            <a:r>
              <a:rPr lang="en-US" dirty="0"/>
              <a:t> (4</a:t>
            </a:r>
            <a:r>
              <a:rPr lang="en-US" dirty="0" smtClean="0"/>
              <a:t>)(</a:t>
            </a:r>
            <a:r>
              <a:rPr lang="en-US" dirty="0"/>
              <a:t>1981)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Okubo, H. and M. Hubbard (2014). “Rebounding Strategies in Basketball.” </a:t>
            </a:r>
            <a:r>
              <a:rPr lang="en-US" dirty="0" err="1" smtClean="0"/>
              <a:t>Procedia</a:t>
            </a:r>
            <a:r>
              <a:rPr lang="en-US" dirty="0" smtClean="0"/>
              <a:t> Engineering 72: 823-828.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5-12-14 at 8.47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536" y="0"/>
            <a:ext cx="2817463" cy="82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02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907" y="2349486"/>
            <a:ext cx="8229600" cy="1143000"/>
          </a:xfrm>
        </p:spPr>
        <p:txBody>
          <a:bodyPr/>
          <a:lstStyle/>
          <a:p>
            <a:r>
              <a:rPr lang="en-US" dirty="0" smtClean="0"/>
              <a:t>Questions? </a:t>
            </a:r>
            <a:endParaRPr lang="en-US" dirty="0"/>
          </a:p>
        </p:txBody>
      </p:sp>
      <p:pic>
        <p:nvPicPr>
          <p:cNvPr id="3" name="Picture 2" descr="Screen Shot 2015-12-14 at 8.47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536" y="0"/>
            <a:ext cx="2817463" cy="82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40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8494"/>
            <a:ext cx="4753914" cy="3621024"/>
          </a:xfrm>
        </p:spPr>
        <p:txBody>
          <a:bodyPr/>
          <a:lstStyle/>
          <a:p>
            <a:r>
              <a:rPr lang="en-US" dirty="0" smtClean="0"/>
              <a:t>Rebounds</a:t>
            </a:r>
          </a:p>
          <a:p>
            <a:r>
              <a:rPr lang="en-US" dirty="0" smtClean="0"/>
              <a:t>Field </a:t>
            </a:r>
            <a:r>
              <a:rPr lang="en-US" dirty="0"/>
              <a:t>goal </a:t>
            </a:r>
            <a:r>
              <a:rPr lang="en-US" dirty="0" smtClean="0"/>
              <a:t>percentages</a:t>
            </a:r>
          </a:p>
          <a:p>
            <a:pPr lvl="1"/>
            <a:r>
              <a:rPr lang="en-US" dirty="0" smtClean="0">
                <a:effectLst/>
              </a:rPr>
              <a:t>Shooter’s touch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359" y="2562480"/>
            <a:ext cx="4659441" cy="38828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16547" y="6488668"/>
            <a:ext cx="4670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r>
              <a:rPr lang="en-US" dirty="0"/>
              <a:t>://www.arabianinsite.com/author/loris81a/</a:t>
            </a:r>
          </a:p>
        </p:txBody>
      </p:sp>
      <p:pic>
        <p:nvPicPr>
          <p:cNvPr id="6" name="Picture 5" descr="Screen Shot 2015-12-14 at 8.47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536" y="0"/>
            <a:ext cx="2817463" cy="82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51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294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Prior Research – Optimum Shot 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76" y="1600200"/>
            <a:ext cx="8393838" cy="4868253"/>
          </a:xfrm>
        </p:spPr>
        <p:txBody>
          <a:bodyPr>
            <a:normAutofit/>
          </a:bodyPr>
          <a:lstStyle/>
          <a:p>
            <a:r>
              <a:rPr lang="en-US" dirty="0" smtClean="0"/>
              <a:t>49.4 degree angle</a:t>
            </a:r>
          </a:p>
          <a:p>
            <a:pPr lvl="1"/>
            <a:r>
              <a:rPr lang="en-US" dirty="0" smtClean="0"/>
              <a:t>Free throw line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                        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</a:t>
            </a:r>
          </a:p>
          <a:p>
            <a:pPr marL="457200" lvl="1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			</a:t>
            </a:r>
            <a:endParaRPr lang="en-US" sz="1400" dirty="0" smtClean="0"/>
          </a:p>
          <a:p>
            <a:pPr marL="457200" lvl="1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          </a:t>
            </a:r>
            <a:r>
              <a:rPr lang="en-US" sz="1400" dirty="0" smtClean="0"/>
              <a:t>(</a:t>
            </a:r>
            <a:r>
              <a:rPr lang="en-US" sz="1400" dirty="0" err="1"/>
              <a:t>Brancazio</a:t>
            </a:r>
            <a:r>
              <a:rPr lang="en-US" sz="1400" dirty="0"/>
              <a:t> et al. 1981</a:t>
            </a:r>
            <a:r>
              <a:rPr lang="en-US" sz="1400" dirty="0" smtClean="0"/>
              <a:t>)</a:t>
            </a:r>
            <a:endParaRPr lang="en-US" sz="1400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Macintosh HD:Users:joshuaberg:Desktop:Screen Shot 2015-12-02 at 1.24.06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731" y="2851012"/>
            <a:ext cx="5496242" cy="31133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Screen Shot 2015-12-14 at 8.47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536" y="0"/>
            <a:ext cx="2817463" cy="82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95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235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Prior Research – Bounce With Friction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300216" cy="3081528"/>
          </a:xfrm>
        </p:spPr>
        <p:txBody>
          <a:bodyPr/>
          <a:lstStyle/>
          <a:p>
            <a:r>
              <a:rPr lang="en-US" dirty="0" smtClean="0"/>
              <a:t>Change in angular frequency</a:t>
            </a:r>
          </a:p>
          <a:p>
            <a:pPr lvl="1"/>
            <a:r>
              <a:rPr lang="en-US" dirty="0" smtClean="0"/>
              <a:t>Friction acts in opposite direction</a:t>
            </a:r>
            <a:endParaRPr lang="en-US" dirty="0"/>
          </a:p>
        </p:txBody>
      </p:sp>
      <p:pic>
        <p:nvPicPr>
          <p:cNvPr id="4" name="Picture 3" descr="Macintosh HD:Users:joshuaberg:Desktop:Screen Shot 2015-12-02 at 1.23.27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317" y="2915690"/>
            <a:ext cx="4300099" cy="35320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1789980" y="6548958"/>
            <a:ext cx="2331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1400" dirty="0" smtClean="0"/>
              <a:t> </a:t>
            </a:r>
            <a:r>
              <a:rPr lang="en-US" sz="1400" dirty="0"/>
              <a:t>(</a:t>
            </a:r>
            <a:r>
              <a:rPr lang="en-US" sz="1400" dirty="0" err="1"/>
              <a:t>Brancazio</a:t>
            </a:r>
            <a:r>
              <a:rPr lang="en-US" sz="1400" dirty="0"/>
              <a:t> et al. 1981)</a:t>
            </a:r>
          </a:p>
        </p:txBody>
      </p:sp>
      <p:pic>
        <p:nvPicPr>
          <p:cNvPr id="6" name="Picture 5" descr="Screen Shot 2015-12-14 at 8.47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536" y="0"/>
            <a:ext cx="2817463" cy="82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20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Prior Research – Rebound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15384"/>
          </a:xfrm>
        </p:spPr>
        <p:txBody>
          <a:bodyPr/>
          <a:lstStyle/>
          <a:p>
            <a:r>
              <a:rPr lang="en-US" dirty="0" smtClean="0"/>
              <a:t>Rebound from a </a:t>
            </a:r>
            <a:r>
              <a:rPr lang="en-US" dirty="0" smtClean="0"/>
              <a:t>short</a:t>
            </a:r>
            <a:r>
              <a:rPr lang="en-US" dirty="0" smtClean="0"/>
              <a:t>-ranged shot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82"/>
          <a:stretch/>
        </p:blipFill>
        <p:spPr bwMode="auto">
          <a:xfrm>
            <a:off x="1523930" y="2167128"/>
            <a:ext cx="5971032" cy="425164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3930" y="6433158"/>
            <a:ext cx="1628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(Okubo et. al. 2012)</a:t>
            </a:r>
            <a:endParaRPr lang="en-US" sz="1400" dirty="0"/>
          </a:p>
        </p:txBody>
      </p:sp>
      <p:pic>
        <p:nvPicPr>
          <p:cNvPr id="7" name="Picture 6" descr="Screen Shot 2015-12-14 at 8.47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536" y="0"/>
            <a:ext cx="2817463" cy="82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1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a 29.5-inch regulation basketball interact with a rim during a collision? </a:t>
            </a:r>
            <a:endParaRPr lang="en-US" dirty="0" smtClean="0"/>
          </a:p>
          <a:p>
            <a:pPr lvl="1"/>
            <a:r>
              <a:rPr lang="en-US" dirty="0"/>
              <a:t>Final velocity </a:t>
            </a:r>
            <a:endParaRPr lang="en-US" dirty="0" smtClean="0"/>
          </a:p>
          <a:p>
            <a:pPr lvl="1"/>
            <a:r>
              <a:rPr lang="en-US" dirty="0" smtClean="0"/>
              <a:t>Angular Frequency</a:t>
            </a:r>
          </a:p>
          <a:p>
            <a:pPr lvl="1"/>
            <a:r>
              <a:rPr lang="en-US" dirty="0" smtClean="0"/>
              <a:t>Rebound</a:t>
            </a:r>
          </a:p>
          <a:p>
            <a:pPr lvl="2"/>
            <a:r>
              <a:rPr lang="en-US" dirty="0" smtClean="0"/>
              <a:t>Position</a:t>
            </a:r>
          </a:p>
          <a:p>
            <a:pPr lvl="1"/>
            <a:r>
              <a:rPr lang="en-US" dirty="0" smtClean="0"/>
              <a:t>Collision point </a:t>
            </a:r>
          </a:p>
          <a:p>
            <a:pPr lvl="2"/>
            <a:r>
              <a:rPr lang="en-US" dirty="0" smtClean="0"/>
              <a:t>Angle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 descr="Screen Shot 2015-12-14 at 8.47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536" y="0"/>
            <a:ext cx="2817463" cy="822970"/>
          </a:xfrm>
          <a:prstGeom prst="rect">
            <a:avLst/>
          </a:prstGeom>
        </p:spPr>
      </p:pic>
      <p:pic>
        <p:nvPicPr>
          <p:cNvPr id="4" name="Picture 3" descr="Screen Shot 2015-12-14 at 9.05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477" y="2912672"/>
            <a:ext cx="4307323" cy="3465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5098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7506"/>
            <a:ext cx="8229600" cy="1143000"/>
          </a:xfrm>
        </p:spPr>
        <p:txBody>
          <a:bodyPr/>
          <a:lstStyle/>
          <a:p>
            <a:r>
              <a:rPr lang="en-US" dirty="0"/>
              <a:t>VPython Model </a:t>
            </a:r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69869"/>
            <a:ext cx="4651379" cy="4525963"/>
          </a:xfrm>
        </p:spPr>
        <p:txBody>
          <a:bodyPr/>
          <a:lstStyle/>
          <a:p>
            <a:r>
              <a:rPr lang="en-US" dirty="0" smtClean="0"/>
              <a:t>Drops straight down</a:t>
            </a:r>
          </a:p>
          <a:p>
            <a:pPr lvl="1"/>
            <a:r>
              <a:rPr lang="en-US" dirty="0" smtClean="0"/>
              <a:t>Glancing blows</a:t>
            </a:r>
          </a:p>
          <a:p>
            <a:r>
              <a:rPr lang="en-US" dirty="0" smtClean="0"/>
              <a:t>Detects for a collision</a:t>
            </a:r>
          </a:p>
          <a:p>
            <a:r>
              <a:rPr lang="en-US" dirty="0" smtClean="0"/>
              <a:t>Calculates new position and velocity</a:t>
            </a:r>
          </a:p>
          <a:p>
            <a:r>
              <a:rPr lang="en-US" dirty="0" smtClean="0"/>
              <a:t>Prints initial and final momentu</a:t>
            </a:r>
            <a:r>
              <a:rPr lang="en-US" dirty="0"/>
              <a:t>m</a:t>
            </a:r>
            <a:endParaRPr lang="en-US" dirty="0" smtClean="0"/>
          </a:p>
        </p:txBody>
      </p:sp>
      <p:pic>
        <p:nvPicPr>
          <p:cNvPr id="4" name="Picture 3" descr="Screen Shot 2015-12-14 at 8.47.0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536" y="0"/>
            <a:ext cx="2817463" cy="822970"/>
          </a:xfrm>
          <a:prstGeom prst="rect">
            <a:avLst/>
          </a:prstGeom>
        </p:spPr>
      </p:pic>
      <p:pic>
        <p:nvPicPr>
          <p:cNvPr id="5" name="Basketball Program .mo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54482" y="1569870"/>
            <a:ext cx="4608080" cy="4116678"/>
          </a:xfrm>
          <a:prstGeom prst="rect">
            <a:avLst/>
          </a:prstGeom>
        </p:spPr>
      </p:pic>
      <p:pic>
        <p:nvPicPr>
          <p:cNvPr id="6" name="Picture 5" descr="Screen Shot 2015-12-14 at 10.11.14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4" y="5824405"/>
            <a:ext cx="5063735" cy="81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91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Apparatus</a:t>
            </a:r>
            <a:endParaRPr lang="en-US" dirty="0"/>
          </a:p>
        </p:txBody>
      </p:sp>
      <p:pic>
        <p:nvPicPr>
          <p:cNvPr id="4" name="Picture 3" descr="Screen Shot 2015-12-14 at 8.47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536" y="0"/>
            <a:ext cx="2817463" cy="822970"/>
          </a:xfrm>
          <a:prstGeom prst="rect">
            <a:avLst/>
          </a:prstGeom>
        </p:spPr>
      </p:pic>
      <p:pic>
        <p:nvPicPr>
          <p:cNvPr id="7" name="Picture 6" descr="Screen Shot 2015-12-14 at 9.32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72156"/>
            <a:ext cx="2628699" cy="57296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50020" y="2273587"/>
            <a:ext cx="443678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smtClean="0">
                <a:latin typeface="Times New Roman"/>
                <a:cs typeface="Times New Roman"/>
              </a:rPr>
              <a:t>Vacuum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 smtClean="0">
                <a:latin typeface="Times New Roman"/>
                <a:cs typeface="Times New Roman"/>
              </a:rPr>
              <a:t>Cut off 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>
                <a:latin typeface="Times New Roman"/>
                <a:cs typeface="Times New Roman"/>
              </a:rPr>
              <a:t>Attach to backboard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>
                <a:latin typeface="Times New Roman"/>
                <a:cs typeface="Times New Roman"/>
              </a:rPr>
              <a:t>Directly above rim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 smtClean="0">
                <a:latin typeface="Times New Roman"/>
                <a:cs typeface="Times New Roman"/>
              </a:rPr>
              <a:t>Pivot/rotate</a:t>
            </a:r>
          </a:p>
          <a:p>
            <a:pPr lvl="1"/>
            <a:endParaRPr lang="en-US" sz="28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7724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Computational data</a:t>
            </a:r>
          </a:p>
          <a:p>
            <a:pPr lvl="1"/>
            <a:r>
              <a:rPr lang="en-US" dirty="0" smtClean="0"/>
              <a:t>Gives a perfect situation</a:t>
            </a:r>
          </a:p>
          <a:p>
            <a:pPr lvl="2"/>
            <a:r>
              <a:rPr lang="en-US" dirty="0" smtClean="0"/>
              <a:t>Results in a prediction</a:t>
            </a:r>
            <a:endParaRPr lang="en-US" dirty="0"/>
          </a:p>
          <a:p>
            <a:r>
              <a:rPr lang="en-US" dirty="0" smtClean="0"/>
              <a:t>Experimental data</a:t>
            </a:r>
          </a:p>
          <a:p>
            <a:pPr lvl="1"/>
            <a:r>
              <a:rPr lang="en-US" dirty="0"/>
              <a:t>Gives a range of possibilities</a:t>
            </a:r>
          </a:p>
          <a:p>
            <a:pPr lvl="2"/>
            <a:r>
              <a:rPr lang="en-US" dirty="0"/>
              <a:t>Results in a </a:t>
            </a:r>
            <a:r>
              <a:rPr lang="en-US" dirty="0" smtClean="0"/>
              <a:t>percent difference</a:t>
            </a:r>
          </a:p>
          <a:p>
            <a:r>
              <a:rPr lang="en-US" dirty="0" smtClean="0"/>
              <a:t>Compiling yields a percent error</a:t>
            </a:r>
          </a:p>
        </p:txBody>
      </p:sp>
      <p:pic>
        <p:nvPicPr>
          <p:cNvPr id="4" name="Picture 3" descr="Screen Shot 2015-12-14 at 8.47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536" y="0"/>
            <a:ext cx="2817463" cy="82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82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302</Words>
  <Application>Microsoft Macintosh PowerPoint</Application>
  <PresentationFormat>On-screen Show (4:3)</PresentationFormat>
  <Paragraphs>76</Paragraphs>
  <Slides>13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The Interaction Between a Basketball and Rim </vt:lpstr>
      <vt:lpstr>Why? </vt:lpstr>
      <vt:lpstr>Prior Research – Optimum Shot Angle</vt:lpstr>
      <vt:lpstr>Prior Research – Bounce With Friction</vt:lpstr>
      <vt:lpstr>Prior Research – Rebound Position</vt:lpstr>
      <vt:lpstr>Research Goals</vt:lpstr>
      <vt:lpstr>VPython Model Simulation</vt:lpstr>
      <vt:lpstr>Apparatus</vt:lpstr>
      <vt:lpstr>Possible Error</vt:lpstr>
      <vt:lpstr>Timeline</vt:lpstr>
      <vt:lpstr>Acknowledgments and Funding</vt:lpstr>
      <vt:lpstr>References </vt:lpstr>
      <vt:lpstr>Questions?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interaction between a basketball and rim.</dc:title>
  <dc:creator>Joshua Berg</dc:creator>
  <cp:lastModifiedBy>Joshua Berg</cp:lastModifiedBy>
  <cp:revision>38</cp:revision>
  <dcterms:created xsi:type="dcterms:W3CDTF">2015-12-03T02:31:29Z</dcterms:created>
  <dcterms:modified xsi:type="dcterms:W3CDTF">2015-12-15T03:14:16Z</dcterms:modified>
</cp:coreProperties>
</file>