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420" r:id="rId2"/>
    <p:sldId id="465" r:id="rId3"/>
    <p:sldId id="498" r:id="rId4"/>
    <p:sldId id="467" r:id="rId5"/>
    <p:sldId id="502" r:id="rId6"/>
    <p:sldId id="496" r:id="rId7"/>
    <p:sldId id="499" r:id="rId8"/>
    <p:sldId id="500" r:id="rId9"/>
    <p:sldId id="501" r:id="rId10"/>
    <p:sldId id="503" r:id="rId11"/>
    <p:sldId id="497" r:id="rId12"/>
  </p:sldIdLst>
  <p:sldSz cx="9144000" cy="6858000" type="screen4x3"/>
  <p:notesSz cx="6991350" cy="928211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1" autoAdjust="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PNfu0IZhoE" TargetMode="External"/><Relationship Id="rId2" Type="http://schemas.openxmlformats.org/officeDocument/2006/relationships/hyperlink" Target="https://www.guru99.com/comparison-between-web-services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mableweb.com/category/all/apis" TargetMode="External"/><Relationship Id="rId4" Type="http://schemas.openxmlformats.org/officeDocument/2006/relationships/hyperlink" Target="https://www.youtube.com/watch?v=7YcW25PHnA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 err="1">
                <a:solidFill>
                  <a:schemeClr val="bg2"/>
                </a:solidFill>
                <a:latin typeface="Times New Roman" pitchFamily="18" charset="0"/>
              </a:rPr>
              <a:t>indic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-wp 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A7DC6-1963-42B4-9A00-1A69E84B37A7}"/>
              </a:ext>
            </a:extLst>
          </p:cNvPr>
          <p:cNvSpPr/>
          <p:nvPr/>
        </p:nvSpPr>
        <p:spPr>
          <a:xfrm>
            <a:off x="4618046" y="30480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endParaRPr 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10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3207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2"/>
                </a:solidFill>
              </a:rPr>
              <a:t>Lengther</a:t>
            </a:r>
            <a:r>
              <a:rPr lang="en-US" b="1" dirty="0">
                <a:solidFill>
                  <a:schemeClr val="bg2"/>
                </a:solidFill>
              </a:rPr>
              <a:t> application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C86960-A349-468E-BB85-D628F4445C05}"/>
              </a:ext>
            </a:extLst>
          </p:cNvPr>
          <p:cNvSpPr/>
          <p:nvPr/>
        </p:nvSpPr>
        <p:spPr>
          <a:xfrm>
            <a:off x="0" y="982177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[8] Develop a mini PHP application called (</a:t>
            </a:r>
            <a:r>
              <a:rPr lang="en-US" dirty="0" err="1">
                <a:solidFill>
                  <a:schemeClr val="bg2"/>
                </a:solidFill>
              </a:rPr>
              <a:t>Lengther</a:t>
            </a:r>
            <a:r>
              <a:rPr lang="en-US" dirty="0">
                <a:solidFill>
                  <a:schemeClr val="bg2"/>
                </a:solidFill>
              </a:rPr>
              <a:t>) that makes use of the refactored Web Services. 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(Case 1) This application takes a set of strings and returns the length of each string in the GUI; 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(Case 2)  a CSV file is given, it produces a new CSV file for the download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(Case 3) It can update a “length” column of a table for the corresponding “word” (string) column)</a:t>
            </a:r>
          </a:p>
        </p:txBody>
      </p:sp>
    </p:spTree>
    <p:extLst>
      <p:ext uri="{BB962C8B-B14F-4D97-AF65-F5344CB8AC3E}">
        <p14:creationId xmlns:p14="http://schemas.microsoft.com/office/powerpoint/2010/main" val="58405605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How to Respond to &quot;Do You Have Any Questions for Me?&quot; - Talent Economy">
            <a:extLst>
              <a:ext uri="{FF2B5EF4-FFF2-40B4-BE49-F238E27FC236}">
                <a16:creationId xmlns:a16="http://schemas.microsoft.com/office/drawing/2014/main" id="{A9235478-4569-4AE0-8514-18F17A12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133600"/>
            <a:ext cx="40327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13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Background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Indic-wp  is an application for processing Strings in Indian Languages.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By default, this application can also process “English” Strings.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As of now, only one other language “Telugu” is supported in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F7A26-8E27-433C-B91A-D9FB420EC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95600"/>
            <a:ext cx="7848600" cy="36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What is the problem </a:t>
            </a:r>
            <a:r>
              <a:rPr lang="en-US" b="1" dirty="0" err="1">
                <a:solidFill>
                  <a:schemeClr val="bg2"/>
                </a:solidFill>
              </a:rPr>
              <a:t>indic</a:t>
            </a:r>
            <a:r>
              <a:rPr lang="en-US" b="1" dirty="0">
                <a:solidFill>
                  <a:schemeClr val="bg2"/>
                </a:solidFill>
              </a:rPr>
              <a:t>-wp trying to solve?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Most of the algorithms and software applications assume that each character occupies one byte.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This may be valid for English language and some western European </a:t>
            </a:r>
            <a:r>
              <a:rPr lang="en-US" sz="1600" dirty="0" err="1">
                <a:solidFill>
                  <a:schemeClr val="bg2"/>
                </a:solidFill>
              </a:rPr>
              <a:t>langauges</a:t>
            </a:r>
            <a:r>
              <a:rPr lang="en-US" sz="1600" dirty="0">
                <a:solidFill>
                  <a:schemeClr val="bg2"/>
                </a:solidFill>
              </a:rPr>
              <a:t>.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However, this does not hold true for many languages that require multiple bytes to represent one logical character.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For example, consider this word.</a:t>
            </a:r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  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స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్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త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్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ర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ీ</a:t>
            </a:r>
          </a:p>
          <a:p>
            <a:endParaRPr lang="en-US" sz="1600" dirty="0">
              <a:solidFill>
                <a:schemeClr val="bg2"/>
              </a:solidFill>
              <a:latin typeface="NATS" pitchFamily="2" charset="0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It is only one logical character in Telugu language.</a:t>
            </a: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However,  Microsoft Word says it is 6 characters long.</a:t>
            </a: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 need to press BACKSPACE 6 times to remove that character.</a:t>
            </a:r>
          </a:p>
          <a:p>
            <a:endParaRPr lang="en-US" sz="1600" dirty="0">
              <a:solidFill>
                <a:schemeClr val="bg2"/>
              </a:solidFill>
              <a:latin typeface="NATS" pitchFamily="2" charset="0"/>
              <a:cs typeface="NATS" pitchFamily="2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Indic-wp  has logic to parse the individual Unicode characters of the string and convert that to a logical character.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D1D5F-DAE2-4E58-9D1C-8D547794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142035"/>
            <a:ext cx="923925" cy="128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BE4F0-9AD0-4DAE-8753-7A2502EDC0DF}"/>
              </a:ext>
            </a:extLst>
          </p:cNvPr>
          <p:cNvSpPr txBox="1"/>
          <p:nvPr/>
        </p:nvSpPr>
        <p:spPr>
          <a:xfrm>
            <a:off x="6705600" y="4495800"/>
            <a:ext cx="2353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If you are not seeing the above character on this slide, it may be because you do not have the required FONT to display it.</a:t>
            </a:r>
          </a:p>
        </p:txBody>
      </p:sp>
    </p:spTree>
    <p:extLst>
      <p:ext uri="{BB962C8B-B14F-4D97-AF65-F5344CB8AC3E}">
        <p14:creationId xmlns:p14="http://schemas.microsoft.com/office/powerpoint/2010/main" val="10065482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Goals of </a:t>
            </a:r>
            <a:r>
              <a:rPr lang="en-US" sz="3200" b="1" dirty="0" err="1">
                <a:solidFill>
                  <a:schemeClr val="bg2"/>
                </a:solidFill>
              </a:rPr>
              <a:t>indic</a:t>
            </a:r>
            <a:r>
              <a:rPr lang="en-US" sz="3200" b="1" dirty="0">
                <a:solidFill>
                  <a:schemeClr val="bg2"/>
                </a:solidFill>
              </a:rPr>
              <a:t>-wp (V3.0)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066800"/>
            <a:ext cx="79923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As of now,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 application is being used only by PHP applications.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We want to convert the current application into a set of web-service APIs (using REST APIs).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helps to empower other technologies (java client, python clients, etc.) to make use of these Web Services.</a:t>
            </a:r>
          </a:p>
        </p:txBody>
      </p:sp>
    </p:spTree>
    <p:extLst>
      <p:ext uri="{BB962C8B-B14F-4D97-AF65-F5344CB8AC3E}">
        <p14:creationId xmlns:p14="http://schemas.microsoft.com/office/powerpoint/2010/main" val="40960226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Goals of </a:t>
            </a:r>
            <a:r>
              <a:rPr lang="en-US" sz="3200" b="1" dirty="0" err="1">
                <a:solidFill>
                  <a:schemeClr val="bg2"/>
                </a:solidFill>
              </a:rPr>
              <a:t>indic</a:t>
            </a:r>
            <a:r>
              <a:rPr lang="en-US" sz="3200" b="1" dirty="0">
                <a:solidFill>
                  <a:schemeClr val="bg2"/>
                </a:solidFill>
              </a:rPr>
              <a:t>-wp (V3.0)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066800"/>
            <a:ext cx="883058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[1] Enable the current PHP methods (APIs) as 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[2] Provide additional methods (Web services) in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[3] Provide/Fix/Enhance the documentation of these APIs; Refactor the current implementation for supportability and maintainability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[4] Host the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 application on </a:t>
            </a:r>
            <a:r>
              <a:rPr lang="en-US" sz="1600" dirty="0" err="1">
                <a:solidFill>
                  <a:schemeClr val="bg2"/>
                </a:solidFill>
              </a:rPr>
              <a:t>bluehost</a:t>
            </a:r>
            <a:r>
              <a:rPr lang="en-US" sz="1600" dirty="0">
                <a:solidFill>
                  <a:schemeClr val="bg2"/>
                </a:solidFill>
              </a:rPr>
              <a:t> (Hosting site) and perform the testing of these APIs from different tools (postman.com) and/or (reqbin.com)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[5] Develop a summary page (API test page) showing the execution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With some default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With the values entered by the user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[6] Develop a Java Client that shows the summary page (API test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[7] Develop a Python Client that shows the summary page (API test page)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[8] Develop a mini PHP application called (</a:t>
            </a:r>
            <a:r>
              <a:rPr lang="en-US" sz="1600" dirty="0" err="1">
                <a:solidFill>
                  <a:schemeClr val="bg2"/>
                </a:solidFill>
              </a:rPr>
              <a:t>Lengther</a:t>
            </a:r>
            <a:r>
              <a:rPr lang="en-US" sz="1600" dirty="0">
                <a:solidFill>
                  <a:schemeClr val="bg2"/>
                </a:solidFill>
              </a:rPr>
              <a:t>) that makes use of the refactored Web Services.  This application takes a set of strings and returns the length of each string in the GUI;  OR if a CSV file is given, it produces a new CSV file for the download; OR it can update a “length” column of a table for the corresponding “word” (string) column)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479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6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465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Walkthrough of the Code Base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FA329-31AA-4C65-A3A3-A39239D1CAF1}"/>
              </a:ext>
            </a:extLst>
          </p:cNvPr>
          <p:cNvSpPr/>
          <p:nvPr/>
        </p:nvSpPr>
        <p:spPr>
          <a:xfrm>
            <a:off x="3831996" y="1371600"/>
            <a:ext cx="510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[1] Though the code mentions 4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-languages, only “</a:t>
            </a:r>
            <a:r>
              <a:rPr lang="en-US" sz="1600" dirty="0" err="1">
                <a:solidFill>
                  <a:schemeClr val="bg2"/>
                </a:solidFill>
              </a:rPr>
              <a:t>telugu_parser</a:t>
            </a:r>
            <a:r>
              <a:rPr lang="en-US" sz="1600" dirty="0">
                <a:solidFill>
                  <a:schemeClr val="bg2"/>
                </a:solidFill>
              </a:rPr>
              <a:t>” is functional.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All others are not in the scope and are placeholders for future expansion.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[2] All the yellow high-lighted files are test files and tools. These do not contribute to the functionality.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[3] The two circled ones are the key files.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err="1">
                <a:solidFill>
                  <a:schemeClr val="bg2"/>
                </a:solidFill>
              </a:rPr>
              <a:t>Word_processor</a:t>
            </a:r>
            <a:r>
              <a:rPr lang="en-US" sz="1600" dirty="0">
                <a:solidFill>
                  <a:schemeClr val="bg2"/>
                </a:solidFill>
              </a:rPr>
              <a:t>: All the APIs are here. Based on the language, it delegates the responsibility to different parsers for parsing a given string into logical characters.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err="1">
                <a:solidFill>
                  <a:schemeClr val="bg2"/>
                </a:solidFill>
              </a:rPr>
              <a:t>telugu_parser.php</a:t>
            </a:r>
            <a:r>
              <a:rPr lang="en-US" sz="1600" dirty="0">
                <a:solidFill>
                  <a:schemeClr val="bg2"/>
                </a:solidFill>
              </a:rPr>
              <a:t> is one of the parsers that is functional now for processing “Telugu” language strings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23997-19D2-4A45-A4D8-B99E264A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3125758" cy="48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754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7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565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SOAP vs REST API: Some Resources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22BAF2-C534-4064-AF9D-DFF707533F17}"/>
              </a:ext>
            </a:extLst>
          </p:cNvPr>
          <p:cNvSpPr/>
          <p:nvPr/>
        </p:nvSpPr>
        <p:spPr>
          <a:xfrm>
            <a:off x="152400" y="15240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SOAP Vs. REST: Difference between Web API Services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hlinkClick r:id="rId2"/>
              </a:rPr>
              <a:t>https://www.guru99.com/comparison-between-web-services.html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SOAP vs REST?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hlinkClick r:id="rId3"/>
              </a:rPr>
              <a:t>https://www.youtube.com/watch?v=bPNfu0IZhoE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REST API Concepts</a:t>
            </a:r>
          </a:p>
          <a:p>
            <a:r>
              <a:rPr lang="en-US" sz="2000" dirty="0">
                <a:solidFill>
                  <a:schemeClr val="bg2"/>
                </a:solidFill>
                <a:hlinkClick r:id="rId4"/>
              </a:rPr>
              <a:t>https://www.youtube.com/watch?v=7YcW25PHnAA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Programmable Web  (API Directory)</a:t>
            </a:r>
          </a:p>
          <a:p>
            <a:r>
              <a:rPr lang="en-US" sz="2000" dirty="0">
                <a:solidFill>
                  <a:schemeClr val="bg2"/>
                </a:solidFill>
                <a:hlinkClick r:id="rId5"/>
              </a:rPr>
              <a:t>https://www.programmableweb.com/category/all/apis</a:t>
            </a:r>
            <a:r>
              <a:rPr lang="en-US" sz="2000" dirty="0">
                <a:solidFill>
                  <a:schemeClr val="bg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9538040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8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4841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API Testing through reqbin.com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DDDDE-78F5-4317-89A1-16B98810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98" y="2286000"/>
            <a:ext cx="9144000" cy="4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754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9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518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API Testing through postman.com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FD9E1-680A-46C0-9486-86C2CCB8E70B}"/>
              </a:ext>
            </a:extLst>
          </p:cNvPr>
          <p:cNvSpPr/>
          <p:nvPr/>
        </p:nvSpPr>
        <p:spPr>
          <a:xfrm>
            <a:off x="76200" y="1143000"/>
            <a:ext cx="3860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hlinkClick r:id="rId2"/>
              </a:rPr>
              <a:t>https://www.postman.com/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D30DE-0C45-4862-BB98-1C24FA8A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28" y="2209800"/>
            <a:ext cx="9144000" cy="3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611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8022</TotalTime>
  <Pages>25</Pages>
  <Words>817</Words>
  <Application>Microsoft Office PowerPoint</Application>
  <PresentationFormat>On-screen Show (4:3)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NATS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830</cp:revision>
  <cp:lastPrinted>2001-01-24T14:10:52Z</cp:lastPrinted>
  <dcterms:created xsi:type="dcterms:W3CDTF">1996-11-12T16:26:02Z</dcterms:created>
  <dcterms:modified xsi:type="dcterms:W3CDTF">2021-05-24T21:06:47Z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