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32"/>
  </p:notesMasterIdLst>
  <p:handoutMasterIdLst>
    <p:handoutMasterId r:id="rId33"/>
  </p:handoutMasterIdLst>
  <p:sldIdLst>
    <p:sldId id="420" r:id="rId2"/>
    <p:sldId id="465" r:id="rId3"/>
    <p:sldId id="467" r:id="rId4"/>
    <p:sldId id="468" r:id="rId5"/>
    <p:sldId id="469" r:id="rId6"/>
    <p:sldId id="470" r:id="rId7"/>
    <p:sldId id="471" r:id="rId8"/>
    <p:sldId id="472" r:id="rId9"/>
    <p:sldId id="473" r:id="rId10"/>
    <p:sldId id="474" r:id="rId11"/>
    <p:sldId id="464" r:id="rId12"/>
    <p:sldId id="493" r:id="rId13"/>
    <p:sldId id="475" r:id="rId14"/>
    <p:sldId id="476" r:id="rId15"/>
    <p:sldId id="478" r:id="rId16"/>
    <p:sldId id="480" r:id="rId17"/>
    <p:sldId id="481" r:id="rId18"/>
    <p:sldId id="483" r:id="rId19"/>
    <p:sldId id="487" r:id="rId20"/>
    <p:sldId id="484" r:id="rId21"/>
    <p:sldId id="488" r:id="rId22"/>
    <p:sldId id="489" r:id="rId23"/>
    <p:sldId id="490" r:id="rId24"/>
    <p:sldId id="491" r:id="rId25"/>
    <p:sldId id="492" r:id="rId26"/>
    <p:sldId id="477" r:id="rId27"/>
    <p:sldId id="494" r:id="rId28"/>
    <p:sldId id="495" r:id="rId29"/>
    <p:sldId id="496" r:id="rId30"/>
    <p:sldId id="497" r:id="rId31"/>
  </p:sldIdLst>
  <p:sldSz cx="9144000" cy="6858000" type="screen4x3"/>
  <p:notesSz cx="6991350" cy="9282113"/>
  <p:custDataLst>
    <p:tags r:id="rId34"/>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2">
          <p15:clr>
            <a:srgbClr val="A4A3A4"/>
          </p15:clr>
        </p15:guide>
        <p15:guide id="2" pos="22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9191"/>
    <a:srgbClr val="FF3300"/>
    <a:srgbClr val="868686"/>
    <a:srgbClr val="777777"/>
    <a:srgbClr val="DDDDDD"/>
    <a:srgbClr val="CBCBCB"/>
    <a:srgbClr val="001454"/>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74" autoAdjust="0"/>
    <p:restoredTop sz="94661" autoAdjust="0"/>
  </p:normalViewPr>
  <p:slideViewPr>
    <p:cSldViewPr>
      <p:cViewPr varScale="1">
        <p:scale>
          <a:sx n="81" d="100"/>
          <a:sy n="81" d="100"/>
        </p:scale>
        <p:origin x="149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9144"/>
    </p:cViewPr>
  </p:sorterViewPr>
  <p:notesViewPr>
    <p:cSldViewPr>
      <p:cViewPr varScale="1">
        <p:scale>
          <a:sx n="84" d="100"/>
          <a:sy n="84" d="100"/>
        </p:scale>
        <p:origin x="-1932" y="-84"/>
      </p:cViewPr>
      <p:guideLst>
        <p:guide orient="horz" pos="2922"/>
        <p:guide pos="220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5" name="Rectangle 3"/>
          <p:cNvSpPr>
            <a:spLocks noChangeArrowheads="1"/>
          </p:cNvSpPr>
          <p:nvPr/>
        </p:nvSpPr>
        <p:spPr bwMode="auto">
          <a:xfrm>
            <a:off x="466725" y="8466138"/>
            <a:ext cx="6135688" cy="263525"/>
          </a:xfrm>
          <a:prstGeom prst="rect">
            <a:avLst/>
          </a:prstGeom>
          <a:noFill/>
          <a:ln w="9525">
            <a:noFill/>
            <a:miter lim="800000"/>
            <a:headEnd/>
            <a:tailEnd/>
          </a:ln>
          <a:effectLst/>
        </p:spPr>
        <p:txBody>
          <a:bodyPr lIns="94653" tIns="47327" rIns="94653" bIns="47327">
            <a:spAutoFit/>
          </a:bodyPr>
          <a:lstStyle/>
          <a:p>
            <a:pPr algn="ctr" defTabSz="939800" eaLnBrk="0" hangingPunct="0">
              <a:defRPr/>
            </a:pPr>
            <a:endParaRPr lang="en-US" sz="1100">
              <a:latin typeface="Book Antiqua" pitchFamily="18" charset="0"/>
            </a:endParaRPr>
          </a:p>
        </p:txBody>
      </p:sp>
    </p:spTree>
    <p:extLst>
      <p:ext uri="{BB962C8B-B14F-4D97-AF65-F5344CB8AC3E}">
        <p14:creationId xmlns:p14="http://schemas.microsoft.com/office/powerpoint/2010/main" val="3953623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1588"/>
            <a:ext cx="3028950" cy="465138"/>
          </a:xfrm>
          <a:prstGeom prst="rect">
            <a:avLst/>
          </a:prstGeom>
          <a:noFill/>
          <a:ln w="9525">
            <a:noFill/>
            <a:miter lim="800000"/>
            <a:headEnd/>
            <a:tailEnd/>
          </a:ln>
          <a:effectLst/>
        </p:spPr>
        <p:txBody>
          <a:bodyPr vert="horz" wrap="square" lIns="19315" tIns="0" rIns="19315" bIns="0" numCol="1" anchor="t" anchorCtr="0" compatLnSpc="1">
            <a:prstTxWarp prst="textNoShape">
              <a:avLst/>
            </a:prstTxWarp>
          </a:bodyPr>
          <a:lstStyle>
            <a:lvl1pPr defTabSz="927100" eaLnBrk="0" hangingPunct="0">
              <a:defRPr sz="1000" i="1">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3962400" y="-1588"/>
            <a:ext cx="3028950" cy="465138"/>
          </a:xfrm>
          <a:prstGeom prst="rect">
            <a:avLst/>
          </a:prstGeom>
          <a:noFill/>
          <a:ln w="9525">
            <a:noFill/>
            <a:miter lim="800000"/>
            <a:headEnd/>
            <a:tailEnd/>
          </a:ln>
          <a:effectLst/>
        </p:spPr>
        <p:txBody>
          <a:bodyPr vert="horz" wrap="square" lIns="19315" tIns="0" rIns="19315" bIns="0" numCol="1" anchor="t" anchorCtr="0" compatLnSpc="1">
            <a:prstTxWarp prst="textNoShape">
              <a:avLst/>
            </a:prstTxWarp>
          </a:bodyPr>
          <a:lstStyle>
            <a:lvl1pPr algn="r" defTabSz="927100" eaLnBrk="0" hangingPunct="0">
              <a:defRPr sz="1000" i="1">
                <a:latin typeface="Times New Roman" pitchFamily="18" charset="0"/>
              </a:defRPr>
            </a:lvl1pPr>
          </a:lstStyle>
          <a:p>
            <a:pPr>
              <a:defRPr/>
            </a:pPr>
            <a:endParaRPr lang="en-US"/>
          </a:p>
        </p:txBody>
      </p:sp>
      <p:sp>
        <p:nvSpPr>
          <p:cNvPr id="2052" name="Rectangle 4"/>
          <p:cNvSpPr>
            <a:spLocks noGrp="1" noChangeArrowheads="1"/>
          </p:cNvSpPr>
          <p:nvPr>
            <p:ph type="ftr" sz="quarter" idx="4"/>
          </p:nvPr>
        </p:nvSpPr>
        <p:spPr bwMode="auto">
          <a:xfrm>
            <a:off x="0" y="8816975"/>
            <a:ext cx="3028950" cy="465138"/>
          </a:xfrm>
          <a:prstGeom prst="rect">
            <a:avLst/>
          </a:prstGeom>
          <a:noFill/>
          <a:ln w="9525">
            <a:noFill/>
            <a:miter lim="800000"/>
            <a:headEnd/>
            <a:tailEnd/>
          </a:ln>
          <a:effectLst/>
        </p:spPr>
        <p:txBody>
          <a:bodyPr vert="horz" wrap="square" lIns="19315" tIns="0" rIns="19315" bIns="0" numCol="1" anchor="b" anchorCtr="0" compatLnSpc="1">
            <a:prstTxWarp prst="textNoShape">
              <a:avLst/>
            </a:prstTxWarp>
          </a:bodyPr>
          <a:lstStyle>
            <a:lvl1pPr defTabSz="927100" eaLnBrk="0" hangingPunct="0">
              <a:defRPr sz="1000" i="1">
                <a:latin typeface="Times New Roman" pitchFamily="18" charset="0"/>
              </a:defRPr>
            </a:lvl1pPr>
          </a:lstStyle>
          <a:p>
            <a:pPr>
              <a:defRPr/>
            </a:pPr>
            <a:endParaRPr lang="en-US"/>
          </a:p>
        </p:txBody>
      </p:sp>
      <p:sp>
        <p:nvSpPr>
          <p:cNvPr id="2053" name="Rectangle 5"/>
          <p:cNvSpPr>
            <a:spLocks noGrp="1" noChangeArrowheads="1"/>
          </p:cNvSpPr>
          <p:nvPr>
            <p:ph type="sldNum" sz="quarter" idx="5"/>
          </p:nvPr>
        </p:nvSpPr>
        <p:spPr bwMode="auto">
          <a:xfrm>
            <a:off x="3962400" y="8816975"/>
            <a:ext cx="3028950" cy="465138"/>
          </a:xfrm>
          <a:prstGeom prst="rect">
            <a:avLst/>
          </a:prstGeom>
          <a:noFill/>
          <a:ln w="9525">
            <a:noFill/>
            <a:miter lim="800000"/>
            <a:headEnd/>
            <a:tailEnd/>
          </a:ln>
          <a:effectLst/>
        </p:spPr>
        <p:txBody>
          <a:bodyPr vert="horz" wrap="square" lIns="19315" tIns="0" rIns="19315" bIns="0" numCol="1" anchor="b" anchorCtr="0" compatLnSpc="1">
            <a:prstTxWarp prst="textNoShape">
              <a:avLst/>
            </a:prstTxWarp>
          </a:bodyPr>
          <a:lstStyle>
            <a:lvl1pPr algn="r" defTabSz="927100" eaLnBrk="0" hangingPunct="0">
              <a:defRPr sz="1000" i="1">
                <a:latin typeface="Times New Roman" pitchFamily="18" charset="0"/>
              </a:defRPr>
            </a:lvl1pPr>
          </a:lstStyle>
          <a:p>
            <a:pPr>
              <a:defRPr/>
            </a:pPr>
            <a:fld id="{A18B7429-D64D-41C4-B7DA-5B48ACDF22A2}" type="slidenum">
              <a:rPr lang="en-US"/>
              <a:pPr>
                <a:defRPr/>
              </a:pPr>
              <a:t>‹#›</a:t>
            </a:fld>
            <a:endParaRPr lang="en-US"/>
          </a:p>
        </p:txBody>
      </p:sp>
      <p:sp>
        <p:nvSpPr>
          <p:cNvPr id="2054" name="Rectangle 6"/>
          <p:cNvSpPr>
            <a:spLocks noGrp="1" noChangeArrowheads="1"/>
          </p:cNvSpPr>
          <p:nvPr>
            <p:ph type="body" sz="quarter" idx="3"/>
          </p:nvPr>
        </p:nvSpPr>
        <p:spPr bwMode="auto">
          <a:xfrm>
            <a:off x="931863" y="4406900"/>
            <a:ext cx="5127625" cy="4178300"/>
          </a:xfrm>
          <a:prstGeom prst="rect">
            <a:avLst/>
          </a:prstGeom>
          <a:noFill/>
          <a:ln w="9525">
            <a:noFill/>
            <a:miter lim="800000"/>
            <a:headEnd/>
            <a:tailEnd/>
          </a:ln>
          <a:effectLst/>
        </p:spPr>
        <p:txBody>
          <a:bodyPr vert="horz" wrap="square" lIns="77259" tIns="38630" rIns="77259" bIns="38630"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1" name="Rectangle 7"/>
          <p:cNvSpPr>
            <a:spLocks noGrp="1" noRot="1" noChangeAspect="1" noChangeArrowheads="1" noTextEdit="1"/>
          </p:cNvSpPr>
          <p:nvPr>
            <p:ph type="sldImg" idx="2"/>
          </p:nvPr>
        </p:nvSpPr>
        <p:spPr bwMode="auto">
          <a:xfrm>
            <a:off x="1174750" y="698500"/>
            <a:ext cx="4640263" cy="3479800"/>
          </a:xfrm>
          <a:prstGeom prst="rect">
            <a:avLst/>
          </a:prstGeom>
          <a:noFill/>
          <a:ln w="12700">
            <a:solidFill>
              <a:schemeClr val="tx1"/>
            </a:solidFill>
            <a:miter lim="800000"/>
            <a:headEnd/>
            <a:tailEnd/>
          </a:ln>
        </p:spPr>
      </p:sp>
      <p:sp>
        <p:nvSpPr>
          <p:cNvPr id="2056" name="Rectangle 8"/>
          <p:cNvSpPr>
            <a:spLocks noChangeArrowheads="1"/>
          </p:cNvSpPr>
          <p:nvPr/>
        </p:nvSpPr>
        <p:spPr bwMode="auto">
          <a:xfrm>
            <a:off x="6556375" y="8904288"/>
            <a:ext cx="349250" cy="258762"/>
          </a:xfrm>
          <a:prstGeom prst="rect">
            <a:avLst/>
          </a:prstGeom>
          <a:noFill/>
          <a:ln w="9525">
            <a:noFill/>
            <a:miter lim="800000"/>
            <a:headEnd/>
            <a:tailEnd/>
          </a:ln>
          <a:effectLst/>
        </p:spPr>
        <p:txBody>
          <a:bodyPr wrap="none" lIns="77259" tIns="38630" rIns="77259" bIns="38630" anchor="ctr">
            <a:spAutoFit/>
          </a:bodyPr>
          <a:lstStyle/>
          <a:p>
            <a:pPr algn="r" defTabSz="765175" eaLnBrk="0" hangingPunct="0">
              <a:defRPr/>
            </a:pPr>
            <a:fld id="{CFED52EF-2E55-489E-AD91-0A5225B2D725}" type="slidenum">
              <a:rPr lang="en-US" sz="1200">
                <a:latin typeface="Book Antiqua" pitchFamily="18" charset="0"/>
              </a:rPr>
              <a:pPr algn="r" defTabSz="765175" eaLnBrk="0" hangingPunct="0">
                <a:defRPr/>
              </a:pPr>
              <a:t>‹#›</a:t>
            </a:fld>
            <a:endParaRPr lang="en-US" sz="1200">
              <a:latin typeface="Book Antiqua" pitchFamily="18" charset="0"/>
            </a:endParaRPr>
          </a:p>
        </p:txBody>
      </p:sp>
    </p:spTree>
    <p:extLst>
      <p:ext uri="{BB962C8B-B14F-4D97-AF65-F5344CB8AC3E}">
        <p14:creationId xmlns:p14="http://schemas.microsoft.com/office/powerpoint/2010/main" val="2715925462"/>
      </p:ext>
    </p:extLst>
  </p:cSld>
  <p:clrMap bg1="lt1" tx1="dk1" bg2="lt2" tx2="dk2" accent1="accent1" accent2="accent2" accent3="accent3" accent4="accent4" accent5="accent5" accent6="accent6" hlink="hlink" folHlink="folHlink"/>
  <p:notesStyle>
    <a:lvl1pPr algn="l" defTabSz="754063" rtl="0" eaLnBrk="0" fontAlgn="base" hangingPunct="0">
      <a:spcBef>
        <a:spcPct val="30000"/>
      </a:spcBef>
      <a:spcAft>
        <a:spcPct val="0"/>
      </a:spcAft>
      <a:defRPr sz="1000" kern="1200">
        <a:solidFill>
          <a:schemeClr val="tx1"/>
        </a:solidFill>
        <a:latin typeface="Arial" charset="0"/>
        <a:ea typeface="+mn-ea"/>
        <a:cs typeface="+mn-cs"/>
      </a:defRPr>
    </a:lvl1pPr>
    <a:lvl2pPr marL="376238" algn="l" defTabSz="754063" rtl="0" eaLnBrk="0" fontAlgn="base" hangingPunct="0">
      <a:spcBef>
        <a:spcPct val="30000"/>
      </a:spcBef>
      <a:spcAft>
        <a:spcPct val="0"/>
      </a:spcAft>
      <a:defRPr sz="1000" kern="1200">
        <a:solidFill>
          <a:schemeClr val="tx1"/>
        </a:solidFill>
        <a:latin typeface="Arial" charset="0"/>
        <a:ea typeface="+mn-ea"/>
        <a:cs typeface="+mn-cs"/>
      </a:defRPr>
    </a:lvl2pPr>
    <a:lvl3pPr marL="754063" algn="l" defTabSz="754063" rtl="0" eaLnBrk="0" fontAlgn="base" hangingPunct="0">
      <a:spcBef>
        <a:spcPct val="30000"/>
      </a:spcBef>
      <a:spcAft>
        <a:spcPct val="0"/>
      </a:spcAft>
      <a:defRPr sz="1000" kern="1200">
        <a:solidFill>
          <a:schemeClr val="tx1"/>
        </a:solidFill>
        <a:latin typeface="Arial" charset="0"/>
        <a:ea typeface="+mn-ea"/>
        <a:cs typeface="+mn-cs"/>
      </a:defRPr>
    </a:lvl3pPr>
    <a:lvl4pPr marL="1130300" algn="l" defTabSz="754063" rtl="0" eaLnBrk="0" fontAlgn="base" hangingPunct="0">
      <a:spcBef>
        <a:spcPct val="30000"/>
      </a:spcBef>
      <a:spcAft>
        <a:spcPct val="0"/>
      </a:spcAft>
      <a:defRPr sz="1000" kern="1200">
        <a:solidFill>
          <a:schemeClr val="tx1"/>
        </a:solidFill>
        <a:latin typeface="Arial" charset="0"/>
        <a:ea typeface="+mn-ea"/>
        <a:cs typeface="+mn-cs"/>
      </a:defRPr>
    </a:lvl4pPr>
    <a:lvl5pPr marL="1508125" algn="l" defTabSz="754063" rtl="0" eaLnBrk="0" fontAlgn="base" hangingPunct="0">
      <a:spcBef>
        <a:spcPct val="30000"/>
      </a:spcBef>
      <a:spcAft>
        <a:spcPct val="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p:cNvSpPr>
            <a:spLocks noGrp="1" noChangeArrowheads="1"/>
          </p:cNvSpPr>
          <p:nvPr>
            <p:ph type="sldNum" sz="quarter" idx="5"/>
          </p:nvPr>
        </p:nvSpPr>
        <p:spPr>
          <a:noFill/>
        </p:spPr>
        <p:txBody>
          <a:bodyPr/>
          <a:lstStyle/>
          <a:p>
            <a:fld id="{0FD9016E-14DF-4FDF-A7E3-F5030B969C49}" type="slidenum">
              <a:rPr lang="en-US" smtClean="0"/>
              <a:pPr/>
              <a:t>1</a:t>
            </a:fld>
            <a:endParaRPr lang="en-US"/>
          </a:p>
        </p:txBody>
      </p:sp>
      <p:sp>
        <p:nvSpPr>
          <p:cNvPr id="37891" name="Rectangle 2"/>
          <p:cNvSpPr>
            <a:spLocks noGrp="1" noRot="1" noChangeAspect="1" noChangeArrowheads="1" noTextEdit="1"/>
          </p:cNvSpPr>
          <p:nvPr>
            <p:ph type="sldImg"/>
          </p:nvPr>
        </p:nvSpPr>
        <p:spPr>
          <a:xfrm>
            <a:off x="1173163" y="698500"/>
            <a:ext cx="4641850" cy="3481388"/>
          </a:xfrm>
          <a:ln/>
        </p:spPr>
      </p:sp>
      <p:sp>
        <p:nvSpPr>
          <p:cNvPr id="37892" name="Rectangle 3"/>
          <p:cNvSpPr>
            <a:spLocks noGrp="1" noChangeArrowheads="1"/>
          </p:cNvSpPr>
          <p:nvPr>
            <p:ph type="body" idx="1"/>
          </p:nvPr>
        </p:nvSpPr>
        <p:spPr>
          <a:xfrm>
            <a:off x="931863" y="4408488"/>
            <a:ext cx="5126037" cy="4179887"/>
          </a:xfrm>
          <a:noFill/>
          <a:ln/>
        </p:spPr>
        <p:txBody>
          <a:bodyPr/>
          <a:lstStyle/>
          <a:p>
            <a:pPr eaLnBrk="1" hangingPunct="1"/>
            <a:endParaRPr lang="en-US"/>
          </a:p>
        </p:txBody>
      </p:sp>
    </p:spTree>
    <p:extLst>
      <p:ext uri="{BB962C8B-B14F-4D97-AF65-F5344CB8AC3E}">
        <p14:creationId xmlns:p14="http://schemas.microsoft.com/office/powerpoint/2010/main" val="20099314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1066800"/>
          </a:xfrm>
          <a:prstGeom prst="rect">
            <a:avLst/>
          </a:prstGeom>
          <a:solidFill>
            <a:srgbClr val="89A5C7"/>
          </a:solidFill>
          <a:ln w="9525">
            <a:noFill/>
            <a:miter lim="800000"/>
            <a:headEnd/>
            <a:tailEnd/>
          </a:ln>
          <a:effectLst/>
        </p:spPr>
        <p:txBody>
          <a:bodyPr wrap="none" anchor="ctr"/>
          <a:lstStyle/>
          <a:p>
            <a:pPr>
              <a:defRPr/>
            </a:pPr>
            <a:endParaRPr lang="en-US"/>
          </a:p>
        </p:txBody>
      </p:sp>
      <p:pic>
        <p:nvPicPr>
          <p:cNvPr id="5" name="Picture 7" descr="jasthi"/>
          <p:cNvPicPr>
            <a:picLocks noChangeAspect="1" noChangeArrowheads="1"/>
          </p:cNvPicPr>
          <p:nvPr/>
        </p:nvPicPr>
        <p:blipFill>
          <a:blip r:embed="rId3" cstate="print"/>
          <a:srcRect/>
          <a:stretch>
            <a:fillRect/>
          </a:stretch>
        </p:blipFill>
        <p:spPr bwMode="auto">
          <a:xfrm>
            <a:off x="152400" y="152400"/>
            <a:ext cx="685800" cy="685800"/>
          </a:xfrm>
          <a:prstGeom prst="rect">
            <a:avLst/>
          </a:prstGeom>
          <a:noFill/>
          <a:ln w="9525">
            <a:noFill/>
            <a:miter lim="800000"/>
            <a:headEnd/>
            <a:tailEnd/>
          </a:ln>
        </p:spPr>
      </p:pic>
      <p:sp>
        <p:nvSpPr>
          <p:cNvPr id="388101" name="Rectangle 5"/>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388102" name="Rectangle 6"/>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6" name="Rectangle 3"/>
          <p:cNvSpPr>
            <a:spLocks noGrp="1" noChangeArrowheads="1"/>
          </p:cNvSpPr>
          <p:nvPr>
            <p:ph type="ftr" sz="quarter" idx="10"/>
          </p:nvPr>
        </p:nvSpPr>
        <p:spPr>
          <a:xfrm>
            <a:off x="228600" y="6477000"/>
            <a:ext cx="7696200" cy="228600"/>
          </a:xfrm>
        </p:spPr>
        <p:txBody>
          <a:bodyPr/>
          <a:lstStyle>
            <a:lvl1pPr>
              <a:defRPr sz="1400" b="0"/>
            </a:lvl1pPr>
          </a:lstStyle>
          <a:p>
            <a:pPr>
              <a:defRPr/>
            </a:pPr>
            <a:r>
              <a:rPr lang="en-GB"/>
              <a:t>Siva R Jasthi                                                                          Programming with elementary data structures</a:t>
            </a:r>
            <a:endParaRPr lang="en-GB">
              <a:solidFill>
                <a:srgbClr val="FFFFFF"/>
              </a:solidFill>
            </a:endParaRPr>
          </a:p>
        </p:txBody>
      </p:sp>
      <p:sp>
        <p:nvSpPr>
          <p:cNvPr id="7" name="Rectangle 4"/>
          <p:cNvSpPr>
            <a:spLocks noGrp="1" noChangeArrowheads="1"/>
          </p:cNvSpPr>
          <p:nvPr>
            <p:ph type="sldNum" sz="quarter" idx="11"/>
          </p:nvPr>
        </p:nvSpPr>
        <p:spPr>
          <a:xfrm>
            <a:off x="8077200" y="6477000"/>
            <a:ext cx="381000" cy="228600"/>
          </a:xfrm>
        </p:spPr>
        <p:txBody>
          <a:bodyPr/>
          <a:lstStyle>
            <a:lvl1pPr>
              <a:defRPr>
                <a:solidFill>
                  <a:srgbClr val="FFFFFF"/>
                </a:solidFill>
              </a:defRPr>
            </a:lvl1pPr>
          </a:lstStyle>
          <a:p>
            <a:pPr>
              <a:defRPr/>
            </a:pPr>
            <a:fld id="{4FD71C3B-D472-47AC-ACDE-B7CC2C8273BC}" type="slidenum">
              <a:rPr lang="en-GB"/>
              <a:pPr>
                <a:defRPr/>
              </a:pPr>
              <a:t>‹#›</a:t>
            </a:fld>
            <a:endParaRPr lang="en-GB"/>
          </a:p>
        </p:txBody>
      </p:sp>
    </p:spTree>
    <p:custDataLst>
      <p:tags r:id="rId1"/>
    </p:custData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pPr>
              <a:defRPr/>
            </a:pPr>
            <a:r>
              <a:rPr lang="en-GB"/>
              <a:t>Siva R Jasthi                                                                          Programming with elementary data structures</a:t>
            </a:r>
            <a:endParaRPr lang="en-GB" sz="1400" b="0">
              <a:solidFill>
                <a:srgbClr val="FFFFFF"/>
              </a:solidFill>
            </a:endParaRPr>
          </a:p>
        </p:txBody>
      </p:sp>
      <p:sp>
        <p:nvSpPr>
          <p:cNvPr id="5" name="Slide Number Placeholder 4"/>
          <p:cNvSpPr>
            <a:spLocks noGrp="1"/>
          </p:cNvSpPr>
          <p:nvPr>
            <p:ph type="sldNum" sz="quarter" idx="11"/>
          </p:nvPr>
        </p:nvSpPr>
        <p:spPr/>
        <p:txBody>
          <a:bodyPr/>
          <a:lstStyle>
            <a:lvl1pPr>
              <a:defRPr/>
            </a:lvl1pPr>
          </a:lstStyle>
          <a:p>
            <a:pPr>
              <a:defRPr/>
            </a:pPr>
            <a:fld id="{95D5C774-81C5-4559-9640-0BB54B0EC9E7}" type="slidenum">
              <a:rPr lang="en-GB"/>
              <a:pPr>
                <a:defRPr/>
              </a:pPr>
              <a:t>‹#›</a:t>
            </a:fld>
            <a:endParaRPr lang="en-GB">
              <a:solidFill>
                <a:srgbClr val="FFFFFF"/>
              </a:solidFill>
            </a:endParaRPr>
          </a:p>
        </p:txBody>
      </p:sp>
    </p:spTree>
    <p:custDataLst>
      <p:tags r:id="rId1"/>
    </p:custData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a:t>Siva R Jasthi                                                                          Programming with elementary data structures</a:t>
            </a:r>
            <a:endParaRPr lang="en-GB" sz="1400" b="0">
              <a:solidFill>
                <a:srgbClr val="FFFFFF"/>
              </a:solidFill>
            </a:endParaRPr>
          </a:p>
        </p:txBody>
      </p:sp>
      <p:sp>
        <p:nvSpPr>
          <p:cNvPr id="3" name="Slide Number Placeholder 2"/>
          <p:cNvSpPr>
            <a:spLocks noGrp="1"/>
          </p:cNvSpPr>
          <p:nvPr>
            <p:ph type="sldNum" sz="quarter" idx="11"/>
          </p:nvPr>
        </p:nvSpPr>
        <p:spPr/>
        <p:txBody>
          <a:bodyPr/>
          <a:lstStyle>
            <a:lvl1pPr>
              <a:defRPr/>
            </a:lvl1pPr>
          </a:lstStyle>
          <a:p>
            <a:pPr>
              <a:defRPr/>
            </a:pPr>
            <a:fld id="{55707887-EE06-4E3F-9515-1ED64E674293}" type="slidenum">
              <a:rPr lang="en-GB"/>
              <a:pPr>
                <a:defRPr/>
              </a:pPr>
              <a:t>‹#›</a:t>
            </a:fld>
            <a:endParaRPr lang="en-GB">
              <a:solidFill>
                <a:srgbClr val="FFFFFF"/>
              </a:solidFill>
            </a:endParaRPr>
          </a:p>
        </p:txBody>
      </p:sp>
    </p:spTree>
    <p:custDataLst>
      <p:tags r:id="rId1"/>
    </p:custDataLst>
  </p:cSld>
  <p:clrMapOvr>
    <a:masterClrMapping/>
  </p:clrMapOvr>
  <p:transitio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ags" Target="../tags/tag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387074" name="Rectangle 2"/>
          <p:cNvSpPr>
            <a:spLocks noChangeArrowheads="1"/>
          </p:cNvSpPr>
          <p:nvPr/>
        </p:nvSpPr>
        <p:spPr bwMode="auto">
          <a:xfrm>
            <a:off x="0" y="0"/>
            <a:ext cx="9144000" cy="1066800"/>
          </a:xfrm>
          <a:prstGeom prst="rect">
            <a:avLst/>
          </a:prstGeom>
          <a:solidFill>
            <a:srgbClr val="89A5C7"/>
          </a:solidFill>
          <a:ln w="9525">
            <a:noFill/>
            <a:miter lim="800000"/>
            <a:headEnd/>
            <a:tailEnd/>
          </a:ln>
          <a:effectLst/>
        </p:spPr>
        <p:txBody>
          <a:bodyPr wrap="none" anchor="ctr"/>
          <a:lstStyle/>
          <a:p>
            <a:pPr>
              <a:defRPr/>
            </a:pPr>
            <a:endParaRPr lang="en-US"/>
          </a:p>
        </p:txBody>
      </p:sp>
      <p:sp>
        <p:nvSpPr>
          <p:cNvPr id="387075" name="Rectangle 3"/>
          <p:cNvSpPr>
            <a:spLocks noGrp="1" noChangeArrowheads="1"/>
          </p:cNvSpPr>
          <p:nvPr>
            <p:ph type="ftr" sz="quarter" idx="3"/>
          </p:nvPr>
        </p:nvSpPr>
        <p:spPr bwMode="auto">
          <a:xfrm>
            <a:off x="152400" y="6629400"/>
            <a:ext cx="82296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0" hangingPunct="0">
              <a:spcBef>
                <a:spcPct val="50000"/>
              </a:spcBef>
              <a:defRPr sz="1200" b="1">
                <a:solidFill>
                  <a:schemeClr val="bg2"/>
                </a:solidFill>
              </a:defRPr>
            </a:lvl1pPr>
          </a:lstStyle>
          <a:p>
            <a:pPr>
              <a:defRPr/>
            </a:pPr>
            <a:r>
              <a:rPr lang="en-GB" sz="1400" dirty="0"/>
              <a:t>ICS499</a:t>
            </a:r>
          </a:p>
        </p:txBody>
      </p:sp>
      <p:sp>
        <p:nvSpPr>
          <p:cNvPr id="387076" name="Rectangle 4"/>
          <p:cNvSpPr>
            <a:spLocks noGrp="1" noChangeArrowheads="1"/>
          </p:cNvSpPr>
          <p:nvPr>
            <p:ph type="sldNum" sz="quarter" idx="4"/>
          </p:nvPr>
        </p:nvSpPr>
        <p:spPr bwMode="auto">
          <a:xfrm>
            <a:off x="8458200" y="6629400"/>
            <a:ext cx="5334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spcBef>
                <a:spcPct val="50000"/>
              </a:spcBef>
              <a:defRPr sz="1400">
                <a:solidFill>
                  <a:schemeClr val="bg2"/>
                </a:solidFill>
              </a:defRPr>
            </a:lvl1pPr>
          </a:lstStyle>
          <a:p>
            <a:pPr>
              <a:defRPr/>
            </a:pPr>
            <a:fld id="{9AEF9650-5F08-4653-AB6F-BF812F309B77}" type="slidenum">
              <a:rPr lang="en-GB"/>
              <a:pPr>
                <a:defRPr/>
              </a:pPr>
              <a:t>‹#›</a:t>
            </a:fld>
            <a:endParaRPr lang="en-GB">
              <a:solidFill>
                <a:srgbClr val="FFFFFF"/>
              </a:solidFill>
            </a:endParaRPr>
          </a:p>
        </p:txBody>
      </p:sp>
      <p:sp>
        <p:nvSpPr>
          <p:cNvPr id="8197" name="Rectangle 5"/>
          <p:cNvSpPr>
            <a:spLocks noGrp="1" noChangeArrowheads="1"/>
          </p:cNvSpPr>
          <p:nvPr>
            <p:ph type="body" idx="1"/>
          </p:nvPr>
        </p:nvSpPr>
        <p:spPr bwMode="auto">
          <a:xfrm>
            <a:off x="152400" y="1143000"/>
            <a:ext cx="89916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		</a:t>
            </a:r>
          </a:p>
          <a:p>
            <a:pPr lvl="3"/>
            <a:r>
              <a:rPr lang="en-GB"/>
              <a:t>Fourth level</a:t>
            </a:r>
          </a:p>
        </p:txBody>
      </p:sp>
      <p:sp>
        <p:nvSpPr>
          <p:cNvPr id="387078" name="Rectangle 6"/>
          <p:cNvSpPr>
            <a:spLocks noGrp="1" noChangeArrowheads="1"/>
          </p:cNvSpPr>
          <p:nvPr>
            <p:ph type="title"/>
          </p:nvPr>
        </p:nvSpPr>
        <p:spPr bwMode="auto">
          <a:xfrm>
            <a:off x="914400" y="0"/>
            <a:ext cx="8229600" cy="1066800"/>
          </a:xfrm>
          <a:prstGeom prst="rect">
            <a:avLst/>
          </a:prstGeom>
          <a:noFill/>
          <a:ln w="9525">
            <a:noFill/>
            <a:miter lim="800000"/>
            <a:headEnd/>
            <a:tailEnd/>
          </a:ln>
          <a:effectLst>
            <a:outerShdw dist="1796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pic>
        <p:nvPicPr>
          <p:cNvPr id="8199" name="Picture 7" descr="jasthi"/>
          <p:cNvPicPr>
            <a:picLocks noChangeAspect="1" noChangeArrowheads="1"/>
          </p:cNvPicPr>
          <p:nvPr/>
        </p:nvPicPr>
        <p:blipFill>
          <a:blip r:embed="rId6" cstate="print"/>
          <a:srcRect/>
          <a:stretch>
            <a:fillRect/>
          </a:stretch>
        </p:blipFill>
        <p:spPr bwMode="auto">
          <a:xfrm>
            <a:off x="152400" y="152400"/>
            <a:ext cx="685800" cy="685800"/>
          </a:xfrm>
          <a:prstGeom prst="rect">
            <a:avLst/>
          </a:prstGeom>
          <a:noFill/>
          <a:ln w="9525">
            <a:noFill/>
            <a:miter lim="800000"/>
            <a:headEnd/>
            <a:tailEnd/>
          </a:ln>
        </p:spPr>
      </p:pic>
    </p:spTree>
    <p:custDataLst>
      <p:tags r:id="rId5"/>
    </p:custDataLst>
  </p:cSld>
  <p:clrMap bg1="dk2" tx1="lt1" bg2="dk1" tx2="lt2" accent1="accent1" accent2="accent2" accent3="accent3" accent4="accent4" accent5="accent5" accent6="accent6" hlink="hlink" folHlink="folHlink"/>
  <p:sldLayoutIdLst>
    <p:sldLayoutId id="2147483748" r:id="rId1"/>
    <p:sldLayoutId id="2147483749" r:id="rId2"/>
    <p:sldLayoutId id="2147483754" r:id="rId3"/>
  </p:sldLayoutIdLst>
  <p:transition>
    <p:wipe dir="r"/>
  </p:transition>
  <p:hf hdr="0" ftr="0" dt="0"/>
  <p:txStyles>
    <p:title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p:titleStyle>
    <p:bodyStyle>
      <a:lvl1pPr marL="342900" indent="-342900" algn="l" rtl="0" eaLnBrk="0" fontAlgn="base" hangingPunct="0">
        <a:spcBef>
          <a:spcPct val="45000"/>
        </a:spcBef>
        <a:spcAft>
          <a:spcPct val="0"/>
        </a:spcAft>
        <a:buClr>
          <a:srgbClr val="B00000"/>
        </a:buClr>
        <a:buSzPct val="200000"/>
        <a:buChar char="•"/>
        <a:defRPr kumimoji="1" sz="2800">
          <a:solidFill>
            <a:schemeClr val="bg2"/>
          </a:solidFill>
          <a:latin typeface="+mn-lt"/>
          <a:ea typeface="+mn-ea"/>
          <a:cs typeface="+mn-cs"/>
        </a:defRPr>
      </a:lvl1pPr>
      <a:lvl2pPr marL="742950" indent="-285750" algn="l" rtl="0" eaLnBrk="0" fontAlgn="base" hangingPunct="0">
        <a:spcBef>
          <a:spcPct val="45000"/>
        </a:spcBef>
        <a:spcAft>
          <a:spcPct val="0"/>
        </a:spcAft>
        <a:buClr>
          <a:srgbClr val="B00000"/>
        </a:buClr>
        <a:buChar char="•"/>
        <a:defRPr kumimoji="1" sz="2400">
          <a:solidFill>
            <a:schemeClr val="bg2"/>
          </a:solidFill>
          <a:latin typeface="+mn-lt"/>
        </a:defRPr>
      </a:lvl2pPr>
      <a:lvl3pPr marL="1143000" indent="-228600" algn="l" rtl="0" eaLnBrk="0" fontAlgn="base" hangingPunct="0">
        <a:spcBef>
          <a:spcPct val="45000"/>
        </a:spcBef>
        <a:spcAft>
          <a:spcPct val="0"/>
        </a:spcAft>
        <a:buClr>
          <a:srgbClr val="B00000"/>
        </a:buClr>
        <a:buChar char="–"/>
        <a:defRPr kumimoji="1" sz="2000">
          <a:solidFill>
            <a:schemeClr val="bg2"/>
          </a:solidFill>
          <a:latin typeface="+mn-lt"/>
        </a:defRPr>
      </a:lvl3pPr>
      <a:lvl4pPr marL="1600200" indent="-228600" algn="l" rtl="0" eaLnBrk="0" fontAlgn="base" hangingPunct="0">
        <a:spcBef>
          <a:spcPct val="45000"/>
        </a:spcBef>
        <a:spcAft>
          <a:spcPct val="0"/>
        </a:spcAft>
        <a:buClr>
          <a:srgbClr val="99CCCC"/>
        </a:buClr>
        <a:buChar char="–"/>
        <a:defRPr kumimoji="1">
          <a:solidFill>
            <a:schemeClr val="bg2"/>
          </a:solidFill>
          <a:latin typeface="+mn-lt"/>
        </a:defRPr>
      </a:lvl4pPr>
      <a:lvl5pPr marL="2057400" indent="-228600" algn="l" rtl="0" eaLnBrk="0" fontAlgn="base" hangingPunct="0">
        <a:spcBef>
          <a:spcPct val="20000"/>
        </a:spcBef>
        <a:spcAft>
          <a:spcPct val="0"/>
        </a:spcAft>
        <a:buClr>
          <a:srgbClr val="C2B515"/>
        </a:buClr>
        <a:buChar char="»"/>
        <a:defRPr kumimoji="1" sz="2000">
          <a:solidFill>
            <a:srgbClr val="FFFFFF"/>
          </a:solidFill>
          <a:latin typeface="+mn-lt"/>
        </a:defRPr>
      </a:lvl5pPr>
      <a:lvl6pPr marL="2514600" indent="-228600" algn="l" rtl="0" eaLnBrk="0" fontAlgn="base" hangingPunct="0">
        <a:spcBef>
          <a:spcPct val="20000"/>
        </a:spcBef>
        <a:spcAft>
          <a:spcPct val="0"/>
        </a:spcAft>
        <a:buClr>
          <a:srgbClr val="C2B515"/>
        </a:buClr>
        <a:buChar char="»"/>
        <a:defRPr kumimoji="1" sz="2000">
          <a:solidFill>
            <a:srgbClr val="FFFFFF"/>
          </a:solidFill>
          <a:latin typeface="+mn-lt"/>
        </a:defRPr>
      </a:lvl6pPr>
      <a:lvl7pPr marL="2971800" indent="-228600" algn="l" rtl="0" eaLnBrk="0" fontAlgn="base" hangingPunct="0">
        <a:spcBef>
          <a:spcPct val="20000"/>
        </a:spcBef>
        <a:spcAft>
          <a:spcPct val="0"/>
        </a:spcAft>
        <a:buClr>
          <a:srgbClr val="C2B515"/>
        </a:buClr>
        <a:buChar char="»"/>
        <a:defRPr kumimoji="1" sz="2000">
          <a:solidFill>
            <a:srgbClr val="FFFFFF"/>
          </a:solidFill>
          <a:latin typeface="+mn-lt"/>
        </a:defRPr>
      </a:lvl7pPr>
      <a:lvl8pPr marL="3429000" indent="-228600" algn="l" rtl="0" eaLnBrk="0" fontAlgn="base" hangingPunct="0">
        <a:spcBef>
          <a:spcPct val="20000"/>
        </a:spcBef>
        <a:spcAft>
          <a:spcPct val="0"/>
        </a:spcAft>
        <a:buClr>
          <a:srgbClr val="C2B515"/>
        </a:buClr>
        <a:buChar char="»"/>
        <a:defRPr kumimoji="1" sz="2000">
          <a:solidFill>
            <a:srgbClr val="FFFFFF"/>
          </a:solidFill>
          <a:latin typeface="+mn-lt"/>
        </a:defRPr>
      </a:lvl8pPr>
      <a:lvl9pPr marL="3886200" indent="-228600" algn="l" rtl="0" eaLnBrk="0" fontAlgn="base" hangingPunct="0">
        <a:spcBef>
          <a:spcPct val="20000"/>
        </a:spcBef>
        <a:spcAft>
          <a:spcPct val="0"/>
        </a:spcAft>
        <a:buClr>
          <a:srgbClr val="C2B515"/>
        </a:buClr>
        <a:buChar char="»"/>
        <a:defRPr kumimoji="1" sz="2000">
          <a:solidFill>
            <a:srgbClr val="FFFF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localhost/quote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localhost/quotes/admin.ph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localhost/quotes/feelingLucky/feelingLucky.php?type=splitter&amp;id=40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1828800"/>
            <a:ext cx="9144000" cy="2133600"/>
          </a:xfrm>
          <a:prstGeom prst="rect">
            <a:avLst/>
          </a:prstGeom>
          <a:solidFill>
            <a:srgbClr val="89A5C7"/>
          </a:solidFill>
          <a:ln w="25400">
            <a:solidFill>
              <a:schemeClr val="bg1"/>
            </a:solidFill>
            <a:miter lim="800000"/>
            <a:headEnd/>
            <a:tailEnd/>
          </a:ln>
        </p:spPr>
        <p:txBody>
          <a:bodyPr wrap="none" anchor="ctr"/>
          <a:lstStyle/>
          <a:p>
            <a:pPr algn="ctr" eaLnBrk="0" hangingPunct="0"/>
            <a:r>
              <a:rPr lang="en-US" sz="3200" b="1" dirty="0">
                <a:solidFill>
                  <a:schemeClr val="bg2"/>
                </a:solidFill>
                <a:latin typeface="Times New Roman" pitchFamily="18" charset="0"/>
              </a:rPr>
              <a:t>Quotes Application V</a:t>
            </a:r>
            <a:r>
              <a:rPr lang="en-US" sz="3200" b="1">
                <a:solidFill>
                  <a:schemeClr val="bg2"/>
                </a:solidFill>
                <a:latin typeface="Times New Roman" pitchFamily="18" charset="0"/>
              </a:rPr>
              <a:t>.3 </a:t>
            </a:r>
            <a:endParaRPr lang="en-US" sz="3200" b="1" dirty="0">
              <a:solidFill>
                <a:schemeClr val="bg2"/>
              </a:solidFill>
              <a:latin typeface="Times New Roman" pitchFamily="18" charset="0"/>
            </a:endParaRPr>
          </a:p>
        </p:txBody>
      </p:sp>
      <p:pic>
        <p:nvPicPr>
          <p:cNvPr id="21507" name="Picture 3" descr="jasthi"/>
          <p:cNvPicPr>
            <a:picLocks noChangeAspect="1" noChangeArrowheads="1"/>
          </p:cNvPicPr>
          <p:nvPr/>
        </p:nvPicPr>
        <p:blipFill>
          <a:blip r:embed="rId4" cstate="print"/>
          <a:srcRect/>
          <a:stretch>
            <a:fillRect/>
          </a:stretch>
        </p:blipFill>
        <p:spPr bwMode="auto">
          <a:xfrm>
            <a:off x="304800" y="2133600"/>
            <a:ext cx="1295400" cy="1295400"/>
          </a:xfrm>
          <a:prstGeom prst="rect">
            <a:avLst/>
          </a:prstGeom>
          <a:noFill/>
          <a:ln w="9525">
            <a:noFill/>
            <a:miter lim="800000"/>
            <a:headEnd/>
            <a:tailEnd/>
          </a:ln>
        </p:spPr>
      </p:pic>
      <p:sp>
        <p:nvSpPr>
          <p:cNvPr id="21508" name="Rectangle 4"/>
          <p:cNvSpPr>
            <a:spLocks noChangeArrowheads="1"/>
          </p:cNvSpPr>
          <p:nvPr/>
        </p:nvSpPr>
        <p:spPr bwMode="auto">
          <a:xfrm>
            <a:off x="2895600" y="4114800"/>
            <a:ext cx="6019800" cy="2514600"/>
          </a:xfrm>
          <a:prstGeom prst="rect">
            <a:avLst/>
          </a:prstGeom>
          <a:solidFill>
            <a:srgbClr val="00FFFF">
              <a:alpha val="50195"/>
            </a:srgbClr>
          </a:solidFill>
          <a:ln w="28575">
            <a:solidFill>
              <a:schemeClr val="bg1"/>
            </a:solidFill>
            <a:miter lim="800000"/>
            <a:headEnd/>
            <a:tailEnd/>
          </a:ln>
        </p:spPr>
        <p:txBody>
          <a:bodyPr wrap="none" anchor="ctr"/>
          <a:lstStyle/>
          <a:p>
            <a:pPr eaLnBrk="0" hangingPunct="0">
              <a:spcBef>
                <a:spcPct val="45000"/>
              </a:spcBef>
            </a:pPr>
            <a:r>
              <a:rPr kumimoji="1" lang="en-US" sz="2000" b="1" dirty="0">
                <a:solidFill>
                  <a:schemeClr val="bg2"/>
                </a:solidFill>
              </a:rPr>
              <a:t>Siva R </a:t>
            </a:r>
            <a:r>
              <a:rPr kumimoji="1" lang="en-US" sz="2000" b="1" dirty="0" err="1">
                <a:solidFill>
                  <a:schemeClr val="bg2"/>
                </a:solidFill>
              </a:rPr>
              <a:t>Jasthi</a:t>
            </a:r>
            <a:endParaRPr kumimoji="1" lang="en-US" sz="1600" dirty="0">
              <a:solidFill>
                <a:schemeClr val="bg2"/>
              </a:solidFill>
            </a:endParaRPr>
          </a:p>
          <a:p>
            <a:pPr eaLnBrk="0" hangingPunct="0">
              <a:spcBef>
                <a:spcPct val="45000"/>
              </a:spcBef>
            </a:pPr>
            <a:r>
              <a:rPr kumimoji="1" lang="en-US" sz="1600" dirty="0">
                <a:solidFill>
                  <a:schemeClr val="bg2"/>
                </a:solidFill>
              </a:rPr>
              <a:t>ICS499 Software Engineering and Capstone</a:t>
            </a:r>
          </a:p>
          <a:p>
            <a:pPr eaLnBrk="0" hangingPunct="0">
              <a:spcBef>
                <a:spcPct val="45000"/>
              </a:spcBef>
            </a:pPr>
            <a:r>
              <a:rPr kumimoji="1" lang="en-US" sz="1600" dirty="0">
                <a:solidFill>
                  <a:schemeClr val="bg2"/>
                </a:solidFill>
              </a:rPr>
              <a:t>Summer 2021</a:t>
            </a:r>
          </a:p>
          <a:p>
            <a:pPr eaLnBrk="0" hangingPunct="0">
              <a:spcBef>
                <a:spcPct val="45000"/>
              </a:spcBef>
            </a:pPr>
            <a:r>
              <a:rPr kumimoji="1" lang="en-US" sz="1600" dirty="0">
                <a:solidFill>
                  <a:schemeClr val="bg2"/>
                </a:solidFill>
              </a:rPr>
              <a:t>Computer Science and Cyber Security </a:t>
            </a:r>
          </a:p>
          <a:p>
            <a:pPr eaLnBrk="0" hangingPunct="0">
              <a:spcBef>
                <a:spcPct val="45000"/>
              </a:spcBef>
            </a:pPr>
            <a:r>
              <a:rPr kumimoji="1" lang="en-US" sz="1600" dirty="0">
                <a:solidFill>
                  <a:schemeClr val="bg2"/>
                </a:solidFill>
              </a:rPr>
              <a:t>Metropolitan State University</a:t>
            </a:r>
          </a:p>
        </p:txBody>
      </p:sp>
      <p:sp>
        <p:nvSpPr>
          <p:cNvPr id="2" name="Rectangle 1">
            <a:extLst>
              <a:ext uri="{FF2B5EF4-FFF2-40B4-BE49-F238E27FC236}">
                <a16:creationId xmlns:a16="http://schemas.microsoft.com/office/drawing/2014/main" id="{602A7DC6-1963-42B4-9A00-1A69E84B37A7}"/>
              </a:ext>
            </a:extLst>
          </p:cNvPr>
          <p:cNvSpPr/>
          <p:nvPr/>
        </p:nvSpPr>
        <p:spPr>
          <a:xfrm>
            <a:off x="4618046" y="304800"/>
            <a:ext cx="184730" cy="461665"/>
          </a:xfrm>
          <a:prstGeom prst="rect">
            <a:avLst/>
          </a:prstGeom>
        </p:spPr>
        <p:txBody>
          <a:bodyPr wrap="none">
            <a:spAutoFit/>
          </a:bodyPr>
          <a:lstStyle/>
          <a:p>
            <a:pPr algn="ctr" eaLnBrk="0" hangingPunct="0"/>
            <a:endParaRPr lang="en-US" b="1" dirty="0">
              <a:solidFill>
                <a:schemeClr val="bg2"/>
              </a:solidFill>
              <a:latin typeface="Times New Roman" pitchFamily="18" charset="0"/>
            </a:endParaRPr>
          </a:p>
        </p:txBody>
      </p:sp>
    </p:spTree>
    <p:custDataLst>
      <p:tags r:id="rId1"/>
    </p:custData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8B07709-97CC-42A8-9B23-59FCDC8FAE0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TextBox 5">
            <a:extLst>
              <a:ext uri="{FF2B5EF4-FFF2-40B4-BE49-F238E27FC236}">
                <a16:creationId xmlns:a16="http://schemas.microsoft.com/office/drawing/2014/main" id="{7FB9AC0E-8734-4613-976B-11D0BEFFF939}"/>
              </a:ext>
            </a:extLst>
          </p:cNvPr>
          <p:cNvSpPr txBox="1"/>
          <p:nvPr/>
        </p:nvSpPr>
        <p:spPr>
          <a:xfrm>
            <a:off x="1066800" y="157742"/>
            <a:ext cx="7992386" cy="369332"/>
          </a:xfrm>
          <a:prstGeom prst="rect">
            <a:avLst/>
          </a:prstGeom>
          <a:noFill/>
        </p:spPr>
        <p:txBody>
          <a:bodyPr wrap="square" rtlCol="0">
            <a:spAutoFit/>
          </a:bodyPr>
          <a:lstStyle/>
          <a:p>
            <a:r>
              <a:rPr lang="en-US" sz="1800" b="1" dirty="0">
                <a:solidFill>
                  <a:schemeClr val="bg2"/>
                </a:solidFill>
              </a:rPr>
              <a:t>A2, A3 and A4 Evaluation</a:t>
            </a:r>
            <a:endParaRPr lang="en-US" sz="1800" dirty="0">
              <a:solidFill>
                <a:schemeClr val="bg2"/>
              </a:solidFill>
            </a:endParaRPr>
          </a:p>
        </p:txBody>
      </p:sp>
      <p:graphicFrame>
        <p:nvGraphicFramePr>
          <p:cNvPr id="7" name="Table 7">
            <a:extLst>
              <a:ext uri="{FF2B5EF4-FFF2-40B4-BE49-F238E27FC236}">
                <a16:creationId xmlns:a16="http://schemas.microsoft.com/office/drawing/2014/main" id="{B1B9B91F-B999-437A-9D94-A57F68D2B4B2}"/>
              </a:ext>
            </a:extLst>
          </p:cNvPr>
          <p:cNvGraphicFramePr>
            <a:graphicFrameLocks noGrp="1"/>
          </p:cNvGraphicFramePr>
          <p:nvPr>
            <p:extLst>
              <p:ext uri="{D42A27DB-BD31-4B8C-83A1-F6EECF244321}">
                <p14:modId xmlns:p14="http://schemas.microsoft.com/office/powerpoint/2010/main" val="4005618885"/>
              </p:ext>
            </p:extLst>
          </p:nvPr>
        </p:nvGraphicFramePr>
        <p:xfrm>
          <a:off x="228600" y="1371600"/>
          <a:ext cx="8610600" cy="4795520"/>
        </p:xfrm>
        <a:graphic>
          <a:graphicData uri="http://schemas.openxmlformats.org/drawingml/2006/table">
            <a:tbl>
              <a:tblPr firstRow="1" bandRow="1">
                <a:tableStyleId>{5C22544A-7EE6-4342-B048-85BDC9FD1C3A}</a:tableStyleId>
              </a:tblPr>
              <a:tblGrid>
                <a:gridCol w="861060">
                  <a:extLst>
                    <a:ext uri="{9D8B030D-6E8A-4147-A177-3AD203B41FA5}">
                      <a16:colId xmlns:a16="http://schemas.microsoft.com/office/drawing/2014/main" val="146391848"/>
                    </a:ext>
                  </a:extLst>
                </a:gridCol>
                <a:gridCol w="4091940">
                  <a:extLst>
                    <a:ext uri="{9D8B030D-6E8A-4147-A177-3AD203B41FA5}">
                      <a16:colId xmlns:a16="http://schemas.microsoft.com/office/drawing/2014/main" val="956216575"/>
                    </a:ext>
                  </a:extLst>
                </a:gridCol>
                <a:gridCol w="1504950">
                  <a:extLst>
                    <a:ext uri="{9D8B030D-6E8A-4147-A177-3AD203B41FA5}">
                      <a16:colId xmlns:a16="http://schemas.microsoft.com/office/drawing/2014/main" val="868002717"/>
                    </a:ext>
                  </a:extLst>
                </a:gridCol>
                <a:gridCol w="2152650">
                  <a:extLst>
                    <a:ext uri="{9D8B030D-6E8A-4147-A177-3AD203B41FA5}">
                      <a16:colId xmlns:a16="http://schemas.microsoft.com/office/drawing/2014/main" val="1160493411"/>
                    </a:ext>
                  </a:extLst>
                </a:gridCol>
              </a:tblGrid>
              <a:tr h="370840">
                <a:tc>
                  <a:txBody>
                    <a:bodyPr/>
                    <a:lstStyle/>
                    <a:p>
                      <a:endParaRPr lang="en-US" dirty="0"/>
                    </a:p>
                  </a:txBody>
                  <a:tcPr/>
                </a:tc>
                <a:tc>
                  <a:txBody>
                    <a:bodyPr/>
                    <a:lstStyle/>
                    <a:p>
                      <a:r>
                        <a:rPr lang="en-US" dirty="0"/>
                        <a:t>Requirements</a:t>
                      </a:r>
                    </a:p>
                  </a:txBody>
                  <a:tcPr/>
                </a:tc>
                <a:tc>
                  <a:txBody>
                    <a:bodyPr/>
                    <a:lstStyle/>
                    <a:p>
                      <a:r>
                        <a:rPr lang="en-US" dirty="0"/>
                        <a:t>Demo Date</a:t>
                      </a:r>
                    </a:p>
                    <a:p>
                      <a:r>
                        <a:rPr lang="en-US" dirty="0"/>
                        <a:t>Q&amp;A Date</a:t>
                      </a:r>
                    </a:p>
                  </a:txBody>
                  <a:tcPr/>
                </a:tc>
                <a:tc>
                  <a:txBody>
                    <a:bodyPr/>
                    <a:lstStyle/>
                    <a:p>
                      <a:r>
                        <a:rPr lang="en-US" dirty="0"/>
                        <a:t>Evaluation</a:t>
                      </a:r>
                    </a:p>
                  </a:txBody>
                  <a:tcPr/>
                </a:tc>
                <a:extLst>
                  <a:ext uri="{0D108BD9-81ED-4DB2-BD59-A6C34878D82A}">
                    <a16:rowId xmlns:a16="http://schemas.microsoft.com/office/drawing/2014/main" val="1829338339"/>
                  </a:ext>
                </a:extLst>
              </a:tr>
              <a:tr h="370840">
                <a:tc>
                  <a:txBody>
                    <a:bodyPr/>
                    <a:lstStyle/>
                    <a:p>
                      <a:r>
                        <a:rPr lang="en-US" dirty="0"/>
                        <a:t>A2</a:t>
                      </a:r>
                    </a:p>
                  </a:txBody>
                  <a:tcPr/>
                </a:tc>
                <a:tc>
                  <a:txBody>
                    <a:bodyPr/>
                    <a:lstStyle/>
                    <a:p>
                      <a:r>
                        <a:rPr lang="en-US" dirty="0"/>
                        <a:t>Defect 1 (PHP Error)</a:t>
                      </a:r>
                    </a:p>
                    <a:p>
                      <a:r>
                        <a:rPr lang="en-US" dirty="0"/>
                        <a:t>Defect 2 (Go Back Button)</a:t>
                      </a:r>
                    </a:p>
                    <a:p>
                      <a:r>
                        <a:rPr lang="en-US" dirty="0"/>
                        <a:t>Defect 3 (CHUNK SIZE)</a:t>
                      </a:r>
                    </a:p>
                  </a:txBody>
                  <a:tcPr/>
                </a:tc>
                <a:tc>
                  <a:txBody>
                    <a:bodyPr/>
                    <a:lstStyle/>
                    <a:p>
                      <a:r>
                        <a:rPr lang="en-US" dirty="0"/>
                        <a:t>5/17/21</a:t>
                      </a:r>
                    </a:p>
                  </a:txBody>
                  <a:tcPr/>
                </a:tc>
                <a:tc>
                  <a:txBody>
                    <a:bodyPr/>
                    <a:lstStyle/>
                    <a:p>
                      <a:r>
                        <a:rPr lang="en-US" dirty="0"/>
                        <a:t>25 points</a:t>
                      </a:r>
                    </a:p>
                  </a:txBody>
                  <a:tcPr/>
                </a:tc>
                <a:extLst>
                  <a:ext uri="{0D108BD9-81ED-4DB2-BD59-A6C34878D82A}">
                    <a16:rowId xmlns:a16="http://schemas.microsoft.com/office/drawing/2014/main" val="3108960338"/>
                  </a:ext>
                </a:extLst>
              </a:tr>
              <a:tr h="370840">
                <a:tc>
                  <a:txBody>
                    <a:bodyPr/>
                    <a:lstStyle/>
                    <a:p>
                      <a:r>
                        <a:rPr lang="en-US" dirty="0"/>
                        <a:t>A3</a:t>
                      </a:r>
                    </a:p>
                  </a:txBody>
                  <a:tcPr/>
                </a:tc>
                <a:tc>
                  <a:txBody>
                    <a:bodyPr/>
                    <a:lstStyle/>
                    <a:p>
                      <a:r>
                        <a:rPr lang="en-US" dirty="0"/>
                        <a:t>Enhancement 4 (punctuation marks)</a:t>
                      </a:r>
                    </a:p>
                    <a:p>
                      <a:r>
                        <a:rPr lang="en-US" dirty="0"/>
                        <a:t>Enhancement 5 (delete </a:t>
                      </a:r>
                      <a:r>
                        <a:rPr lang="en-US" dirty="0" err="1"/>
                        <a:t>pref</a:t>
                      </a:r>
                      <a:r>
                        <a:rPr lang="en-US" dirty="0"/>
                        <a:t> table)</a:t>
                      </a:r>
                    </a:p>
                  </a:txBody>
                  <a:tcPr/>
                </a:tc>
                <a:tc>
                  <a:txBody>
                    <a:bodyPr/>
                    <a:lstStyle/>
                    <a:p>
                      <a:r>
                        <a:rPr lang="en-US" dirty="0"/>
                        <a:t>5/24/21</a:t>
                      </a:r>
                    </a:p>
                  </a:txBody>
                  <a:tcPr/>
                </a:tc>
                <a:tc>
                  <a:txBody>
                    <a:bodyPr/>
                    <a:lstStyle/>
                    <a:p>
                      <a:r>
                        <a:rPr lang="en-US" dirty="0"/>
                        <a:t>25 points</a:t>
                      </a:r>
                    </a:p>
                  </a:txBody>
                  <a:tcPr/>
                </a:tc>
                <a:extLst>
                  <a:ext uri="{0D108BD9-81ED-4DB2-BD59-A6C34878D82A}">
                    <a16:rowId xmlns:a16="http://schemas.microsoft.com/office/drawing/2014/main" val="270729357"/>
                  </a:ext>
                </a:extLst>
              </a:tr>
              <a:tr h="370840">
                <a:tc>
                  <a:txBody>
                    <a:bodyPr/>
                    <a:lstStyle/>
                    <a:p>
                      <a:r>
                        <a:rPr lang="en-US" dirty="0"/>
                        <a:t>A4</a:t>
                      </a:r>
                    </a:p>
                  </a:txBody>
                  <a:tcPr/>
                </a:tc>
                <a:tc>
                  <a:txBody>
                    <a:bodyPr/>
                    <a:lstStyle/>
                    <a:p>
                      <a:r>
                        <a:rPr lang="en-US" dirty="0"/>
                        <a:t>Enhancement 6 (support play mode)</a:t>
                      </a:r>
                    </a:p>
                  </a:txBody>
                  <a:tcPr/>
                </a:tc>
                <a:tc>
                  <a:txBody>
                    <a:bodyPr/>
                    <a:lstStyle/>
                    <a:p>
                      <a:r>
                        <a:rPr lang="en-US" dirty="0"/>
                        <a:t>6/7/21</a:t>
                      </a:r>
                    </a:p>
                  </a:txBody>
                  <a:tcPr/>
                </a:tc>
                <a:tc>
                  <a:txBody>
                    <a:bodyPr/>
                    <a:lstStyle/>
                    <a:p>
                      <a:r>
                        <a:rPr lang="en-US" dirty="0"/>
                        <a:t>25 points</a:t>
                      </a:r>
                    </a:p>
                  </a:txBody>
                  <a:tcPr/>
                </a:tc>
                <a:extLst>
                  <a:ext uri="{0D108BD9-81ED-4DB2-BD59-A6C34878D82A}">
                    <a16:rowId xmlns:a16="http://schemas.microsoft.com/office/drawing/2014/main" val="2514175008"/>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496249015"/>
                  </a:ext>
                </a:extLst>
              </a:tr>
              <a:tr h="370840">
                <a:tc gridSpan="4">
                  <a:txBody>
                    <a:bodyPr/>
                    <a:lstStyle/>
                    <a:p>
                      <a:r>
                        <a:rPr lang="en-US" dirty="0"/>
                        <a:t>Note: </a:t>
                      </a:r>
                      <a:endParaRPr lang="en-US" sz="1400" dirty="0"/>
                    </a:p>
                    <a:p>
                      <a:r>
                        <a:rPr lang="en-US" sz="1400" dirty="0"/>
                        <a:t>[1] The final evaluation will be done after 6/7/21. One month from now!</a:t>
                      </a:r>
                    </a:p>
                    <a:p>
                      <a:endParaRPr lang="en-US" sz="1400" dirty="0"/>
                    </a:p>
                    <a:p>
                      <a:r>
                        <a:rPr lang="en-US" sz="1400" dirty="0"/>
                        <a:t>[2] Please ensure that you make incremental progress every week; Show me the demo OR ask me questions if you are stuck.</a:t>
                      </a:r>
                    </a:p>
                    <a:p>
                      <a:endParaRPr lang="en-US" sz="1400" dirty="0"/>
                    </a:p>
                    <a:p>
                      <a:r>
                        <a:rPr lang="en-US" sz="1400" dirty="0"/>
                        <a:t>[2] A2, A3 and A4 are solo assignments.  You are welcome to discuss the designs the temporary groups / during the in-class working sessions.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831753399"/>
                  </a:ext>
                </a:extLst>
              </a:tr>
            </a:tbl>
          </a:graphicData>
        </a:graphic>
      </p:graphicFrame>
    </p:spTree>
    <p:extLst>
      <p:ext uri="{BB962C8B-B14F-4D97-AF65-F5344CB8AC3E}">
        <p14:creationId xmlns:p14="http://schemas.microsoft.com/office/powerpoint/2010/main" val="321967873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8B07709-97CC-42A8-9B23-59FCDC8FAE0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TextBox 5">
            <a:extLst>
              <a:ext uri="{FF2B5EF4-FFF2-40B4-BE49-F238E27FC236}">
                <a16:creationId xmlns:a16="http://schemas.microsoft.com/office/drawing/2014/main" id="{7FB9AC0E-8734-4613-976B-11D0BEFFF939}"/>
              </a:ext>
            </a:extLst>
          </p:cNvPr>
          <p:cNvSpPr txBox="1"/>
          <p:nvPr/>
        </p:nvSpPr>
        <p:spPr>
          <a:xfrm>
            <a:off x="1066800" y="157742"/>
            <a:ext cx="7992386" cy="461665"/>
          </a:xfrm>
          <a:prstGeom prst="rect">
            <a:avLst/>
          </a:prstGeom>
          <a:noFill/>
        </p:spPr>
        <p:txBody>
          <a:bodyPr wrap="square" rtlCol="0">
            <a:spAutoFit/>
          </a:bodyPr>
          <a:lstStyle/>
          <a:p>
            <a:r>
              <a:rPr lang="en-US" b="1" dirty="0">
                <a:solidFill>
                  <a:schemeClr val="bg2"/>
                </a:solidFill>
              </a:rPr>
              <a:t>Any questions?</a:t>
            </a:r>
            <a:endParaRPr lang="en-US" dirty="0">
              <a:solidFill>
                <a:schemeClr val="bg2"/>
              </a:solidFill>
            </a:endParaRPr>
          </a:p>
        </p:txBody>
      </p:sp>
      <p:pic>
        <p:nvPicPr>
          <p:cNvPr id="2050" name="Picture 2" descr="How to Respond to &quot;Do You Have Any Questions for Me?&quot; - Talent Economy">
            <a:extLst>
              <a:ext uri="{FF2B5EF4-FFF2-40B4-BE49-F238E27FC236}">
                <a16:creationId xmlns:a16="http://schemas.microsoft.com/office/drawing/2014/main" id="{A9235478-4569-4AE0-8514-18F17A128D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550" y="2133600"/>
            <a:ext cx="4032738"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34069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96F859-6428-460B-A4CF-3596C01A95B8}"/>
              </a:ext>
            </a:extLst>
          </p:cNvPr>
          <p:cNvSpPr>
            <a:spLocks noGrp="1"/>
          </p:cNvSpPr>
          <p:nvPr>
            <p:ph type="sldNum" sz="quarter" idx="11"/>
          </p:nvPr>
        </p:nvSpPr>
        <p:spPr/>
        <p:txBody>
          <a:bodyPr/>
          <a:lstStyle/>
          <a:p>
            <a:pPr>
              <a:defRPr/>
            </a:pPr>
            <a:fld id="{55707887-EE06-4E3F-9515-1ED64E674293}" type="slidenum">
              <a:rPr lang="en-GB" smtClean="0"/>
              <a:pPr>
                <a:defRPr/>
              </a:pPr>
              <a:t>12</a:t>
            </a:fld>
            <a:endParaRPr lang="en-GB">
              <a:solidFill>
                <a:srgbClr val="FFFFFF"/>
              </a:solidFill>
            </a:endParaRPr>
          </a:p>
        </p:txBody>
      </p:sp>
      <p:pic>
        <p:nvPicPr>
          <p:cNvPr id="3" name="Picture 2">
            <a:extLst>
              <a:ext uri="{FF2B5EF4-FFF2-40B4-BE49-F238E27FC236}">
                <a16:creationId xmlns:a16="http://schemas.microsoft.com/office/drawing/2014/main" id="{35616E78-2D33-4CA2-8F1C-F54D8B987C0E}"/>
              </a:ext>
            </a:extLst>
          </p:cNvPr>
          <p:cNvPicPr>
            <a:picLocks noChangeAspect="1"/>
          </p:cNvPicPr>
          <p:nvPr/>
        </p:nvPicPr>
        <p:blipFill>
          <a:blip r:embed="rId2"/>
          <a:stretch>
            <a:fillRect/>
          </a:stretch>
        </p:blipFill>
        <p:spPr>
          <a:xfrm>
            <a:off x="0" y="1219200"/>
            <a:ext cx="9144000" cy="952758"/>
          </a:xfrm>
          <a:prstGeom prst="rect">
            <a:avLst/>
          </a:prstGeom>
        </p:spPr>
      </p:pic>
      <p:sp>
        <p:nvSpPr>
          <p:cNvPr id="4" name="TextBox 3">
            <a:extLst>
              <a:ext uri="{FF2B5EF4-FFF2-40B4-BE49-F238E27FC236}">
                <a16:creationId xmlns:a16="http://schemas.microsoft.com/office/drawing/2014/main" id="{DB26EBFF-6984-4250-BD48-8A0A556856F4}"/>
              </a:ext>
            </a:extLst>
          </p:cNvPr>
          <p:cNvSpPr txBox="1"/>
          <p:nvPr/>
        </p:nvSpPr>
        <p:spPr>
          <a:xfrm>
            <a:off x="1066800" y="533400"/>
            <a:ext cx="4585551" cy="461665"/>
          </a:xfrm>
          <a:prstGeom prst="rect">
            <a:avLst/>
          </a:prstGeom>
          <a:noFill/>
        </p:spPr>
        <p:txBody>
          <a:bodyPr wrap="none" rtlCol="0">
            <a:spAutoFit/>
          </a:bodyPr>
          <a:lstStyle/>
          <a:p>
            <a:r>
              <a:rPr lang="en-US" dirty="0">
                <a:solidFill>
                  <a:schemeClr val="bg2"/>
                </a:solidFill>
              </a:rPr>
              <a:t>Use Case 1: </a:t>
            </a:r>
            <a:r>
              <a:rPr lang="en-US" dirty="0" err="1">
                <a:solidFill>
                  <a:schemeClr val="bg2"/>
                </a:solidFill>
              </a:rPr>
              <a:t>Admin.php</a:t>
            </a:r>
            <a:r>
              <a:rPr lang="en-US" dirty="0">
                <a:solidFill>
                  <a:schemeClr val="bg2"/>
                </a:solidFill>
              </a:rPr>
              <a:t> cleanup</a:t>
            </a:r>
          </a:p>
        </p:txBody>
      </p:sp>
      <p:sp>
        <p:nvSpPr>
          <p:cNvPr id="5" name="TextBox 4">
            <a:extLst>
              <a:ext uri="{FF2B5EF4-FFF2-40B4-BE49-F238E27FC236}">
                <a16:creationId xmlns:a16="http://schemas.microsoft.com/office/drawing/2014/main" id="{419D15C8-D686-41A3-A703-0F0060F06A43}"/>
              </a:ext>
            </a:extLst>
          </p:cNvPr>
          <p:cNvSpPr txBox="1"/>
          <p:nvPr/>
        </p:nvSpPr>
        <p:spPr>
          <a:xfrm>
            <a:off x="1052660" y="2762120"/>
            <a:ext cx="6262540" cy="1569660"/>
          </a:xfrm>
          <a:prstGeom prst="rect">
            <a:avLst/>
          </a:prstGeom>
          <a:noFill/>
        </p:spPr>
        <p:txBody>
          <a:bodyPr wrap="square" rtlCol="0">
            <a:spAutoFit/>
          </a:bodyPr>
          <a:lstStyle/>
          <a:p>
            <a:r>
              <a:rPr lang="en-US" dirty="0">
                <a:solidFill>
                  <a:schemeClr val="bg2"/>
                </a:solidFill>
              </a:rPr>
              <a:t>1. Add a button called “Import”</a:t>
            </a:r>
          </a:p>
          <a:p>
            <a:r>
              <a:rPr lang="en-US" dirty="0">
                <a:solidFill>
                  <a:schemeClr val="bg2"/>
                </a:solidFill>
              </a:rPr>
              <a:t>2. Remove this button</a:t>
            </a:r>
          </a:p>
          <a:p>
            <a:r>
              <a:rPr lang="en-US" dirty="0">
                <a:solidFill>
                  <a:schemeClr val="bg2"/>
                </a:solidFill>
              </a:rPr>
              <a:t>3. Remove this button.</a:t>
            </a:r>
          </a:p>
          <a:p>
            <a:r>
              <a:rPr lang="en-US" dirty="0">
                <a:solidFill>
                  <a:schemeClr val="bg2"/>
                </a:solidFill>
              </a:rPr>
              <a:t>4. Add a button called “Batch”  </a:t>
            </a:r>
          </a:p>
        </p:txBody>
      </p:sp>
    </p:spTree>
    <p:extLst>
      <p:ext uri="{BB962C8B-B14F-4D97-AF65-F5344CB8AC3E}">
        <p14:creationId xmlns:p14="http://schemas.microsoft.com/office/powerpoint/2010/main" val="156654115"/>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8B07709-97CC-42A8-9B23-59FCDC8FAE0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TextBox 5">
            <a:extLst>
              <a:ext uri="{FF2B5EF4-FFF2-40B4-BE49-F238E27FC236}">
                <a16:creationId xmlns:a16="http://schemas.microsoft.com/office/drawing/2014/main" id="{7FB9AC0E-8734-4613-976B-11D0BEFFF939}"/>
              </a:ext>
            </a:extLst>
          </p:cNvPr>
          <p:cNvSpPr txBox="1"/>
          <p:nvPr/>
        </p:nvSpPr>
        <p:spPr>
          <a:xfrm>
            <a:off x="1066800" y="157742"/>
            <a:ext cx="7992386" cy="369332"/>
          </a:xfrm>
          <a:prstGeom prst="rect">
            <a:avLst/>
          </a:prstGeom>
          <a:noFill/>
        </p:spPr>
        <p:txBody>
          <a:bodyPr wrap="square" rtlCol="0">
            <a:spAutoFit/>
          </a:bodyPr>
          <a:lstStyle/>
          <a:p>
            <a:r>
              <a:rPr lang="en-US" sz="1800" b="1" dirty="0">
                <a:solidFill>
                  <a:schemeClr val="bg2"/>
                </a:solidFill>
              </a:rPr>
              <a:t>Use Case 2: Mass import of quotes</a:t>
            </a:r>
            <a:endParaRPr lang="en-US" sz="1800" dirty="0">
              <a:solidFill>
                <a:schemeClr val="bg2"/>
              </a:solidFill>
            </a:endParaRPr>
          </a:p>
        </p:txBody>
      </p:sp>
      <p:sp>
        <p:nvSpPr>
          <p:cNvPr id="5" name="TextBox 4">
            <a:extLst>
              <a:ext uri="{FF2B5EF4-FFF2-40B4-BE49-F238E27FC236}">
                <a16:creationId xmlns:a16="http://schemas.microsoft.com/office/drawing/2014/main" id="{9A62147A-50A0-48C5-A7A5-AF2497E61EB5}"/>
              </a:ext>
            </a:extLst>
          </p:cNvPr>
          <p:cNvSpPr txBox="1"/>
          <p:nvPr/>
        </p:nvSpPr>
        <p:spPr>
          <a:xfrm>
            <a:off x="211318" y="1253996"/>
            <a:ext cx="7992386" cy="830997"/>
          </a:xfrm>
          <a:prstGeom prst="rect">
            <a:avLst/>
          </a:prstGeom>
          <a:noFill/>
        </p:spPr>
        <p:txBody>
          <a:bodyPr wrap="square" rtlCol="0">
            <a:spAutoFit/>
          </a:bodyPr>
          <a:lstStyle/>
          <a:p>
            <a:r>
              <a:rPr lang="en-US" sz="1600" dirty="0">
                <a:solidFill>
                  <a:schemeClr val="bg2"/>
                </a:solidFill>
              </a:rPr>
              <a:t>As of now, we can create one quote at a time.</a:t>
            </a:r>
          </a:p>
          <a:p>
            <a:r>
              <a:rPr lang="en-US" sz="1600" dirty="0">
                <a:solidFill>
                  <a:schemeClr val="bg2"/>
                </a:solidFill>
              </a:rPr>
              <a:t>However, we need the ability to do mass import (creating a bunch of quotes) of a CSV file.</a:t>
            </a:r>
          </a:p>
        </p:txBody>
      </p:sp>
      <p:sp>
        <p:nvSpPr>
          <p:cNvPr id="3" name="Rectangle 2">
            <a:extLst>
              <a:ext uri="{FF2B5EF4-FFF2-40B4-BE49-F238E27FC236}">
                <a16:creationId xmlns:a16="http://schemas.microsoft.com/office/drawing/2014/main" id="{B7AA879C-2DDC-4D48-866E-5C402500A1A1}"/>
              </a:ext>
            </a:extLst>
          </p:cNvPr>
          <p:cNvSpPr/>
          <p:nvPr/>
        </p:nvSpPr>
        <p:spPr>
          <a:xfrm>
            <a:off x="210532" y="1085902"/>
            <a:ext cx="184731" cy="461665"/>
          </a:xfrm>
          <a:prstGeom prst="rect">
            <a:avLst/>
          </a:prstGeom>
        </p:spPr>
        <p:txBody>
          <a:bodyPr wrap="none">
            <a:spAutoFit/>
          </a:bodyPr>
          <a:lstStyle/>
          <a:p>
            <a:endParaRPr lang="en-US" dirty="0">
              <a:solidFill>
                <a:srgbClr val="FF0000"/>
              </a:solidFill>
            </a:endParaRPr>
          </a:p>
        </p:txBody>
      </p:sp>
      <p:sp>
        <p:nvSpPr>
          <p:cNvPr id="8" name="TextBox 7">
            <a:extLst>
              <a:ext uri="{FF2B5EF4-FFF2-40B4-BE49-F238E27FC236}">
                <a16:creationId xmlns:a16="http://schemas.microsoft.com/office/drawing/2014/main" id="{D9AAA5BE-ACC9-42FF-9F57-D04670459459}"/>
              </a:ext>
            </a:extLst>
          </p:cNvPr>
          <p:cNvSpPr txBox="1"/>
          <p:nvPr/>
        </p:nvSpPr>
        <p:spPr>
          <a:xfrm>
            <a:off x="371696" y="2646037"/>
            <a:ext cx="8155303" cy="3139321"/>
          </a:xfrm>
          <a:prstGeom prst="rect">
            <a:avLst/>
          </a:prstGeom>
          <a:noFill/>
        </p:spPr>
        <p:txBody>
          <a:bodyPr wrap="square" rtlCol="0">
            <a:spAutoFit/>
          </a:bodyPr>
          <a:lstStyle/>
          <a:p>
            <a:r>
              <a:rPr lang="en-US" sz="1800" dirty="0">
                <a:solidFill>
                  <a:schemeClr val="bg2"/>
                </a:solidFill>
              </a:rPr>
              <a:t>Add “Import” button at the beginning of the toolbar.</a:t>
            </a:r>
          </a:p>
          <a:p>
            <a:endParaRPr lang="en-US" sz="1800" dirty="0">
              <a:solidFill>
                <a:schemeClr val="bg2"/>
              </a:solidFill>
            </a:endParaRPr>
          </a:p>
          <a:p>
            <a:r>
              <a:rPr lang="en-US" sz="1800" dirty="0">
                <a:solidFill>
                  <a:schemeClr val="bg2"/>
                </a:solidFill>
              </a:rPr>
              <a:t>The “import” button takes a CSV file and imports all the quotes.</a:t>
            </a:r>
          </a:p>
          <a:p>
            <a:endParaRPr lang="en-US" sz="1800" dirty="0">
              <a:solidFill>
                <a:schemeClr val="bg2"/>
              </a:solidFill>
            </a:endParaRPr>
          </a:p>
          <a:p>
            <a:r>
              <a:rPr lang="en-US" sz="1800" dirty="0">
                <a:solidFill>
                  <a:schemeClr val="bg2"/>
                </a:solidFill>
              </a:rPr>
              <a:t>If any quote has the same three fields (author, topic, quote), then that quote will be ignored.</a:t>
            </a:r>
          </a:p>
          <a:p>
            <a:endParaRPr lang="en-US" sz="1800" dirty="0">
              <a:solidFill>
                <a:schemeClr val="bg2"/>
              </a:solidFill>
            </a:endParaRPr>
          </a:p>
          <a:p>
            <a:r>
              <a:rPr lang="en-US" sz="1800" dirty="0">
                <a:solidFill>
                  <a:schemeClr val="bg2"/>
                </a:solidFill>
              </a:rPr>
              <a:t>Upon successful import, the control comes back to “</a:t>
            </a:r>
            <a:r>
              <a:rPr lang="en-US" sz="1800" dirty="0" err="1">
                <a:solidFill>
                  <a:schemeClr val="bg2"/>
                </a:solidFill>
              </a:rPr>
              <a:t>admin.php</a:t>
            </a:r>
            <a:r>
              <a:rPr lang="en-US" sz="1800" dirty="0">
                <a:solidFill>
                  <a:schemeClr val="bg2"/>
                </a:solidFill>
              </a:rPr>
              <a:t>” showing the quotes list. And at the top of the page, a success (or failure) message will be shown.</a:t>
            </a:r>
          </a:p>
          <a:p>
            <a:endParaRPr lang="en-US" sz="1800" dirty="0">
              <a:solidFill>
                <a:schemeClr val="bg2"/>
              </a:solidFill>
            </a:endParaRPr>
          </a:p>
        </p:txBody>
      </p:sp>
    </p:spTree>
    <p:extLst>
      <p:ext uri="{BB962C8B-B14F-4D97-AF65-F5344CB8AC3E}">
        <p14:creationId xmlns:p14="http://schemas.microsoft.com/office/powerpoint/2010/main" val="81906770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8B07709-97CC-42A8-9B23-59FCDC8FAE0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TextBox 5">
            <a:extLst>
              <a:ext uri="{FF2B5EF4-FFF2-40B4-BE49-F238E27FC236}">
                <a16:creationId xmlns:a16="http://schemas.microsoft.com/office/drawing/2014/main" id="{7FB9AC0E-8734-4613-976B-11D0BEFFF939}"/>
              </a:ext>
            </a:extLst>
          </p:cNvPr>
          <p:cNvSpPr txBox="1"/>
          <p:nvPr/>
        </p:nvSpPr>
        <p:spPr>
          <a:xfrm>
            <a:off x="1066800" y="157742"/>
            <a:ext cx="7992386" cy="369332"/>
          </a:xfrm>
          <a:prstGeom prst="rect">
            <a:avLst/>
          </a:prstGeom>
          <a:noFill/>
        </p:spPr>
        <p:txBody>
          <a:bodyPr wrap="square" rtlCol="0">
            <a:spAutoFit/>
          </a:bodyPr>
          <a:lstStyle/>
          <a:p>
            <a:r>
              <a:rPr lang="en-US" sz="1800" b="1" dirty="0">
                <a:solidFill>
                  <a:schemeClr val="bg2"/>
                </a:solidFill>
              </a:rPr>
              <a:t>Use Case 3: Feeling Lucky</a:t>
            </a:r>
            <a:endParaRPr lang="en-US" sz="1800" dirty="0">
              <a:solidFill>
                <a:schemeClr val="bg2"/>
              </a:solidFill>
            </a:endParaRPr>
          </a:p>
        </p:txBody>
      </p:sp>
      <p:sp>
        <p:nvSpPr>
          <p:cNvPr id="5" name="TextBox 4">
            <a:extLst>
              <a:ext uri="{FF2B5EF4-FFF2-40B4-BE49-F238E27FC236}">
                <a16:creationId xmlns:a16="http://schemas.microsoft.com/office/drawing/2014/main" id="{9A62147A-50A0-48C5-A7A5-AF2497E61EB5}"/>
              </a:ext>
            </a:extLst>
          </p:cNvPr>
          <p:cNvSpPr txBox="1"/>
          <p:nvPr/>
        </p:nvSpPr>
        <p:spPr>
          <a:xfrm>
            <a:off x="575806" y="5042118"/>
            <a:ext cx="7992386" cy="1815882"/>
          </a:xfrm>
          <a:prstGeom prst="rect">
            <a:avLst/>
          </a:prstGeom>
          <a:noFill/>
        </p:spPr>
        <p:txBody>
          <a:bodyPr wrap="square" rtlCol="0">
            <a:spAutoFit/>
          </a:bodyPr>
          <a:lstStyle/>
          <a:p>
            <a:r>
              <a:rPr lang="en-US" sz="1600" dirty="0">
                <a:solidFill>
                  <a:schemeClr val="bg2"/>
                </a:solidFill>
              </a:rPr>
              <a:t>Feeling Lucky</a:t>
            </a:r>
          </a:p>
          <a:p>
            <a:endParaRPr lang="en-US" sz="1600" dirty="0">
              <a:solidFill>
                <a:schemeClr val="bg2"/>
              </a:solidFill>
            </a:endParaRPr>
          </a:p>
          <a:p>
            <a:r>
              <a:rPr lang="en-US" sz="1600" dirty="0">
                <a:solidFill>
                  <a:schemeClr val="bg2"/>
                </a:solidFill>
              </a:rPr>
              <a:t>Works on the last quote added.</a:t>
            </a:r>
          </a:p>
          <a:p>
            <a:endParaRPr lang="en-US" sz="1600" dirty="0">
              <a:solidFill>
                <a:schemeClr val="bg2"/>
              </a:solidFill>
            </a:endParaRPr>
          </a:p>
          <a:p>
            <a:r>
              <a:rPr lang="en-US" sz="1600" dirty="0">
                <a:solidFill>
                  <a:schemeClr val="bg2"/>
                </a:solidFill>
              </a:rPr>
              <a:t>Works on predefined preferences</a:t>
            </a:r>
          </a:p>
          <a:p>
            <a:endParaRPr lang="en-US" sz="1600" dirty="0">
              <a:solidFill>
                <a:schemeClr val="bg2"/>
              </a:solidFill>
            </a:endParaRPr>
          </a:p>
          <a:p>
            <a:endParaRPr lang="en-US" sz="1600" dirty="0">
              <a:solidFill>
                <a:schemeClr val="bg2"/>
              </a:solidFill>
            </a:endParaRPr>
          </a:p>
        </p:txBody>
      </p:sp>
      <p:sp>
        <p:nvSpPr>
          <p:cNvPr id="3" name="Rectangle 2">
            <a:extLst>
              <a:ext uri="{FF2B5EF4-FFF2-40B4-BE49-F238E27FC236}">
                <a16:creationId xmlns:a16="http://schemas.microsoft.com/office/drawing/2014/main" id="{B7AA879C-2DDC-4D48-866E-5C402500A1A1}"/>
              </a:ext>
            </a:extLst>
          </p:cNvPr>
          <p:cNvSpPr/>
          <p:nvPr/>
        </p:nvSpPr>
        <p:spPr>
          <a:xfrm>
            <a:off x="210532" y="1085902"/>
            <a:ext cx="184731" cy="461665"/>
          </a:xfrm>
          <a:prstGeom prst="rect">
            <a:avLst/>
          </a:prstGeom>
        </p:spPr>
        <p:txBody>
          <a:bodyPr wrap="none">
            <a:spAutoFit/>
          </a:bodyPr>
          <a:lstStyle/>
          <a:p>
            <a:endParaRPr lang="en-US" dirty="0">
              <a:solidFill>
                <a:srgbClr val="FF0000"/>
              </a:solidFill>
            </a:endParaRPr>
          </a:p>
        </p:txBody>
      </p:sp>
      <p:pic>
        <p:nvPicPr>
          <p:cNvPr id="4" name="Picture 3">
            <a:extLst>
              <a:ext uri="{FF2B5EF4-FFF2-40B4-BE49-F238E27FC236}">
                <a16:creationId xmlns:a16="http://schemas.microsoft.com/office/drawing/2014/main" id="{40F9C527-4588-4E40-9ACD-9DA05AC7DFF0}"/>
              </a:ext>
            </a:extLst>
          </p:cNvPr>
          <p:cNvPicPr>
            <a:picLocks noChangeAspect="1"/>
          </p:cNvPicPr>
          <p:nvPr/>
        </p:nvPicPr>
        <p:blipFill>
          <a:blip r:embed="rId2"/>
          <a:stretch>
            <a:fillRect/>
          </a:stretch>
        </p:blipFill>
        <p:spPr>
          <a:xfrm>
            <a:off x="0" y="1227377"/>
            <a:ext cx="8639175" cy="2714625"/>
          </a:xfrm>
          <a:prstGeom prst="rect">
            <a:avLst/>
          </a:prstGeom>
        </p:spPr>
      </p:pic>
    </p:spTree>
    <p:extLst>
      <p:ext uri="{BB962C8B-B14F-4D97-AF65-F5344CB8AC3E}">
        <p14:creationId xmlns:p14="http://schemas.microsoft.com/office/powerpoint/2010/main" val="126412629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8B07709-97CC-42A8-9B23-59FCDC8FAE0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TextBox 5">
            <a:extLst>
              <a:ext uri="{FF2B5EF4-FFF2-40B4-BE49-F238E27FC236}">
                <a16:creationId xmlns:a16="http://schemas.microsoft.com/office/drawing/2014/main" id="{7FB9AC0E-8734-4613-976B-11D0BEFFF939}"/>
              </a:ext>
            </a:extLst>
          </p:cNvPr>
          <p:cNvSpPr txBox="1"/>
          <p:nvPr/>
        </p:nvSpPr>
        <p:spPr>
          <a:xfrm>
            <a:off x="1066800" y="157742"/>
            <a:ext cx="7992386" cy="923330"/>
          </a:xfrm>
          <a:prstGeom prst="rect">
            <a:avLst/>
          </a:prstGeom>
          <a:noFill/>
        </p:spPr>
        <p:txBody>
          <a:bodyPr wrap="square" rtlCol="0">
            <a:spAutoFit/>
          </a:bodyPr>
          <a:lstStyle/>
          <a:p>
            <a:r>
              <a:rPr lang="en-US" sz="1800" b="1" dirty="0">
                <a:solidFill>
                  <a:schemeClr val="bg2"/>
                </a:solidFill>
              </a:rPr>
              <a:t>Use Case 4: Drop Quote: </a:t>
            </a:r>
          </a:p>
          <a:p>
            <a:r>
              <a:rPr lang="en-US" sz="1800" b="1" dirty="0">
                <a:solidFill>
                  <a:schemeClr val="bg2"/>
                </a:solidFill>
              </a:rPr>
              <a:t>Rely on the preference for default number of columns and empower the admin to change  the same on the fly.</a:t>
            </a:r>
            <a:endParaRPr lang="en-US" sz="1800" dirty="0">
              <a:solidFill>
                <a:schemeClr val="bg2"/>
              </a:solidFill>
            </a:endParaRPr>
          </a:p>
        </p:txBody>
      </p:sp>
      <p:sp>
        <p:nvSpPr>
          <p:cNvPr id="5" name="TextBox 4">
            <a:extLst>
              <a:ext uri="{FF2B5EF4-FFF2-40B4-BE49-F238E27FC236}">
                <a16:creationId xmlns:a16="http://schemas.microsoft.com/office/drawing/2014/main" id="{9A62147A-50A0-48C5-A7A5-AF2497E61EB5}"/>
              </a:ext>
            </a:extLst>
          </p:cNvPr>
          <p:cNvSpPr txBox="1"/>
          <p:nvPr/>
        </p:nvSpPr>
        <p:spPr>
          <a:xfrm>
            <a:off x="211318" y="1253996"/>
            <a:ext cx="7992386" cy="2062103"/>
          </a:xfrm>
          <a:prstGeom prst="rect">
            <a:avLst/>
          </a:prstGeom>
          <a:noFill/>
        </p:spPr>
        <p:txBody>
          <a:bodyPr wrap="square" rtlCol="0">
            <a:spAutoFit/>
          </a:bodyPr>
          <a:lstStyle/>
          <a:p>
            <a:r>
              <a:rPr lang="en-US" sz="1600" dirty="0">
                <a:solidFill>
                  <a:schemeClr val="bg2"/>
                </a:solidFill>
              </a:rPr>
              <a:t>Drop Quote when first generated should rely on the preference (length of grid = number of the columns)</a:t>
            </a:r>
          </a:p>
          <a:p>
            <a:endParaRPr lang="en-US" sz="1600" dirty="0">
              <a:solidFill>
                <a:schemeClr val="bg2"/>
              </a:solidFill>
            </a:endParaRPr>
          </a:p>
          <a:p>
            <a:r>
              <a:rPr lang="en-US" sz="1600" dirty="0">
                <a:solidFill>
                  <a:schemeClr val="bg2"/>
                </a:solidFill>
              </a:rPr>
              <a:t>However, the admin shall be able to change the length on the fly. And the puzzle will be regenerated.  The admin will click “Generate” button to regenerate the puzzle after changing the number of columns</a:t>
            </a:r>
          </a:p>
          <a:p>
            <a:endParaRPr lang="en-US" sz="1600" dirty="0">
              <a:solidFill>
                <a:schemeClr val="bg2"/>
              </a:solidFill>
            </a:endParaRPr>
          </a:p>
          <a:p>
            <a:endParaRPr lang="en-US" sz="1600" dirty="0">
              <a:solidFill>
                <a:schemeClr val="bg2"/>
              </a:solidFill>
            </a:endParaRPr>
          </a:p>
        </p:txBody>
      </p:sp>
      <p:sp>
        <p:nvSpPr>
          <p:cNvPr id="3" name="Rectangle 2">
            <a:extLst>
              <a:ext uri="{FF2B5EF4-FFF2-40B4-BE49-F238E27FC236}">
                <a16:creationId xmlns:a16="http://schemas.microsoft.com/office/drawing/2014/main" id="{B7AA879C-2DDC-4D48-866E-5C402500A1A1}"/>
              </a:ext>
            </a:extLst>
          </p:cNvPr>
          <p:cNvSpPr/>
          <p:nvPr/>
        </p:nvSpPr>
        <p:spPr>
          <a:xfrm>
            <a:off x="210532" y="1085902"/>
            <a:ext cx="184731" cy="461665"/>
          </a:xfrm>
          <a:prstGeom prst="rect">
            <a:avLst/>
          </a:prstGeom>
        </p:spPr>
        <p:txBody>
          <a:bodyPr wrap="none">
            <a:spAutoFit/>
          </a:bodyPr>
          <a:lstStyle/>
          <a:p>
            <a:endParaRPr lang="en-US" dirty="0">
              <a:solidFill>
                <a:srgbClr val="FF0000"/>
              </a:solidFill>
            </a:endParaRPr>
          </a:p>
        </p:txBody>
      </p:sp>
      <p:pic>
        <p:nvPicPr>
          <p:cNvPr id="4" name="Picture 3">
            <a:extLst>
              <a:ext uri="{FF2B5EF4-FFF2-40B4-BE49-F238E27FC236}">
                <a16:creationId xmlns:a16="http://schemas.microsoft.com/office/drawing/2014/main" id="{738705FF-45EA-40ED-8B81-FF52A90B7460}"/>
              </a:ext>
            </a:extLst>
          </p:cNvPr>
          <p:cNvPicPr>
            <a:picLocks noChangeAspect="1"/>
          </p:cNvPicPr>
          <p:nvPr/>
        </p:nvPicPr>
        <p:blipFill>
          <a:blip r:embed="rId2"/>
          <a:stretch>
            <a:fillRect/>
          </a:stretch>
        </p:blipFill>
        <p:spPr>
          <a:xfrm>
            <a:off x="0" y="3073020"/>
            <a:ext cx="9144000" cy="3402419"/>
          </a:xfrm>
          <a:prstGeom prst="rect">
            <a:avLst/>
          </a:prstGeom>
        </p:spPr>
      </p:pic>
    </p:spTree>
    <p:extLst>
      <p:ext uri="{BB962C8B-B14F-4D97-AF65-F5344CB8AC3E}">
        <p14:creationId xmlns:p14="http://schemas.microsoft.com/office/powerpoint/2010/main" val="274073150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8B07709-97CC-42A8-9B23-59FCDC8FAE0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TextBox 5">
            <a:extLst>
              <a:ext uri="{FF2B5EF4-FFF2-40B4-BE49-F238E27FC236}">
                <a16:creationId xmlns:a16="http://schemas.microsoft.com/office/drawing/2014/main" id="{7FB9AC0E-8734-4613-976B-11D0BEFFF939}"/>
              </a:ext>
            </a:extLst>
          </p:cNvPr>
          <p:cNvSpPr txBox="1"/>
          <p:nvPr/>
        </p:nvSpPr>
        <p:spPr>
          <a:xfrm>
            <a:off x="1066800" y="157742"/>
            <a:ext cx="7992386" cy="646331"/>
          </a:xfrm>
          <a:prstGeom prst="rect">
            <a:avLst/>
          </a:prstGeom>
          <a:noFill/>
        </p:spPr>
        <p:txBody>
          <a:bodyPr wrap="square" rtlCol="0">
            <a:spAutoFit/>
          </a:bodyPr>
          <a:lstStyle/>
          <a:p>
            <a:r>
              <a:rPr lang="en-US" sz="1800" b="1" dirty="0">
                <a:solidFill>
                  <a:schemeClr val="bg2"/>
                </a:solidFill>
              </a:rPr>
              <a:t>Use Case 5: Drop Quote</a:t>
            </a:r>
          </a:p>
          <a:p>
            <a:r>
              <a:rPr lang="en-US" sz="1800" b="1" dirty="0">
                <a:solidFill>
                  <a:schemeClr val="bg2"/>
                </a:solidFill>
              </a:rPr>
              <a:t>Enable the color presents (3 combinations) for each game</a:t>
            </a:r>
          </a:p>
        </p:txBody>
      </p:sp>
      <p:sp>
        <p:nvSpPr>
          <p:cNvPr id="5" name="TextBox 4">
            <a:extLst>
              <a:ext uri="{FF2B5EF4-FFF2-40B4-BE49-F238E27FC236}">
                <a16:creationId xmlns:a16="http://schemas.microsoft.com/office/drawing/2014/main" id="{9A62147A-50A0-48C5-A7A5-AF2497E61EB5}"/>
              </a:ext>
            </a:extLst>
          </p:cNvPr>
          <p:cNvSpPr txBox="1"/>
          <p:nvPr/>
        </p:nvSpPr>
        <p:spPr>
          <a:xfrm>
            <a:off x="184608" y="1037061"/>
            <a:ext cx="7992386" cy="954107"/>
          </a:xfrm>
          <a:prstGeom prst="rect">
            <a:avLst/>
          </a:prstGeom>
          <a:noFill/>
        </p:spPr>
        <p:txBody>
          <a:bodyPr wrap="square" rtlCol="0">
            <a:spAutoFit/>
          </a:bodyPr>
          <a:lstStyle/>
          <a:p>
            <a:r>
              <a:rPr lang="en-US" sz="1400" dirty="0">
                <a:solidFill>
                  <a:schemeClr val="bg2"/>
                </a:solidFill>
              </a:rPr>
              <a:t>Provide some color presets for each of the quotes so that puzzles can be generated with different color backgrounds.  </a:t>
            </a:r>
          </a:p>
          <a:p>
            <a:endParaRPr lang="en-US" sz="1400" dirty="0">
              <a:solidFill>
                <a:schemeClr val="bg2"/>
              </a:solidFill>
            </a:endParaRPr>
          </a:p>
          <a:p>
            <a:r>
              <a:rPr lang="en-US" sz="1400" dirty="0">
                <a:solidFill>
                  <a:schemeClr val="bg2"/>
                </a:solidFill>
              </a:rPr>
              <a:t>Admin can still change / choose different color options as needed.</a:t>
            </a:r>
          </a:p>
        </p:txBody>
      </p:sp>
      <p:sp>
        <p:nvSpPr>
          <p:cNvPr id="3" name="Rectangle 2">
            <a:extLst>
              <a:ext uri="{FF2B5EF4-FFF2-40B4-BE49-F238E27FC236}">
                <a16:creationId xmlns:a16="http://schemas.microsoft.com/office/drawing/2014/main" id="{B7AA879C-2DDC-4D48-866E-5C402500A1A1}"/>
              </a:ext>
            </a:extLst>
          </p:cNvPr>
          <p:cNvSpPr/>
          <p:nvPr/>
        </p:nvSpPr>
        <p:spPr>
          <a:xfrm>
            <a:off x="210532" y="1085902"/>
            <a:ext cx="184731" cy="461665"/>
          </a:xfrm>
          <a:prstGeom prst="rect">
            <a:avLst/>
          </a:prstGeom>
        </p:spPr>
        <p:txBody>
          <a:bodyPr wrap="none">
            <a:spAutoFit/>
          </a:bodyPr>
          <a:lstStyle/>
          <a:p>
            <a:endParaRPr lang="en-US" dirty="0">
              <a:solidFill>
                <a:srgbClr val="FF0000"/>
              </a:solidFill>
            </a:endParaRPr>
          </a:p>
        </p:txBody>
      </p:sp>
      <p:pic>
        <p:nvPicPr>
          <p:cNvPr id="7" name="Picture 6">
            <a:extLst>
              <a:ext uri="{FF2B5EF4-FFF2-40B4-BE49-F238E27FC236}">
                <a16:creationId xmlns:a16="http://schemas.microsoft.com/office/drawing/2014/main" id="{FF8A155E-2BA6-467B-B7D3-9F70541C75DA}"/>
              </a:ext>
            </a:extLst>
          </p:cNvPr>
          <p:cNvPicPr>
            <a:picLocks noChangeAspect="1"/>
          </p:cNvPicPr>
          <p:nvPr/>
        </p:nvPicPr>
        <p:blipFill>
          <a:blip r:embed="rId2"/>
          <a:stretch>
            <a:fillRect/>
          </a:stretch>
        </p:blipFill>
        <p:spPr>
          <a:xfrm>
            <a:off x="-76199" y="4683664"/>
            <a:ext cx="5943600" cy="2174336"/>
          </a:xfrm>
          <a:prstGeom prst="rect">
            <a:avLst/>
          </a:prstGeom>
        </p:spPr>
      </p:pic>
      <p:pic>
        <p:nvPicPr>
          <p:cNvPr id="8" name="Picture 7">
            <a:extLst>
              <a:ext uri="{FF2B5EF4-FFF2-40B4-BE49-F238E27FC236}">
                <a16:creationId xmlns:a16="http://schemas.microsoft.com/office/drawing/2014/main" id="{DC3954EF-E804-4FAF-BA6B-DF54D9328FCA}"/>
              </a:ext>
            </a:extLst>
          </p:cNvPr>
          <p:cNvPicPr>
            <a:picLocks noChangeAspect="1"/>
          </p:cNvPicPr>
          <p:nvPr/>
        </p:nvPicPr>
        <p:blipFill>
          <a:blip r:embed="rId3"/>
          <a:stretch>
            <a:fillRect/>
          </a:stretch>
        </p:blipFill>
        <p:spPr>
          <a:xfrm>
            <a:off x="159470" y="2198232"/>
            <a:ext cx="6153150" cy="2447925"/>
          </a:xfrm>
          <a:prstGeom prst="rect">
            <a:avLst/>
          </a:prstGeom>
        </p:spPr>
      </p:pic>
      <p:cxnSp>
        <p:nvCxnSpPr>
          <p:cNvPr id="10" name="Straight Arrow Connector 9">
            <a:extLst>
              <a:ext uri="{FF2B5EF4-FFF2-40B4-BE49-F238E27FC236}">
                <a16:creationId xmlns:a16="http://schemas.microsoft.com/office/drawing/2014/main" id="{B917DD42-5C44-430D-8AE9-D72AB17973AC}"/>
              </a:ext>
            </a:extLst>
          </p:cNvPr>
          <p:cNvCxnSpPr>
            <a:cxnSpLocks/>
            <a:stCxn id="7" idx="3"/>
          </p:cNvCxnSpPr>
          <p:nvPr/>
        </p:nvCxnSpPr>
        <p:spPr bwMode="auto">
          <a:xfrm flipV="1">
            <a:off x="5867401" y="4526862"/>
            <a:ext cx="1295399" cy="1243970"/>
          </a:xfrm>
          <a:prstGeom prst="straightConnector1">
            <a:avLst/>
          </a:prstGeom>
          <a:solidFill>
            <a:srgbClr val="00FFFF">
              <a:alpha val="50000"/>
            </a:srgbClr>
          </a:solidFill>
          <a:ln w="28575" cap="flat" cmpd="sng" algn="ctr">
            <a:solidFill>
              <a:schemeClr val="bg1"/>
            </a:solidFill>
            <a:prstDash val="solid"/>
            <a:round/>
            <a:headEnd type="none" w="sm" len="sm"/>
            <a:tailEnd type="triangle"/>
          </a:ln>
          <a:effectLst/>
        </p:spPr>
      </p:cxnSp>
      <p:sp>
        <p:nvSpPr>
          <p:cNvPr id="11" name="Rectangle 10">
            <a:extLst>
              <a:ext uri="{FF2B5EF4-FFF2-40B4-BE49-F238E27FC236}">
                <a16:creationId xmlns:a16="http://schemas.microsoft.com/office/drawing/2014/main" id="{28B03312-CBB1-488B-A8C4-02A1030025AD}"/>
              </a:ext>
            </a:extLst>
          </p:cNvPr>
          <p:cNvSpPr/>
          <p:nvPr/>
        </p:nvSpPr>
        <p:spPr>
          <a:xfrm>
            <a:off x="6553200" y="3093191"/>
            <a:ext cx="2209800" cy="1384995"/>
          </a:xfrm>
          <a:prstGeom prst="rect">
            <a:avLst/>
          </a:prstGeom>
        </p:spPr>
        <p:txBody>
          <a:bodyPr wrap="square">
            <a:spAutoFit/>
          </a:bodyPr>
          <a:lstStyle/>
          <a:p>
            <a:r>
              <a:rPr lang="en-US" sz="1400" dirty="0">
                <a:solidFill>
                  <a:schemeClr val="bg2"/>
                </a:solidFill>
              </a:rPr>
              <a:t>(These 3 presets will come preferences)</a:t>
            </a:r>
          </a:p>
          <a:p>
            <a:endParaRPr lang="en-US" sz="1400" dirty="0">
              <a:solidFill>
                <a:schemeClr val="bg2"/>
              </a:solidFill>
            </a:endParaRPr>
          </a:p>
          <a:p>
            <a:r>
              <a:rPr lang="en-US" sz="1400" dirty="0">
                <a:solidFill>
                  <a:schemeClr val="bg2"/>
                </a:solidFill>
              </a:rPr>
              <a:t>And the admins can also change the colors on the fly.</a:t>
            </a:r>
            <a:endParaRPr lang="en-US" sz="1400" dirty="0"/>
          </a:p>
        </p:txBody>
      </p:sp>
      <p:cxnSp>
        <p:nvCxnSpPr>
          <p:cNvPr id="13" name="Straight Arrow Connector 12">
            <a:extLst>
              <a:ext uri="{FF2B5EF4-FFF2-40B4-BE49-F238E27FC236}">
                <a16:creationId xmlns:a16="http://schemas.microsoft.com/office/drawing/2014/main" id="{DB86074E-C31E-4941-BD54-631BC3F0EAD5}"/>
              </a:ext>
            </a:extLst>
          </p:cNvPr>
          <p:cNvCxnSpPr/>
          <p:nvPr/>
        </p:nvCxnSpPr>
        <p:spPr bwMode="auto">
          <a:xfrm>
            <a:off x="2514600" y="2565693"/>
            <a:ext cx="3962400" cy="1015707"/>
          </a:xfrm>
          <a:prstGeom prst="straightConnector1">
            <a:avLst/>
          </a:prstGeom>
          <a:solidFill>
            <a:srgbClr val="00FFFF">
              <a:alpha val="50000"/>
            </a:srgbClr>
          </a:solidFill>
          <a:ln w="28575" cap="flat" cmpd="sng" algn="ctr">
            <a:solidFill>
              <a:schemeClr val="bg1"/>
            </a:solidFill>
            <a:prstDash val="solid"/>
            <a:round/>
            <a:headEnd type="none" w="sm" len="sm"/>
            <a:tailEnd type="triangle"/>
          </a:ln>
          <a:effectLst/>
        </p:spPr>
      </p:cxnSp>
    </p:spTree>
    <p:extLst>
      <p:ext uri="{BB962C8B-B14F-4D97-AF65-F5344CB8AC3E}">
        <p14:creationId xmlns:p14="http://schemas.microsoft.com/office/powerpoint/2010/main" val="294601007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8B07709-97CC-42A8-9B23-59FCDC8FAE0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TextBox 5">
            <a:extLst>
              <a:ext uri="{FF2B5EF4-FFF2-40B4-BE49-F238E27FC236}">
                <a16:creationId xmlns:a16="http://schemas.microsoft.com/office/drawing/2014/main" id="{7FB9AC0E-8734-4613-976B-11D0BEFFF939}"/>
              </a:ext>
            </a:extLst>
          </p:cNvPr>
          <p:cNvSpPr txBox="1"/>
          <p:nvPr/>
        </p:nvSpPr>
        <p:spPr>
          <a:xfrm>
            <a:off x="1066800" y="157742"/>
            <a:ext cx="7992386" cy="646331"/>
          </a:xfrm>
          <a:prstGeom prst="rect">
            <a:avLst/>
          </a:prstGeom>
          <a:noFill/>
        </p:spPr>
        <p:txBody>
          <a:bodyPr wrap="square" rtlCol="0">
            <a:spAutoFit/>
          </a:bodyPr>
          <a:lstStyle/>
          <a:p>
            <a:r>
              <a:rPr lang="en-US" sz="1800" b="1" dirty="0">
                <a:solidFill>
                  <a:schemeClr val="bg2"/>
                </a:solidFill>
              </a:rPr>
              <a:t>Use Case 6: Drop Quote</a:t>
            </a:r>
          </a:p>
          <a:p>
            <a:r>
              <a:rPr lang="en-US" sz="1800" b="1" dirty="0">
                <a:solidFill>
                  <a:schemeClr val="bg2"/>
                </a:solidFill>
              </a:rPr>
              <a:t>Preference KEEP_PUNCTUATION_MARKS should come into picture</a:t>
            </a:r>
            <a:endParaRPr lang="en-US" sz="1800" dirty="0">
              <a:solidFill>
                <a:schemeClr val="bg2"/>
              </a:solidFill>
            </a:endParaRPr>
          </a:p>
        </p:txBody>
      </p:sp>
      <p:sp>
        <p:nvSpPr>
          <p:cNvPr id="5" name="TextBox 4">
            <a:extLst>
              <a:ext uri="{FF2B5EF4-FFF2-40B4-BE49-F238E27FC236}">
                <a16:creationId xmlns:a16="http://schemas.microsoft.com/office/drawing/2014/main" id="{9A62147A-50A0-48C5-A7A5-AF2497E61EB5}"/>
              </a:ext>
            </a:extLst>
          </p:cNvPr>
          <p:cNvSpPr txBox="1"/>
          <p:nvPr/>
        </p:nvSpPr>
        <p:spPr>
          <a:xfrm>
            <a:off x="211318" y="1253996"/>
            <a:ext cx="7992386" cy="861774"/>
          </a:xfrm>
          <a:prstGeom prst="rect">
            <a:avLst/>
          </a:prstGeom>
          <a:noFill/>
        </p:spPr>
        <p:txBody>
          <a:bodyPr wrap="square" rtlCol="0">
            <a:spAutoFit/>
          </a:bodyPr>
          <a:lstStyle/>
          <a:p>
            <a:r>
              <a:rPr lang="en-US" sz="1600" dirty="0">
                <a:solidFill>
                  <a:schemeClr val="bg2"/>
                </a:solidFill>
              </a:rPr>
              <a:t>Whether to honor the punctuation marks or remove those from the quote shall be dictated by the preference </a:t>
            </a:r>
          </a:p>
          <a:p>
            <a:r>
              <a:rPr lang="en-US" sz="1600" b="1" dirty="0">
                <a:solidFill>
                  <a:schemeClr val="bg2"/>
                </a:solidFill>
              </a:rPr>
              <a:t>KEEP_PUNCTUATION_MARKS</a:t>
            </a:r>
            <a:endParaRPr lang="en-US" sz="1600" dirty="0">
              <a:solidFill>
                <a:schemeClr val="bg2"/>
              </a:solidFill>
            </a:endParaRPr>
          </a:p>
        </p:txBody>
      </p:sp>
      <p:sp>
        <p:nvSpPr>
          <p:cNvPr id="3" name="Rectangle 2">
            <a:extLst>
              <a:ext uri="{FF2B5EF4-FFF2-40B4-BE49-F238E27FC236}">
                <a16:creationId xmlns:a16="http://schemas.microsoft.com/office/drawing/2014/main" id="{B7AA879C-2DDC-4D48-866E-5C402500A1A1}"/>
              </a:ext>
            </a:extLst>
          </p:cNvPr>
          <p:cNvSpPr/>
          <p:nvPr/>
        </p:nvSpPr>
        <p:spPr>
          <a:xfrm>
            <a:off x="210532" y="1085902"/>
            <a:ext cx="184731" cy="461665"/>
          </a:xfrm>
          <a:prstGeom prst="rect">
            <a:avLst/>
          </a:prstGeom>
        </p:spPr>
        <p:txBody>
          <a:bodyPr wrap="none">
            <a:spAutoFit/>
          </a:bodyPr>
          <a:lstStyle/>
          <a:p>
            <a:endParaRPr lang="en-US" dirty="0">
              <a:solidFill>
                <a:srgbClr val="FF0000"/>
              </a:solidFill>
            </a:endParaRPr>
          </a:p>
        </p:txBody>
      </p:sp>
      <p:sp>
        <p:nvSpPr>
          <p:cNvPr id="11" name="Rectangle 10">
            <a:extLst>
              <a:ext uri="{FF2B5EF4-FFF2-40B4-BE49-F238E27FC236}">
                <a16:creationId xmlns:a16="http://schemas.microsoft.com/office/drawing/2014/main" id="{28B03312-CBB1-488B-A8C4-02A1030025AD}"/>
              </a:ext>
            </a:extLst>
          </p:cNvPr>
          <p:cNvSpPr/>
          <p:nvPr/>
        </p:nvSpPr>
        <p:spPr>
          <a:xfrm>
            <a:off x="210532" y="3058846"/>
            <a:ext cx="7540990" cy="307777"/>
          </a:xfrm>
          <a:prstGeom prst="rect">
            <a:avLst/>
          </a:prstGeom>
        </p:spPr>
        <p:txBody>
          <a:bodyPr wrap="square">
            <a:spAutoFit/>
          </a:bodyPr>
          <a:lstStyle/>
          <a:p>
            <a:r>
              <a:rPr lang="en-US" sz="1400" dirty="0">
                <a:solidFill>
                  <a:schemeClr val="bg2"/>
                </a:solidFill>
              </a:rPr>
              <a:t>Drop Quote puzzle generation should rely on </a:t>
            </a:r>
            <a:r>
              <a:rPr lang="en-US" sz="1400" b="1" dirty="0">
                <a:solidFill>
                  <a:schemeClr val="bg2"/>
                </a:solidFill>
              </a:rPr>
              <a:t>KEEP_PUNCTUATION_MARKS  preference.</a:t>
            </a:r>
            <a:endParaRPr lang="en-US" sz="1400" dirty="0"/>
          </a:p>
        </p:txBody>
      </p:sp>
    </p:spTree>
    <p:extLst>
      <p:ext uri="{BB962C8B-B14F-4D97-AF65-F5344CB8AC3E}">
        <p14:creationId xmlns:p14="http://schemas.microsoft.com/office/powerpoint/2010/main" val="28766733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8B07709-97CC-42A8-9B23-59FCDC8FAE0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TextBox 5">
            <a:extLst>
              <a:ext uri="{FF2B5EF4-FFF2-40B4-BE49-F238E27FC236}">
                <a16:creationId xmlns:a16="http://schemas.microsoft.com/office/drawing/2014/main" id="{7FB9AC0E-8734-4613-976B-11D0BEFFF939}"/>
              </a:ext>
            </a:extLst>
          </p:cNvPr>
          <p:cNvSpPr txBox="1"/>
          <p:nvPr/>
        </p:nvSpPr>
        <p:spPr>
          <a:xfrm>
            <a:off x="1066800" y="157742"/>
            <a:ext cx="7992386" cy="646331"/>
          </a:xfrm>
          <a:prstGeom prst="rect">
            <a:avLst/>
          </a:prstGeom>
          <a:noFill/>
        </p:spPr>
        <p:txBody>
          <a:bodyPr wrap="square" rtlCol="0">
            <a:spAutoFit/>
          </a:bodyPr>
          <a:lstStyle/>
          <a:p>
            <a:r>
              <a:rPr lang="en-US" sz="1800" b="1" dirty="0">
                <a:solidFill>
                  <a:schemeClr val="bg2"/>
                </a:solidFill>
              </a:rPr>
              <a:t>Use Case 7: Drop Quote</a:t>
            </a:r>
          </a:p>
          <a:p>
            <a:r>
              <a:rPr lang="en-US" sz="1800" b="1" dirty="0">
                <a:solidFill>
                  <a:schemeClr val="bg2"/>
                </a:solidFill>
              </a:rPr>
              <a:t>It is not required to PLAY the game during the puzzle creation by admin</a:t>
            </a:r>
            <a:endParaRPr lang="en-US" sz="1800" dirty="0">
              <a:solidFill>
                <a:schemeClr val="bg2"/>
              </a:solidFill>
            </a:endParaRPr>
          </a:p>
        </p:txBody>
      </p:sp>
      <p:sp>
        <p:nvSpPr>
          <p:cNvPr id="5" name="TextBox 4">
            <a:extLst>
              <a:ext uri="{FF2B5EF4-FFF2-40B4-BE49-F238E27FC236}">
                <a16:creationId xmlns:a16="http://schemas.microsoft.com/office/drawing/2014/main" id="{9A62147A-50A0-48C5-A7A5-AF2497E61EB5}"/>
              </a:ext>
            </a:extLst>
          </p:cNvPr>
          <p:cNvSpPr txBox="1"/>
          <p:nvPr/>
        </p:nvSpPr>
        <p:spPr>
          <a:xfrm>
            <a:off x="211318" y="1253996"/>
            <a:ext cx="7992386" cy="1323439"/>
          </a:xfrm>
          <a:prstGeom prst="rect">
            <a:avLst/>
          </a:prstGeom>
          <a:noFill/>
        </p:spPr>
        <p:txBody>
          <a:bodyPr wrap="square" rtlCol="0">
            <a:spAutoFit/>
          </a:bodyPr>
          <a:lstStyle/>
          <a:p>
            <a:r>
              <a:rPr lang="en-US" sz="1600" dirty="0">
                <a:solidFill>
                  <a:schemeClr val="bg2"/>
                </a:solidFill>
              </a:rPr>
              <a:t>It is not required to support “PLAY” when admin is creating the puzzles.</a:t>
            </a:r>
          </a:p>
          <a:p>
            <a:endParaRPr lang="en-US" sz="1600" dirty="0">
              <a:solidFill>
                <a:schemeClr val="bg2"/>
              </a:solidFill>
            </a:endParaRPr>
          </a:p>
          <a:p>
            <a:r>
              <a:rPr lang="en-US" sz="1600" dirty="0">
                <a:solidFill>
                  <a:schemeClr val="bg2"/>
                </a:solidFill>
              </a:rPr>
              <a:t>The puzzles are PLAYED only from HOME Page or from “FEELING LUCKY” button.</a:t>
            </a:r>
          </a:p>
          <a:p>
            <a:endParaRPr lang="en-US" sz="1600" dirty="0">
              <a:solidFill>
                <a:schemeClr val="bg2"/>
              </a:solidFill>
            </a:endParaRPr>
          </a:p>
          <a:p>
            <a:r>
              <a:rPr lang="en-US" sz="1600" dirty="0">
                <a:solidFill>
                  <a:schemeClr val="bg2"/>
                </a:solidFill>
              </a:rPr>
              <a:t>.</a:t>
            </a:r>
          </a:p>
        </p:txBody>
      </p:sp>
      <p:sp>
        <p:nvSpPr>
          <p:cNvPr id="3" name="Rectangle 2">
            <a:extLst>
              <a:ext uri="{FF2B5EF4-FFF2-40B4-BE49-F238E27FC236}">
                <a16:creationId xmlns:a16="http://schemas.microsoft.com/office/drawing/2014/main" id="{B7AA879C-2DDC-4D48-866E-5C402500A1A1}"/>
              </a:ext>
            </a:extLst>
          </p:cNvPr>
          <p:cNvSpPr/>
          <p:nvPr/>
        </p:nvSpPr>
        <p:spPr>
          <a:xfrm>
            <a:off x="210532" y="1085902"/>
            <a:ext cx="184731" cy="461665"/>
          </a:xfrm>
          <a:prstGeom prst="rect">
            <a:avLst/>
          </a:prstGeom>
        </p:spPr>
        <p:txBody>
          <a:bodyPr wrap="none">
            <a:spAutoFit/>
          </a:bodyPr>
          <a:lstStyle/>
          <a:p>
            <a:endParaRPr lang="en-US" dirty="0">
              <a:solidFill>
                <a:srgbClr val="FF0000"/>
              </a:solidFill>
            </a:endParaRPr>
          </a:p>
        </p:txBody>
      </p:sp>
      <p:sp>
        <p:nvSpPr>
          <p:cNvPr id="11" name="Rectangle 10">
            <a:extLst>
              <a:ext uri="{FF2B5EF4-FFF2-40B4-BE49-F238E27FC236}">
                <a16:creationId xmlns:a16="http://schemas.microsoft.com/office/drawing/2014/main" id="{28B03312-CBB1-488B-A8C4-02A1030025AD}"/>
              </a:ext>
            </a:extLst>
          </p:cNvPr>
          <p:cNvSpPr/>
          <p:nvPr/>
        </p:nvSpPr>
        <p:spPr>
          <a:xfrm>
            <a:off x="307610" y="2465981"/>
            <a:ext cx="7540990" cy="307777"/>
          </a:xfrm>
          <a:prstGeom prst="rect">
            <a:avLst/>
          </a:prstGeom>
        </p:spPr>
        <p:txBody>
          <a:bodyPr wrap="square">
            <a:spAutoFit/>
          </a:bodyPr>
          <a:lstStyle/>
          <a:p>
            <a:endParaRPr lang="en-US" sz="1400" dirty="0"/>
          </a:p>
        </p:txBody>
      </p:sp>
    </p:spTree>
    <p:extLst>
      <p:ext uri="{BB962C8B-B14F-4D97-AF65-F5344CB8AC3E}">
        <p14:creationId xmlns:p14="http://schemas.microsoft.com/office/powerpoint/2010/main" val="237466456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8B07709-97CC-42A8-9B23-59FCDC8FAE0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TextBox 5">
            <a:extLst>
              <a:ext uri="{FF2B5EF4-FFF2-40B4-BE49-F238E27FC236}">
                <a16:creationId xmlns:a16="http://schemas.microsoft.com/office/drawing/2014/main" id="{7FB9AC0E-8734-4613-976B-11D0BEFFF939}"/>
              </a:ext>
            </a:extLst>
          </p:cNvPr>
          <p:cNvSpPr txBox="1"/>
          <p:nvPr/>
        </p:nvSpPr>
        <p:spPr>
          <a:xfrm>
            <a:off x="1066800" y="157742"/>
            <a:ext cx="7992386" cy="369332"/>
          </a:xfrm>
          <a:prstGeom prst="rect">
            <a:avLst/>
          </a:prstGeom>
          <a:noFill/>
        </p:spPr>
        <p:txBody>
          <a:bodyPr wrap="square" rtlCol="0">
            <a:spAutoFit/>
          </a:bodyPr>
          <a:lstStyle/>
          <a:p>
            <a:r>
              <a:rPr lang="en-US" sz="1800" b="1" dirty="0">
                <a:solidFill>
                  <a:schemeClr val="bg2"/>
                </a:solidFill>
              </a:rPr>
              <a:t>Use Case 8: Consistency</a:t>
            </a:r>
            <a:endParaRPr lang="en-US" sz="1800" dirty="0">
              <a:solidFill>
                <a:schemeClr val="bg2"/>
              </a:solidFill>
            </a:endParaRPr>
          </a:p>
        </p:txBody>
      </p:sp>
      <p:sp>
        <p:nvSpPr>
          <p:cNvPr id="5" name="TextBox 4">
            <a:extLst>
              <a:ext uri="{FF2B5EF4-FFF2-40B4-BE49-F238E27FC236}">
                <a16:creationId xmlns:a16="http://schemas.microsoft.com/office/drawing/2014/main" id="{9A62147A-50A0-48C5-A7A5-AF2497E61EB5}"/>
              </a:ext>
            </a:extLst>
          </p:cNvPr>
          <p:cNvSpPr txBox="1"/>
          <p:nvPr/>
        </p:nvSpPr>
        <p:spPr>
          <a:xfrm>
            <a:off x="318276" y="1290810"/>
            <a:ext cx="7992386" cy="5509200"/>
          </a:xfrm>
          <a:prstGeom prst="rect">
            <a:avLst/>
          </a:prstGeom>
          <a:noFill/>
        </p:spPr>
        <p:txBody>
          <a:bodyPr wrap="square" rtlCol="0">
            <a:spAutoFit/>
          </a:bodyPr>
          <a:lstStyle/>
          <a:p>
            <a:r>
              <a:rPr lang="en-US" sz="1600" dirty="0">
                <a:solidFill>
                  <a:schemeClr val="bg2"/>
                </a:solidFill>
              </a:rPr>
              <a:t>The use cases 4 to 7are applicable for all the games.</a:t>
            </a:r>
          </a:p>
          <a:p>
            <a:endParaRPr lang="en-US" sz="1600" dirty="0">
              <a:solidFill>
                <a:schemeClr val="bg2"/>
              </a:solidFill>
            </a:endParaRPr>
          </a:p>
          <a:p>
            <a:endParaRPr lang="en-US" sz="1600" dirty="0">
              <a:solidFill>
                <a:schemeClr val="bg2"/>
              </a:solidFill>
            </a:endParaRPr>
          </a:p>
          <a:p>
            <a:r>
              <a:rPr lang="en-US" sz="1600" dirty="0">
                <a:solidFill>
                  <a:schemeClr val="bg2"/>
                </a:solidFill>
              </a:rPr>
              <a:t>Use case 4:Rely on the preference for default number of columns and empower the admin to change  the same on the fly.</a:t>
            </a:r>
          </a:p>
          <a:p>
            <a:endParaRPr lang="en-US" sz="1600" dirty="0">
              <a:solidFill>
                <a:schemeClr val="bg2"/>
              </a:solidFill>
            </a:endParaRPr>
          </a:p>
          <a:p>
            <a:r>
              <a:rPr lang="en-US" sz="1600" dirty="0">
                <a:solidFill>
                  <a:schemeClr val="bg2"/>
                </a:solidFill>
              </a:rPr>
              <a:t>Use case 5:Enable the color presents (3 combinations) for each game</a:t>
            </a:r>
          </a:p>
          <a:p>
            <a:endParaRPr lang="en-US" sz="1600" dirty="0">
              <a:solidFill>
                <a:schemeClr val="bg2"/>
              </a:solidFill>
            </a:endParaRPr>
          </a:p>
          <a:p>
            <a:r>
              <a:rPr lang="en-US" sz="1600" dirty="0">
                <a:solidFill>
                  <a:schemeClr val="bg2"/>
                </a:solidFill>
              </a:rPr>
              <a:t>Use Case 6:Preference KEEP_PUNCTUATION_MARKS should come into picture</a:t>
            </a:r>
          </a:p>
          <a:p>
            <a:endParaRPr lang="en-US" sz="1600" dirty="0">
              <a:solidFill>
                <a:schemeClr val="bg2"/>
              </a:solidFill>
            </a:endParaRPr>
          </a:p>
          <a:p>
            <a:r>
              <a:rPr lang="en-US" sz="1600" dirty="0">
                <a:solidFill>
                  <a:schemeClr val="bg2"/>
                </a:solidFill>
              </a:rPr>
              <a:t>Use Case 7:It is not required to PLAY the game during the puzzle creation by admin</a:t>
            </a:r>
          </a:p>
          <a:p>
            <a:endParaRPr lang="en-US" sz="1600" dirty="0">
              <a:solidFill>
                <a:schemeClr val="bg2"/>
              </a:solidFill>
            </a:endParaRPr>
          </a:p>
          <a:p>
            <a:endParaRPr lang="en-US" sz="1600" dirty="0">
              <a:solidFill>
                <a:schemeClr val="bg2"/>
              </a:solidFill>
            </a:endParaRPr>
          </a:p>
          <a:p>
            <a:r>
              <a:rPr lang="en-US" sz="1600" dirty="0">
                <a:solidFill>
                  <a:schemeClr val="bg2"/>
                </a:solidFill>
              </a:rPr>
              <a:t>Make sure that these are supported in each of these games</a:t>
            </a:r>
          </a:p>
          <a:p>
            <a:pPr marL="285750" indent="-285750">
              <a:buFont typeface="Arial" panose="020B0604020202020204" pitchFamily="34" charset="0"/>
              <a:buChar char="•"/>
            </a:pPr>
            <a:r>
              <a:rPr lang="en-US" sz="1600" dirty="0">
                <a:solidFill>
                  <a:schemeClr val="bg2"/>
                </a:solidFill>
              </a:rPr>
              <a:t>Drop Quote</a:t>
            </a:r>
          </a:p>
          <a:p>
            <a:pPr marL="285750" indent="-285750">
              <a:buFont typeface="Arial" panose="020B0604020202020204" pitchFamily="34" charset="0"/>
              <a:buChar char="•"/>
            </a:pPr>
            <a:r>
              <a:rPr lang="en-US" sz="1600" dirty="0">
                <a:solidFill>
                  <a:schemeClr val="bg2"/>
                </a:solidFill>
              </a:rPr>
              <a:t>Float Quote</a:t>
            </a:r>
          </a:p>
          <a:p>
            <a:pPr marL="285750" indent="-285750">
              <a:buFont typeface="Arial" panose="020B0604020202020204" pitchFamily="34" charset="0"/>
              <a:buChar char="•"/>
            </a:pPr>
            <a:r>
              <a:rPr lang="en-US" sz="1600" dirty="0">
                <a:solidFill>
                  <a:schemeClr val="bg2"/>
                </a:solidFill>
              </a:rPr>
              <a:t>Drop N Float</a:t>
            </a:r>
          </a:p>
          <a:p>
            <a:pPr marL="285750" indent="-285750">
              <a:buFont typeface="Arial" panose="020B0604020202020204" pitchFamily="34" charset="0"/>
              <a:buChar char="•"/>
            </a:pPr>
            <a:r>
              <a:rPr lang="en-US" sz="1600" dirty="0">
                <a:solidFill>
                  <a:schemeClr val="bg2"/>
                </a:solidFill>
              </a:rPr>
              <a:t>Splitter</a:t>
            </a:r>
          </a:p>
          <a:p>
            <a:pPr marL="285750" indent="-285750">
              <a:buFont typeface="Arial" panose="020B0604020202020204" pitchFamily="34" charset="0"/>
              <a:buChar char="•"/>
            </a:pPr>
            <a:r>
              <a:rPr lang="en-US" sz="1600" dirty="0">
                <a:solidFill>
                  <a:schemeClr val="bg2"/>
                </a:solidFill>
              </a:rPr>
              <a:t>Scrambler</a:t>
            </a:r>
          </a:p>
          <a:p>
            <a:pPr marL="285750" indent="-285750">
              <a:buFont typeface="Arial" panose="020B0604020202020204" pitchFamily="34" charset="0"/>
              <a:buChar char="•"/>
            </a:pPr>
            <a:r>
              <a:rPr lang="en-US" sz="1600" dirty="0">
                <a:solidFill>
                  <a:schemeClr val="bg2"/>
                </a:solidFill>
              </a:rPr>
              <a:t>Slider16</a:t>
            </a:r>
          </a:p>
          <a:p>
            <a:pPr marL="285750" indent="-285750">
              <a:buFont typeface="Arial" panose="020B0604020202020204" pitchFamily="34" charset="0"/>
              <a:buChar char="•"/>
            </a:pPr>
            <a:r>
              <a:rPr lang="en-US" sz="1600" dirty="0">
                <a:solidFill>
                  <a:schemeClr val="bg2"/>
                </a:solidFill>
              </a:rPr>
              <a:t>Catch A Phrase</a:t>
            </a:r>
          </a:p>
          <a:p>
            <a:endParaRPr lang="en-US" sz="1600" dirty="0">
              <a:solidFill>
                <a:schemeClr val="bg2"/>
              </a:solidFill>
            </a:endParaRPr>
          </a:p>
        </p:txBody>
      </p:sp>
      <p:sp>
        <p:nvSpPr>
          <p:cNvPr id="3" name="Rectangle 2">
            <a:extLst>
              <a:ext uri="{FF2B5EF4-FFF2-40B4-BE49-F238E27FC236}">
                <a16:creationId xmlns:a16="http://schemas.microsoft.com/office/drawing/2014/main" id="{B7AA879C-2DDC-4D48-866E-5C402500A1A1}"/>
              </a:ext>
            </a:extLst>
          </p:cNvPr>
          <p:cNvSpPr/>
          <p:nvPr/>
        </p:nvSpPr>
        <p:spPr>
          <a:xfrm>
            <a:off x="210532" y="1085902"/>
            <a:ext cx="184731" cy="461665"/>
          </a:xfrm>
          <a:prstGeom prst="rect">
            <a:avLst/>
          </a:prstGeom>
        </p:spPr>
        <p:txBody>
          <a:bodyPr wrap="none">
            <a:spAutoFit/>
          </a:bodyPr>
          <a:lstStyle/>
          <a:p>
            <a:endParaRPr lang="en-US" dirty="0">
              <a:solidFill>
                <a:srgbClr val="FF0000"/>
              </a:solidFill>
            </a:endParaRPr>
          </a:p>
        </p:txBody>
      </p:sp>
      <p:sp>
        <p:nvSpPr>
          <p:cNvPr id="11" name="Rectangle 10">
            <a:extLst>
              <a:ext uri="{FF2B5EF4-FFF2-40B4-BE49-F238E27FC236}">
                <a16:creationId xmlns:a16="http://schemas.microsoft.com/office/drawing/2014/main" id="{28B03312-CBB1-488B-A8C4-02A1030025AD}"/>
              </a:ext>
            </a:extLst>
          </p:cNvPr>
          <p:cNvSpPr/>
          <p:nvPr/>
        </p:nvSpPr>
        <p:spPr>
          <a:xfrm>
            <a:off x="307610" y="2465981"/>
            <a:ext cx="7540990" cy="307777"/>
          </a:xfrm>
          <a:prstGeom prst="rect">
            <a:avLst/>
          </a:prstGeom>
        </p:spPr>
        <p:txBody>
          <a:bodyPr wrap="square">
            <a:spAutoFit/>
          </a:bodyPr>
          <a:lstStyle/>
          <a:p>
            <a:endParaRPr lang="en-US" sz="1400" dirty="0"/>
          </a:p>
        </p:txBody>
      </p:sp>
    </p:spTree>
    <p:extLst>
      <p:ext uri="{BB962C8B-B14F-4D97-AF65-F5344CB8AC3E}">
        <p14:creationId xmlns:p14="http://schemas.microsoft.com/office/powerpoint/2010/main" val="400956954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8B07709-97CC-42A8-9B23-59FCDC8FAE0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TextBox 5">
            <a:extLst>
              <a:ext uri="{FF2B5EF4-FFF2-40B4-BE49-F238E27FC236}">
                <a16:creationId xmlns:a16="http://schemas.microsoft.com/office/drawing/2014/main" id="{7FB9AC0E-8734-4613-976B-11D0BEFFF939}"/>
              </a:ext>
            </a:extLst>
          </p:cNvPr>
          <p:cNvSpPr txBox="1"/>
          <p:nvPr/>
        </p:nvSpPr>
        <p:spPr>
          <a:xfrm>
            <a:off x="1066800" y="157742"/>
            <a:ext cx="7992386" cy="584775"/>
          </a:xfrm>
          <a:prstGeom prst="rect">
            <a:avLst/>
          </a:prstGeom>
          <a:noFill/>
        </p:spPr>
        <p:txBody>
          <a:bodyPr wrap="square" rtlCol="0">
            <a:spAutoFit/>
          </a:bodyPr>
          <a:lstStyle/>
          <a:p>
            <a:r>
              <a:rPr lang="en-US" sz="3200" b="1" dirty="0">
                <a:solidFill>
                  <a:schemeClr val="bg2"/>
                </a:solidFill>
              </a:rPr>
              <a:t>High Level Goals</a:t>
            </a:r>
            <a:endParaRPr lang="en-US" sz="3200" dirty="0">
              <a:solidFill>
                <a:schemeClr val="bg2"/>
              </a:solidFill>
            </a:endParaRPr>
          </a:p>
        </p:txBody>
      </p:sp>
      <p:sp>
        <p:nvSpPr>
          <p:cNvPr id="5" name="TextBox 4">
            <a:extLst>
              <a:ext uri="{FF2B5EF4-FFF2-40B4-BE49-F238E27FC236}">
                <a16:creationId xmlns:a16="http://schemas.microsoft.com/office/drawing/2014/main" id="{9A62147A-50A0-48C5-A7A5-AF2497E61EB5}"/>
              </a:ext>
            </a:extLst>
          </p:cNvPr>
          <p:cNvSpPr txBox="1"/>
          <p:nvPr/>
        </p:nvSpPr>
        <p:spPr>
          <a:xfrm>
            <a:off x="228600" y="1371600"/>
            <a:ext cx="8534400" cy="4031873"/>
          </a:xfrm>
          <a:prstGeom prst="rect">
            <a:avLst/>
          </a:prstGeom>
          <a:noFill/>
        </p:spPr>
        <p:txBody>
          <a:bodyPr wrap="square" rtlCol="0">
            <a:spAutoFit/>
          </a:bodyPr>
          <a:lstStyle/>
          <a:p>
            <a:r>
              <a:rPr lang="en-US" sz="1600" dirty="0">
                <a:solidFill>
                  <a:schemeClr val="bg2"/>
                </a:solidFill>
              </a:rPr>
              <a:t>To ensure that you all get familiar with the Web Application development, we will be doing minor enhancements and bug fixes to the QUOTES application.</a:t>
            </a:r>
          </a:p>
          <a:p>
            <a:endParaRPr lang="en-US" sz="1600" dirty="0">
              <a:solidFill>
                <a:schemeClr val="bg2"/>
              </a:solidFill>
            </a:endParaRPr>
          </a:p>
          <a:p>
            <a:r>
              <a:rPr lang="en-US" sz="1600" dirty="0">
                <a:solidFill>
                  <a:schemeClr val="bg2"/>
                </a:solidFill>
              </a:rPr>
              <a:t>A2, A3 and A4 are all inter-connected.</a:t>
            </a:r>
          </a:p>
          <a:p>
            <a:endParaRPr lang="en-US" sz="1600" dirty="0">
              <a:solidFill>
                <a:schemeClr val="bg2"/>
              </a:solidFill>
            </a:endParaRPr>
          </a:p>
          <a:p>
            <a:r>
              <a:rPr lang="en-US" sz="1600" dirty="0">
                <a:solidFill>
                  <a:schemeClr val="bg2"/>
                </a:solidFill>
              </a:rPr>
              <a:t>All assignments depend upon the “quotes” application. (V.2 of the code base is provided to you).</a:t>
            </a:r>
          </a:p>
          <a:p>
            <a:endParaRPr lang="en-US" sz="1600" dirty="0">
              <a:solidFill>
                <a:schemeClr val="bg2"/>
              </a:solidFill>
            </a:endParaRPr>
          </a:p>
          <a:p>
            <a:r>
              <a:rPr lang="en-US" sz="1600" dirty="0">
                <a:solidFill>
                  <a:schemeClr val="bg2"/>
                </a:solidFill>
              </a:rPr>
              <a:t>We will be primarily focusing on fixing the issues and making some minor enhancements.</a:t>
            </a:r>
          </a:p>
          <a:p>
            <a:endParaRPr lang="en-US" sz="1600" dirty="0">
              <a:solidFill>
                <a:schemeClr val="bg2"/>
              </a:solidFill>
            </a:endParaRPr>
          </a:p>
          <a:p>
            <a:r>
              <a:rPr lang="en-US" sz="1600" dirty="0">
                <a:solidFill>
                  <a:schemeClr val="bg2"/>
                </a:solidFill>
              </a:rPr>
              <a:t>A2, A3 and A4 are all individual assignments.</a:t>
            </a:r>
          </a:p>
          <a:p>
            <a:endParaRPr lang="en-US" sz="1600" dirty="0">
              <a:solidFill>
                <a:schemeClr val="bg2"/>
              </a:solidFill>
            </a:endParaRPr>
          </a:p>
          <a:p>
            <a:r>
              <a:rPr lang="en-US" sz="1600" dirty="0">
                <a:solidFill>
                  <a:schemeClr val="bg2"/>
                </a:solidFill>
              </a:rPr>
              <a:t>I will evaluate A2, A3 and A4 together. So, you have the opportunities to catch up.</a:t>
            </a:r>
          </a:p>
          <a:p>
            <a:endParaRPr lang="en-US" sz="1600" dirty="0">
              <a:solidFill>
                <a:schemeClr val="bg2"/>
              </a:solidFill>
            </a:endParaRPr>
          </a:p>
          <a:p>
            <a:endParaRPr lang="en-US" sz="1600" dirty="0">
              <a:solidFill>
                <a:schemeClr val="bg2"/>
              </a:solidFill>
            </a:endParaRPr>
          </a:p>
          <a:p>
            <a:endParaRPr lang="en-US" sz="1600" dirty="0">
              <a:solidFill>
                <a:schemeClr val="bg2"/>
              </a:solidFill>
            </a:endParaRPr>
          </a:p>
        </p:txBody>
      </p:sp>
    </p:spTree>
    <p:extLst>
      <p:ext uri="{BB962C8B-B14F-4D97-AF65-F5344CB8AC3E}">
        <p14:creationId xmlns:p14="http://schemas.microsoft.com/office/powerpoint/2010/main" val="222740445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845A8E-C301-459F-A14D-028E56914551}"/>
              </a:ext>
            </a:extLst>
          </p:cNvPr>
          <p:cNvSpPr>
            <a:spLocks noGrp="1"/>
          </p:cNvSpPr>
          <p:nvPr>
            <p:ph type="sldNum" sz="quarter" idx="11"/>
          </p:nvPr>
        </p:nvSpPr>
        <p:spPr/>
        <p:txBody>
          <a:bodyPr/>
          <a:lstStyle/>
          <a:p>
            <a:pPr>
              <a:defRPr/>
            </a:pPr>
            <a:fld id="{55707887-EE06-4E3F-9515-1ED64E674293}" type="slidenum">
              <a:rPr lang="en-GB" smtClean="0"/>
              <a:pPr>
                <a:defRPr/>
              </a:pPr>
              <a:t>20</a:t>
            </a:fld>
            <a:endParaRPr lang="en-GB">
              <a:solidFill>
                <a:srgbClr val="FFFFFF"/>
              </a:solidFill>
            </a:endParaRPr>
          </a:p>
        </p:txBody>
      </p:sp>
      <p:pic>
        <p:nvPicPr>
          <p:cNvPr id="3" name="Picture 2">
            <a:extLst>
              <a:ext uri="{FF2B5EF4-FFF2-40B4-BE49-F238E27FC236}">
                <a16:creationId xmlns:a16="http://schemas.microsoft.com/office/drawing/2014/main" id="{6BE47C58-E5E5-46B9-85F3-0FE8B3AC3E51}"/>
              </a:ext>
            </a:extLst>
          </p:cNvPr>
          <p:cNvPicPr>
            <a:picLocks noChangeAspect="1"/>
          </p:cNvPicPr>
          <p:nvPr/>
        </p:nvPicPr>
        <p:blipFill>
          <a:blip r:embed="rId2"/>
          <a:stretch>
            <a:fillRect/>
          </a:stretch>
        </p:blipFill>
        <p:spPr>
          <a:xfrm>
            <a:off x="680819" y="990600"/>
            <a:ext cx="7391400" cy="3474011"/>
          </a:xfrm>
          <a:prstGeom prst="rect">
            <a:avLst/>
          </a:prstGeom>
        </p:spPr>
      </p:pic>
      <p:sp>
        <p:nvSpPr>
          <p:cNvPr id="4" name="Rectangle 3">
            <a:extLst>
              <a:ext uri="{FF2B5EF4-FFF2-40B4-BE49-F238E27FC236}">
                <a16:creationId xmlns:a16="http://schemas.microsoft.com/office/drawing/2014/main" id="{AB2473F2-D5A3-49F5-BE1D-A2CE4CD25079}"/>
              </a:ext>
            </a:extLst>
          </p:cNvPr>
          <p:cNvSpPr/>
          <p:nvPr/>
        </p:nvSpPr>
        <p:spPr>
          <a:xfrm>
            <a:off x="1066800" y="242739"/>
            <a:ext cx="4376519" cy="461665"/>
          </a:xfrm>
          <a:prstGeom prst="rect">
            <a:avLst/>
          </a:prstGeom>
        </p:spPr>
        <p:txBody>
          <a:bodyPr wrap="none">
            <a:spAutoFit/>
          </a:bodyPr>
          <a:lstStyle/>
          <a:p>
            <a:r>
              <a:rPr lang="en-US" b="1" dirty="0">
                <a:solidFill>
                  <a:schemeClr val="bg2"/>
                </a:solidFill>
              </a:rPr>
              <a:t>Use Case 9: Scramble Quote</a:t>
            </a:r>
            <a:endParaRPr lang="en-US" dirty="0">
              <a:solidFill>
                <a:schemeClr val="bg2"/>
              </a:solidFill>
            </a:endParaRPr>
          </a:p>
        </p:txBody>
      </p:sp>
      <p:sp>
        <p:nvSpPr>
          <p:cNvPr id="5" name="TextBox 4">
            <a:extLst>
              <a:ext uri="{FF2B5EF4-FFF2-40B4-BE49-F238E27FC236}">
                <a16:creationId xmlns:a16="http://schemas.microsoft.com/office/drawing/2014/main" id="{25F83C02-D581-4EE2-A6CC-96AE0D241479}"/>
              </a:ext>
            </a:extLst>
          </p:cNvPr>
          <p:cNvSpPr txBox="1"/>
          <p:nvPr/>
        </p:nvSpPr>
        <p:spPr>
          <a:xfrm>
            <a:off x="465747" y="4953000"/>
            <a:ext cx="8212505" cy="830997"/>
          </a:xfrm>
          <a:prstGeom prst="rect">
            <a:avLst/>
          </a:prstGeom>
          <a:noFill/>
        </p:spPr>
        <p:txBody>
          <a:bodyPr wrap="none" rtlCol="0">
            <a:spAutoFit/>
          </a:bodyPr>
          <a:lstStyle/>
          <a:p>
            <a:r>
              <a:rPr lang="en-US" dirty="0">
                <a:solidFill>
                  <a:schemeClr val="bg2"/>
                </a:solidFill>
              </a:rPr>
              <a:t>Introduce the color selections, color presets, column length</a:t>
            </a:r>
          </a:p>
          <a:p>
            <a:r>
              <a:rPr lang="en-US" dirty="0">
                <a:solidFill>
                  <a:schemeClr val="bg2"/>
                </a:solidFill>
              </a:rPr>
              <a:t>To this page.</a:t>
            </a:r>
          </a:p>
        </p:txBody>
      </p:sp>
    </p:spTree>
    <p:extLst>
      <p:ext uri="{BB962C8B-B14F-4D97-AF65-F5344CB8AC3E}">
        <p14:creationId xmlns:p14="http://schemas.microsoft.com/office/powerpoint/2010/main" val="2112367717"/>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845A8E-C301-459F-A14D-028E56914551}"/>
              </a:ext>
            </a:extLst>
          </p:cNvPr>
          <p:cNvSpPr>
            <a:spLocks noGrp="1"/>
          </p:cNvSpPr>
          <p:nvPr>
            <p:ph type="sldNum" sz="quarter" idx="11"/>
          </p:nvPr>
        </p:nvSpPr>
        <p:spPr/>
        <p:txBody>
          <a:bodyPr/>
          <a:lstStyle/>
          <a:p>
            <a:pPr>
              <a:defRPr/>
            </a:pPr>
            <a:fld id="{55707887-EE06-4E3F-9515-1ED64E674293}" type="slidenum">
              <a:rPr lang="en-GB" smtClean="0"/>
              <a:pPr>
                <a:defRPr/>
              </a:pPr>
              <a:t>21</a:t>
            </a:fld>
            <a:endParaRPr lang="en-GB">
              <a:solidFill>
                <a:srgbClr val="FFFFFF"/>
              </a:solidFill>
            </a:endParaRPr>
          </a:p>
        </p:txBody>
      </p:sp>
      <p:pic>
        <p:nvPicPr>
          <p:cNvPr id="3" name="Picture 2">
            <a:extLst>
              <a:ext uri="{FF2B5EF4-FFF2-40B4-BE49-F238E27FC236}">
                <a16:creationId xmlns:a16="http://schemas.microsoft.com/office/drawing/2014/main" id="{6BE47C58-E5E5-46B9-85F3-0FE8B3AC3E51}"/>
              </a:ext>
            </a:extLst>
          </p:cNvPr>
          <p:cNvPicPr>
            <a:picLocks noChangeAspect="1"/>
          </p:cNvPicPr>
          <p:nvPr/>
        </p:nvPicPr>
        <p:blipFill>
          <a:blip r:embed="rId2"/>
          <a:stretch>
            <a:fillRect/>
          </a:stretch>
        </p:blipFill>
        <p:spPr>
          <a:xfrm>
            <a:off x="680819" y="990600"/>
            <a:ext cx="7391400" cy="3474011"/>
          </a:xfrm>
          <a:prstGeom prst="rect">
            <a:avLst/>
          </a:prstGeom>
        </p:spPr>
      </p:pic>
      <p:sp>
        <p:nvSpPr>
          <p:cNvPr id="4" name="Rectangle 3">
            <a:extLst>
              <a:ext uri="{FF2B5EF4-FFF2-40B4-BE49-F238E27FC236}">
                <a16:creationId xmlns:a16="http://schemas.microsoft.com/office/drawing/2014/main" id="{AB2473F2-D5A3-49F5-BE1D-A2CE4CD25079}"/>
              </a:ext>
            </a:extLst>
          </p:cNvPr>
          <p:cNvSpPr/>
          <p:nvPr/>
        </p:nvSpPr>
        <p:spPr>
          <a:xfrm>
            <a:off x="1066800" y="242739"/>
            <a:ext cx="4548040" cy="461665"/>
          </a:xfrm>
          <a:prstGeom prst="rect">
            <a:avLst/>
          </a:prstGeom>
        </p:spPr>
        <p:txBody>
          <a:bodyPr wrap="none">
            <a:spAutoFit/>
          </a:bodyPr>
          <a:lstStyle/>
          <a:p>
            <a:r>
              <a:rPr lang="en-US" b="1" dirty="0">
                <a:solidFill>
                  <a:schemeClr val="bg2"/>
                </a:solidFill>
              </a:rPr>
              <a:t>Use Case 10: Scramble Quote</a:t>
            </a:r>
            <a:endParaRPr lang="en-US" dirty="0">
              <a:solidFill>
                <a:schemeClr val="bg2"/>
              </a:solidFill>
            </a:endParaRPr>
          </a:p>
        </p:txBody>
      </p:sp>
      <p:sp>
        <p:nvSpPr>
          <p:cNvPr id="5" name="TextBox 4">
            <a:extLst>
              <a:ext uri="{FF2B5EF4-FFF2-40B4-BE49-F238E27FC236}">
                <a16:creationId xmlns:a16="http://schemas.microsoft.com/office/drawing/2014/main" id="{25F83C02-D581-4EE2-A6CC-96AE0D241479}"/>
              </a:ext>
            </a:extLst>
          </p:cNvPr>
          <p:cNvSpPr txBox="1"/>
          <p:nvPr/>
        </p:nvSpPr>
        <p:spPr>
          <a:xfrm>
            <a:off x="465747" y="4953000"/>
            <a:ext cx="8212505" cy="830997"/>
          </a:xfrm>
          <a:prstGeom prst="rect">
            <a:avLst/>
          </a:prstGeom>
          <a:noFill/>
        </p:spPr>
        <p:txBody>
          <a:bodyPr wrap="none" rtlCol="0">
            <a:spAutoFit/>
          </a:bodyPr>
          <a:lstStyle/>
          <a:p>
            <a:r>
              <a:rPr lang="en-US" dirty="0">
                <a:solidFill>
                  <a:schemeClr val="bg2"/>
                </a:solidFill>
              </a:rPr>
              <a:t>Introduce the color selections, color presets, column length</a:t>
            </a:r>
          </a:p>
          <a:p>
            <a:r>
              <a:rPr lang="en-US" dirty="0">
                <a:solidFill>
                  <a:schemeClr val="bg2"/>
                </a:solidFill>
              </a:rPr>
              <a:t>To this page.</a:t>
            </a:r>
          </a:p>
        </p:txBody>
      </p:sp>
    </p:spTree>
    <p:extLst>
      <p:ext uri="{BB962C8B-B14F-4D97-AF65-F5344CB8AC3E}">
        <p14:creationId xmlns:p14="http://schemas.microsoft.com/office/powerpoint/2010/main" val="1601013916"/>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845A8E-C301-459F-A14D-028E56914551}"/>
              </a:ext>
            </a:extLst>
          </p:cNvPr>
          <p:cNvSpPr>
            <a:spLocks noGrp="1"/>
          </p:cNvSpPr>
          <p:nvPr>
            <p:ph type="sldNum" sz="quarter" idx="11"/>
          </p:nvPr>
        </p:nvSpPr>
        <p:spPr/>
        <p:txBody>
          <a:bodyPr/>
          <a:lstStyle/>
          <a:p>
            <a:pPr>
              <a:defRPr/>
            </a:pPr>
            <a:fld id="{55707887-EE06-4E3F-9515-1ED64E674293}" type="slidenum">
              <a:rPr lang="en-GB" smtClean="0"/>
              <a:pPr>
                <a:defRPr/>
              </a:pPr>
              <a:t>22</a:t>
            </a:fld>
            <a:endParaRPr lang="en-GB">
              <a:solidFill>
                <a:srgbClr val="FFFFFF"/>
              </a:solidFill>
            </a:endParaRPr>
          </a:p>
        </p:txBody>
      </p:sp>
      <p:sp>
        <p:nvSpPr>
          <p:cNvPr id="4" name="Rectangle 3">
            <a:extLst>
              <a:ext uri="{FF2B5EF4-FFF2-40B4-BE49-F238E27FC236}">
                <a16:creationId xmlns:a16="http://schemas.microsoft.com/office/drawing/2014/main" id="{AB2473F2-D5A3-49F5-BE1D-A2CE4CD25079}"/>
              </a:ext>
            </a:extLst>
          </p:cNvPr>
          <p:cNvSpPr/>
          <p:nvPr/>
        </p:nvSpPr>
        <p:spPr>
          <a:xfrm>
            <a:off x="1066800" y="242739"/>
            <a:ext cx="3826689" cy="461665"/>
          </a:xfrm>
          <a:prstGeom prst="rect">
            <a:avLst/>
          </a:prstGeom>
        </p:spPr>
        <p:txBody>
          <a:bodyPr wrap="none">
            <a:spAutoFit/>
          </a:bodyPr>
          <a:lstStyle/>
          <a:p>
            <a:r>
              <a:rPr lang="en-US" b="1" dirty="0">
                <a:solidFill>
                  <a:schemeClr val="bg2"/>
                </a:solidFill>
              </a:rPr>
              <a:t>Use Case 10: Split Quote</a:t>
            </a:r>
            <a:endParaRPr lang="en-US" dirty="0">
              <a:solidFill>
                <a:schemeClr val="bg2"/>
              </a:solidFill>
            </a:endParaRPr>
          </a:p>
        </p:txBody>
      </p:sp>
      <p:sp>
        <p:nvSpPr>
          <p:cNvPr id="5" name="TextBox 4">
            <a:extLst>
              <a:ext uri="{FF2B5EF4-FFF2-40B4-BE49-F238E27FC236}">
                <a16:creationId xmlns:a16="http://schemas.microsoft.com/office/drawing/2014/main" id="{25F83C02-D581-4EE2-A6CC-96AE0D241479}"/>
              </a:ext>
            </a:extLst>
          </p:cNvPr>
          <p:cNvSpPr txBox="1"/>
          <p:nvPr/>
        </p:nvSpPr>
        <p:spPr>
          <a:xfrm>
            <a:off x="304800" y="5389043"/>
            <a:ext cx="8212505" cy="830997"/>
          </a:xfrm>
          <a:prstGeom prst="rect">
            <a:avLst/>
          </a:prstGeom>
          <a:noFill/>
        </p:spPr>
        <p:txBody>
          <a:bodyPr wrap="none" rtlCol="0">
            <a:spAutoFit/>
          </a:bodyPr>
          <a:lstStyle/>
          <a:p>
            <a:r>
              <a:rPr lang="en-US" dirty="0">
                <a:solidFill>
                  <a:schemeClr val="bg2"/>
                </a:solidFill>
              </a:rPr>
              <a:t>Introduce the color selections, color presets, column length</a:t>
            </a:r>
          </a:p>
          <a:p>
            <a:r>
              <a:rPr lang="en-US" dirty="0">
                <a:solidFill>
                  <a:schemeClr val="bg2"/>
                </a:solidFill>
              </a:rPr>
              <a:t>To this page.</a:t>
            </a:r>
          </a:p>
        </p:txBody>
      </p:sp>
      <p:pic>
        <p:nvPicPr>
          <p:cNvPr id="6" name="Picture 5">
            <a:extLst>
              <a:ext uri="{FF2B5EF4-FFF2-40B4-BE49-F238E27FC236}">
                <a16:creationId xmlns:a16="http://schemas.microsoft.com/office/drawing/2014/main" id="{EA490642-8327-443C-BFA5-856C92C17091}"/>
              </a:ext>
            </a:extLst>
          </p:cNvPr>
          <p:cNvPicPr>
            <a:picLocks noChangeAspect="1"/>
          </p:cNvPicPr>
          <p:nvPr/>
        </p:nvPicPr>
        <p:blipFill>
          <a:blip r:embed="rId2"/>
          <a:stretch>
            <a:fillRect/>
          </a:stretch>
        </p:blipFill>
        <p:spPr>
          <a:xfrm>
            <a:off x="0" y="1500380"/>
            <a:ext cx="9144000" cy="3857240"/>
          </a:xfrm>
          <a:prstGeom prst="rect">
            <a:avLst/>
          </a:prstGeom>
        </p:spPr>
      </p:pic>
    </p:spTree>
    <p:extLst>
      <p:ext uri="{BB962C8B-B14F-4D97-AF65-F5344CB8AC3E}">
        <p14:creationId xmlns:p14="http://schemas.microsoft.com/office/powerpoint/2010/main" val="1967252058"/>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845A8E-C301-459F-A14D-028E56914551}"/>
              </a:ext>
            </a:extLst>
          </p:cNvPr>
          <p:cNvSpPr>
            <a:spLocks noGrp="1"/>
          </p:cNvSpPr>
          <p:nvPr>
            <p:ph type="sldNum" sz="quarter" idx="11"/>
          </p:nvPr>
        </p:nvSpPr>
        <p:spPr/>
        <p:txBody>
          <a:bodyPr/>
          <a:lstStyle/>
          <a:p>
            <a:pPr>
              <a:defRPr/>
            </a:pPr>
            <a:fld id="{55707887-EE06-4E3F-9515-1ED64E674293}" type="slidenum">
              <a:rPr lang="en-GB" smtClean="0"/>
              <a:pPr>
                <a:defRPr/>
              </a:pPr>
              <a:t>23</a:t>
            </a:fld>
            <a:endParaRPr lang="en-GB">
              <a:solidFill>
                <a:srgbClr val="FFFFFF"/>
              </a:solidFill>
            </a:endParaRPr>
          </a:p>
        </p:txBody>
      </p:sp>
      <p:sp>
        <p:nvSpPr>
          <p:cNvPr id="4" name="Rectangle 3">
            <a:extLst>
              <a:ext uri="{FF2B5EF4-FFF2-40B4-BE49-F238E27FC236}">
                <a16:creationId xmlns:a16="http://schemas.microsoft.com/office/drawing/2014/main" id="{AB2473F2-D5A3-49F5-BE1D-A2CE4CD25079}"/>
              </a:ext>
            </a:extLst>
          </p:cNvPr>
          <p:cNvSpPr/>
          <p:nvPr/>
        </p:nvSpPr>
        <p:spPr>
          <a:xfrm>
            <a:off x="1066800" y="242739"/>
            <a:ext cx="3368871" cy="461665"/>
          </a:xfrm>
          <a:prstGeom prst="rect">
            <a:avLst/>
          </a:prstGeom>
        </p:spPr>
        <p:txBody>
          <a:bodyPr wrap="none">
            <a:spAutoFit/>
          </a:bodyPr>
          <a:lstStyle/>
          <a:p>
            <a:r>
              <a:rPr lang="en-US" b="1" dirty="0">
                <a:solidFill>
                  <a:schemeClr val="bg2"/>
                </a:solidFill>
              </a:rPr>
              <a:t>Use Case 11: Slider16</a:t>
            </a:r>
            <a:endParaRPr lang="en-US" dirty="0">
              <a:solidFill>
                <a:schemeClr val="bg2"/>
              </a:solidFill>
            </a:endParaRPr>
          </a:p>
        </p:txBody>
      </p:sp>
      <p:sp>
        <p:nvSpPr>
          <p:cNvPr id="5" name="TextBox 4">
            <a:extLst>
              <a:ext uri="{FF2B5EF4-FFF2-40B4-BE49-F238E27FC236}">
                <a16:creationId xmlns:a16="http://schemas.microsoft.com/office/drawing/2014/main" id="{25F83C02-D581-4EE2-A6CC-96AE0D241479}"/>
              </a:ext>
            </a:extLst>
          </p:cNvPr>
          <p:cNvSpPr txBox="1"/>
          <p:nvPr/>
        </p:nvSpPr>
        <p:spPr>
          <a:xfrm>
            <a:off x="228600" y="4652666"/>
            <a:ext cx="7848600" cy="1569660"/>
          </a:xfrm>
          <a:prstGeom prst="rect">
            <a:avLst/>
          </a:prstGeom>
          <a:noFill/>
        </p:spPr>
        <p:txBody>
          <a:bodyPr wrap="square" rtlCol="0">
            <a:spAutoFit/>
          </a:bodyPr>
          <a:lstStyle/>
          <a:p>
            <a:r>
              <a:rPr lang="en-US" dirty="0">
                <a:solidFill>
                  <a:schemeClr val="bg2"/>
                </a:solidFill>
              </a:rPr>
              <a:t>Puzzle generation is good.</a:t>
            </a:r>
          </a:p>
          <a:p>
            <a:r>
              <a:rPr lang="en-US" dirty="0">
                <a:solidFill>
                  <a:schemeClr val="bg2"/>
                </a:solidFill>
              </a:rPr>
              <a:t>Just support the color selections and preset.</a:t>
            </a:r>
          </a:p>
          <a:p>
            <a:r>
              <a:rPr lang="en-US" dirty="0">
                <a:solidFill>
                  <a:schemeClr val="bg2"/>
                </a:solidFill>
              </a:rPr>
              <a:t>And in the play mode (from HOME page), we need to support tracking the time and number of moves.</a:t>
            </a:r>
          </a:p>
        </p:txBody>
      </p:sp>
      <p:pic>
        <p:nvPicPr>
          <p:cNvPr id="7" name="Picture 6">
            <a:extLst>
              <a:ext uri="{FF2B5EF4-FFF2-40B4-BE49-F238E27FC236}">
                <a16:creationId xmlns:a16="http://schemas.microsoft.com/office/drawing/2014/main" id="{A5BE7DFE-38EC-4CE8-A02F-FC83C27194C2}"/>
              </a:ext>
            </a:extLst>
          </p:cNvPr>
          <p:cNvPicPr>
            <a:picLocks noChangeAspect="1"/>
          </p:cNvPicPr>
          <p:nvPr/>
        </p:nvPicPr>
        <p:blipFill>
          <a:blip r:embed="rId2"/>
          <a:stretch>
            <a:fillRect/>
          </a:stretch>
        </p:blipFill>
        <p:spPr>
          <a:xfrm>
            <a:off x="2514600" y="890216"/>
            <a:ext cx="2950890" cy="3576637"/>
          </a:xfrm>
          <a:prstGeom prst="rect">
            <a:avLst/>
          </a:prstGeom>
        </p:spPr>
      </p:pic>
    </p:spTree>
    <p:extLst>
      <p:ext uri="{BB962C8B-B14F-4D97-AF65-F5344CB8AC3E}">
        <p14:creationId xmlns:p14="http://schemas.microsoft.com/office/powerpoint/2010/main" val="2796419279"/>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845A8E-C301-459F-A14D-028E56914551}"/>
              </a:ext>
            </a:extLst>
          </p:cNvPr>
          <p:cNvSpPr>
            <a:spLocks noGrp="1"/>
          </p:cNvSpPr>
          <p:nvPr>
            <p:ph type="sldNum" sz="quarter" idx="11"/>
          </p:nvPr>
        </p:nvSpPr>
        <p:spPr/>
        <p:txBody>
          <a:bodyPr/>
          <a:lstStyle/>
          <a:p>
            <a:pPr>
              <a:defRPr/>
            </a:pPr>
            <a:fld id="{55707887-EE06-4E3F-9515-1ED64E674293}" type="slidenum">
              <a:rPr lang="en-GB" smtClean="0"/>
              <a:pPr>
                <a:defRPr/>
              </a:pPr>
              <a:t>24</a:t>
            </a:fld>
            <a:endParaRPr lang="en-GB">
              <a:solidFill>
                <a:srgbClr val="FFFFFF"/>
              </a:solidFill>
            </a:endParaRPr>
          </a:p>
        </p:txBody>
      </p:sp>
      <p:sp>
        <p:nvSpPr>
          <p:cNvPr id="4" name="Rectangle 3">
            <a:extLst>
              <a:ext uri="{FF2B5EF4-FFF2-40B4-BE49-F238E27FC236}">
                <a16:creationId xmlns:a16="http://schemas.microsoft.com/office/drawing/2014/main" id="{AB2473F2-D5A3-49F5-BE1D-A2CE4CD25079}"/>
              </a:ext>
            </a:extLst>
          </p:cNvPr>
          <p:cNvSpPr/>
          <p:nvPr/>
        </p:nvSpPr>
        <p:spPr>
          <a:xfrm>
            <a:off x="1066800" y="242739"/>
            <a:ext cx="3368871" cy="461665"/>
          </a:xfrm>
          <a:prstGeom prst="rect">
            <a:avLst/>
          </a:prstGeom>
        </p:spPr>
        <p:txBody>
          <a:bodyPr wrap="none">
            <a:spAutoFit/>
          </a:bodyPr>
          <a:lstStyle/>
          <a:p>
            <a:r>
              <a:rPr lang="en-US" b="1" dirty="0">
                <a:solidFill>
                  <a:schemeClr val="bg2"/>
                </a:solidFill>
              </a:rPr>
              <a:t>Use Case 12: Slider16</a:t>
            </a:r>
            <a:endParaRPr lang="en-US" dirty="0">
              <a:solidFill>
                <a:schemeClr val="bg2"/>
              </a:solidFill>
            </a:endParaRPr>
          </a:p>
        </p:txBody>
      </p:sp>
      <p:sp>
        <p:nvSpPr>
          <p:cNvPr id="5" name="TextBox 4">
            <a:extLst>
              <a:ext uri="{FF2B5EF4-FFF2-40B4-BE49-F238E27FC236}">
                <a16:creationId xmlns:a16="http://schemas.microsoft.com/office/drawing/2014/main" id="{25F83C02-D581-4EE2-A6CC-96AE0D241479}"/>
              </a:ext>
            </a:extLst>
          </p:cNvPr>
          <p:cNvSpPr txBox="1"/>
          <p:nvPr/>
        </p:nvSpPr>
        <p:spPr>
          <a:xfrm>
            <a:off x="914400" y="3429000"/>
            <a:ext cx="6153479" cy="461665"/>
          </a:xfrm>
          <a:prstGeom prst="rect">
            <a:avLst/>
          </a:prstGeom>
          <a:noFill/>
        </p:spPr>
        <p:txBody>
          <a:bodyPr wrap="none" rtlCol="0">
            <a:spAutoFit/>
          </a:bodyPr>
          <a:lstStyle/>
          <a:p>
            <a:r>
              <a:rPr lang="en-US" dirty="0">
                <a:solidFill>
                  <a:schemeClr val="bg2"/>
                </a:solidFill>
              </a:rPr>
              <a:t>Slider16 is giving these errors. This is a bug</a:t>
            </a:r>
          </a:p>
        </p:txBody>
      </p:sp>
      <p:pic>
        <p:nvPicPr>
          <p:cNvPr id="3" name="Picture 2">
            <a:extLst>
              <a:ext uri="{FF2B5EF4-FFF2-40B4-BE49-F238E27FC236}">
                <a16:creationId xmlns:a16="http://schemas.microsoft.com/office/drawing/2014/main" id="{5A32035D-DAD0-40AC-A310-1BC2307D5FF6}"/>
              </a:ext>
            </a:extLst>
          </p:cNvPr>
          <p:cNvPicPr>
            <a:picLocks noChangeAspect="1"/>
          </p:cNvPicPr>
          <p:nvPr/>
        </p:nvPicPr>
        <p:blipFill>
          <a:blip r:embed="rId2"/>
          <a:stretch>
            <a:fillRect/>
          </a:stretch>
        </p:blipFill>
        <p:spPr>
          <a:xfrm>
            <a:off x="152400" y="1447800"/>
            <a:ext cx="9144000" cy="1302469"/>
          </a:xfrm>
          <a:prstGeom prst="rect">
            <a:avLst/>
          </a:prstGeom>
        </p:spPr>
      </p:pic>
    </p:spTree>
    <p:extLst>
      <p:ext uri="{BB962C8B-B14F-4D97-AF65-F5344CB8AC3E}">
        <p14:creationId xmlns:p14="http://schemas.microsoft.com/office/powerpoint/2010/main" val="3238278907"/>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845A8E-C301-459F-A14D-028E56914551}"/>
              </a:ext>
            </a:extLst>
          </p:cNvPr>
          <p:cNvSpPr>
            <a:spLocks noGrp="1"/>
          </p:cNvSpPr>
          <p:nvPr>
            <p:ph type="sldNum" sz="quarter" idx="11"/>
          </p:nvPr>
        </p:nvSpPr>
        <p:spPr/>
        <p:txBody>
          <a:bodyPr/>
          <a:lstStyle/>
          <a:p>
            <a:pPr>
              <a:defRPr/>
            </a:pPr>
            <a:fld id="{55707887-EE06-4E3F-9515-1ED64E674293}" type="slidenum">
              <a:rPr lang="en-GB" smtClean="0"/>
              <a:pPr>
                <a:defRPr/>
              </a:pPr>
              <a:t>25</a:t>
            </a:fld>
            <a:endParaRPr lang="en-GB">
              <a:solidFill>
                <a:srgbClr val="FFFFFF"/>
              </a:solidFill>
            </a:endParaRPr>
          </a:p>
        </p:txBody>
      </p:sp>
      <p:sp>
        <p:nvSpPr>
          <p:cNvPr id="4" name="Rectangle 3">
            <a:extLst>
              <a:ext uri="{FF2B5EF4-FFF2-40B4-BE49-F238E27FC236}">
                <a16:creationId xmlns:a16="http://schemas.microsoft.com/office/drawing/2014/main" id="{AB2473F2-D5A3-49F5-BE1D-A2CE4CD25079}"/>
              </a:ext>
            </a:extLst>
          </p:cNvPr>
          <p:cNvSpPr/>
          <p:nvPr/>
        </p:nvSpPr>
        <p:spPr>
          <a:xfrm>
            <a:off x="1066800" y="242739"/>
            <a:ext cx="4413388" cy="461665"/>
          </a:xfrm>
          <a:prstGeom prst="rect">
            <a:avLst/>
          </a:prstGeom>
        </p:spPr>
        <p:txBody>
          <a:bodyPr wrap="none">
            <a:spAutoFit/>
          </a:bodyPr>
          <a:lstStyle/>
          <a:p>
            <a:r>
              <a:rPr lang="en-US" b="1" dirty="0">
                <a:solidFill>
                  <a:schemeClr val="bg2"/>
                </a:solidFill>
              </a:rPr>
              <a:t>Use Case 13: Catch a Phrase</a:t>
            </a:r>
            <a:endParaRPr lang="en-US" dirty="0">
              <a:solidFill>
                <a:schemeClr val="bg2"/>
              </a:solidFill>
            </a:endParaRPr>
          </a:p>
        </p:txBody>
      </p:sp>
      <p:sp>
        <p:nvSpPr>
          <p:cNvPr id="7" name="TextBox 6">
            <a:extLst>
              <a:ext uri="{FF2B5EF4-FFF2-40B4-BE49-F238E27FC236}">
                <a16:creationId xmlns:a16="http://schemas.microsoft.com/office/drawing/2014/main" id="{10D83526-0FE2-478F-A2E9-AD97E8DD459E}"/>
              </a:ext>
            </a:extLst>
          </p:cNvPr>
          <p:cNvSpPr txBox="1"/>
          <p:nvPr/>
        </p:nvSpPr>
        <p:spPr>
          <a:xfrm>
            <a:off x="1981200" y="2514600"/>
            <a:ext cx="3900427" cy="830997"/>
          </a:xfrm>
          <a:prstGeom prst="rect">
            <a:avLst/>
          </a:prstGeom>
          <a:noFill/>
        </p:spPr>
        <p:txBody>
          <a:bodyPr wrap="none" rtlCol="0">
            <a:spAutoFit/>
          </a:bodyPr>
          <a:lstStyle/>
          <a:p>
            <a:r>
              <a:rPr lang="en-US" dirty="0">
                <a:solidFill>
                  <a:schemeClr val="bg2"/>
                </a:solidFill>
              </a:rPr>
              <a:t>Puzzle generation is good. </a:t>
            </a:r>
          </a:p>
          <a:p>
            <a:r>
              <a:rPr lang="en-US" dirty="0">
                <a:solidFill>
                  <a:schemeClr val="bg2"/>
                </a:solidFill>
              </a:rPr>
              <a:t>Nothing to do here.</a:t>
            </a:r>
          </a:p>
        </p:txBody>
      </p:sp>
    </p:spTree>
    <p:extLst>
      <p:ext uri="{BB962C8B-B14F-4D97-AF65-F5344CB8AC3E}">
        <p14:creationId xmlns:p14="http://schemas.microsoft.com/office/powerpoint/2010/main" val="1115459139"/>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8B07709-97CC-42A8-9B23-59FCDC8FAE0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TextBox 5">
            <a:extLst>
              <a:ext uri="{FF2B5EF4-FFF2-40B4-BE49-F238E27FC236}">
                <a16:creationId xmlns:a16="http://schemas.microsoft.com/office/drawing/2014/main" id="{7FB9AC0E-8734-4613-976B-11D0BEFFF939}"/>
              </a:ext>
            </a:extLst>
          </p:cNvPr>
          <p:cNvSpPr txBox="1"/>
          <p:nvPr/>
        </p:nvSpPr>
        <p:spPr>
          <a:xfrm>
            <a:off x="1066800" y="157742"/>
            <a:ext cx="7992386" cy="369332"/>
          </a:xfrm>
          <a:prstGeom prst="rect">
            <a:avLst/>
          </a:prstGeom>
          <a:noFill/>
        </p:spPr>
        <p:txBody>
          <a:bodyPr wrap="square" rtlCol="0">
            <a:spAutoFit/>
          </a:bodyPr>
          <a:lstStyle/>
          <a:p>
            <a:r>
              <a:rPr lang="en-US" sz="1800" b="1" dirty="0">
                <a:solidFill>
                  <a:schemeClr val="bg2"/>
                </a:solidFill>
              </a:rPr>
              <a:t>Use Case 14: Home Page</a:t>
            </a:r>
            <a:endParaRPr lang="en-US" sz="1800" dirty="0">
              <a:solidFill>
                <a:schemeClr val="bg2"/>
              </a:solidFill>
            </a:endParaRPr>
          </a:p>
        </p:txBody>
      </p:sp>
      <p:sp>
        <p:nvSpPr>
          <p:cNvPr id="5" name="TextBox 4">
            <a:extLst>
              <a:ext uri="{FF2B5EF4-FFF2-40B4-BE49-F238E27FC236}">
                <a16:creationId xmlns:a16="http://schemas.microsoft.com/office/drawing/2014/main" id="{9A62147A-50A0-48C5-A7A5-AF2497E61EB5}"/>
              </a:ext>
            </a:extLst>
          </p:cNvPr>
          <p:cNvSpPr txBox="1"/>
          <p:nvPr/>
        </p:nvSpPr>
        <p:spPr>
          <a:xfrm>
            <a:off x="211318" y="1253996"/>
            <a:ext cx="7992386" cy="1323439"/>
          </a:xfrm>
          <a:prstGeom prst="rect">
            <a:avLst/>
          </a:prstGeom>
          <a:noFill/>
        </p:spPr>
        <p:txBody>
          <a:bodyPr wrap="square" rtlCol="0">
            <a:spAutoFit/>
          </a:bodyPr>
          <a:lstStyle/>
          <a:p>
            <a:r>
              <a:rPr lang="en-US" sz="1600" dirty="0">
                <a:solidFill>
                  <a:schemeClr val="bg2"/>
                </a:solidFill>
              </a:rPr>
              <a:t>All games are dynamically generated for the users/visitors to play.</a:t>
            </a:r>
          </a:p>
          <a:p>
            <a:endParaRPr lang="en-US" sz="1600" dirty="0">
              <a:solidFill>
                <a:schemeClr val="bg2"/>
              </a:solidFill>
            </a:endParaRPr>
          </a:p>
          <a:p>
            <a:r>
              <a:rPr lang="en-US" sz="1600" dirty="0">
                <a:solidFill>
                  <a:schemeClr val="bg2"/>
                </a:solidFill>
              </a:rPr>
              <a:t>Each game relies on a predefined preference</a:t>
            </a:r>
          </a:p>
          <a:p>
            <a:endParaRPr lang="en-US" sz="1600" dirty="0">
              <a:solidFill>
                <a:schemeClr val="bg2"/>
              </a:solidFill>
            </a:endParaRPr>
          </a:p>
          <a:p>
            <a:endParaRPr lang="en-US" sz="1600" dirty="0">
              <a:solidFill>
                <a:schemeClr val="bg2"/>
              </a:solidFill>
            </a:endParaRPr>
          </a:p>
        </p:txBody>
      </p:sp>
      <p:sp>
        <p:nvSpPr>
          <p:cNvPr id="3" name="Rectangle 2">
            <a:extLst>
              <a:ext uri="{FF2B5EF4-FFF2-40B4-BE49-F238E27FC236}">
                <a16:creationId xmlns:a16="http://schemas.microsoft.com/office/drawing/2014/main" id="{B7AA879C-2DDC-4D48-866E-5C402500A1A1}"/>
              </a:ext>
            </a:extLst>
          </p:cNvPr>
          <p:cNvSpPr/>
          <p:nvPr/>
        </p:nvSpPr>
        <p:spPr>
          <a:xfrm>
            <a:off x="210532" y="1085902"/>
            <a:ext cx="184731" cy="461665"/>
          </a:xfrm>
          <a:prstGeom prst="rect">
            <a:avLst/>
          </a:prstGeom>
        </p:spPr>
        <p:txBody>
          <a:bodyPr wrap="none">
            <a:spAutoFit/>
          </a:bodyPr>
          <a:lstStyle/>
          <a:p>
            <a:endParaRPr lang="en-US" dirty="0">
              <a:solidFill>
                <a:srgbClr val="FF0000"/>
              </a:solidFill>
            </a:endParaRPr>
          </a:p>
        </p:txBody>
      </p:sp>
      <p:pic>
        <p:nvPicPr>
          <p:cNvPr id="4" name="Picture 3">
            <a:extLst>
              <a:ext uri="{FF2B5EF4-FFF2-40B4-BE49-F238E27FC236}">
                <a16:creationId xmlns:a16="http://schemas.microsoft.com/office/drawing/2014/main" id="{329F9C26-C02A-47FD-B8DA-D9FB29CE1D5D}"/>
              </a:ext>
            </a:extLst>
          </p:cNvPr>
          <p:cNvPicPr>
            <a:picLocks noChangeAspect="1"/>
          </p:cNvPicPr>
          <p:nvPr/>
        </p:nvPicPr>
        <p:blipFill>
          <a:blip r:embed="rId2"/>
          <a:stretch>
            <a:fillRect/>
          </a:stretch>
        </p:blipFill>
        <p:spPr>
          <a:xfrm>
            <a:off x="190893" y="2322420"/>
            <a:ext cx="8057561" cy="3528390"/>
          </a:xfrm>
          <a:prstGeom prst="rect">
            <a:avLst/>
          </a:prstGeom>
        </p:spPr>
      </p:pic>
    </p:spTree>
    <p:extLst>
      <p:ext uri="{BB962C8B-B14F-4D97-AF65-F5344CB8AC3E}">
        <p14:creationId xmlns:p14="http://schemas.microsoft.com/office/powerpoint/2010/main" val="123939494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845A8E-C301-459F-A14D-028E56914551}"/>
              </a:ext>
            </a:extLst>
          </p:cNvPr>
          <p:cNvSpPr>
            <a:spLocks noGrp="1"/>
          </p:cNvSpPr>
          <p:nvPr>
            <p:ph type="sldNum" sz="quarter" idx="11"/>
          </p:nvPr>
        </p:nvSpPr>
        <p:spPr/>
        <p:txBody>
          <a:bodyPr/>
          <a:lstStyle/>
          <a:p>
            <a:pPr>
              <a:defRPr/>
            </a:pPr>
            <a:fld id="{55707887-EE06-4E3F-9515-1ED64E674293}" type="slidenum">
              <a:rPr lang="en-GB" smtClean="0"/>
              <a:pPr>
                <a:defRPr/>
              </a:pPr>
              <a:t>27</a:t>
            </a:fld>
            <a:endParaRPr lang="en-GB">
              <a:solidFill>
                <a:srgbClr val="FFFFFF"/>
              </a:solidFill>
            </a:endParaRPr>
          </a:p>
        </p:txBody>
      </p:sp>
      <p:sp>
        <p:nvSpPr>
          <p:cNvPr id="4" name="Rectangle 3">
            <a:extLst>
              <a:ext uri="{FF2B5EF4-FFF2-40B4-BE49-F238E27FC236}">
                <a16:creationId xmlns:a16="http://schemas.microsoft.com/office/drawing/2014/main" id="{AB2473F2-D5A3-49F5-BE1D-A2CE4CD25079}"/>
              </a:ext>
            </a:extLst>
          </p:cNvPr>
          <p:cNvSpPr/>
          <p:nvPr/>
        </p:nvSpPr>
        <p:spPr>
          <a:xfrm>
            <a:off x="1066800" y="242739"/>
            <a:ext cx="6768199" cy="461665"/>
          </a:xfrm>
          <a:prstGeom prst="rect">
            <a:avLst/>
          </a:prstGeom>
        </p:spPr>
        <p:txBody>
          <a:bodyPr wrap="none">
            <a:spAutoFit/>
          </a:bodyPr>
          <a:lstStyle/>
          <a:p>
            <a:r>
              <a:rPr lang="en-US" b="1" dirty="0">
                <a:solidFill>
                  <a:schemeClr val="bg2"/>
                </a:solidFill>
              </a:rPr>
              <a:t>Use Case 15: Support for “Batch” generation</a:t>
            </a:r>
            <a:endParaRPr lang="en-US" dirty="0">
              <a:solidFill>
                <a:schemeClr val="bg2"/>
              </a:solidFill>
            </a:endParaRPr>
          </a:p>
        </p:txBody>
      </p:sp>
      <p:sp>
        <p:nvSpPr>
          <p:cNvPr id="7" name="TextBox 6">
            <a:extLst>
              <a:ext uri="{FF2B5EF4-FFF2-40B4-BE49-F238E27FC236}">
                <a16:creationId xmlns:a16="http://schemas.microsoft.com/office/drawing/2014/main" id="{10D83526-0FE2-478F-A2E9-AD97E8DD459E}"/>
              </a:ext>
            </a:extLst>
          </p:cNvPr>
          <p:cNvSpPr txBox="1"/>
          <p:nvPr/>
        </p:nvSpPr>
        <p:spPr>
          <a:xfrm>
            <a:off x="381001" y="1524000"/>
            <a:ext cx="8534400" cy="4893647"/>
          </a:xfrm>
          <a:prstGeom prst="rect">
            <a:avLst/>
          </a:prstGeom>
          <a:noFill/>
        </p:spPr>
        <p:txBody>
          <a:bodyPr wrap="square" rtlCol="0">
            <a:spAutoFit/>
          </a:bodyPr>
          <a:lstStyle/>
          <a:p>
            <a:r>
              <a:rPr lang="en-US" dirty="0">
                <a:solidFill>
                  <a:schemeClr val="bg2"/>
                </a:solidFill>
              </a:rPr>
              <a:t>Once the user clicks Batch, the form shows two field.</a:t>
            </a:r>
          </a:p>
          <a:p>
            <a:endParaRPr lang="en-US" dirty="0">
              <a:solidFill>
                <a:schemeClr val="bg2"/>
              </a:solidFill>
            </a:endParaRPr>
          </a:p>
          <a:p>
            <a:endParaRPr lang="en-US" dirty="0">
              <a:solidFill>
                <a:schemeClr val="bg2"/>
              </a:solidFill>
            </a:endParaRPr>
          </a:p>
          <a:p>
            <a:r>
              <a:rPr lang="en-US" dirty="0">
                <a:solidFill>
                  <a:schemeClr val="bg2"/>
                </a:solidFill>
              </a:rPr>
              <a:t>Which game you want to generate? [    ] (Pulldown list of games)</a:t>
            </a:r>
          </a:p>
          <a:p>
            <a:r>
              <a:rPr lang="en-US" dirty="0">
                <a:solidFill>
                  <a:schemeClr val="bg2"/>
                </a:solidFill>
              </a:rPr>
              <a:t>What is the starting quote ID: [     ]</a:t>
            </a:r>
          </a:p>
          <a:p>
            <a:r>
              <a:rPr lang="en-US" dirty="0">
                <a:solidFill>
                  <a:schemeClr val="bg2"/>
                </a:solidFill>
              </a:rPr>
              <a:t>What is the ending quote ID:  [     ]</a:t>
            </a:r>
          </a:p>
          <a:p>
            <a:endParaRPr lang="en-US" dirty="0">
              <a:solidFill>
                <a:schemeClr val="bg2"/>
              </a:solidFill>
            </a:endParaRPr>
          </a:p>
          <a:p>
            <a:endParaRPr lang="en-US" dirty="0">
              <a:solidFill>
                <a:schemeClr val="bg2"/>
              </a:solidFill>
            </a:endParaRPr>
          </a:p>
          <a:p>
            <a:r>
              <a:rPr lang="en-US" dirty="0">
                <a:solidFill>
                  <a:schemeClr val="bg2"/>
                </a:solidFill>
              </a:rPr>
              <a:t>Then the system generates the selected puzzle for all the quotes in one go. All the puzzles are shown in one single HTML page. This can be printed into PDF using browser print functionality.</a:t>
            </a:r>
          </a:p>
        </p:txBody>
      </p:sp>
    </p:spTree>
    <p:extLst>
      <p:ext uri="{BB962C8B-B14F-4D97-AF65-F5344CB8AC3E}">
        <p14:creationId xmlns:p14="http://schemas.microsoft.com/office/powerpoint/2010/main" val="2439747903"/>
      </p:ext>
    </p:extLst>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845A8E-C301-459F-A14D-028E56914551}"/>
              </a:ext>
            </a:extLst>
          </p:cNvPr>
          <p:cNvSpPr>
            <a:spLocks noGrp="1"/>
          </p:cNvSpPr>
          <p:nvPr>
            <p:ph type="sldNum" sz="quarter" idx="11"/>
          </p:nvPr>
        </p:nvSpPr>
        <p:spPr/>
        <p:txBody>
          <a:bodyPr/>
          <a:lstStyle/>
          <a:p>
            <a:pPr>
              <a:defRPr/>
            </a:pPr>
            <a:fld id="{55707887-EE06-4E3F-9515-1ED64E674293}" type="slidenum">
              <a:rPr lang="en-GB" smtClean="0"/>
              <a:pPr>
                <a:defRPr/>
              </a:pPr>
              <a:t>28</a:t>
            </a:fld>
            <a:endParaRPr lang="en-GB">
              <a:solidFill>
                <a:srgbClr val="FFFFFF"/>
              </a:solidFill>
            </a:endParaRPr>
          </a:p>
        </p:txBody>
      </p:sp>
      <p:sp>
        <p:nvSpPr>
          <p:cNvPr id="4" name="Rectangle 3">
            <a:extLst>
              <a:ext uri="{FF2B5EF4-FFF2-40B4-BE49-F238E27FC236}">
                <a16:creationId xmlns:a16="http://schemas.microsoft.com/office/drawing/2014/main" id="{AB2473F2-D5A3-49F5-BE1D-A2CE4CD25079}"/>
              </a:ext>
            </a:extLst>
          </p:cNvPr>
          <p:cNvSpPr/>
          <p:nvPr/>
        </p:nvSpPr>
        <p:spPr>
          <a:xfrm>
            <a:off x="1066800" y="242739"/>
            <a:ext cx="6136616" cy="461665"/>
          </a:xfrm>
          <a:prstGeom prst="rect">
            <a:avLst/>
          </a:prstGeom>
        </p:spPr>
        <p:txBody>
          <a:bodyPr wrap="none">
            <a:spAutoFit/>
          </a:bodyPr>
          <a:lstStyle/>
          <a:p>
            <a:r>
              <a:rPr lang="en-US" b="1" dirty="0">
                <a:solidFill>
                  <a:schemeClr val="bg2"/>
                </a:solidFill>
              </a:rPr>
              <a:t>Use Case 16: Code Cleanup, Refactoring</a:t>
            </a:r>
            <a:endParaRPr lang="en-US" dirty="0">
              <a:solidFill>
                <a:schemeClr val="bg2"/>
              </a:solidFill>
            </a:endParaRPr>
          </a:p>
        </p:txBody>
      </p:sp>
      <p:sp>
        <p:nvSpPr>
          <p:cNvPr id="7" name="TextBox 6">
            <a:extLst>
              <a:ext uri="{FF2B5EF4-FFF2-40B4-BE49-F238E27FC236}">
                <a16:creationId xmlns:a16="http://schemas.microsoft.com/office/drawing/2014/main" id="{10D83526-0FE2-478F-A2E9-AD97E8DD459E}"/>
              </a:ext>
            </a:extLst>
          </p:cNvPr>
          <p:cNvSpPr txBox="1"/>
          <p:nvPr/>
        </p:nvSpPr>
        <p:spPr>
          <a:xfrm>
            <a:off x="381001" y="1524000"/>
            <a:ext cx="8534400" cy="1200329"/>
          </a:xfrm>
          <a:prstGeom prst="rect">
            <a:avLst/>
          </a:prstGeom>
          <a:noFill/>
        </p:spPr>
        <p:txBody>
          <a:bodyPr wrap="square" rtlCol="0">
            <a:spAutoFit/>
          </a:bodyPr>
          <a:lstStyle/>
          <a:p>
            <a:r>
              <a:rPr lang="en-US" dirty="0">
                <a:solidFill>
                  <a:schemeClr val="bg2"/>
                </a:solidFill>
              </a:rPr>
              <a:t>Remove any unwanted, unnecessary files.</a:t>
            </a:r>
          </a:p>
          <a:p>
            <a:endParaRPr lang="en-US" dirty="0">
              <a:solidFill>
                <a:schemeClr val="bg2"/>
              </a:solidFill>
            </a:endParaRPr>
          </a:p>
          <a:p>
            <a:r>
              <a:rPr lang="en-US" dirty="0">
                <a:solidFill>
                  <a:schemeClr val="bg2"/>
                </a:solidFill>
              </a:rPr>
              <a:t>Refactor the code for readability and maintainability.</a:t>
            </a:r>
          </a:p>
        </p:txBody>
      </p:sp>
    </p:spTree>
    <p:extLst>
      <p:ext uri="{BB962C8B-B14F-4D97-AF65-F5344CB8AC3E}">
        <p14:creationId xmlns:p14="http://schemas.microsoft.com/office/powerpoint/2010/main" val="2663616723"/>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845A8E-C301-459F-A14D-028E56914551}"/>
              </a:ext>
            </a:extLst>
          </p:cNvPr>
          <p:cNvSpPr>
            <a:spLocks noGrp="1"/>
          </p:cNvSpPr>
          <p:nvPr>
            <p:ph type="sldNum" sz="quarter" idx="11"/>
          </p:nvPr>
        </p:nvSpPr>
        <p:spPr/>
        <p:txBody>
          <a:bodyPr/>
          <a:lstStyle/>
          <a:p>
            <a:pPr>
              <a:defRPr/>
            </a:pPr>
            <a:fld id="{55707887-EE06-4E3F-9515-1ED64E674293}" type="slidenum">
              <a:rPr lang="en-GB" smtClean="0"/>
              <a:pPr>
                <a:defRPr/>
              </a:pPr>
              <a:t>29</a:t>
            </a:fld>
            <a:endParaRPr lang="en-GB">
              <a:solidFill>
                <a:srgbClr val="FFFFFF"/>
              </a:solidFill>
            </a:endParaRPr>
          </a:p>
        </p:txBody>
      </p:sp>
      <p:sp>
        <p:nvSpPr>
          <p:cNvPr id="4" name="Rectangle 3">
            <a:extLst>
              <a:ext uri="{FF2B5EF4-FFF2-40B4-BE49-F238E27FC236}">
                <a16:creationId xmlns:a16="http://schemas.microsoft.com/office/drawing/2014/main" id="{AB2473F2-D5A3-49F5-BE1D-A2CE4CD25079}"/>
              </a:ext>
            </a:extLst>
          </p:cNvPr>
          <p:cNvSpPr/>
          <p:nvPr/>
        </p:nvSpPr>
        <p:spPr>
          <a:xfrm>
            <a:off x="1066800" y="242739"/>
            <a:ext cx="3267241" cy="461665"/>
          </a:xfrm>
          <a:prstGeom prst="rect">
            <a:avLst/>
          </a:prstGeom>
        </p:spPr>
        <p:txBody>
          <a:bodyPr wrap="none">
            <a:spAutoFit/>
          </a:bodyPr>
          <a:lstStyle/>
          <a:p>
            <a:r>
              <a:rPr lang="en-US" b="1" dirty="0">
                <a:solidFill>
                  <a:schemeClr val="bg2"/>
                </a:solidFill>
              </a:rPr>
              <a:t>Use Case 17-20: TBD</a:t>
            </a:r>
            <a:endParaRPr lang="en-US" dirty="0">
              <a:solidFill>
                <a:schemeClr val="bg2"/>
              </a:solidFill>
            </a:endParaRPr>
          </a:p>
        </p:txBody>
      </p:sp>
    </p:spTree>
    <p:extLst>
      <p:ext uri="{BB962C8B-B14F-4D97-AF65-F5344CB8AC3E}">
        <p14:creationId xmlns:p14="http://schemas.microsoft.com/office/powerpoint/2010/main" val="947737545"/>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8B07709-97CC-42A8-9B23-59FCDC8FAE0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TextBox 5">
            <a:extLst>
              <a:ext uri="{FF2B5EF4-FFF2-40B4-BE49-F238E27FC236}">
                <a16:creationId xmlns:a16="http://schemas.microsoft.com/office/drawing/2014/main" id="{7FB9AC0E-8734-4613-976B-11D0BEFFF939}"/>
              </a:ext>
            </a:extLst>
          </p:cNvPr>
          <p:cNvSpPr txBox="1"/>
          <p:nvPr/>
        </p:nvSpPr>
        <p:spPr>
          <a:xfrm>
            <a:off x="1066800" y="157742"/>
            <a:ext cx="7992386" cy="584775"/>
          </a:xfrm>
          <a:prstGeom prst="rect">
            <a:avLst/>
          </a:prstGeom>
          <a:noFill/>
        </p:spPr>
        <p:txBody>
          <a:bodyPr wrap="square" rtlCol="0">
            <a:spAutoFit/>
          </a:bodyPr>
          <a:lstStyle/>
          <a:p>
            <a:r>
              <a:rPr lang="en-US" sz="3200" b="1" dirty="0">
                <a:solidFill>
                  <a:schemeClr val="bg2"/>
                </a:solidFill>
              </a:rPr>
              <a:t>Sample application (quotes)</a:t>
            </a:r>
            <a:endParaRPr lang="en-US" sz="3200" dirty="0">
              <a:solidFill>
                <a:schemeClr val="bg2"/>
              </a:solidFill>
            </a:endParaRPr>
          </a:p>
        </p:txBody>
      </p:sp>
      <p:sp>
        <p:nvSpPr>
          <p:cNvPr id="5" name="TextBox 4">
            <a:extLst>
              <a:ext uri="{FF2B5EF4-FFF2-40B4-BE49-F238E27FC236}">
                <a16:creationId xmlns:a16="http://schemas.microsoft.com/office/drawing/2014/main" id="{9A62147A-50A0-48C5-A7A5-AF2497E61EB5}"/>
              </a:ext>
            </a:extLst>
          </p:cNvPr>
          <p:cNvSpPr txBox="1"/>
          <p:nvPr/>
        </p:nvSpPr>
        <p:spPr>
          <a:xfrm>
            <a:off x="228600" y="1295400"/>
            <a:ext cx="7992386" cy="2554545"/>
          </a:xfrm>
          <a:prstGeom prst="rect">
            <a:avLst/>
          </a:prstGeom>
          <a:noFill/>
        </p:spPr>
        <p:txBody>
          <a:bodyPr wrap="square" rtlCol="0">
            <a:spAutoFit/>
          </a:bodyPr>
          <a:lstStyle/>
          <a:p>
            <a:pPr marL="342900" indent="-342900">
              <a:buAutoNum type="arabicPeriod"/>
            </a:pPr>
            <a:r>
              <a:rPr lang="en-US" sz="1600" dirty="0">
                <a:solidFill>
                  <a:schemeClr val="bg2"/>
                </a:solidFill>
              </a:rPr>
              <a:t>Deploy quotes application  </a:t>
            </a:r>
          </a:p>
          <a:p>
            <a:pPr marL="742950" lvl="1" indent="-285750">
              <a:buFont typeface="Arial" panose="020B0604020202020204" pitchFamily="34" charset="0"/>
              <a:buChar char="•"/>
            </a:pPr>
            <a:r>
              <a:rPr lang="en-US" sz="1600" dirty="0">
                <a:solidFill>
                  <a:schemeClr val="bg2"/>
                </a:solidFill>
              </a:rPr>
              <a:t>Extract the ZIP file and deploy it to </a:t>
            </a:r>
            <a:r>
              <a:rPr lang="en-US" sz="1600" dirty="0" err="1">
                <a:solidFill>
                  <a:schemeClr val="bg2"/>
                </a:solidFill>
              </a:rPr>
              <a:t>htdocs</a:t>
            </a:r>
            <a:r>
              <a:rPr lang="en-US" sz="1600" dirty="0">
                <a:solidFill>
                  <a:schemeClr val="bg2"/>
                </a:solidFill>
              </a:rPr>
              <a:t>/quotes</a:t>
            </a:r>
          </a:p>
          <a:p>
            <a:pPr marL="742950" lvl="1" indent="-285750">
              <a:buFont typeface="Arial" panose="020B0604020202020204" pitchFamily="34" charset="0"/>
              <a:buChar char="•"/>
            </a:pPr>
            <a:r>
              <a:rPr lang="en-US" sz="1600" dirty="0">
                <a:solidFill>
                  <a:schemeClr val="bg2"/>
                </a:solidFill>
              </a:rPr>
              <a:t>Create a </a:t>
            </a:r>
            <a:r>
              <a:rPr lang="en-US" sz="1600" dirty="0" err="1">
                <a:solidFill>
                  <a:schemeClr val="bg2"/>
                </a:solidFill>
              </a:rPr>
              <a:t>db</a:t>
            </a:r>
            <a:r>
              <a:rPr lang="en-US" sz="1600" dirty="0">
                <a:solidFill>
                  <a:schemeClr val="bg2"/>
                </a:solidFill>
              </a:rPr>
              <a:t> called “</a:t>
            </a:r>
            <a:r>
              <a:rPr lang="en-US" sz="1600" dirty="0" err="1">
                <a:solidFill>
                  <a:schemeClr val="bg2"/>
                </a:solidFill>
              </a:rPr>
              <a:t>quotes_db</a:t>
            </a:r>
            <a:r>
              <a:rPr lang="en-US" sz="1600" dirty="0">
                <a:solidFill>
                  <a:schemeClr val="bg2"/>
                </a:solidFill>
              </a:rPr>
              <a:t>” and import “quotes/</a:t>
            </a:r>
            <a:r>
              <a:rPr lang="en-US" sz="1600" dirty="0" err="1">
                <a:solidFill>
                  <a:schemeClr val="bg2"/>
                </a:solidFill>
              </a:rPr>
              <a:t>sql</a:t>
            </a:r>
            <a:r>
              <a:rPr lang="en-US" sz="1600" dirty="0">
                <a:solidFill>
                  <a:schemeClr val="bg2"/>
                </a:solidFill>
              </a:rPr>
              <a:t>/</a:t>
            </a:r>
            <a:r>
              <a:rPr lang="en-US" sz="1600" dirty="0" err="1">
                <a:solidFill>
                  <a:schemeClr val="bg2"/>
                </a:solidFill>
              </a:rPr>
              <a:t>quotes_db.sql</a:t>
            </a:r>
            <a:r>
              <a:rPr lang="en-US" sz="1600" dirty="0">
                <a:solidFill>
                  <a:schemeClr val="bg2"/>
                </a:solidFill>
              </a:rPr>
              <a:t>” file</a:t>
            </a:r>
          </a:p>
          <a:p>
            <a:pPr marL="342900" indent="-342900">
              <a:buAutoNum type="arabicPeriod"/>
            </a:pPr>
            <a:endParaRPr lang="en-US" sz="1600" dirty="0">
              <a:solidFill>
                <a:schemeClr val="bg2"/>
              </a:solidFill>
            </a:endParaRPr>
          </a:p>
          <a:p>
            <a:r>
              <a:rPr lang="en-US" sz="1600" dirty="0">
                <a:solidFill>
                  <a:schemeClr val="bg2"/>
                </a:solidFill>
              </a:rPr>
              <a:t>2. Launch  </a:t>
            </a:r>
            <a:r>
              <a:rPr lang="en-US" sz="1600" dirty="0">
                <a:solidFill>
                  <a:schemeClr val="bg2"/>
                </a:solidFill>
                <a:hlinkClick r:id="rId2"/>
              </a:rPr>
              <a:t>http://localhost/quotes</a:t>
            </a:r>
            <a:r>
              <a:rPr lang="en-US" sz="1600" dirty="0">
                <a:solidFill>
                  <a:schemeClr val="bg2"/>
                </a:solidFill>
              </a:rPr>
              <a:t> application</a:t>
            </a:r>
          </a:p>
          <a:p>
            <a:endParaRPr lang="en-US" sz="1600" dirty="0">
              <a:solidFill>
                <a:schemeClr val="bg2"/>
              </a:solidFill>
            </a:endParaRPr>
          </a:p>
          <a:p>
            <a:r>
              <a:rPr lang="en-US" sz="1600" dirty="0">
                <a:solidFill>
                  <a:schemeClr val="bg2"/>
                </a:solidFill>
              </a:rPr>
              <a:t>3. If you don’t see the ADMIN option, try http://localhost/quotes/admin.php</a:t>
            </a:r>
          </a:p>
          <a:p>
            <a:pPr marL="342900" indent="-342900">
              <a:buAutoNum type="arabicPeriod"/>
            </a:pPr>
            <a:endParaRPr lang="en-US" sz="1600" dirty="0">
              <a:solidFill>
                <a:schemeClr val="bg2"/>
              </a:solidFill>
            </a:endParaRPr>
          </a:p>
          <a:p>
            <a:pPr marL="342900" indent="-342900">
              <a:buAutoNum type="arabicPeriod"/>
            </a:pPr>
            <a:endParaRPr lang="en-US" sz="1600" dirty="0">
              <a:solidFill>
                <a:schemeClr val="bg2"/>
              </a:solidFill>
            </a:endParaRPr>
          </a:p>
          <a:p>
            <a:pPr marL="342900" indent="-342900">
              <a:buAutoNum type="arabicPeriod"/>
            </a:pPr>
            <a:endParaRPr lang="en-US" sz="1600" dirty="0">
              <a:solidFill>
                <a:schemeClr val="bg2"/>
              </a:solidFill>
            </a:endParaRPr>
          </a:p>
        </p:txBody>
      </p:sp>
    </p:spTree>
    <p:extLst>
      <p:ext uri="{BB962C8B-B14F-4D97-AF65-F5344CB8AC3E}">
        <p14:creationId xmlns:p14="http://schemas.microsoft.com/office/powerpoint/2010/main" val="409602269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8B07709-97CC-42A8-9B23-59FCDC8FAE0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TextBox 5">
            <a:extLst>
              <a:ext uri="{FF2B5EF4-FFF2-40B4-BE49-F238E27FC236}">
                <a16:creationId xmlns:a16="http://schemas.microsoft.com/office/drawing/2014/main" id="{7FB9AC0E-8734-4613-976B-11D0BEFFF939}"/>
              </a:ext>
            </a:extLst>
          </p:cNvPr>
          <p:cNvSpPr txBox="1"/>
          <p:nvPr/>
        </p:nvSpPr>
        <p:spPr>
          <a:xfrm>
            <a:off x="1066800" y="157742"/>
            <a:ext cx="7992386" cy="461665"/>
          </a:xfrm>
          <a:prstGeom prst="rect">
            <a:avLst/>
          </a:prstGeom>
          <a:noFill/>
        </p:spPr>
        <p:txBody>
          <a:bodyPr wrap="square" rtlCol="0">
            <a:spAutoFit/>
          </a:bodyPr>
          <a:lstStyle/>
          <a:p>
            <a:r>
              <a:rPr lang="en-US" b="1" dirty="0">
                <a:solidFill>
                  <a:schemeClr val="bg2"/>
                </a:solidFill>
              </a:rPr>
              <a:t>Any questions?</a:t>
            </a:r>
            <a:endParaRPr lang="en-US" dirty="0">
              <a:solidFill>
                <a:schemeClr val="bg2"/>
              </a:solidFill>
            </a:endParaRPr>
          </a:p>
        </p:txBody>
      </p:sp>
      <p:pic>
        <p:nvPicPr>
          <p:cNvPr id="2050" name="Picture 2" descr="How to Respond to &quot;Do You Have Any Questions for Me?&quot; - Talent Economy">
            <a:extLst>
              <a:ext uri="{FF2B5EF4-FFF2-40B4-BE49-F238E27FC236}">
                <a16:creationId xmlns:a16="http://schemas.microsoft.com/office/drawing/2014/main" id="{A9235478-4569-4AE0-8514-18F17A128D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550" y="2133600"/>
            <a:ext cx="4032738"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521398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8B07709-97CC-42A8-9B23-59FCDC8FAE0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TextBox 5">
            <a:extLst>
              <a:ext uri="{FF2B5EF4-FFF2-40B4-BE49-F238E27FC236}">
                <a16:creationId xmlns:a16="http://schemas.microsoft.com/office/drawing/2014/main" id="{7FB9AC0E-8734-4613-976B-11D0BEFFF939}"/>
              </a:ext>
            </a:extLst>
          </p:cNvPr>
          <p:cNvSpPr txBox="1"/>
          <p:nvPr/>
        </p:nvSpPr>
        <p:spPr>
          <a:xfrm>
            <a:off x="1066800" y="157742"/>
            <a:ext cx="7992386" cy="646331"/>
          </a:xfrm>
          <a:prstGeom prst="rect">
            <a:avLst/>
          </a:prstGeom>
          <a:noFill/>
        </p:spPr>
        <p:txBody>
          <a:bodyPr wrap="square" rtlCol="0">
            <a:spAutoFit/>
          </a:bodyPr>
          <a:lstStyle/>
          <a:p>
            <a:r>
              <a:rPr lang="en-US" sz="1800" b="1" dirty="0">
                <a:solidFill>
                  <a:schemeClr val="bg2"/>
                </a:solidFill>
              </a:rPr>
              <a:t>A2, A3 and A4 goals</a:t>
            </a:r>
          </a:p>
          <a:p>
            <a:r>
              <a:rPr lang="en-US" sz="1800" b="1" dirty="0">
                <a:solidFill>
                  <a:schemeClr val="bg2"/>
                </a:solidFill>
              </a:rPr>
              <a:t>[Defect #1]</a:t>
            </a:r>
            <a:endParaRPr lang="en-US" sz="1800" dirty="0">
              <a:solidFill>
                <a:schemeClr val="bg2"/>
              </a:solidFill>
            </a:endParaRPr>
          </a:p>
        </p:txBody>
      </p:sp>
      <p:sp>
        <p:nvSpPr>
          <p:cNvPr id="5" name="TextBox 4">
            <a:extLst>
              <a:ext uri="{FF2B5EF4-FFF2-40B4-BE49-F238E27FC236}">
                <a16:creationId xmlns:a16="http://schemas.microsoft.com/office/drawing/2014/main" id="{9A62147A-50A0-48C5-A7A5-AF2497E61EB5}"/>
              </a:ext>
            </a:extLst>
          </p:cNvPr>
          <p:cNvSpPr txBox="1"/>
          <p:nvPr/>
        </p:nvSpPr>
        <p:spPr>
          <a:xfrm>
            <a:off x="221530" y="1692333"/>
            <a:ext cx="7992386" cy="1077218"/>
          </a:xfrm>
          <a:prstGeom prst="rect">
            <a:avLst/>
          </a:prstGeom>
          <a:noFill/>
        </p:spPr>
        <p:txBody>
          <a:bodyPr wrap="square" rtlCol="0">
            <a:spAutoFit/>
          </a:bodyPr>
          <a:lstStyle/>
          <a:p>
            <a:r>
              <a:rPr lang="en-US" sz="1600" dirty="0">
                <a:solidFill>
                  <a:schemeClr val="bg2"/>
                </a:solidFill>
              </a:rPr>
              <a:t>[Defect # 1]  When the users try Split quote without selecting an entry, getting a PHP programming message. That shouldn’t be displayed to the users.</a:t>
            </a:r>
          </a:p>
          <a:p>
            <a:endParaRPr lang="en-US" sz="1600" dirty="0">
              <a:solidFill>
                <a:schemeClr val="bg2"/>
              </a:solidFill>
            </a:endParaRPr>
          </a:p>
          <a:p>
            <a:r>
              <a:rPr lang="en-US" sz="1600" dirty="0">
                <a:solidFill>
                  <a:schemeClr val="bg2"/>
                </a:solidFill>
              </a:rPr>
              <a:t>This error shall be handled gracefully</a:t>
            </a:r>
          </a:p>
        </p:txBody>
      </p:sp>
      <p:sp>
        <p:nvSpPr>
          <p:cNvPr id="3" name="Rectangle 2">
            <a:extLst>
              <a:ext uri="{FF2B5EF4-FFF2-40B4-BE49-F238E27FC236}">
                <a16:creationId xmlns:a16="http://schemas.microsoft.com/office/drawing/2014/main" id="{B7AA879C-2DDC-4D48-866E-5C402500A1A1}"/>
              </a:ext>
            </a:extLst>
          </p:cNvPr>
          <p:cNvSpPr/>
          <p:nvPr/>
        </p:nvSpPr>
        <p:spPr>
          <a:xfrm>
            <a:off x="210532" y="1085902"/>
            <a:ext cx="4463081" cy="461665"/>
          </a:xfrm>
          <a:prstGeom prst="rect">
            <a:avLst/>
          </a:prstGeom>
        </p:spPr>
        <p:txBody>
          <a:bodyPr wrap="none">
            <a:spAutoFit/>
          </a:bodyPr>
          <a:lstStyle/>
          <a:p>
            <a:r>
              <a:rPr lang="en-US" dirty="0">
                <a:solidFill>
                  <a:srgbClr val="FF0000"/>
                </a:solidFill>
              </a:rPr>
              <a:t>http://localhost/quotes/Split.php</a:t>
            </a:r>
          </a:p>
        </p:txBody>
      </p:sp>
      <p:pic>
        <p:nvPicPr>
          <p:cNvPr id="4" name="Picture 3">
            <a:extLst>
              <a:ext uri="{FF2B5EF4-FFF2-40B4-BE49-F238E27FC236}">
                <a16:creationId xmlns:a16="http://schemas.microsoft.com/office/drawing/2014/main" id="{85BAA1B8-8818-49CF-A786-868F409C1739}"/>
              </a:ext>
            </a:extLst>
          </p:cNvPr>
          <p:cNvPicPr>
            <a:picLocks noChangeAspect="1"/>
          </p:cNvPicPr>
          <p:nvPr/>
        </p:nvPicPr>
        <p:blipFill>
          <a:blip r:embed="rId2"/>
          <a:stretch>
            <a:fillRect/>
          </a:stretch>
        </p:blipFill>
        <p:spPr>
          <a:xfrm>
            <a:off x="-26709" y="3719368"/>
            <a:ext cx="9144000" cy="2614892"/>
          </a:xfrm>
          <a:prstGeom prst="rect">
            <a:avLst/>
          </a:prstGeom>
        </p:spPr>
      </p:pic>
    </p:spTree>
    <p:extLst>
      <p:ext uri="{BB962C8B-B14F-4D97-AF65-F5344CB8AC3E}">
        <p14:creationId xmlns:p14="http://schemas.microsoft.com/office/powerpoint/2010/main" val="280285797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8B07709-97CC-42A8-9B23-59FCDC8FAE0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TextBox 5">
            <a:extLst>
              <a:ext uri="{FF2B5EF4-FFF2-40B4-BE49-F238E27FC236}">
                <a16:creationId xmlns:a16="http://schemas.microsoft.com/office/drawing/2014/main" id="{7FB9AC0E-8734-4613-976B-11D0BEFFF939}"/>
              </a:ext>
            </a:extLst>
          </p:cNvPr>
          <p:cNvSpPr txBox="1"/>
          <p:nvPr/>
        </p:nvSpPr>
        <p:spPr>
          <a:xfrm>
            <a:off x="1066800" y="157742"/>
            <a:ext cx="7992386" cy="646331"/>
          </a:xfrm>
          <a:prstGeom prst="rect">
            <a:avLst/>
          </a:prstGeom>
          <a:noFill/>
        </p:spPr>
        <p:txBody>
          <a:bodyPr wrap="square" rtlCol="0">
            <a:spAutoFit/>
          </a:bodyPr>
          <a:lstStyle/>
          <a:p>
            <a:r>
              <a:rPr lang="en-US" sz="1800" b="1" dirty="0">
                <a:solidFill>
                  <a:schemeClr val="bg2"/>
                </a:solidFill>
              </a:rPr>
              <a:t>A2, A3 and A4 goals</a:t>
            </a:r>
          </a:p>
          <a:p>
            <a:r>
              <a:rPr lang="en-US" sz="1800" b="1" dirty="0">
                <a:solidFill>
                  <a:schemeClr val="bg2"/>
                </a:solidFill>
              </a:rPr>
              <a:t>[Defect #2]</a:t>
            </a:r>
            <a:endParaRPr lang="en-US" sz="1800" dirty="0">
              <a:solidFill>
                <a:schemeClr val="bg2"/>
              </a:solidFill>
            </a:endParaRPr>
          </a:p>
        </p:txBody>
      </p:sp>
      <p:sp>
        <p:nvSpPr>
          <p:cNvPr id="5" name="TextBox 4">
            <a:extLst>
              <a:ext uri="{FF2B5EF4-FFF2-40B4-BE49-F238E27FC236}">
                <a16:creationId xmlns:a16="http://schemas.microsoft.com/office/drawing/2014/main" id="{9A62147A-50A0-48C5-A7A5-AF2497E61EB5}"/>
              </a:ext>
            </a:extLst>
          </p:cNvPr>
          <p:cNvSpPr txBox="1"/>
          <p:nvPr/>
        </p:nvSpPr>
        <p:spPr>
          <a:xfrm>
            <a:off x="221530" y="1692333"/>
            <a:ext cx="7992386" cy="4524315"/>
          </a:xfrm>
          <a:prstGeom prst="rect">
            <a:avLst/>
          </a:prstGeom>
          <a:noFill/>
        </p:spPr>
        <p:txBody>
          <a:bodyPr wrap="square" rtlCol="0">
            <a:spAutoFit/>
          </a:bodyPr>
          <a:lstStyle/>
          <a:p>
            <a:r>
              <a:rPr lang="en-US" sz="1600" dirty="0">
                <a:solidFill>
                  <a:schemeClr val="bg2"/>
                </a:solidFill>
              </a:rPr>
              <a:t>[Defect # 2]  When the users try Split quote without selecting an entry, users are properly informed that they need to select a quote. And the following message is shown.</a:t>
            </a:r>
          </a:p>
          <a:p>
            <a:endParaRPr lang="en-US" sz="1600" dirty="0">
              <a:solidFill>
                <a:schemeClr val="bg2"/>
              </a:solidFill>
            </a:endParaRPr>
          </a:p>
          <a:p>
            <a:r>
              <a:rPr lang="en-US" sz="1600" dirty="0">
                <a:solidFill>
                  <a:schemeClr val="bg2"/>
                </a:solidFill>
              </a:rPr>
              <a:t>However, clicking on “Go back” is giving an error.</a:t>
            </a:r>
          </a:p>
          <a:p>
            <a:endParaRPr lang="en-US" sz="1600" dirty="0">
              <a:solidFill>
                <a:schemeClr val="bg2"/>
              </a:solidFill>
            </a:endParaRPr>
          </a:p>
          <a:p>
            <a:endParaRPr lang="en-US" sz="1600" dirty="0">
              <a:solidFill>
                <a:schemeClr val="bg2"/>
              </a:solidFill>
            </a:endParaRPr>
          </a:p>
          <a:p>
            <a:endParaRPr lang="en-US" sz="1600" dirty="0">
              <a:solidFill>
                <a:schemeClr val="bg2"/>
              </a:solidFill>
            </a:endParaRPr>
          </a:p>
          <a:p>
            <a:endParaRPr lang="en-US" sz="1600" dirty="0">
              <a:solidFill>
                <a:schemeClr val="bg2"/>
              </a:solidFill>
            </a:endParaRPr>
          </a:p>
          <a:p>
            <a:endParaRPr lang="en-US" sz="1600" dirty="0">
              <a:solidFill>
                <a:schemeClr val="bg2"/>
              </a:solidFill>
            </a:endParaRPr>
          </a:p>
          <a:p>
            <a:endParaRPr lang="en-US" sz="1600" dirty="0">
              <a:solidFill>
                <a:schemeClr val="bg2"/>
              </a:solidFill>
            </a:endParaRPr>
          </a:p>
          <a:p>
            <a:endParaRPr lang="en-US" sz="1600" dirty="0">
              <a:solidFill>
                <a:schemeClr val="bg2"/>
              </a:solidFill>
            </a:endParaRPr>
          </a:p>
          <a:p>
            <a:endParaRPr lang="en-US" sz="1600" dirty="0">
              <a:solidFill>
                <a:schemeClr val="bg2"/>
              </a:solidFill>
            </a:endParaRPr>
          </a:p>
          <a:p>
            <a:endParaRPr lang="en-US" sz="1600" dirty="0">
              <a:solidFill>
                <a:schemeClr val="bg2"/>
              </a:solidFill>
            </a:endParaRPr>
          </a:p>
          <a:p>
            <a:endParaRPr lang="en-US" sz="1600" dirty="0">
              <a:solidFill>
                <a:schemeClr val="bg2"/>
              </a:solidFill>
            </a:endParaRPr>
          </a:p>
          <a:p>
            <a:r>
              <a:rPr lang="en-US" sz="1600" dirty="0">
                <a:solidFill>
                  <a:schemeClr val="bg2"/>
                </a:solidFill>
              </a:rPr>
              <a:t>That should be fixed. The control shall go back to the List view.</a:t>
            </a:r>
          </a:p>
          <a:p>
            <a:endParaRPr lang="en-US" sz="1600" dirty="0">
              <a:solidFill>
                <a:schemeClr val="bg2"/>
              </a:solidFill>
            </a:endParaRPr>
          </a:p>
          <a:p>
            <a:r>
              <a:rPr lang="en-US" sz="1600" dirty="0">
                <a:solidFill>
                  <a:schemeClr val="bg2"/>
                </a:solidFill>
                <a:hlinkClick r:id="rId2"/>
              </a:rPr>
              <a:t>http://localhost/quotes/admin.php</a:t>
            </a:r>
            <a:r>
              <a:rPr lang="en-US" sz="1600" dirty="0">
                <a:solidFill>
                  <a:schemeClr val="bg2"/>
                </a:solidFill>
              </a:rPr>
              <a:t> </a:t>
            </a:r>
          </a:p>
        </p:txBody>
      </p:sp>
      <p:sp>
        <p:nvSpPr>
          <p:cNvPr id="3" name="Rectangle 2">
            <a:extLst>
              <a:ext uri="{FF2B5EF4-FFF2-40B4-BE49-F238E27FC236}">
                <a16:creationId xmlns:a16="http://schemas.microsoft.com/office/drawing/2014/main" id="{B7AA879C-2DDC-4D48-866E-5C402500A1A1}"/>
              </a:ext>
            </a:extLst>
          </p:cNvPr>
          <p:cNvSpPr/>
          <p:nvPr/>
        </p:nvSpPr>
        <p:spPr>
          <a:xfrm>
            <a:off x="210532" y="1085902"/>
            <a:ext cx="4463081" cy="461665"/>
          </a:xfrm>
          <a:prstGeom prst="rect">
            <a:avLst/>
          </a:prstGeom>
        </p:spPr>
        <p:txBody>
          <a:bodyPr wrap="none">
            <a:spAutoFit/>
          </a:bodyPr>
          <a:lstStyle/>
          <a:p>
            <a:r>
              <a:rPr lang="en-US" dirty="0">
                <a:solidFill>
                  <a:srgbClr val="FF0000"/>
                </a:solidFill>
              </a:rPr>
              <a:t>http://localhost/quotes/Split.php</a:t>
            </a:r>
          </a:p>
        </p:txBody>
      </p:sp>
      <p:pic>
        <p:nvPicPr>
          <p:cNvPr id="4" name="Picture 3">
            <a:extLst>
              <a:ext uri="{FF2B5EF4-FFF2-40B4-BE49-F238E27FC236}">
                <a16:creationId xmlns:a16="http://schemas.microsoft.com/office/drawing/2014/main" id="{85BAA1B8-8818-49CF-A786-868F409C1739}"/>
              </a:ext>
            </a:extLst>
          </p:cNvPr>
          <p:cNvPicPr>
            <a:picLocks noChangeAspect="1"/>
          </p:cNvPicPr>
          <p:nvPr/>
        </p:nvPicPr>
        <p:blipFill rotWithShape="1">
          <a:blip r:embed="rId3"/>
          <a:srcRect b="44690"/>
          <a:stretch/>
        </p:blipFill>
        <p:spPr>
          <a:xfrm>
            <a:off x="-26709" y="3296499"/>
            <a:ext cx="9144000" cy="1446290"/>
          </a:xfrm>
          <a:prstGeom prst="rect">
            <a:avLst/>
          </a:prstGeom>
        </p:spPr>
      </p:pic>
    </p:spTree>
    <p:extLst>
      <p:ext uri="{BB962C8B-B14F-4D97-AF65-F5344CB8AC3E}">
        <p14:creationId xmlns:p14="http://schemas.microsoft.com/office/powerpoint/2010/main" val="161169687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8B07709-97CC-42A8-9B23-59FCDC8FAE0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TextBox 5">
            <a:extLst>
              <a:ext uri="{FF2B5EF4-FFF2-40B4-BE49-F238E27FC236}">
                <a16:creationId xmlns:a16="http://schemas.microsoft.com/office/drawing/2014/main" id="{7FB9AC0E-8734-4613-976B-11D0BEFFF939}"/>
              </a:ext>
            </a:extLst>
          </p:cNvPr>
          <p:cNvSpPr txBox="1"/>
          <p:nvPr/>
        </p:nvSpPr>
        <p:spPr>
          <a:xfrm>
            <a:off x="1066800" y="157742"/>
            <a:ext cx="7992386" cy="646331"/>
          </a:xfrm>
          <a:prstGeom prst="rect">
            <a:avLst/>
          </a:prstGeom>
          <a:noFill/>
        </p:spPr>
        <p:txBody>
          <a:bodyPr wrap="square" rtlCol="0">
            <a:spAutoFit/>
          </a:bodyPr>
          <a:lstStyle/>
          <a:p>
            <a:r>
              <a:rPr lang="en-US" sz="1800" b="1" dirty="0">
                <a:solidFill>
                  <a:schemeClr val="bg2"/>
                </a:solidFill>
              </a:rPr>
              <a:t>A2, A3 and A4 goals</a:t>
            </a:r>
          </a:p>
          <a:p>
            <a:r>
              <a:rPr lang="en-US" sz="1800" b="1" dirty="0">
                <a:solidFill>
                  <a:schemeClr val="bg2"/>
                </a:solidFill>
              </a:rPr>
              <a:t>[Defect #3]</a:t>
            </a:r>
            <a:endParaRPr lang="en-US" sz="1800" dirty="0">
              <a:solidFill>
                <a:schemeClr val="bg2"/>
              </a:solidFill>
            </a:endParaRPr>
          </a:p>
        </p:txBody>
      </p:sp>
      <p:sp>
        <p:nvSpPr>
          <p:cNvPr id="5" name="TextBox 4">
            <a:extLst>
              <a:ext uri="{FF2B5EF4-FFF2-40B4-BE49-F238E27FC236}">
                <a16:creationId xmlns:a16="http://schemas.microsoft.com/office/drawing/2014/main" id="{9A62147A-50A0-48C5-A7A5-AF2497E61EB5}"/>
              </a:ext>
            </a:extLst>
          </p:cNvPr>
          <p:cNvSpPr txBox="1"/>
          <p:nvPr/>
        </p:nvSpPr>
        <p:spPr>
          <a:xfrm>
            <a:off x="221530" y="1692333"/>
            <a:ext cx="7992386" cy="2800767"/>
          </a:xfrm>
          <a:prstGeom prst="rect">
            <a:avLst/>
          </a:prstGeom>
          <a:noFill/>
        </p:spPr>
        <p:txBody>
          <a:bodyPr wrap="square" rtlCol="0">
            <a:spAutoFit/>
          </a:bodyPr>
          <a:lstStyle/>
          <a:p>
            <a:r>
              <a:rPr lang="en-US" sz="1600" dirty="0">
                <a:solidFill>
                  <a:schemeClr val="bg2"/>
                </a:solidFill>
              </a:rPr>
              <a:t>[Defect # 3]  DEFAULT_CHUNK_SIZE is a preference which determines how the quote should be split up. </a:t>
            </a:r>
          </a:p>
          <a:p>
            <a:endParaRPr lang="en-US" sz="1600" dirty="0">
              <a:solidFill>
                <a:schemeClr val="bg2"/>
              </a:solidFill>
            </a:endParaRPr>
          </a:p>
          <a:p>
            <a:r>
              <a:rPr lang="en-US" sz="1600" dirty="0">
                <a:solidFill>
                  <a:schemeClr val="bg2"/>
                </a:solidFill>
              </a:rPr>
              <a:t>DEFAULT_CHUNK_SIZE should dictate how many characters should be there in each split (box).</a:t>
            </a:r>
          </a:p>
          <a:p>
            <a:endParaRPr lang="en-US" sz="1600" dirty="0">
              <a:solidFill>
                <a:schemeClr val="bg2"/>
              </a:solidFill>
            </a:endParaRPr>
          </a:p>
          <a:p>
            <a:r>
              <a:rPr lang="en-US" sz="1600" dirty="0">
                <a:solidFill>
                  <a:schemeClr val="bg2"/>
                </a:solidFill>
              </a:rPr>
              <a:t>But that doesn’t seem to be having any effect.</a:t>
            </a:r>
          </a:p>
          <a:p>
            <a:endParaRPr lang="en-US" sz="1600" dirty="0">
              <a:solidFill>
                <a:schemeClr val="bg2"/>
              </a:solidFill>
            </a:endParaRPr>
          </a:p>
          <a:p>
            <a:r>
              <a:rPr lang="en-US" sz="1600" dirty="0">
                <a:solidFill>
                  <a:schemeClr val="bg2"/>
                </a:solidFill>
              </a:rPr>
              <a:t>Ensure that this defect is fixed.</a:t>
            </a:r>
          </a:p>
          <a:p>
            <a:endParaRPr lang="en-US" sz="1600" dirty="0">
              <a:solidFill>
                <a:schemeClr val="bg2"/>
              </a:solidFill>
            </a:endParaRPr>
          </a:p>
          <a:p>
            <a:r>
              <a:rPr lang="en-US" sz="1600" dirty="0">
                <a:solidFill>
                  <a:schemeClr val="bg2"/>
                </a:solidFill>
              </a:rPr>
              <a:t>Splitting a quote should honor the DEFAULT_CHUNK_SIZE</a:t>
            </a:r>
          </a:p>
        </p:txBody>
      </p:sp>
      <p:sp>
        <p:nvSpPr>
          <p:cNvPr id="3" name="Rectangle 2">
            <a:extLst>
              <a:ext uri="{FF2B5EF4-FFF2-40B4-BE49-F238E27FC236}">
                <a16:creationId xmlns:a16="http://schemas.microsoft.com/office/drawing/2014/main" id="{B7AA879C-2DDC-4D48-866E-5C402500A1A1}"/>
              </a:ext>
            </a:extLst>
          </p:cNvPr>
          <p:cNvSpPr/>
          <p:nvPr/>
        </p:nvSpPr>
        <p:spPr>
          <a:xfrm>
            <a:off x="210532" y="1085902"/>
            <a:ext cx="4463081" cy="461665"/>
          </a:xfrm>
          <a:prstGeom prst="rect">
            <a:avLst/>
          </a:prstGeom>
        </p:spPr>
        <p:txBody>
          <a:bodyPr wrap="none">
            <a:spAutoFit/>
          </a:bodyPr>
          <a:lstStyle/>
          <a:p>
            <a:r>
              <a:rPr lang="en-US" dirty="0">
                <a:solidFill>
                  <a:srgbClr val="FF0000"/>
                </a:solidFill>
              </a:rPr>
              <a:t>http://localhost/quotes/Split.php</a:t>
            </a:r>
          </a:p>
        </p:txBody>
      </p:sp>
      <p:pic>
        <p:nvPicPr>
          <p:cNvPr id="7" name="Picture 6">
            <a:extLst>
              <a:ext uri="{FF2B5EF4-FFF2-40B4-BE49-F238E27FC236}">
                <a16:creationId xmlns:a16="http://schemas.microsoft.com/office/drawing/2014/main" id="{216BD484-C5E0-4A80-AF91-9DF36E5A7A34}"/>
              </a:ext>
            </a:extLst>
          </p:cNvPr>
          <p:cNvPicPr>
            <a:picLocks noChangeAspect="1"/>
          </p:cNvPicPr>
          <p:nvPr/>
        </p:nvPicPr>
        <p:blipFill>
          <a:blip r:embed="rId2"/>
          <a:stretch>
            <a:fillRect/>
          </a:stretch>
        </p:blipFill>
        <p:spPr>
          <a:xfrm>
            <a:off x="609600" y="4590104"/>
            <a:ext cx="6553200" cy="2110154"/>
          </a:xfrm>
          <a:prstGeom prst="rect">
            <a:avLst/>
          </a:prstGeom>
        </p:spPr>
      </p:pic>
    </p:spTree>
    <p:extLst>
      <p:ext uri="{BB962C8B-B14F-4D97-AF65-F5344CB8AC3E}">
        <p14:creationId xmlns:p14="http://schemas.microsoft.com/office/powerpoint/2010/main" val="323790559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8B07709-97CC-42A8-9B23-59FCDC8FAE0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TextBox 5">
            <a:extLst>
              <a:ext uri="{FF2B5EF4-FFF2-40B4-BE49-F238E27FC236}">
                <a16:creationId xmlns:a16="http://schemas.microsoft.com/office/drawing/2014/main" id="{7FB9AC0E-8734-4613-976B-11D0BEFFF939}"/>
              </a:ext>
            </a:extLst>
          </p:cNvPr>
          <p:cNvSpPr txBox="1"/>
          <p:nvPr/>
        </p:nvSpPr>
        <p:spPr>
          <a:xfrm>
            <a:off x="1066800" y="157742"/>
            <a:ext cx="7992386" cy="646331"/>
          </a:xfrm>
          <a:prstGeom prst="rect">
            <a:avLst/>
          </a:prstGeom>
          <a:noFill/>
        </p:spPr>
        <p:txBody>
          <a:bodyPr wrap="square" rtlCol="0">
            <a:spAutoFit/>
          </a:bodyPr>
          <a:lstStyle/>
          <a:p>
            <a:r>
              <a:rPr lang="en-US" sz="1800" b="1" dirty="0">
                <a:solidFill>
                  <a:schemeClr val="bg2"/>
                </a:solidFill>
              </a:rPr>
              <a:t>A2, A3 and A4 goals</a:t>
            </a:r>
          </a:p>
          <a:p>
            <a:r>
              <a:rPr lang="en-US" sz="1800" b="1" dirty="0">
                <a:solidFill>
                  <a:schemeClr val="bg2"/>
                </a:solidFill>
              </a:rPr>
              <a:t>[Enhancement #4]</a:t>
            </a:r>
            <a:endParaRPr lang="en-US" sz="1800" dirty="0">
              <a:solidFill>
                <a:schemeClr val="bg2"/>
              </a:solidFill>
            </a:endParaRPr>
          </a:p>
        </p:txBody>
      </p:sp>
      <p:sp>
        <p:nvSpPr>
          <p:cNvPr id="5" name="TextBox 4">
            <a:extLst>
              <a:ext uri="{FF2B5EF4-FFF2-40B4-BE49-F238E27FC236}">
                <a16:creationId xmlns:a16="http://schemas.microsoft.com/office/drawing/2014/main" id="{9A62147A-50A0-48C5-A7A5-AF2497E61EB5}"/>
              </a:ext>
            </a:extLst>
          </p:cNvPr>
          <p:cNvSpPr txBox="1"/>
          <p:nvPr/>
        </p:nvSpPr>
        <p:spPr>
          <a:xfrm>
            <a:off x="221530" y="1692333"/>
            <a:ext cx="7992386" cy="2554545"/>
          </a:xfrm>
          <a:prstGeom prst="rect">
            <a:avLst/>
          </a:prstGeom>
          <a:noFill/>
        </p:spPr>
        <p:txBody>
          <a:bodyPr wrap="square" rtlCol="0">
            <a:spAutoFit/>
          </a:bodyPr>
          <a:lstStyle/>
          <a:p>
            <a:r>
              <a:rPr lang="en-US" sz="1600" dirty="0">
                <a:solidFill>
                  <a:schemeClr val="bg2"/>
                </a:solidFill>
              </a:rPr>
              <a:t>[Enhancement #4] Right now, there are two tables dealing with the preferences in the DB schema.</a:t>
            </a:r>
          </a:p>
          <a:p>
            <a:endParaRPr lang="en-US" sz="1600" dirty="0">
              <a:solidFill>
                <a:schemeClr val="bg2"/>
              </a:solidFill>
            </a:endParaRPr>
          </a:p>
          <a:p>
            <a:r>
              <a:rPr lang="en-US" sz="1600" dirty="0">
                <a:solidFill>
                  <a:schemeClr val="bg2"/>
                </a:solidFill>
              </a:rPr>
              <a:t>Of these, we should rely only on “preferences”.  </a:t>
            </a:r>
          </a:p>
          <a:p>
            <a:r>
              <a:rPr lang="en-US" sz="1600" dirty="0">
                <a:solidFill>
                  <a:schemeClr val="bg2"/>
                </a:solidFill>
              </a:rPr>
              <a:t>“</a:t>
            </a:r>
            <a:r>
              <a:rPr lang="en-US" sz="1600" dirty="0" err="1">
                <a:solidFill>
                  <a:schemeClr val="bg2"/>
                </a:solidFill>
              </a:rPr>
              <a:t>pref</a:t>
            </a:r>
            <a:r>
              <a:rPr lang="en-US" sz="1600" dirty="0">
                <a:solidFill>
                  <a:schemeClr val="bg2"/>
                </a:solidFill>
              </a:rPr>
              <a:t>” should be deleted completely from the database.</a:t>
            </a:r>
          </a:p>
          <a:p>
            <a:endParaRPr lang="en-US" sz="1600" dirty="0">
              <a:solidFill>
                <a:schemeClr val="bg2"/>
              </a:solidFill>
            </a:endParaRPr>
          </a:p>
          <a:p>
            <a:r>
              <a:rPr lang="en-US" sz="1600" dirty="0">
                <a:solidFill>
                  <a:schemeClr val="bg2"/>
                </a:solidFill>
              </a:rPr>
              <a:t>If there are any references to “</a:t>
            </a:r>
            <a:r>
              <a:rPr lang="en-US" sz="1600" dirty="0" err="1">
                <a:solidFill>
                  <a:schemeClr val="bg2"/>
                </a:solidFill>
              </a:rPr>
              <a:t>pref</a:t>
            </a:r>
            <a:r>
              <a:rPr lang="en-US" sz="1600" dirty="0">
                <a:solidFill>
                  <a:schemeClr val="bg2"/>
                </a:solidFill>
              </a:rPr>
              <a:t>” table in the code, those need to be switched to use “preferences” table.</a:t>
            </a:r>
          </a:p>
          <a:p>
            <a:endParaRPr lang="en-US" sz="1600" dirty="0">
              <a:solidFill>
                <a:schemeClr val="bg2"/>
              </a:solidFill>
            </a:endParaRPr>
          </a:p>
          <a:p>
            <a:endParaRPr lang="en-US" sz="1600" dirty="0">
              <a:solidFill>
                <a:schemeClr val="bg2"/>
              </a:solidFill>
            </a:endParaRPr>
          </a:p>
        </p:txBody>
      </p:sp>
      <p:sp>
        <p:nvSpPr>
          <p:cNvPr id="3" name="Rectangle 2">
            <a:extLst>
              <a:ext uri="{FF2B5EF4-FFF2-40B4-BE49-F238E27FC236}">
                <a16:creationId xmlns:a16="http://schemas.microsoft.com/office/drawing/2014/main" id="{B7AA879C-2DDC-4D48-866E-5C402500A1A1}"/>
              </a:ext>
            </a:extLst>
          </p:cNvPr>
          <p:cNvSpPr/>
          <p:nvPr/>
        </p:nvSpPr>
        <p:spPr>
          <a:xfrm>
            <a:off x="210532" y="1085902"/>
            <a:ext cx="4463081" cy="461665"/>
          </a:xfrm>
          <a:prstGeom prst="rect">
            <a:avLst/>
          </a:prstGeom>
        </p:spPr>
        <p:txBody>
          <a:bodyPr wrap="none">
            <a:spAutoFit/>
          </a:bodyPr>
          <a:lstStyle/>
          <a:p>
            <a:r>
              <a:rPr lang="en-US" dirty="0">
                <a:solidFill>
                  <a:srgbClr val="FF0000"/>
                </a:solidFill>
              </a:rPr>
              <a:t>http://localhost/quotes/Split.php</a:t>
            </a:r>
          </a:p>
        </p:txBody>
      </p:sp>
      <p:pic>
        <p:nvPicPr>
          <p:cNvPr id="4" name="Picture 3">
            <a:extLst>
              <a:ext uri="{FF2B5EF4-FFF2-40B4-BE49-F238E27FC236}">
                <a16:creationId xmlns:a16="http://schemas.microsoft.com/office/drawing/2014/main" id="{DF174F14-BD8B-4AAD-809A-17A8A7D646F3}"/>
              </a:ext>
            </a:extLst>
          </p:cNvPr>
          <p:cNvPicPr>
            <a:picLocks noChangeAspect="1"/>
          </p:cNvPicPr>
          <p:nvPr/>
        </p:nvPicPr>
        <p:blipFill>
          <a:blip r:embed="rId2"/>
          <a:stretch>
            <a:fillRect/>
          </a:stretch>
        </p:blipFill>
        <p:spPr>
          <a:xfrm>
            <a:off x="471487" y="4403667"/>
            <a:ext cx="8201025" cy="1524000"/>
          </a:xfrm>
          <a:prstGeom prst="rect">
            <a:avLst/>
          </a:prstGeom>
        </p:spPr>
      </p:pic>
    </p:spTree>
    <p:extLst>
      <p:ext uri="{BB962C8B-B14F-4D97-AF65-F5344CB8AC3E}">
        <p14:creationId xmlns:p14="http://schemas.microsoft.com/office/powerpoint/2010/main" val="78681532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8B07709-97CC-42A8-9B23-59FCDC8FAE0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TextBox 5">
            <a:extLst>
              <a:ext uri="{FF2B5EF4-FFF2-40B4-BE49-F238E27FC236}">
                <a16:creationId xmlns:a16="http://schemas.microsoft.com/office/drawing/2014/main" id="{7FB9AC0E-8734-4613-976B-11D0BEFFF939}"/>
              </a:ext>
            </a:extLst>
          </p:cNvPr>
          <p:cNvSpPr txBox="1"/>
          <p:nvPr/>
        </p:nvSpPr>
        <p:spPr>
          <a:xfrm>
            <a:off x="1066800" y="157742"/>
            <a:ext cx="7992386" cy="646331"/>
          </a:xfrm>
          <a:prstGeom prst="rect">
            <a:avLst/>
          </a:prstGeom>
          <a:noFill/>
        </p:spPr>
        <p:txBody>
          <a:bodyPr wrap="square" rtlCol="0">
            <a:spAutoFit/>
          </a:bodyPr>
          <a:lstStyle/>
          <a:p>
            <a:r>
              <a:rPr lang="en-US" sz="1800" b="1" dirty="0">
                <a:solidFill>
                  <a:schemeClr val="bg2"/>
                </a:solidFill>
              </a:rPr>
              <a:t>A2, A3 and A4 goals</a:t>
            </a:r>
          </a:p>
          <a:p>
            <a:r>
              <a:rPr lang="en-US" sz="1800" b="1" dirty="0">
                <a:solidFill>
                  <a:schemeClr val="bg2"/>
                </a:solidFill>
              </a:rPr>
              <a:t>[Enhancement #5]</a:t>
            </a:r>
            <a:endParaRPr lang="en-US" sz="1800" dirty="0">
              <a:solidFill>
                <a:schemeClr val="bg2"/>
              </a:solidFill>
            </a:endParaRPr>
          </a:p>
        </p:txBody>
      </p:sp>
      <p:sp>
        <p:nvSpPr>
          <p:cNvPr id="5" name="TextBox 4">
            <a:extLst>
              <a:ext uri="{FF2B5EF4-FFF2-40B4-BE49-F238E27FC236}">
                <a16:creationId xmlns:a16="http://schemas.microsoft.com/office/drawing/2014/main" id="{9A62147A-50A0-48C5-A7A5-AF2497E61EB5}"/>
              </a:ext>
            </a:extLst>
          </p:cNvPr>
          <p:cNvSpPr txBox="1"/>
          <p:nvPr/>
        </p:nvSpPr>
        <p:spPr>
          <a:xfrm>
            <a:off x="221530" y="1692333"/>
            <a:ext cx="7992386" cy="3785652"/>
          </a:xfrm>
          <a:prstGeom prst="rect">
            <a:avLst/>
          </a:prstGeom>
          <a:noFill/>
        </p:spPr>
        <p:txBody>
          <a:bodyPr wrap="square" rtlCol="0">
            <a:spAutoFit/>
          </a:bodyPr>
          <a:lstStyle/>
          <a:p>
            <a:r>
              <a:rPr lang="en-US" sz="1600" dirty="0">
                <a:solidFill>
                  <a:schemeClr val="bg2"/>
                </a:solidFill>
              </a:rPr>
              <a:t>[Enhancement #5] Right now, the split quote preserves all the punctuation marks.</a:t>
            </a:r>
          </a:p>
          <a:p>
            <a:endParaRPr lang="en-US" sz="1600" dirty="0">
              <a:solidFill>
                <a:schemeClr val="bg2"/>
              </a:solidFill>
            </a:endParaRPr>
          </a:p>
          <a:p>
            <a:r>
              <a:rPr lang="en-US" sz="1600" dirty="0">
                <a:solidFill>
                  <a:schemeClr val="bg2"/>
                </a:solidFill>
              </a:rPr>
              <a:t>However, the instructor is not sure whether the end-users like it or not.</a:t>
            </a:r>
          </a:p>
          <a:p>
            <a:r>
              <a:rPr lang="en-US" sz="1600" dirty="0">
                <a:solidFill>
                  <a:schemeClr val="bg2"/>
                </a:solidFill>
              </a:rPr>
              <a:t>Do they want the split to happen with the punctuation marks?</a:t>
            </a:r>
          </a:p>
          <a:p>
            <a:r>
              <a:rPr lang="en-US" sz="1600" dirty="0">
                <a:solidFill>
                  <a:schemeClr val="bg2"/>
                </a:solidFill>
              </a:rPr>
              <a:t>OR do they want the split without the punctuation marks?</a:t>
            </a:r>
          </a:p>
          <a:p>
            <a:endParaRPr lang="en-US" sz="1600" dirty="0">
              <a:solidFill>
                <a:schemeClr val="bg2"/>
              </a:solidFill>
            </a:endParaRPr>
          </a:p>
          <a:p>
            <a:r>
              <a:rPr lang="en-US" sz="1600" dirty="0">
                <a:solidFill>
                  <a:schemeClr val="bg2"/>
                </a:solidFill>
              </a:rPr>
              <a:t>Perhaps, some users want it with the punctuation marks. And some users want it without the punctuation marks.</a:t>
            </a:r>
          </a:p>
          <a:p>
            <a:endParaRPr lang="en-US" sz="1600" dirty="0">
              <a:solidFill>
                <a:schemeClr val="bg2"/>
              </a:solidFill>
            </a:endParaRPr>
          </a:p>
          <a:p>
            <a:r>
              <a:rPr lang="en-US" sz="1600" dirty="0">
                <a:solidFill>
                  <a:schemeClr val="bg2"/>
                </a:solidFill>
              </a:rPr>
              <a:t>To support this variability, we would like to rely on another preference.</a:t>
            </a:r>
          </a:p>
          <a:p>
            <a:endParaRPr lang="en-US" sz="1600" dirty="0">
              <a:solidFill>
                <a:schemeClr val="bg2"/>
              </a:solidFill>
            </a:endParaRPr>
          </a:p>
          <a:p>
            <a:r>
              <a:rPr lang="en-US" sz="1600" dirty="0">
                <a:solidFill>
                  <a:schemeClr val="bg2"/>
                </a:solidFill>
              </a:rPr>
              <a:t>KEEP_PUNCTUATION_MARKS = TRUE   (will keep the punctuation marks) (default)</a:t>
            </a:r>
          </a:p>
          <a:p>
            <a:r>
              <a:rPr lang="en-US" sz="1600" dirty="0">
                <a:solidFill>
                  <a:schemeClr val="bg2"/>
                </a:solidFill>
              </a:rPr>
              <a:t>KEEP_PUNCTUATION_MARKS = FALSE (will delete the punctuation mark)</a:t>
            </a:r>
          </a:p>
          <a:p>
            <a:endParaRPr lang="en-US" sz="1600" dirty="0">
              <a:solidFill>
                <a:schemeClr val="bg2"/>
              </a:solidFill>
            </a:endParaRPr>
          </a:p>
          <a:p>
            <a:endParaRPr lang="en-US" sz="1600" dirty="0">
              <a:solidFill>
                <a:schemeClr val="bg2"/>
              </a:solidFill>
            </a:endParaRPr>
          </a:p>
        </p:txBody>
      </p:sp>
      <p:sp>
        <p:nvSpPr>
          <p:cNvPr id="3" name="Rectangle 2">
            <a:extLst>
              <a:ext uri="{FF2B5EF4-FFF2-40B4-BE49-F238E27FC236}">
                <a16:creationId xmlns:a16="http://schemas.microsoft.com/office/drawing/2014/main" id="{B7AA879C-2DDC-4D48-866E-5C402500A1A1}"/>
              </a:ext>
            </a:extLst>
          </p:cNvPr>
          <p:cNvSpPr/>
          <p:nvPr/>
        </p:nvSpPr>
        <p:spPr>
          <a:xfrm>
            <a:off x="210532" y="1085902"/>
            <a:ext cx="4463081" cy="461665"/>
          </a:xfrm>
          <a:prstGeom prst="rect">
            <a:avLst/>
          </a:prstGeom>
        </p:spPr>
        <p:txBody>
          <a:bodyPr wrap="none">
            <a:spAutoFit/>
          </a:bodyPr>
          <a:lstStyle/>
          <a:p>
            <a:r>
              <a:rPr lang="en-US" dirty="0">
                <a:solidFill>
                  <a:srgbClr val="FF0000"/>
                </a:solidFill>
              </a:rPr>
              <a:t>http://localhost/quotes/Split.php</a:t>
            </a:r>
          </a:p>
        </p:txBody>
      </p:sp>
    </p:spTree>
    <p:extLst>
      <p:ext uri="{BB962C8B-B14F-4D97-AF65-F5344CB8AC3E}">
        <p14:creationId xmlns:p14="http://schemas.microsoft.com/office/powerpoint/2010/main" val="172322173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8B07709-97CC-42A8-9B23-59FCDC8FAE0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cs typeface="+mn-cs"/>
            </a:endParaRPr>
          </a:p>
        </p:txBody>
      </p:sp>
      <p:sp>
        <p:nvSpPr>
          <p:cNvPr id="6" name="TextBox 5">
            <a:extLst>
              <a:ext uri="{FF2B5EF4-FFF2-40B4-BE49-F238E27FC236}">
                <a16:creationId xmlns:a16="http://schemas.microsoft.com/office/drawing/2014/main" id="{7FB9AC0E-8734-4613-976B-11D0BEFFF939}"/>
              </a:ext>
            </a:extLst>
          </p:cNvPr>
          <p:cNvSpPr txBox="1"/>
          <p:nvPr/>
        </p:nvSpPr>
        <p:spPr>
          <a:xfrm>
            <a:off x="1066800" y="157742"/>
            <a:ext cx="7992386" cy="646331"/>
          </a:xfrm>
          <a:prstGeom prst="rect">
            <a:avLst/>
          </a:prstGeom>
          <a:noFill/>
        </p:spPr>
        <p:txBody>
          <a:bodyPr wrap="square" rtlCol="0">
            <a:spAutoFit/>
          </a:bodyPr>
          <a:lstStyle/>
          <a:p>
            <a:r>
              <a:rPr lang="en-US" sz="1800" b="1" dirty="0">
                <a:solidFill>
                  <a:schemeClr val="bg2"/>
                </a:solidFill>
              </a:rPr>
              <a:t>A2, A3 and A4 goals</a:t>
            </a:r>
          </a:p>
          <a:p>
            <a:r>
              <a:rPr lang="en-US" sz="1800" b="1" dirty="0">
                <a:solidFill>
                  <a:schemeClr val="bg2"/>
                </a:solidFill>
              </a:rPr>
              <a:t>[Enhancement #6]</a:t>
            </a:r>
            <a:endParaRPr lang="en-US" sz="1800" dirty="0">
              <a:solidFill>
                <a:schemeClr val="bg2"/>
              </a:solidFill>
            </a:endParaRPr>
          </a:p>
        </p:txBody>
      </p:sp>
      <p:sp>
        <p:nvSpPr>
          <p:cNvPr id="5" name="TextBox 4">
            <a:extLst>
              <a:ext uri="{FF2B5EF4-FFF2-40B4-BE49-F238E27FC236}">
                <a16:creationId xmlns:a16="http://schemas.microsoft.com/office/drawing/2014/main" id="{9A62147A-50A0-48C5-A7A5-AF2497E61EB5}"/>
              </a:ext>
            </a:extLst>
          </p:cNvPr>
          <p:cNvSpPr txBox="1"/>
          <p:nvPr/>
        </p:nvSpPr>
        <p:spPr>
          <a:xfrm>
            <a:off x="221530" y="1692333"/>
            <a:ext cx="7992386" cy="1815882"/>
          </a:xfrm>
          <a:prstGeom prst="rect">
            <a:avLst/>
          </a:prstGeom>
          <a:noFill/>
        </p:spPr>
        <p:txBody>
          <a:bodyPr wrap="square" rtlCol="0">
            <a:spAutoFit/>
          </a:bodyPr>
          <a:lstStyle/>
          <a:p>
            <a:r>
              <a:rPr lang="en-US" sz="1600" dirty="0">
                <a:solidFill>
                  <a:schemeClr val="bg2"/>
                </a:solidFill>
              </a:rPr>
              <a:t>[Enhancement #6] Right now, the split quote can not be played.</a:t>
            </a:r>
          </a:p>
          <a:p>
            <a:r>
              <a:rPr lang="en-US" sz="1600" dirty="0">
                <a:solidFill>
                  <a:schemeClr val="bg2"/>
                </a:solidFill>
              </a:rPr>
              <a:t>(Take a look at the </a:t>
            </a:r>
            <a:r>
              <a:rPr lang="en-US" sz="1600" dirty="0" err="1">
                <a:solidFill>
                  <a:schemeClr val="bg2"/>
                </a:solidFill>
              </a:rPr>
              <a:t>DropQuote</a:t>
            </a:r>
            <a:r>
              <a:rPr lang="en-US" sz="1600" dirty="0">
                <a:solidFill>
                  <a:schemeClr val="bg2"/>
                </a:solidFill>
              </a:rPr>
              <a:t> and </a:t>
            </a:r>
            <a:r>
              <a:rPr lang="en-US" sz="1600" dirty="0" err="1">
                <a:solidFill>
                  <a:schemeClr val="bg2"/>
                </a:solidFill>
              </a:rPr>
              <a:t>ScrambleQuote</a:t>
            </a:r>
            <a:r>
              <a:rPr lang="en-US" sz="1600" dirty="0">
                <a:solidFill>
                  <a:schemeClr val="bg2"/>
                </a:solidFill>
              </a:rPr>
              <a:t>; They can be played).</a:t>
            </a:r>
          </a:p>
          <a:p>
            <a:endParaRPr lang="en-US" sz="1600" dirty="0">
              <a:solidFill>
                <a:schemeClr val="bg2"/>
              </a:solidFill>
            </a:endParaRPr>
          </a:p>
          <a:p>
            <a:r>
              <a:rPr lang="en-US" sz="1600" dirty="0">
                <a:solidFill>
                  <a:schemeClr val="bg2"/>
                </a:solidFill>
              </a:rPr>
              <a:t>Support playing the “</a:t>
            </a:r>
            <a:r>
              <a:rPr lang="en-US" sz="1600" dirty="0" err="1">
                <a:solidFill>
                  <a:schemeClr val="bg2"/>
                </a:solidFill>
              </a:rPr>
              <a:t>SplitQuote</a:t>
            </a:r>
            <a:r>
              <a:rPr lang="en-US" sz="1600" dirty="0">
                <a:solidFill>
                  <a:schemeClr val="bg2"/>
                </a:solidFill>
              </a:rPr>
              <a:t>”. When the Split quote is clicked on the main home page, the quote is played in the “split” mode.</a:t>
            </a:r>
          </a:p>
          <a:p>
            <a:endParaRPr lang="en-US" sz="1600" dirty="0">
              <a:solidFill>
                <a:schemeClr val="bg2"/>
              </a:solidFill>
            </a:endParaRPr>
          </a:p>
          <a:p>
            <a:r>
              <a:rPr lang="en-US" sz="1600" dirty="0">
                <a:solidFill>
                  <a:schemeClr val="bg2"/>
                </a:solidFill>
                <a:hlinkClick r:id="rId2"/>
              </a:rPr>
              <a:t>http://localhost/quotes/feelingLucky/feelingLucky.php?type=splitter&amp;id=403</a:t>
            </a:r>
            <a:r>
              <a:rPr lang="en-US" sz="1600" dirty="0">
                <a:solidFill>
                  <a:schemeClr val="bg2"/>
                </a:solidFill>
              </a:rPr>
              <a:t> </a:t>
            </a:r>
          </a:p>
        </p:txBody>
      </p:sp>
      <p:sp>
        <p:nvSpPr>
          <p:cNvPr id="3" name="Rectangle 2">
            <a:extLst>
              <a:ext uri="{FF2B5EF4-FFF2-40B4-BE49-F238E27FC236}">
                <a16:creationId xmlns:a16="http://schemas.microsoft.com/office/drawing/2014/main" id="{B7AA879C-2DDC-4D48-866E-5C402500A1A1}"/>
              </a:ext>
            </a:extLst>
          </p:cNvPr>
          <p:cNvSpPr/>
          <p:nvPr/>
        </p:nvSpPr>
        <p:spPr>
          <a:xfrm>
            <a:off x="210532" y="1085902"/>
            <a:ext cx="4463081" cy="461665"/>
          </a:xfrm>
          <a:prstGeom prst="rect">
            <a:avLst/>
          </a:prstGeom>
        </p:spPr>
        <p:txBody>
          <a:bodyPr wrap="none">
            <a:spAutoFit/>
          </a:bodyPr>
          <a:lstStyle/>
          <a:p>
            <a:r>
              <a:rPr lang="en-US" dirty="0">
                <a:solidFill>
                  <a:srgbClr val="FF0000"/>
                </a:solidFill>
              </a:rPr>
              <a:t>http://localhost/quotes/Split.php</a:t>
            </a:r>
          </a:p>
        </p:txBody>
      </p:sp>
      <p:pic>
        <p:nvPicPr>
          <p:cNvPr id="4" name="Picture 3">
            <a:extLst>
              <a:ext uri="{FF2B5EF4-FFF2-40B4-BE49-F238E27FC236}">
                <a16:creationId xmlns:a16="http://schemas.microsoft.com/office/drawing/2014/main" id="{9F0D8E34-7AE6-45F1-837A-F43C77552554}"/>
              </a:ext>
            </a:extLst>
          </p:cNvPr>
          <p:cNvPicPr>
            <a:picLocks noChangeAspect="1"/>
          </p:cNvPicPr>
          <p:nvPr/>
        </p:nvPicPr>
        <p:blipFill>
          <a:blip r:embed="rId3"/>
          <a:stretch>
            <a:fillRect/>
          </a:stretch>
        </p:blipFill>
        <p:spPr>
          <a:xfrm>
            <a:off x="1447800" y="3913025"/>
            <a:ext cx="6096000" cy="2511491"/>
          </a:xfrm>
          <a:prstGeom prst="rect">
            <a:avLst/>
          </a:prstGeom>
        </p:spPr>
      </p:pic>
    </p:spTree>
    <p:extLst>
      <p:ext uri="{BB962C8B-B14F-4D97-AF65-F5344CB8AC3E}">
        <p14:creationId xmlns:p14="http://schemas.microsoft.com/office/powerpoint/2010/main" val="208015281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PROJECT_OPEN" val="0"/>
  <p:tag name="ARTICULATE_SLIDE_COUNT" val="29"/>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jasthi">
  <a:themeElements>
    <a:clrScheme name="jasthi.pot 9">
      <a:dk1>
        <a:srgbClr val="220011"/>
      </a:dk1>
      <a:lt1>
        <a:srgbClr val="FFFFFF"/>
      </a:lt1>
      <a:dk2>
        <a:srgbClr val="0F3A68"/>
      </a:dk2>
      <a:lt2>
        <a:srgbClr val="FFFFFF"/>
      </a:lt2>
      <a:accent1>
        <a:srgbClr val="CAD704"/>
      </a:accent1>
      <a:accent2>
        <a:srgbClr val="204658"/>
      </a:accent2>
      <a:accent3>
        <a:srgbClr val="AAAEB9"/>
      </a:accent3>
      <a:accent4>
        <a:srgbClr val="DADADA"/>
      </a:accent4>
      <a:accent5>
        <a:srgbClr val="E1E8AA"/>
      </a:accent5>
      <a:accent6>
        <a:srgbClr val="1C3F4F"/>
      </a:accent6>
      <a:hlink>
        <a:srgbClr val="000066"/>
      </a:hlink>
      <a:folHlink>
        <a:srgbClr val="F07600"/>
      </a:folHlink>
    </a:clrScheme>
    <a:fontScheme name="jasthi.po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FFFF">
            <a:alpha val="50000"/>
          </a:srgbClr>
        </a:solidFill>
        <a:ln w="28575" cap="flat" cmpd="sng" algn="ctr">
          <a:solidFill>
            <a:schemeClr val="bg1"/>
          </a:solidFill>
          <a:prstDash val="solid"/>
          <a:round/>
          <a:headEnd type="none" w="sm" len="sm"/>
          <a:tailEnd type="stealth" w="lg" len="lg"/>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0FFFF">
            <a:alpha val="50000"/>
          </a:srgbClr>
        </a:solidFill>
        <a:ln w="28575" cap="flat" cmpd="sng" algn="ctr">
          <a:solidFill>
            <a:schemeClr val="bg1"/>
          </a:solidFill>
          <a:prstDash val="solid"/>
          <a:round/>
          <a:headEnd type="none" w="sm" len="sm"/>
          <a:tailEnd type="stealth" w="lg" len="lg"/>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jasthi.pot 1">
        <a:dk1>
          <a:srgbClr val="220011"/>
        </a:dk1>
        <a:lt1>
          <a:srgbClr val="FFFFCC"/>
        </a:lt1>
        <a:dk2>
          <a:srgbClr val="660033"/>
        </a:dk2>
        <a:lt2>
          <a:srgbClr val="FFCC00"/>
        </a:lt2>
        <a:accent1>
          <a:srgbClr val="CC0099"/>
        </a:accent1>
        <a:accent2>
          <a:srgbClr val="56002B"/>
        </a:accent2>
        <a:accent3>
          <a:srgbClr val="B8AAAD"/>
        </a:accent3>
        <a:accent4>
          <a:srgbClr val="DADAAE"/>
        </a:accent4>
        <a:accent5>
          <a:srgbClr val="E2AACA"/>
        </a:accent5>
        <a:accent6>
          <a:srgbClr val="4D0026"/>
        </a:accent6>
        <a:hlink>
          <a:srgbClr val="9C004E"/>
        </a:hlink>
        <a:folHlink>
          <a:srgbClr val="FF6600"/>
        </a:folHlink>
      </a:clrScheme>
      <a:clrMap bg1="dk2" tx1="lt1" bg2="dk1" tx2="lt2" accent1="accent1" accent2="accent2" accent3="accent3" accent4="accent4" accent5="accent5" accent6="accent6" hlink="hlink" folHlink="folHlink"/>
    </a:extraClrScheme>
    <a:extraClrScheme>
      <a:clrScheme name="jasthi.pot 2">
        <a:dk1>
          <a:srgbClr val="000F1E"/>
        </a:dk1>
        <a:lt1>
          <a:srgbClr val="FFFFFF"/>
        </a:lt1>
        <a:dk2>
          <a:srgbClr val="003366"/>
        </a:dk2>
        <a:lt2>
          <a:srgbClr val="33CCCC"/>
        </a:lt2>
        <a:accent1>
          <a:srgbClr val="006699"/>
        </a:accent1>
        <a:accent2>
          <a:srgbClr val="003366"/>
        </a:accent2>
        <a:accent3>
          <a:srgbClr val="AAADB8"/>
        </a:accent3>
        <a:accent4>
          <a:srgbClr val="DADADA"/>
        </a:accent4>
        <a:accent5>
          <a:srgbClr val="AAB8CA"/>
        </a:accent5>
        <a:accent6>
          <a:srgbClr val="002D5C"/>
        </a:accent6>
        <a:hlink>
          <a:srgbClr val="0099CC"/>
        </a:hlink>
        <a:folHlink>
          <a:srgbClr val="009999"/>
        </a:folHlink>
      </a:clrScheme>
      <a:clrMap bg1="dk2" tx1="lt1" bg2="dk1" tx2="lt2" accent1="accent1" accent2="accent2" accent3="accent3" accent4="accent4" accent5="accent5" accent6="accent6" hlink="hlink" folHlink="folHlink"/>
    </a:extraClrScheme>
    <a:extraClrScheme>
      <a:clrScheme name="jasthi.pot 3">
        <a:dk1>
          <a:srgbClr val="002F2E"/>
        </a:dk1>
        <a:lt1>
          <a:srgbClr val="FFFFFF"/>
        </a:lt1>
        <a:dk2>
          <a:srgbClr val="008080"/>
        </a:dk2>
        <a:lt2>
          <a:srgbClr val="66FFCC"/>
        </a:lt2>
        <a:accent1>
          <a:srgbClr val="0099CC"/>
        </a:accent1>
        <a:accent2>
          <a:srgbClr val="005250"/>
        </a:accent2>
        <a:accent3>
          <a:srgbClr val="AAC0C0"/>
        </a:accent3>
        <a:accent4>
          <a:srgbClr val="DADADA"/>
        </a:accent4>
        <a:accent5>
          <a:srgbClr val="AACAE2"/>
        </a:accent5>
        <a:accent6>
          <a:srgbClr val="004948"/>
        </a:accent6>
        <a:hlink>
          <a:srgbClr val="00CC99"/>
        </a:hlink>
        <a:folHlink>
          <a:srgbClr val="009999"/>
        </a:folHlink>
      </a:clrScheme>
      <a:clrMap bg1="dk2" tx1="lt1" bg2="dk1" tx2="lt2" accent1="accent1" accent2="accent2" accent3="accent3" accent4="accent4" accent5="accent5" accent6="accent6" hlink="hlink" folHlink="folHlink"/>
    </a:extraClrScheme>
    <a:extraClrScheme>
      <a:clrScheme name="jasthi.pot 4">
        <a:dk1>
          <a:srgbClr val="000022"/>
        </a:dk1>
        <a:lt1>
          <a:srgbClr val="FFFFFF"/>
        </a:lt1>
        <a:dk2>
          <a:srgbClr val="000066"/>
        </a:dk2>
        <a:lt2>
          <a:srgbClr val="FFCC00"/>
        </a:lt2>
        <a:accent1>
          <a:srgbClr val="666699"/>
        </a:accent1>
        <a:accent2>
          <a:srgbClr val="000048"/>
        </a:accent2>
        <a:accent3>
          <a:srgbClr val="AAAAB8"/>
        </a:accent3>
        <a:accent4>
          <a:srgbClr val="DADADA"/>
        </a:accent4>
        <a:accent5>
          <a:srgbClr val="B8B8CA"/>
        </a:accent5>
        <a:accent6>
          <a:srgbClr val="000040"/>
        </a:accent6>
        <a:hlink>
          <a:srgbClr val="9999FF"/>
        </a:hlink>
        <a:folHlink>
          <a:srgbClr val="000099"/>
        </a:folHlink>
      </a:clrScheme>
      <a:clrMap bg1="dk2" tx1="lt1" bg2="dk1" tx2="lt2" accent1="accent1" accent2="accent2" accent3="accent3" accent4="accent4" accent5="accent5" accent6="accent6" hlink="hlink" folHlink="folHlink"/>
    </a:extraClrScheme>
    <a:extraClrScheme>
      <a:clrScheme name="jasthi.pot 5">
        <a:dk1>
          <a:srgbClr val="663300"/>
        </a:dk1>
        <a:lt1>
          <a:srgbClr val="FFFFFF"/>
        </a:lt1>
        <a:dk2>
          <a:srgbClr val="000000"/>
        </a:dk2>
        <a:lt2>
          <a:srgbClr val="FFFF99"/>
        </a:lt2>
        <a:accent1>
          <a:srgbClr val="FFCC66"/>
        </a:accent1>
        <a:accent2>
          <a:srgbClr val="FFFFCC"/>
        </a:accent2>
        <a:accent3>
          <a:srgbClr val="FFFFFF"/>
        </a:accent3>
        <a:accent4>
          <a:srgbClr val="562A00"/>
        </a:accent4>
        <a:accent5>
          <a:srgbClr val="FFE2B8"/>
        </a:accent5>
        <a:accent6>
          <a:srgbClr val="E7E7B9"/>
        </a:accent6>
        <a:hlink>
          <a:srgbClr val="FFCC00"/>
        </a:hlink>
        <a:folHlink>
          <a:srgbClr val="FF7C80"/>
        </a:folHlink>
      </a:clrScheme>
      <a:clrMap bg1="lt1" tx1="dk1" bg2="lt2" tx2="dk2" accent1="accent1" accent2="accent2" accent3="accent3" accent4="accent4" accent5="accent5" accent6="accent6" hlink="hlink" folHlink="folHlink"/>
    </a:extraClrScheme>
    <a:extraClrScheme>
      <a:clrScheme name="jasthi.pot 6">
        <a:dk1>
          <a:srgbClr val="000000"/>
        </a:dk1>
        <a:lt1>
          <a:srgbClr val="FFFFFF"/>
        </a:lt1>
        <a:dk2>
          <a:srgbClr val="000000"/>
        </a:dk2>
        <a:lt2>
          <a:srgbClr val="C0C0C0"/>
        </a:lt2>
        <a:accent1>
          <a:srgbClr val="CBCBCB"/>
        </a:accent1>
        <a:accent2>
          <a:srgbClr val="EAEAEA"/>
        </a:accent2>
        <a:accent3>
          <a:srgbClr val="FFFFFF"/>
        </a:accent3>
        <a:accent4>
          <a:srgbClr val="000000"/>
        </a:accent4>
        <a:accent5>
          <a:srgbClr val="E2E2E2"/>
        </a:accent5>
        <a:accent6>
          <a:srgbClr val="D4D4D4"/>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jasthi.pot 7">
        <a:dk1>
          <a:srgbClr val="220011"/>
        </a:dk1>
        <a:lt1>
          <a:srgbClr val="FFFFFF"/>
        </a:lt1>
        <a:dk2>
          <a:srgbClr val="0F3A68"/>
        </a:dk2>
        <a:lt2>
          <a:srgbClr val="FFFFFF"/>
        </a:lt2>
        <a:accent1>
          <a:srgbClr val="CAD704"/>
        </a:accent1>
        <a:accent2>
          <a:srgbClr val="204658"/>
        </a:accent2>
        <a:accent3>
          <a:srgbClr val="AAAEB9"/>
        </a:accent3>
        <a:accent4>
          <a:srgbClr val="DADADA"/>
        </a:accent4>
        <a:accent5>
          <a:srgbClr val="E1E8AA"/>
        </a:accent5>
        <a:accent6>
          <a:srgbClr val="1C3F4F"/>
        </a:accent6>
        <a:hlink>
          <a:srgbClr val="9C004E"/>
        </a:hlink>
        <a:folHlink>
          <a:srgbClr val="FF6600"/>
        </a:folHlink>
      </a:clrScheme>
      <a:clrMap bg1="dk2" tx1="lt1" bg2="dk1" tx2="lt2" accent1="accent1" accent2="accent2" accent3="accent3" accent4="accent4" accent5="accent5" accent6="accent6" hlink="hlink" folHlink="folHlink"/>
    </a:extraClrScheme>
    <a:extraClrScheme>
      <a:clrScheme name="jasthi.pot 8">
        <a:dk1>
          <a:srgbClr val="220011"/>
        </a:dk1>
        <a:lt1>
          <a:srgbClr val="FFFFFF"/>
        </a:lt1>
        <a:dk2>
          <a:srgbClr val="0F3A68"/>
        </a:dk2>
        <a:lt2>
          <a:srgbClr val="FFFFFF"/>
        </a:lt2>
        <a:accent1>
          <a:srgbClr val="CAD704"/>
        </a:accent1>
        <a:accent2>
          <a:srgbClr val="204658"/>
        </a:accent2>
        <a:accent3>
          <a:srgbClr val="AAAEB9"/>
        </a:accent3>
        <a:accent4>
          <a:srgbClr val="DADADA"/>
        </a:accent4>
        <a:accent5>
          <a:srgbClr val="E1E8AA"/>
        </a:accent5>
        <a:accent6>
          <a:srgbClr val="1C3F4F"/>
        </a:accent6>
        <a:hlink>
          <a:srgbClr val="FFC94C"/>
        </a:hlink>
        <a:folHlink>
          <a:srgbClr val="F07600"/>
        </a:folHlink>
      </a:clrScheme>
      <a:clrMap bg1="dk2" tx1="lt1" bg2="dk1" tx2="lt2" accent1="accent1" accent2="accent2" accent3="accent3" accent4="accent4" accent5="accent5" accent6="accent6" hlink="hlink" folHlink="folHlink"/>
    </a:extraClrScheme>
    <a:extraClrScheme>
      <a:clrScheme name="jasthi.pot 9">
        <a:dk1>
          <a:srgbClr val="220011"/>
        </a:dk1>
        <a:lt1>
          <a:srgbClr val="FFFFFF"/>
        </a:lt1>
        <a:dk2>
          <a:srgbClr val="0F3A68"/>
        </a:dk2>
        <a:lt2>
          <a:srgbClr val="FFFFFF"/>
        </a:lt2>
        <a:accent1>
          <a:srgbClr val="CAD704"/>
        </a:accent1>
        <a:accent2>
          <a:srgbClr val="204658"/>
        </a:accent2>
        <a:accent3>
          <a:srgbClr val="AAAEB9"/>
        </a:accent3>
        <a:accent4>
          <a:srgbClr val="DADADA"/>
        </a:accent4>
        <a:accent5>
          <a:srgbClr val="E1E8AA"/>
        </a:accent5>
        <a:accent6>
          <a:srgbClr val="1C3F4F"/>
        </a:accent6>
        <a:hlink>
          <a:srgbClr val="000066"/>
        </a:hlink>
        <a:folHlink>
          <a:srgbClr val="F07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Office\Templates\jasthi.pot</Template>
  <TotalTime>7840</TotalTime>
  <Pages>25</Pages>
  <Words>1764</Words>
  <Application>Microsoft Office PowerPoint</Application>
  <PresentationFormat>On-screen Show (4:3)</PresentationFormat>
  <Paragraphs>241</Paragraphs>
  <Slides>30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Book Antiqua</vt:lpstr>
      <vt:lpstr>Times New Roman</vt:lpstr>
      <vt:lpstr>jasthi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Computing Fundamentals with C++</dc:title>
  <dc:subject>Lecture notes for CmpSc 101, 201, 203</dc:subject>
  <dc:creator>Rick Mercer - Instructor of Engineering and Computer Science</dc:creator>
  <cp:keywords>Chapter 6;C_Unrestricted</cp:keywords>
  <cp:lastModifiedBy>Jasthi, Jasthi (DI SW LCS DEVOPS)</cp:lastModifiedBy>
  <cp:revision>817</cp:revision>
  <cp:lastPrinted>2001-01-24T14:10:52Z</cp:lastPrinted>
  <dcterms:created xsi:type="dcterms:W3CDTF">1996-11-12T16:26:02Z</dcterms:created>
  <dcterms:modified xsi:type="dcterms:W3CDTF">2021-05-21T21:25:02Z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2F7729D9-822F-490E-B637-6C89EB1AAAC2</vt:lpwstr>
  </property>
  <property fmtid="{D5CDD505-2E9C-101B-9397-08002B2CF9AE}" pid="3" name="ArticulatePath">
    <vt:lpwstr>ics370_itertive evolutionary and agile_ch3_4_5_6</vt:lpwstr>
  </property>
  <property fmtid="{D5CDD505-2E9C-101B-9397-08002B2CF9AE}" pid="4" name="Document Confidentiality">
    <vt:lpwstr>Unrestricted</vt:lpwstr>
  </property>
</Properties>
</file>