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4"/>
  </p:sldMasterIdLst>
  <p:notesMasterIdLst>
    <p:notesMasterId r:id="rId39"/>
  </p:notesMasterIdLst>
  <p:sldIdLst>
    <p:sldId id="256" r:id="rId5"/>
    <p:sldId id="258" r:id="rId6"/>
    <p:sldId id="334" r:id="rId7"/>
    <p:sldId id="321" r:id="rId8"/>
    <p:sldId id="448" r:id="rId9"/>
    <p:sldId id="347" r:id="rId10"/>
    <p:sldId id="450" r:id="rId11"/>
    <p:sldId id="440" r:id="rId12"/>
    <p:sldId id="441" r:id="rId13"/>
    <p:sldId id="461" r:id="rId14"/>
    <p:sldId id="462" r:id="rId15"/>
    <p:sldId id="463" r:id="rId16"/>
    <p:sldId id="464" r:id="rId17"/>
    <p:sldId id="465" r:id="rId18"/>
    <p:sldId id="466" r:id="rId19"/>
    <p:sldId id="467" r:id="rId20"/>
    <p:sldId id="459" r:id="rId21"/>
    <p:sldId id="460" r:id="rId22"/>
    <p:sldId id="445" r:id="rId23"/>
    <p:sldId id="335" r:id="rId24"/>
    <p:sldId id="380" r:id="rId25"/>
    <p:sldId id="348" r:id="rId26"/>
    <p:sldId id="336" r:id="rId27"/>
    <p:sldId id="468" r:id="rId28"/>
    <p:sldId id="437" r:id="rId29"/>
    <p:sldId id="359" r:id="rId30"/>
    <p:sldId id="381" r:id="rId31"/>
    <p:sldId id="360" r:id="rId32"/>
    <p:sldId id="361" r:id="rId33"/>
    <p:sldId id="362" r:id="rId34"/>
    <p:sldId id="439" r:id="rId35"/>
    <p:sldId id="326" r:id="rId36"/>
    <p:sldId id="438" r:id="rId37"/>
    <p:sldId id="46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gelov,Samuil S." initials="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88" autoAdjust="0"/>
    <p:restoredTop sz="93073" autoAdjust="0"/>
  </p:normalViewPr>
  <p:slideViewPr>
    <p:cSldViewPr>
      <p:cViewPr>
        <p:scale>
          <a:sx n="90" d="100"/>
          <a:sy n="90" d="100"/>
        </p:scale>
        <p:origin x="-2286" y="-5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0176ED-1A7A-41F0-BF9F-2E11CD6E5CF9}" type="datetimeFigureOut">
              <a:rPr lang="nl-NL" smtClean="0"/>
              <a:t>6-5-2014</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5F4A0-794F-4794-A846-BFEB11C49BFF}" type="slidenum">
              <a:rPr lang="nl-NL" smtClean="0"/>
              <a:t>‹nr.›</a:t>
            </a:fld>
            <a:endParaRPr lang="nl-NL"/>
          </a:p>
        </p:txBody>
      </p:sp>
    </p:spTree>
    <p:extLst>
      <p:ext uri="{BB962C8B-B14F-4D97-AF65-F5344CB8AC3E}">
        <p14:creationId xmlns:p14="http://schemas.microsoft.com/office/powerpoint/2010/main" val="3658165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6695F4A0-794F-4794-A846-BFEB11C49BFF}" type="slidenum">
              <a:rPr lang="nl-NL" smtClean="0"/>
              <a:t>17</a:t>
            </a:fld>
            <a:endParaRPr lang="nl-NL"/>
          </a:p>
        </p:txBody>
      </p:sp>
    </p:spTree>
    <p:extLst>
      <p:ext uri="{BB962C8B-B14F-4D97-AF65-F5344CB8AC3E}">
        <p14:creationId xmlns:p14="http://schemas.microsoft.com/office/powerpoint/2010/main" val="301959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93192" lvl="1" indent="0">
              <a:buNone/>
            </a:pPr>
            <a:r>
              <a:rPr lang="en-US" strike="sngStrike" dirty="0" smtClean="0"/>
              <a:t>Introductory Viewpoint </a:t>
            </a:r>
            <a:r>
              <a:rPr lang="en-US" dirty="0" smtClean="0">
                <a:solidFill>
                  <a:schemeClr val="accent6">
                    <a:lumMod val="75000"/>
                  </a:schemeClr>
                </a:solidFill>
              </a:rPr>
              <a:t>– light, general, management/external</a:t>
            </a:r>
          </a:p>
          <a:p>
            <a:pPr marL="393192" lvl="1" indent="0">
              <a:buNone/>
            </a:pPr>
            <a:r>
              <a:rPr lang="en-US" strike="sngStrike" dirty="0" smtClean="0"/>
              <a:t>Actor Co-operation Viewpoint </a:t>
            </a:r>
            <a:r>
              <a:rPr lang="en-US" dirty="0" smtClean="0"/>
              <a:t>- </a:t>
            </a:r>
            <a:r>
              <a:rPr lang="en-US" dirty="0" smtClean="0">
                <a:solidFill>
                  <a:schemeClr val="accent6">
                    <a:lumMod val="75000"/>
                  </a:schemeClr>
                </a:solidFill>
              </a:rPr>
              <a:t>management/external</a:t>
            </a:r>
            <a:endParaRPr lang="en-US" dirty="0" smtClean="0"/>
          </a:p>
          <a:p>
            <a:pPr marL="393192" lvl="1" indent="0">
              <a:buNone/>
            </a:pPr>
            <a:r>
              <a:rPr lang="en-US" dirty="0" smtClean="0"/>
              <a:t>9. Business Process Co-operation Viewpoint </a:t>
            </a:r>
            <a:endParaRPr lang="en-US" dirty="0" smtClean="0">
              <a:solidFill>
                <a:schemeClr val="accent6">
                  <a:lumMod val="75000"/>
                </a:schemeClr>
              </a:solidFill>
            </a:endParaRPr>
          </a:p>
          <a:p>
            <a:pPr marL="393192" lvl="1" indent="0">
              <a:buNone/>
            </a:pPr>
            <a:r>
              <a:rPr lang="fr-FR" dirty="0" smtClean="0"/>
              <a:t>10. Application Usage </a:t>
            </a:r>
            <a:r>
              <a:rPr lang="en-US" dirty="0" smtClean="0"/>
              <a:t>Viewpoint</a:t>
            </a:r>
            <a:endParaRPr lang="fr-FR" dirty="0" smtClean="0"/>
          </a:p>
          <a:p>
            <a:pPr marL="393192" lvl="1" indent="0">
              <a:buNone/>
            </a:pPr>
            <a:r>
              <a:rPr lang="fr-FR" strike="sngStrike" dirty="0" smtClean="0"/>
              <a:t>Infrastructure Usage </a:t>
            </a:r>
            <a:r>
              <a:rPr lang="fr-FR" strike="sngStrike" dirty="0" err="1" smtClean="0"/>
              <a:t>Viewpoint</a:t>
            </a:r>
            <a:r>
              <a:rPr lang="fr-FR" strike="sngStrike" dirty="0" smtClean="0"/>
              <a:t> </a:t>
            </a:r>
            <a:r>
              <a:rPr lang="en-US" sz="2500" dirty="0" smtClean="0">
                <a:solidFill>
                  <a:schemeClr val="accent6">
                    <a:lumMod val="75000"/>
                  </a:schemeClr>
                </a:solidFill>
              </a:rPr>
              <a:t>– requires knowledge from EA6/EA7</a:t>
            </a:r>
            <a:endParaRPr lang="fr-FR" sz="2500" dirty="0" smtClean="0">
              <a:solidFill>
                <a:schemeClr val="accent6">
                  <a:lumMod val="75000"/>
                </a:schemeClr>
              </a:solidFill>
            </a:endParaRPr>
          </a:p>
          <a:p>
            <a:pPr marL="393192" lvl="1" indent="0">
              <a:buClr>
                <a:srgbClr val="0F6FC6"/>
              </a:buClr>
              <a:buNone/>
            </a:pPr>
            <a:r>
              <a:rPr lang="en-US" dirty="0" smtClean="0"/>
              <a:t>11. Implementation and Deployment Viewpoint </a:t>
            </a:r>
            <a:r>
              <a:rPr lang="en-US" dirty="0" smtClean="0">
                <a:solidFill>
                  <a:schemeClr val="accent6">
                    <a:lumMod val="75000"/>
                  </a:schemeClr>
                </a:solidFill>
              </a:rPr>
              <a:t>– only high-level -</a:t>
            </a:r>
            <a:r>
              <a:rPr lang="en-US" dirty="0" smtClean="0">
                <a:solidFill>
                  <a:srgbClr val="A5C249">
                    <a:lumMod val="75000"/>
                  </a:srgbClr>
                </a:solidFill>
              </a:rPr>
              <a:t> addressed in GSO32; </a:t>
            </a:r>
          </a:p>
          <a:p>
            <a:pPr marL="393192" lvl="1" indent="0">
              <a:buClr>
                <a:srgbClr val="0F6FC6"/>
              </a:buClr>
              <a:buNone/>
            </a:pPr>
            <a:r>
              <a:rPr lang="en-US" strike="sngStrike" dirty="0" smtClean="0"/>
              <a:t>Service Realization Viewpoint</a:t>
            </a:r>
          </a:p>
          <a:p>
            <a:pPr marL="393192" lvl="1" indent="0">
              <a:buNone/>
            </a:pPr>
            <a:r>
              <a:rPr lang="en-US" strike="sngStrike" dirty="0" smtClean="0"/>
              <a:t>Layered Viewpoint </a:t>
            </a:r>
            <a:r>
              <a:rPr lang="en-US" dirty="0" smtClean="0"/>
              <a:t>– </a:t>
            </a:r>
            <a:r>
              <a:rPr lang="en-US" dirty="0" smtClean="0">
                <a:solidFill>
                  <a:schemeClr val="accent6">
                    <a:lumMod val="75000"/>
                  </a:schemeClr>
                </a:solidFill>
              </a:rPr>
              <a:t>easily gets overburdened</a:t>
            </a:r>
          </a:p>
          <a:p>
            <a:pPr marL="393192" lvl="1" indent="0">
              <a:buNone/>
            </a:pPr>
            <a:r>
              <a:rPr lang="en-US" strike="sngStrike" dirty="0" smtClean="0"/>
              <a:t>Landscape Map Viewpoint </a:t>
            </a:r>
            <a:r>
              <a:rPr lang="en-US" dirty="0" smtClean="0"/>
              <a:t>- </a:t>
            </a:r>
            <a:r>
              <a:rPr lang="en-US" dirty="0" smtClean="0">
                <a:solidFill>
                  <a:schemeClr val="accent6">
                    <a:lumMod val="75000"/>
                  </a:schemeClr>
                </a:solidFill>
              </a:rPr>
              <a:t>vague</a:t>
            </a:r>
          </a:p>
          <a:p>
            <a:endParaRPr lang="en-US" dirty="0"/>
          </a:p>
        </p:txBody>
      </p:sp>
      <p:sp>
        <p:nvSpPr>
          <p:cNvPr id="4" name="Tijdelijke aanduiding voor dianummer 3"/>
          <p:cNvSpPr>
            <a:spLocks noGrp="1"/>
          </p:cNvSpPr>
          <p:nvPr>
            <p:ph type="sldNum" sz="quarter" idx="10"/>
          </p:nvPr>
        </p:nvSpPr>
        <p:spPr/>
        <p:txBody>
          <a:bodyPr/>
          <a:lstStyle/>
          <a:p>
            <a:fld id="{6695F4A0-794F-4794-A846-BFEB11C49BFF}" type="slidenum">
              <a:rPr lang="nl-NL" smtClean="0"/>
              <a:t>18</a:t>
            </a:fld>
            <a:endParaRPr lang="nl-NL"/>
          </a:p>
        </p:txBody>
      </p:sp>
    </p:spTree>
    <p:extLst>
      <p:ext uri="{BB962C8B-B14F-4D97-AF65-F5344CB8AC3E}">
        <p14:creationId xmlns:p14="http://schemas.microsoft.com/office/powerpoint/2010/main" val="3540717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dt" sz="quarter" idx="4294967295"/>
          </p:nvPr>
        </p:nvSpPr>
        <p:spPr bwMode="auto">
          <a:xfrm>
            <a:off x="3883949" y="0"/>
            <a:ext cx="2972444" cy="4573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itchFamily="18" charset="0"/>
                <a:ea typeface="Arial Unicode MS" pitchFamily="34" charset="-128"/>
                <a:cs typeface="Arial Unicode MS" pitchFamily="34" charset="-128"/>
              </a:defRPr>
            </a:lvl1pPr>
            <a:lvl2pPr marL="742950" indent="-285750">
              <a:defRPr sz="2400">
                <a:solidFill>
                  <a:schemeClr val="bg1"/>
                </a:solidFill>
                <a:latin typeface="Times New Roman" pitchFamily="18" charset="0"/>
                <a:ea typeface="Arial Unicode MS" pitchFamily="34" charset="-128"/>
                <a:cs typeface="Arial Unicode MS" pitchFamily="34" charset="-128"/>
              </a:defRPr>
            </a:lvl2pPr>
            <a:lvl3pPr marL="1143000" indent="-228600">
              <a:defRPr sz="2400">
                <a:solidFill>
                  <a:schemeClr val="bg1"/>
                </a:solidFill>
                <a:latin typeface="Times New Roman" pitchFamily="18" charset="0"/>
                <a:ea typeface="Arial Unicode MS" pitchFamily="34" charset="-128"/>
                <a:cs typeface="Arial Unicode MS" pitchFamily="34" charset="-128"/>
              </a:defRPr>
            </a:lvl3pPr>
            <a:lvl4pPr marL="1600200" indent="-228600">
              <a:defRPr sz="2400">
                <a:solidFill>
                  <a:schemeClr val="bg1"/>
                </a:solidFill>
                <a:latin typeface="Times New Roman" pitchFamily="18" charset="0"/>
                <a:ea typeface="Arial Unicode MS" pitchFamily="34" charset="-128"/>
                <a:cs typeface="Arial Unicode MS" pitchFamily="34" charset="-128"/>
              </a:defRPr>
            </a:lvl4pPr>
            <a:lvl5pPr marL="2057400" indent="-22860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lnSpc>
                <a:spcPct val="86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lnSpc>
                <a:spcPct val="86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lnSpc>
                <a:spcPct val="86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lnSpc>
                <a:spcPct val="86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fld id="{2BE177FA-6587-43CB-B75A-147CBF779F5E}" type="datetime4">
              <a:rPr lang="nl-NL"/>
              <a:pPr/>
              <a:t>6 mei 2014</a:t>
            </a:fld>
            <a:endParaRPr lang="en-US"/>
          </a:p>
        </p:txBody>
      </p:sp>
      <p:sp>
        <p:nvSpPr>
          <p:cNvPr id="7" name="Rectangle 7"/>
          <p:cNvSpPr>
            <a:spLocks noGrp="1" noChangeArrowheads="1"/>
          </p:cNvSpPr>
          <p:nvPr>
            <p:ph type="sldNum" sz="quarter"/>
          </p:nvPr>
        </p:nvSpPr>
        <p:spPr/>
        <p:txBody>
          <a:bodyPr/>
          <a:lstStyle/>
          <a:p>
            <a:pPr>
              <a:defRPr/>
            </a:pPr>
            <a:fld id="{E8B5D34B-7848-4028-ADC7-021C502828DC}" type="slidenum">
              <a:rPr lang="en-US"/>
              <a:pPr>
                <a:defRPr/>
              </a:pPr>
              <a:t>21</a:t>
            </a:fld>
            <a:endParaRPr lang="en-US"/>
          </a:p>
        </p:txBody>
      </p:sp>
      <p:sp>
        <p:nvSpPr>
          <p:cNvPr id="60420" name="Rectangle 2"/>
          <p:cNvSpPr>
            <a:spLocks noGrp="1" noRot="1" noChangeAspect="1" noChangeArrowheads="1" noTextEdit="1"/>
          </p:cNvSpPr>
          <p:nvPr>
            <p:ph type="sldImg"/>
          </p:nvPr>
        </p:nvSpPr>
        <p:spPr>
          <a:xfrm>
            <a:off x="1144588" y="685800"/>
            <a:ext cx="4565650" cy="3424238"/>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nl-NL"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dt" sz="quarter" idx="4294967295"/>
          </p:nvPr>
        </p:nvSpPr>
        <p:spPr bwMode="auto">
          <a:xfrm>
            <a:off x="3883949" y="0"/>
            <a:ext cx="2972444" cy="4573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itchFamily="18" charset="0"/>
                <a:ea typeface="Arial Unicode MS" pitchFamily="34" charset="-128"/>
                <a:cs typeface="Arial Unicode MS" pitchFamily="34" charset="-128"/>
              </a:defRPr>
            </a:lvl1pPr>
            <a:lvl2pPr marL="742950" indent="-285750">
              <a:defRPr sz="2400">
                <a:solidFill>
                  <a:schemeClr val="bg1"/>
                </a:solidFill>
                <a:latin typeface="Times New Roman" pitchFamily="18" charset="0"/>
                <a:ea typeface="Arial Unicode MS" pitchFamily="34" charset="-128"/>
                <a:cs typeface="Arial Unicode MS" pitchFamily="34" charset="-128"/>
              </a:defRPr>
            </a:lvl2pPr>
            <a:lvl3pPr marL="1143000" indent="-228600">
              <a:defRPr sz="2400">
                <a:solidFill>
                  <a:schemeClr val="bg1"/>
                </a:solidFill>
                <a:latin typeface="Times New Roman" pitchFamily="18" charset="0"/>
                <a:ea typeface="Arial Unicode MS" pitchFamily="34" charset="-128"/>
                <a:cs typeface="Arial Unicode MS" pitchFamily="34" charset="-128"/>
              </a:defRPr>
            </a:lvl3pPr>
            <a:lvl4pPr marL="1600200" indent="-228600">
              <a:defRPr sz="2400">
                <a:solidFill>
                  <a:schemeClr val="bg1"/>
                </a:solidFill>
                <a:latin typeface="Times New Roman" pitchFamily="18" charset="0"/>
                <a:ea typeface="Arial Unicode MS" pitchFamily="34" charset="-128"/>
                <a:cs typeface="Arial Unicode MS" pitchFamily="34" charset="-128"/>
              </a:defRPr>
            </a:lvl4pPr>
            <a:lvl5pPr marL="2057400" indent="-22860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lnSpc>
                <a:spcPct val="86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lnSpc>
                <a:spcPct val="86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lnSpc>
                <a:spcPct val="86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lnSpc>
                <a:spcPct val="86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fld id="{2BE177FA-6587-43CB-B75A-147CBF779F5E}" type="datetime4">
              <a:rPr lang="nl-NL"/>
              <a:pPr/>
              <a:t>6 mei 2014</a:t>
            </a:fld>
            <a:endParaRPr lang="en-US"/>
          </a:p>
        </p:txBody>
      </p:sp>
      <p:sp>
        <p:nvSpPr>
          <p:cNvPr id="7" name="Rectangle 7"/>
          <p:cNvSpPr>
            <a:spLocks noGrp="1" noChangeArrowheads="1"/>
          </p:cNvSpPr>
          <p:nvPr>
            <p:ph type="sldNum" sz="quarter"/>
          </p:nvPr>
        </p:nvSpPr>
        <p:spPr/>
        <p:txBody>
          <a:bodyPr/>
          <a:lstStyle/>
          <a:p>
            <a:pPr>
              <a:defRPr/>
            </a:pPr>
            <a:fld id="{E8B5D34B-7848-4028-ADC7-021C502828DC}" type="slidenum">
              <a:rPr lang="en-US"/>
              <a:pPr>
                <a:defRPr/>
              </a:pPr>
              <a:t>27</a:t>
            </a:fld>
            <a:endParaRPr lang="en-US"/>
          </a:p>
        </p:txBody>
      </p:sp>
      <p:sp>
        <p:nvSpPr>
          <p:cNvPr id="60420" name="Rectangle 2"/>
          <p:cNvSpPr>
            <a:spLocks noGrp="1" noRot="1" noChangeAspect="1" noChangeArrowheads="1" noTextEdit="1"/>
          </p:cNvSpPr>
          <p:nvPr>
            <p:ph type="sldImg"/>
          </p:nvPr>
        </p:nvSpPr>
        <p:spPr>
          <a:xfrm>
            <a:off x="1144588" y="685800"/>
            <a:ext cx="4565650" cy="3424238"/>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nl-NL"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nl-NL" smtClean="0"/>
              <a:t>Klik om de stijl te bewerken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nl-NL" smtClean="0"/>
              <a:t>Klik om de ondertitelstijl van het model te bewerken</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5/6/2014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‹nr.›</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nl-NL" smtClean="0"/>
              <a:t>Klik om de stijl te bewerken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nl-NL" smtClean="0"/>
              <a:t>Klik om de stijl te bewerken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nl-NL" smtClean="0"/>
              <a:t>Klik om de stijl te bewerken</a:t>
            </a:r>
            <a:endParaRPr kumimoji="0" lang="en-US"/>
          </a:p>
        </p:txBody>
      </p:sp>
      <p:sp>
        <p:nvSpPr>
          <p:cNvPr id="3" name="Content Placeholder 2"/>
          <p:cNvSpPr>
            <a:spLocks noGrp="1"/>
          </p:cNvSpPr>
          <p:nvPr>
            <p:ph idx="1"/>
          </p:nvPr>
        </p:nvSpPr>
        <p:spPr/>
        <p:txBody>
          <a:body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nl-NL" smtClean="0"/>
              <a:t>Klik om de stijl te bewerken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nl-NL" smtClean="0"/>
              <a:t>Klik om de modelstijlen te bewerken</a:t>
            </a:r>
          </a:p>
        </p:txBody>
      </p:sp>
      <p:sp>
        <p:nvSpPr>
          <p:cNvPr id="4" name="Date Placeholder 3"/>
          <p:cNvSpPr>
            <a:spLocks noGrp="1"/>
          </p:cNvSpPr>
          <p:nvPr>
            <p:ph type="dt" sz="half" idx="10"/>
          </p:nvPr>
        </p:nvSpPr>
        <p:spPr/>
        <p:txBody>
          <a:bodyPr/>
          <a:lstStyle/>
          <a:p>
            <a:fld id="{1D8BD707-D9CF-40AE-B4C6-C98DA3205C09}" type="datetimeFigureOut">
              <a:rPr lang="en-US" smtClean="0"/>
              <a:pPr/>
              <a:t>5/6/2014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nl-NL" smtClean="0"/>
              <a:t>Klik om de stijl te bewerken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nl-NL" smtClean="0"/>
              <a:t>Klik om de stijl te bewerken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nl-NL" smtClean="0"/>
              <a:t>Klik om de modelstijlen te bewerken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nl-NL" smtClean="0"/>
              <a:t>Klik om de modelstijlen te bewerken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nl-NL" smtClean="0"/>
              <a:t>Klik om de stijl te bewerken</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nl-NL" smtClean="0"/>
              <a:t>Klik om de stijl te bewerken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nl-NL" smtClean="0"/>
              <a:t>Klik om de modelstijlen te bewerken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nl-NL" smtClean="0"/>
              <a:t>Klik om de stijl te bewerken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nl-NL" smtClean="0"/>
              <a:t>Klik om de modelstijlen te bewerken</a:t>
            </a:r>
          </a:p>
        </p:txBody>
      </p:sp>
      <p:sp>
        <p:nvSpPr>
          <p:cNvPr id="5" name="Date Placeholder 4"/>
          <p:cNvSpPr>
            <a:spLocks noGrp="1"/>
          </p:cNvSpPr>
          <p:nvPr>
            <p:ph type="dt" sz="half" idx="10"/>
          </p:nvPr>
        </p:nvSpPr>
        <p:spPr/>
        <p:txBody>
          <a:bodyPr/>
          <a:lstStyle/>
          <a:p>
            <a:fld id="{1D8BD707-D9CF-40AE-B4C6-C98DA3205C09}" type="datetimeFigureOut">
              <a:rPr lang="en-US" smtClean="0"/>
              <a:pPr/>
              <a:t>5/6/2014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‹nr.›</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nl-NL" smtClean="0"/>
              <a:t>Klik op het pictogram als u een afbeelding wilt toevoegen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nl-NL" smtClean="0"/>
              <a:t>Klik om de stijl te bewerken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nl-NL" smtClean="0"/>
              <a:t>Klik om de modelstijlen te bewerken</a:t>
            </a:r>
          </a:p>
          <a:p>
            <a:pPr lvl="1" eaLnBrk="1" latinLnBrk="0" hangingPunct="1"/>
            <a:r>
              <a:rPr kumimoji="0" lang="nl-NL" smtClean="0"/>
              <a:t>Tweede niveau</a:t>
            </a:r>
          </a:p>
          <a:p>
            <a:pPr lvl="2" eaLnBrk="1" latinLnBrk="0" hangingPunct="1"/>
            <a:r>
              <a:rPr kumimoji="0" lang="nl-NL" smtClean="0"/>
              <a:t>Derde niveau</a:t>
            </a:r>
          </a:p>
          <a:p>
            <a:pPr lvl="3" eaLnBrk="1" latinLnBrk="0" hangingPunct="1"/>
            <a:r>
              <a:rPr kumimoji="0" lang="nl-NL" smtClean="0"/>
              <a:t>Vierde niveau</a:t>
            </a:r>
          </a:p>
          <a:p>
            <a:pPr lvl="4" eaLnBrk="1" latinLnBrk="0" hangingPunct="1"/>
            <a:r>
              <a:rPr kumimoji="0" lang="nl-NL" smtClean="0"/>
              <a:t>Vijfde niveau</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5/6/2014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‹nr.›</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www.archimatetool.com/download" TargetMode="External"/><Relationship Id="rId2" Type="http://schemas.openxmlformats.org/officeDocument/2006/relationships/hyperlink" Target="http://www.archimatetool.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archi.cetis.ac.uk/download.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Enterprise </a:t>
            </a:r>
            <a:r>
              <a:rPr lang="nl-NL" dirty="0" err="1" smtClean="0"/>
              <a:t>Architectures</a:t>
            </a:r>
            <a:endParaRPr lang="nl-NL" dirty="0"/>
          </a:p>
        </p:txBody>
      </p:sp>
      <p:sp>
        <p:nvSpPr>
          <p:cNvPr id="3" name="Ondertitel 2"/>
          <p:cNvSpPr>
            <a:spLocks noGrp="1"/>
          </p:cNvSpPr>
          <p:nvPr>
            <p:ph type="subTitle" idx="1"/>
          </p:nvPr>
        </p:nvSpPr>
        <p:spPr/>
        <p:txBody>
          <a:bodyPr/>
          <a:lstStyle/>
          <a:p>
            <a:r>
              <a:rPr lang="nl-NL" dirty="0" smtClean="0"/>
              <a:t>BS42, </a:t>
            </a:r>
            <a:r>
              <a:rPr lang="nl-NL" dirty="0" err="1" smtClean="0"/>
              <a:t>Lesson</a:t>
            </a:r>
            <a:r>
              <a:rPr lang="nl-NL" dirty="0" smtClean="0"/>
              <a:t> 2</a:t>
            </a:r>
          </a:p>
          <a:p>
            <a:r>
              <a:rPr lang="nl-NL" dirty="0" smtClean="0"/>
              <a:t>Samuil Angelov</a:t>
            </a:r>
            <a:endParaRPr lang="nl-NL" dirty="0"/>
          </a:p>
        </p:txBody>
      </p:sp>
    </p:spTree>
    <p:extLst>
      <p:ext uri="{BB962C8B-B14F-4D97-AF65-F5344CB8AC3E}">
        <p14:creationId xmlns:p14="http://schemas.microsoft.com/office/powerpoint/2010/main" val="3701932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Basic viewpoints	</a:t>
            </a:r>
            <a:endParaRPr lang="en-US" dirty="0"/>
          </a:p>
        </p:txBody>
      </p:sp>
      <p:sp>
        <p:nvSpPr>
          <p:cNvPr id="4" name="Tijdelijke aanduiding voor inhoud 3"/>
          <p:cNvSpPr>
            <a:spLocks noGrp="1"/>
          </p:cNvSpPr>
          <p:nvPr>
            <p:ph idx="1"/>
          </p:nvPr>
        </p:nvSpPr>
        <p:spPr/>
        <p:txBody>
          <a:bodyPr/>
          <a:lstStyle/>
          <a:p>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237" y="2209800"/>
            <a:ext cx="7496175" cy="444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ep 18"/>
          <p:cNvGrpSpPr/>
          <p:nvPr/>
        </p:nvGrpSpPr>
        <p:grpSpPr>
          <a:xfrm>
            <a:off x="443022" y="1905000"/>
            <a:ext cx="7439247" cy="3581400"/>
            <a:chOff x="443022" y="1905000"/>
            <a:chExt cx="7439247" cy="3581400"/>
          </a:xfrm>
        </p:grpSpPr>
        <p:sp>
          <p:nvSpPr>
            <p:cNvPr id="6" name="Toelichting met afgeronde rechthoek 5"/>
            <p:cNvSpPr/>
            <p:nvPr/>
          </p:nvSpPr>
          <p:spPr>
            <a:xfrm>
              <a:off x="480236" y="1905000"/>
              <a:ext cx="2948764" cy="609600"/>
            </a:xfrm>
            <a:prstGeom prst="wedgeRoundRectCallout">
              <a:avLst>
                <a:gd name="adj1" fmla="val 105126"/>
                <a:gd name="adj2" fmla="val 441900"/>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Basic viewpoints:  </a:t>
              </a:r>
            </a:p>
            <a:p>
              <a:r>
                <a:rPr lang="en-US" dirty="0" smtClean="0">
                  <a:solidFill>
                    <a:schemeClr val="tx1"/>
                  </a:solidFill>
                </a:rPr>
                <a:t>Occupy one  compartment</a:t>
              </a:r>
              <a:endParaRPr lang="nl-NL" dirty="0">
                <a:solidFill>
                  <a:schemeClr val="tx1"/>
                </a:solidFill>
              </a:endParaRPr>
            </a:p>
          </p:txBody>
        </p:sp>
        <p:grpSp>
          <p:nvGrpSpPr>
            <p:cNvPr id="7" name="Groep 3"/>
            <p:cNvGrpSpPr/>
            <p:nvPr/>
          </p:nvGrpSpPr>
          <p:grpSpPr>
            <a:xfrm>
              <a:off x="2133600" y="3048000"/>
              <a:ext cx="1828799" cy="533400"/>
              <a:chOff x="1274366" y="1617292"/>
              <a:chExt cx="1238219" cy="5201724"/>
            </a:xfrm>
          </p:grpSpPr>
          <p:sp>
            <p:nvSpPr>
              <p:cNvPr id="8" name="Rechthoek 1"/>
              <p:cNvSpPr/>
              <p:nvPr/>
            </p:nvSpPr>
            <p:spPr>
              <a:xfrm>
                <a:off x="1274366" y="1617292"/>
                <a:ext cx="1171339" cy="520172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9" name="Tekstvak 2"/>
              <p:cNvSpPr txBox="1"/>
              <p:nvPr/>
            </p:nvSpPr>
            <p:spPr>
              <a:xfrm>
                <a:off x="1274366" y="1803682"/>
                <a:ext cx="1238219" cy="4502163"/>
              </a:xfrm>
              <a:prstGeom prst="rect">
                <a:avLst/>
              </a:prstGeom>
              <a:noFill/>
            </p:spPr>
            <p:txBody>
              <a:bodyPr wrap="square" rtlCol="0">
                <a:spAutoFit/>
              </a:bodyPr>
              <a:lstStyle/>
              <a:p>
                <a:r>
                  <a:rPr lang="nl-NL" sz="2400" b="1" dirty="0" smtClean="0">
                    <a:solidFill>
                      <a:schemeClr val="bg2">
                        <a:lumMod val="25000"/>
                      </a:schemeClr>
                    </a:solidFill>
                    <a:latin typeface="+mj-lt"/>
                  </a:rPr>
                  <a:t>Viewpoint</a:t>
                </a:r>
                <a:endParaRPr lang="nl-NL" sz="2400" b="1" dirty="0">
                  <a:solidFill>
                    <a:schemeClr val="bg2">
                      <a:lumMod val="25000"/>
                    </a:schemeClr>
                  </a:solidFill>
                  <a:latin typeface="+mj-lt"/>
                </a:endParaRPr>
              </a:p>
            </p:txBody>
          </p:sp>
        </p:grpSp>
        <p:grpSp>
          <p:nvGrpSpPr>
            <p:cNvPr id="10" name="Groep 3"/>
            <p:cNvGrpSpPr/>
            <p:nvPr/>
          </p:nvGrpSpPr>
          <p:grpSpPr>
            <a:xfrm>
              <a:off x="6053470" y="3897489"/>
              <a:ext cx="1828799" cy="533400"/>
              <a:chOff x="1274366" y="1617292"/>
              <a:chExt cx="1238219" cy="5201724"/>
            </a:xfrm>
          </p:grpSpPr>
          <p:sp>
            <p:nvSpPr>
              <p:cNvPr id="11" name="Rechthoek 1"/>
              <p:cNvSpPr/>
              <p:nvPr/>
            </p:nvSpPr>
            <p:spPr>
              <a:xfrm>
                <a:off x="1274366" y="1617292"/>
                <a:ext cx="1171339" cy="520172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2" name="Tekstvak 2"/>
              <p:cNvSpPr txBox="1"/>
              <p:nvPr/>
            </p:nvSpPr>
            <p:spPr>
              <a:xfrm>
                <a:off x="1274366" y="1803682"/>
                <a:ext cx="1238219" cy="4502163"/>
              </a:xfrm>
              <a:prstGeom prst="rect">
                <a:avLst/>
              </a:prstGeom>
              <a:noFill/>
            </p:spPr>
            <p:txBody>
              <a:bodyPr wrap="square" rtlCol="0">
                <a:spAutoFit/>
              </a:bodyPr>
              <a:lstStyle/>
              <a:p>
                <a:r>
                  <a:rPr lang="nl-NL" sz="2400" b="1" dirty="0" smtClean="0">
                    <a:solidFill>
                      <a:schemeClr val="bg2">
                        <a:lumMod val="25000"/>
                      </a:schemeClr>
                    </a:solidFill>
                    <a:latin typeface="+mj-lt"/>
                  </a:rPr>
                  <a:t>Viewpoint</a:t>
                </a:r>
                <a:endParaRPr lang="nl-NL" sz="2400" b="1" dirty="0">
                  <a:solidFill>
                    <a:schemeClr val="bg2">
                      <a:lumMod val="25000"/>
                    </a:schemeClr>
                  </a:solidFill>
                  <a:latin typeface="+mj-lt"/>
                </a:endParaRPr>
              </a:p>
            </p:txBody>
          </p:sp>
        </p:grpSp>
        <p:grpSp>
          <p:nvGrpSpPr>
            <p:cNvPr id="13" name="Groep 3"/>
            <p:cNvGrpSpPr/>
            <p:nvPr/>
          </p:nvGrpSpPr>
          <p:grpSpPr>
            <a:xfrm>
              <a:off x="4114799" y="4953000"/>
              <a:ext cx="1828799" cy="533400"/>
              <a:chOff x="1274366" y="1617292"/>
              <a:chExt cx="1238219" cy="5201724"/>
            </a:xfrm>
          </p:grpSpPr>
          <p:sp>
            <p:nvSpPr>
              <p:cNvPr id="14" name="Rechthoek 1"/>
              <p:cNvSpPr/>
              <p:nvPr/>
            </p:nvSpPr>
            <p:spPr>
              <a:xfrm>
                <a:off x="1274366" y="1617292"/>
                <a:ext cx="1171339" cy="520172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5" name="Tekstvak 2"/>
              <p:cNvSpPr txBox="1"/>
              <p:nvPr/>
            </p:nvSpPr>
            <p:spPr>
              <a:xfrm>
                <a:off x="1274366" y="1803682"/>
                <a:ext cx="1238219" cy="4502163"/>
              </a:xfrm>
              <a:prstGeom prst="rect">
                <a:avLst/>
              </a:prstGeom>
              <a:noFill/>
            </p:spPr>
            <p:txBody>
              <a:bodyPr wrap="square" rtlCol="0">
                <a:spAutoFit/>
              </a:bodyPr>
              <a:lstStyle/>
              <a:p>
                <a:r>
                  <a:rPr lang="nl-NL" sz="2400" b="1" dirty="0" smtClean="0">
                    <a:solidFill>
                      <a:schemeClr val="bg2">
                        <a:lumMod val="25000"/>
                      </a:schemeClr>
                    </a:solidFill>
                    <a:latin typeface="+mj-lt"/>
                  </a:rPr>
                  <a:t>Viewpoint</a:t>
                </a:r>
                <a:endParaRPr lang="nl-NL" sz="2400" b="1" dirty="0">
                  <a:solidFill>
                    <a:schemeClr val="bg2">
                      <a:lumMod val="25000"/>
                    </a:schemeClr>
                  </a:solidFill>
                  <a:latin typeface="+mj-lt"/>
                </a:endParaRPr>
              </a:p>
            </p:txBody>
          </p:sp>
        </p:grpSp>
        <p:sp>
          <p:nvSpPr>
            <p:cNvPr id="17" name="Toelichting met afgeronde rechthoek 16"/>
            <p:cNvSpPr/>
            <p:nvPr/>
          </p:nvSpPr>
          <p:spPr>
            <a:xfrm>
              <a:off x="458971" y="1906772"/>
              <a:ext cx="2948764" cy="609600"/>
            </a:xfrm>
            <a:prstGeom prst="wedgeRoundRectCallout">
              <a:avLst>
                <a:gd name="adj1" fmla="val 16424"/>
                <a:gd name="adj2" fmla="val 145389"/>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Basic viewpoints:  </a:t>
              </a:r>
            </a:p>
            <a:p>
              <a:r>
                <a:rPr lang="en-US" dirty="0" smtClean="0">
                  <a:solidFill>
                    <a:schemeClr val="tx1"/>
                  </a:solidFill>
                </a:rPr>
                <a:t>Occupy one  compartment</a:t>
              </a:r>
              <a:endParaRPr lang="nl-NL" dirty="0">
                <a:solidFill>
                  <a:schemeClr val="tx1"/>
                </a:solidFill>
              </a:endParaRPr>
            </a:p>
          </p:txBody>
        </p:sp>
        <p:sp>
          <p:nvSpPr>
            <p:cNvPr id="18" name="Toelichting met afgeronde rechthoek 17"/>
            <p:cNvSpPr/>
            <p:nvPr/>
          </p:nvSpPr>
          <p:spPr>
            <a:xfrm>
              <a:off x="443022" y="1906772"/>
              <a:ext cx="2948764" cy="609600"/>
            </a:xfrm>
            <a:prstGeom prst="wedgeRoundRectCallout">
              <a:avLst>
                <a:gd name="adj1" fmla="val 181929"/>
                <a:gd name="adj2" fmla="val 270970"/>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Basic viewpoints:  </a:t>
              </a:r>
            </a:p>
            <a:p>
              <a:r>
                <a:rPr lang="en-US" dirty="0" smtClean="0">
                  <a:solidFill>
                    <a:schemeClr val="tx1"/>
                  </a:solidFill>
                </a:rPr>
                <a:t>Occupy one  compartment</a:t>
              </a:r>
              <a:endParaRPr lang="nl-NL" dirty="0">
                <a:solidFill>
                  <a:schemeClr val="tx1"/>
                </a:solidFill>
              </a:endParaRPr>
            </a:p>
          </p:txBody>
        </p:sp>
      </p:grpSp>
    </p:spTree>
    <p:extLst>
      <p:ext uri="{BB962C8B-B14F-4D97-AF65-F5344CB8AC3E}">
        <p14:creationId xmlns:p14="http://schemas.microsoft.com/office/powerpoint/2010/main" val="2341758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Semi-complex viewpoints	</a:t>
            </a:r>
            <a:endParaRPr lang="en-US" dirty="0"/>
          </a:p>
        </p:txBody>
      </p:sp>
      <p:sp>
        <p:nvSpPr>
          <p:cNvPr id="4" name="Tijdelijke aanduiding voor inhoud 3"/>
          <p:cNvSpPr>
            <a:spLocks noGrp="1"/>
          </p:cNvSpPr>
          <p:nvPr>
            <p:ph idx="1"/>
          </p:nvPr>
        </p:nvSpPr>
        <p:spPr/>
        <p:txBody>
          <a:bodyPr/>
          <a:lstStyle/>
          <a:p>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237" y="2209800"/>
            <a:ext cx="7496175" cy="444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ep 18"/>
          <p:cNvGrpSpPr/>
          <p:nvPr/>
        </p:nvGrpSpPr>
        <p:grpSpPr>
          <a:xfrm>
            <a:off x="443022" y="1905000"/>
            <a:ext cx="6033978" cy="3581400"/>
            <a:chOff x="443022" y="1905000"/>
            <a:chExt cx="6033978" cy="3581400"/>
          </a:xfrm>
        </p:grpSpPr>
        <p:sp>
          <p:nvSpPr>
            <p:cNvPr id="6" name="Toelichting met afgeronde rechthoek 5"/>
            <p:cNvSpPr/>
            <p:nvPr/>
          </p:nvSpPr>
          <p:spPr>
            <a:xfrm>
              <a:off x="480236" y="1905000"/>
              <a:ext cx="2948764" cy="609600"/>
            </a:xfrm>
            <a:prstGeom prst="wedgeRoundRectCallout">
              <a:avLst>
                <a:gd name="adj1" fmla="val 105126"/>
                <a:gd name="adj2" fmla="val 441900"/>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Basic viewpoints:  </a:t>
              </a:r>
            </a:p>
            <a:p>
              <a:r>
                <a:rPr lang="en-US" dirty="0" smtClean="0">
                  <a:solidFill>
                    <a:schemeClr val="tx1"/>
                  </a:solidFill>
                </a:rPr>
                <a:t>Occupy one  compartment</a:t>
              </a:r>
              <a:endParaRPr lang="nl-NL" dirty="0">
                <a:solidFill>
                  <a:schemeClr val="tx1"/>
                </a:solidFill>
              </a:endParaRPr>
            </a:p>
          </p:txBody>
        </p:sp>
        <p:grpSp>
          <p:nvGrpSpPr>
            <p:cNvPr id="7" name="Groep 3"/>
            <p:cNvGrpSpPr/>
            <p:nvPr/>
          </p:nvGrpSpPr>
          <p:grpSpPr>
            <a:xfrm>
              <a:off x="2133600" y="3048000"/>
              <a:ext cx="3200399" cy="533400"/>
              <a:chOff x="1274366" y="1617292"/>
              <a:chExt cx="2166884" cy="5201724"/>
            </a:xfrm>
          </p:grpSpPr>
          <p:sp>
            <p:nvSpPr>
              <p:cNvPr id="8" name="Rechthoek 1"/>
              <p:cNvSpPr/>
              <p:nvPr/>
            </p:nvSpPr>
            <p:spPr>
              <a:xfrm>
                <a:off x="1274366" y="1617292"/>
                <a:ext cx="2166884" cy="520172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9" name="Tekstvak 2"/>
              <p:cNvSpPr txBox="1"/>
              <p:nvPr/>
            </p:nvSpPr>
            <p:spPr>
              <a:xfrm>
                <a:off x="1274366" y="1803682"/>
                <a:ext cx="1238219" cy="4502163"/>
              </a:xfrm>
              <a:prstGeom prst="rect">
                <a:avLst/>
              </a:prstGeom>
              <a:noFill/>
            </p:spPr>
            <p:txBody>
              <a:bodyPr wrap="square" rtlCol="0">
                <a:spAutoFit/>
              </a:bodyPr>
              <a:lstStyle/>
              <a:p>
                <a:r>
                  <a:rPr lang="nl-NL" sz="2400" b="1" dirty="0" smtClean="0">
                    <a:solidFill>
                      <a:schemeClr val="bg2">
                        <a:lumMod val="25000"/>
                      </a:schemeClr>
                    </a:solidFill>
                    <a:latin typeface="+mj-lt"/>
                  </a:rPr>
                  <a:t>Viewpoint</a:t>
                </a:r>
                <a:endParaRPr lang="nl-NL" sz="2400" b="1" dirty="0">
                  <a:solidFill>
                    <a:schemeClr val="bg2">
                      <a:lumMod val="25000"/>
                    </a:schemeClr>
                  </a:solidFill>
                  <a:latin typeface="+mj-lt"/>
                </a:endParaRPr>
              </a:p>
            </p:txBody>
          </p:sp>
        </p:grpSp>
        <p:grpSp>
          <p:nvGrpSpPr>
            <p:cNvPr id="10" name="Groep 3"/>
            <p:cNvGrpSpPr/>
            <p:nvPr/>
          </p:nvGrpSpPr>
          <p:grpSpPr>
            <a:xfrm>
              <a:off x="3079011" y="3897489"/>
              <a:ext cx="3397989" cy="533400"/>
              <a:chOff x="-739541" y="1617292"/>
              <a:chExt cx="2300665" cy="5201724"/>
            </a:xfrm>
          </p:grpSpPr>
          <p:sp>
            <p:nvSpPr>
              <p:cNvPr id="11" name="Rechthoek 1"/>
              <p:cNvSpPr/>
              <p:nvPr/>
            </p:nvSpPr>
            <p:spPr>
              <a:xfrm>
                <a:off x="-739541" y="1617292"/>
                <a:ext cx="2300665" cy="520172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2" name="Tekstvak 2"/>
              <p:cNvSpPr txBox="1"/>
              <p:nvPr/>
            </p:nvSpPr>
            <p:spPr>
              <a:xfrm>
                <a:off x="-38243" y="1967067"/>
                <a:ext cx="1238219" cy="4502163"/>
              </a:xfrm>
              <a:prstGeom prst="rect">
                <a:avLst/>
              </a:prstGeom>
              <a:noFill/>
            </p:spPr>
            <p:txBody>
              <a:bodyPr wrap="square" rtlCol="0">
                <a:spAutoFit/>
              </a:bodyPr>
              <a:lstStyle/>
              <a:p>
                <a:r>
                  <a:rPr lang="nl-NL" sz="2400" b="1" dirty="0" smtClean="0">
                    <a:solidFill>
                      <a:schemeClr val="bg2">
                        <a:lumMod val="25000"/>
                      </a:schemeClr>
                    </a:solidFill>
                    <a:latin typeface="+mj-lt"/>
                  </a:rPr>
                  <a:t>Viewpoint</a:t>
                </a:r>
                <a:endParaRPr lang="nl-NL" sz="2400" b="1" dirty="0">
                  <a:solidFill>
                    <a:schemeClr val="bg2">
                      <a:lumMod val="25000"/>
                    </a:schemeClr>
                  </a:solidFill>
                  <a:latin typeface="+mj-lt"/>
                </a:endParaRPr>
              </a:p>
            </p:txBody>
          </p:sp>
        </p:grpSp>
        <p:grpSp>
          <p:nvGrpSpPr>
            <p:cNvPr id="13" name="Groep 3"/>
            <p:cNvGrpSpPr/>
            <p:nvPr/>
          </p:nvGrpSpPr>
          <p:grpSpPr>
            <a:xfrm>
              <a:off x="4114798" y="4953000"/>
              <a:ext cx="2286001" cy="533400"/>
              <a:chOff x="1274365" y="1617292"/>
              <a:chExt cx="1547775" cy="5201724"/>
            </a:xfrm>
          </p:grpSpPr>
          <p:sp>
            <p:nvSpPr>
              <p:cNvPr id="14" name="Rechthoek 1"/>
              <p:cNvSpPr/>
              <p:nvPr/>
            </p:nvSpPr>
            <p:spPr>
              <a:xfrm>
                <a:off x="1274365" y="1617292"/>
                <a:ext cx="1547775" cy="520172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5" name="Tekstvak 2"/>
              <p:cNvSpPr txBox="1"/>
              <p:nvPr/>
            </p:nvSpPr>
            <p:spPr>
              <a:xfrm>
                <a:off x="1274366" y="1803682"/>
                <a:ext cx="1238219" cy="4502163"/>
              </a:xfrm>
              <a:prstGeom prst="rect">
                <a:avLst/>
              </a:prstGeom>
              <a:noFill/>
            </p:spPr>
            <p:txBody>
              <a:bodyPr wrap="square" rtlCol="0">
                <a:spAutoFit/>
              </a:bodyPr>
              <a:lstStyle/>
              <a:p>
                <a:r>
                  <a:rPr lang="nl-NL" sz="2400" b="1" dirty="0" smtClean="0">
                    <a:solidFill>
                      <a:schemeClr val="bg2">
                        <a:lumMod val="25000"/>
                      </a:schemeClr>
                    </a:solidFill>
                    <a:latin typeface="+mj-lt"/>
                  </a:rPr>
                  <a:t>Viewpoint</a:t>
                </a:r>
                <a:endParaRPr lang="nl-NL" sz="2400" b="1" dirty="0">
                  <a:solidFill>
                    <a:schemeClr val="bg2">
                      <a:lumMod val="25000"/>
                    </a:schemeClr>
                  </a:solidFill>
                  <a:latin typeface="+mj-lt"/>
                </a:endParaRPr>
              </a:p>
            </p:txBody>
          </p:sp>
        </p:grpSp>
        <p:sp>
          <p:nvSpPr>
            <p:cNvPr id="17" name="Toelichting met afgeronde rechthoek 16"/>
            <p:cNvSpPr/>
            <p:nvPr/>
          </p:nvSpPr>
          <p:spPr>
            <a:xfrm>
              <a:off x="458971" y="1906772"/>
              <a:ext cx="2948764" cy="609600"/>
            </a:xfrm>
            <a:prstGeom prst="wedgeRoundRectCallout">
              <a:avLst>
                <a:gd name="adj1" fmla="val 16424"/>
                <a:gd name="adj2" fmla="val 145389"/>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Basic viewpoints:  </a:t>
              </a:r>
            </a:p>
            <a:p>
              <a:r>
                <a:rPr lang="en-US" dirty="0" smtClean="0">
                  <a:solidFill>
                    <a:schemeClr val="tx1"/>
                  </a:solidFill>
                </a:rPr>
                <a:t>Occupy one  compartment</a:t>
              </a:r>
              <a:endParaRPr lang="nl-NL" dirty="0">
                <a:solidFill>
                  <a:schemeClr val="tx1"/>
                </a:solidFill>
              </a:endParaRPr>
            </a:p>
          </p:txBody>
        </p:sp>
        <p:sp>
          <p:nvSpPr>
            <p:cNvPr id="18" name="Toelichting met afgeronde rechthoek 17"/>
            <p:cNvSpPr/>
            <p:nvPr/>
          </p:nvSpPr>
          <p:spPr>
            <a:xfrm>
              <a:off x="443022" y="1906772"/>
              <a:ext cx="5271978" cy="609600"/>
            </a:xfrm>
            <a:prstGeom prst="wedgeRoundRectCallout">
              <a:avLst>
                <a:gd name="adj1" fmla="val 44422"/>
                <a:gd name="adj2" fmla="val 274459"/>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Semi-complex viewpoints:  </a:t>
              </a:r>
            </a:p>
            <a:p>
              <a:r>
                <a:rPr lang="en-US" dirty="0" smtClean="0">
                  <a:solidFill>
                    <a:schemeClr val="tx1"/>
                  </a:solidFill>
                </a:rPr>
                <a:t>Occupy several compartments from one row</a:t>
              </a:r>
              <a:endParaRPr lang="nl-NL" dirty="0">
                <a:solidFill>
                  <a:schemeClr val="tx1"/>
                </a:solidFill>
              </a:endParaRPr>
            </a:p>
          </p:txBody>
        </p:sp>
      </p:grpSp>
    </p:spTree>
    <p:extLst>
      <p:ext uri="{BB962C8B-B14F-4D97-AF65-F5344CB8AC3E}">
        <p14:creationId xmlns:p14="http://schemas.microsoft.com/office/powerpoint/2010/main" val="3557649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Complex viewpoints	</a:t>
            </a:r>
            <a:endParaRPr lang="en-US" dirty="0"/>
          </a:p>
        </p:txBody>
      </p:sp>
      <p:sp>
        <p:nvSpPr>
          <p:cNvPr id="4" name="Tijdelijke aanduiding voor inhoud 3"/>
          <p:cNvSpPr>
            <a:spLocks noGrp="1"/>
          </p:cNvSpPr>
          <p:nvPr>
            <p:ph idx="1"/>
          </p:nvPr>
        </p:nvSpPr>
        <p:spPr/>
        <p:txBody>
          <a:bodyPr/>
          <a:lstStyle/>
          <a:p>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237" y="2209800"/>
            <a:ext cx="7496175" cy="444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ep 18"/>
          <p:cNvGrpSpPr/>
          <p:nvPr/>
        </p:nvGrpSpPr>
        <p:grpSpPr>
          <a:xfrm>
            <a:off x="443022" y="1905000"/>
            <a:ext cx="7122040" cy="3564645"/>
            <a:chOff x="443022" y="1905000"/>
            <a:chExt cx="7122040" cy="3564645"/>
          </a:xfrm>
        </p:grpSpPr>
        <p:sp>
          <p:nvSpPr>
            <p:cNvPr id="6" name="Toelichting met afgeronde rechthoek 5"/>
            <p:cNvSpPr/>
            <p:nvPr/>
          </p:nvSpPr>
          <p:spPr>
            <a:xfrm>
              <a:off x="480236" y="1905000"/>
              <a:ext cx="2948764" cy="609600"/>
            </a:xfrm>
            <a:prstGeom prst="wedgeRoundRectCallout">
              <a:avLst>
                <a:gd name="adj1" fmla="val 105126"/>
                <a:gd name="adj2" fmla="val 441900"/>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Basic viewpoints:  </a:t>
              </a:r>
            </a:p>
            <a:p>
              <a:r>
                <a:rPr lang="en-US" dirty="0" smtClean="0">
                  <a:solidFill>
                    <a:schemeClr val="tx1"/>
                  </a:solidFill>
                </a:rPr>
                <a:t>Occupy one  compartment</a:t>
              </a:r>
              <a:endParaRPr lang="nl-NL" dirty="0">
                <a:solidFill>
                  <a:schemeClr val="tx1"/>
                </a:solidFill>
              </a:endParaRPr>
            </a:p>
          </p:txBody>
        </p:sp>
        <p:grpSp>
          <p:nvGrpSpPr>
            <p:cNvPr id="7" name="Groep 3"/>
            <p:cNvGrpSpPr/>
            <p:nvPr/>
          </p:nvGrpSpPr>
          <p:grpSpPr>
            <a:xfrm>
              <a:off x="2133600" y="3047999"/>
              <a:ext cx="1828799" cy="1116189"/>
              <a:chOff x="1274366" y="1617282"/>
              <a:chExt cx="1238219" cy="10885090"/>
            </a:xfrm>
          </p:grpSpPr>
          <p:sp>
            <p:nvSpPr>
              <p:cNvPr id="8" name="Rechthoek 1"/>
              <p:cNvSpPr/>
              <p:nvPr/>
            </p:nvSpPr>
            <p:spPr>
              <a:xfrm>
                <a:off x="1274366" y="1617282"/>
                <a:ext cx="1083442" cy="1088509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9" name="Tekstvak 2"/>
              <p:cNvSpPr txBox="1"/>
              <p:nvPr/>
            </p:nvSpPr>
            <p:spPr>
              <a:xfrm>
                <a:off x="1274366" y="1803682"/>
                <a:ext cx="1238219" cy="4502163"/>
              </a:xfrm>
              <a:prstGeom prst="rect">
                <a:avLst/>
              </a:prstGeom>
              <a:noFill/>
            </p:spPr>
            <p:txBody>
              <a:bodyPr wrap="square" rtlCol="0">
                <a:spAutoFit/>
              </a:bodyPr>
              <a:lstStyle/>
              <a:p>
                <a:r>
                  <a:rPr lang="nl-NL" sz="2400" b="1" dirty="0" smtClean="0">
                    <a:solidFill>
                      <a:schemeClr val="bg2">
                        <a:lumMod val="25000"/>
                      </a:schemeClr>
                    </a:solidFill>
                    <a:latin typeface="+mj-lt"/>
                  </a:rPr>
                  <a:t>Viewpoint</a:t>
                </a:r>
                <a:endParaRPr lang="nl-NL" sz="2400" b="1" dirty="0">
                  <a:solidFill>
                    <a:schemeClr val="bg2">
                      <a:lumMod val="25000"/>
                    </a:schemeClr>
                  </a:solidFill>
                  <a:latin typeface="+mj-lt"/>
                </a:endParaRPr>
              </a:p>
            </p:txBody>
          </p:sp>
        </p:grpSp>
        <p:grpSp>
          <p:nvGrpSpPr>
            <p:cNvPr id="10" name="Groep 3"/>
            <p:cNvGrpSpPr/>
            <p:nvPr/>
          </p:nvGrpSpPr>
          <p:grpSpPr>
            <a:xfrm>
              <a:off x="4572000" y="3352801"/>
              <a:ext cx="1938669" cy="811388"/>
              <a:chOff x="271312" y="-3694512"/>
              <a:chExt cx="1312608" cy="7912666"/>
            </a:xfrm>
          </p:grpSpPr>
          <p:sp>
            <p:nvSpPr>
              <p:cNvPr id="11" name="Rechthoek 1"/>
              <p:cNvSpPr/>
              <p:nvPr/>
            </p:nvSpPr>
            <p:spPr>
              <a:xfrm>
                <a:off x="271312" y="-3694512"/>
                <a:ext cx="1289812" cy="7912666"/>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2" name="Tekstvak 2"/>
              <p:cNvSpPr txBox="1"/>
              <p:nvPr/>
            </p:nvSpPr>
            <p:spPr>
              <a:xfrm>
                <a:off x="345701" y="-1978382"/>
                <a:ext cx="1238219" cy="4502163"/>
              </a:xfrm>
              <a:prstGeom prst="rect">
                <a:avLst/>
              </a:prstGeom>
              <a:noFill/>
            </p:spPr>
            <p:txBody>
              <a:bodyPr wrap="square" rtlCol="0">
                <a:spAutoFit/>
              </a:bodyPr>
              <a:lstStyle/>
              <a:p>
                <a:r>
                  <a:rPr lang="nl-NL" sz="2400" b="1" dirty="0" smtClean="0">
                    <a:solidFill>
                      <a:schemeClr val="bg2">
                        <a:lumMod val="25000"/>
                      </a:schemeClr>
                    </a:solidFill>
                    <a:latin typeface="+mj-lt"/>
                  </a:rPr>
                  <a:t>Viewpoint</a:t>
                </a:r>
                <a:endParaRPr lang="nl-NL" sz="2400" b="1" dirty="0">
                  <a:solidFill>
                    <a:schemeClr val="bg2">
                      <a:lumMod val="25000"/>
                    </a:schemeClr>
                  </a:solidFill>
                  <a:latin typeface="+mj-lt"/>
                </a:endParaRPr>
              </a:p>
            </p:txBody>
          </p:sp>
        </p:grpSp>
        <p:grpSp>
          <p:nvGrpSpPr>
            <p:cNvPr id="13" name="Groep 3"/>
            <p:cNvGrpSpPr/>
            <p:nvPr/>
          </p:nvGrpSpPr>
          <p:grpSpPr>
            <a:xfrm>
              <a:off x="5279061" y="4430889"/>
              <a:ext cx="2286001" cy="1038756"/>
              <a:chOff x="2062649" y="-3474342"/>
              <a:chExt cx="1547775" cy="10129963"/>
            </a:xfrm>
          </p:grpSpPr>
          <p:sp>
            <p:nvSpPr>
              <p:cNvPr id="14" name="Rechthoek 1"/>
              <p:cNvSpPr/>
              <p:nvPr/>
            </p:nvSpPr>
            <p:spPr>
              <a:xfrm>
                <a:off x="2062649" y="-3474342"/>
                <a:ext cx="1547775" cy="10129963"/>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5" name="Tekstvak 2"/>
              <p:cNvSpPr txBox="1"/>
              <p:nvPr/>
            </p:nvSpPr>
            <p:spPr>
              <a:xfrm>
                <a:off x="2217426" y="-447405"/>
                <a:ext cx="1238219" cy="4502164"/>
              </a:xfrm>
              <a:prstGeom prst="rect">
                <a:avLst/>
              </a:prstGeom>
              <a:noFill/>
            </p:spPr>
            <p:txBody>
              <a:bodyPr wrap="square" rtlCol="0">
                <a:spAutoFit/>
              </a:bodyPr>
              <a:lstStyle/>
              <a:p>
                <a:r>
                  <a:rPr lang="nl-NL" sz="2400" b="1" dirty="0" smtClean="0">
                    <a:solidFill>
                      <a:schemeClr val="bg2">
                        <a:lumMod val="25000"/>
                      </a:schemeClr>
                    </a:solidFill>
                    <a:latin typeface="+mj-lt"/>
                  </a:rPr>
                  <a:t>Viewpoint</a:t>
                </a:r>
                <a:endParaRPr lang="nl-NL" sz="2400" b="1" dirty="0">
                  <a:solidFill>
                    <a:schemeClr val="bg2">
                      <a:lumMod val="25000"/>
                    </a:schemeClr>
                  </a:solidFill>
                  <a:latin typeface="+mj-lt"/>
                </a:endParaRPr>
              </a:p>
            </p:txBody>
          </p:sp>
        </p:grpSp>
        <p:sp>
          <p:nvSpPr>
            <p:cNvPr id="17" name="Toelichting met afgeronde rechthoek 16"/>
            <p:cNvSpPr/>
            <p:nvPr/>
          </p:nvSpPr>
          <p:spPr>
            <a:xfrm>
              <a:off x="458971" y="1906772"/>
              <a:ext cx="2948764" cy="609600"/>
            </a:xfrm>
            <a:prstGeom prst="wedgeRoundRectCallout">
              <a:avLst>
                <a:gd name="adj1" fmla="val 16424"/>
                <a:gd name="adj2" fmla="val 145389"/>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Basic viewpoints:  </a:t>
              </a:r>
            </a:p>
            <a:p>
              <a:r>
                <a:rPr lang="en-US" dirty="0" smtClean="0">
                  <a:solidFill>
                    <a:schemeClr val="tx1"/>
                  </a:solidFill>
                </a:rPr>
                <a:t>Occupy one  compartment</a:t>
              </a:r>
              <a:endParaRPr lang="nl-NL" dirty="0">
                <a:solidFill>
                  <a:schemeClr val="tx1"/>
                </a:solidFill>
              </a:endParaRPr>
            </a:p>
          </p:txBody>
        </p:sp>
        <p:sp>
          <p:nvSpPr>
            <p:cNvPr id="18" name="Toelichting met afgeronde rechthoek 17"/>
            <p:cNvSpPr/>
            <p:nvPr/>
          </p:nvSpPr>
          <p:spPr>
            <a:xfrm>
              <a:off x="443022" y="1906772"/>
              <a:ext cx="5271978" cy="609600"/>
            </a:xfrm>
            <a:prstGeom prst="wedgeRoundRectCallout">
              <a:avLst>
                <a:gd name="adj1" fmla="val 44422"/>
                <a:gd name="adj2" fmla="val 274459"/>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Complex viewpoints:  </a:t>
              </a:r>
            </a:p>
            <a:p>
              <a:r>
                <a:rPr lang="en-US" dirty="0" smtClean="0">
                  <a:solidFill>
                    <a:schemeClr val="tx1"/>
                  </a:solidFill>
                </a:rPr>
                <a:t>Occupy several compartments from several rows</a:t>
              </a:r>
              <a:endParaRPr lang="nl-NL" dirty="0">
                <a:solidFill>
                  <a:schemeClr val="tx1"/>
                </a:solidFill>
              </a:endParaRPr>
            </a:p>
          </p:txBody>
        </p:sp>
      </p:grpSp>
    </p:spTree>
    <p:extLst>
      <p:ext uri="{BB962C8B-B14F-4D97-AF65-F5344CB8AC3E}">
        <p14:creationId xmlns:p14="http://schemas.microsoft.com/office/powerpoint/2010/main" val="4171665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(Semi-)Complex viewpoints - why </a:t>
            </a:r>
            <a:r>
              <a:rPr lang="en-US" dirty="0"/>
              <a:t>do we need them</a:t>
            </a:r>
            <a:r>
              <a:rPr lang="en-US" dirty="0" smtClean="0"/>
              <a:t>?</a:t>
            </a:r>
            <a:endParaRPr lang="en-US" dirty="0"/>
          </a:p>
        </p:txBody>
      </p:sp>
      <p:sp>
        <p:nvSpPr>
          <p:cNvPr id="3" name="Tijdelijke aanduiding voor inhoud 2"/>
          <p:cNvSpPr>
            <a:spLocks noGrp="1"/>
          </p:cNvSpPr>
          <p:nvPr>
            <p:ph idx="1"/>
          </p:nvPr>
        </p:nvSpPr>
        <p:spPr/>
        <p:txBody>
          <a:bodyPr/>
          <a:lstStyle/>
          <a:p>
            <a:pPr lvl="1"/>
            <a:r>
              <a:rPr lang="en-US" dirty="0" smtClean="0"/>
              <a:t>Views only on one “box” are nicely focused but from them we cannot understand the relation between concepts from different layers. </a:t>
            </a:r>
          </a:p>
          <a:p>
            <a:pPr lvl="1"/>
            <a:endParaRPr lang="en-US" dirty="0"/>
          </a:p>
        </p:txBody>
      </p:sp>
      <p:sp>
        <p:nvSpPr>
          <p:cNvPr id="9" name="Tekstvak 8"/>
          <p:cNvSpPr txBox="1"/>
          <p:nvPr/>
        </p:nvSpPr>
        <p:spPr>
          <a:xfrm>
            <a:off x="2208241" y="5984839"/>
            <a:ext cx="4876800" cy="369332"/>
          </a:xfrm>
          <a:prstGeom prst="rect">
            <a:avLst/>
          </a:prstGeom>
          <a:noFill/>
        </p:spPr>
        <p:txBody>
          <a:bodyPr wrap="square" rtlCol="0">
            <a:spAutoFit/>
          </a:bodyPr>
          <a:lstStyle/>
          <a:p>
            <a:r>
              <a:rPr lang="nl-NL" dirty="0" err="1" smtClean="0"/>
              <a:t>Which</a:t>
            </a:r>
            <a:r>
              <a:rPr lang="nl-NL" dirty="0" smtClean="0"/>
              <a:t> </a:t>
            </a:r>
            <a:r>
              <a:rPr lang="nl-NL" dirty="0" err="1" smtClean="0"/>
              <a:t>application</a:t>
            </a:r>
            <a:r>
              <a:rPr lang="nl-NL" dirty="0" smtClean="0"/>
              <a:t> is </a:t>
            </a:r>
            <a:r>
              <a:rPr lang="nl-NL" dirty="0" err="1" smtClean="0"/>
              <a:t>used</a:t>
            </a:r>
            <a:r>
              <a:rPr lang="nl-NL" dirty="0" smtClean="0"/>
              <a:t> in </a:t>
            </a:r>
            <a:r>
              <a:rPr lang="nl-NL" dirty="0" err="1" smtClean="0"/>
              <a:t>which</a:t>
            </a:r>
            <a:r>
              <a:rPr lang="nl-NL" dirty="0" smtClean="0"/>
              <a:t> </a:t>
            </a:r>
            <a:r>
              <a:rPr lang="nl-NL" dirty="0" err="1" smtClean="0"/>
              <a:t>process</a:t>
            </a:r>
            <a:r>
              <a:rPr lang="nl-NL" dirty="0" smtClean="0"/>
              <a:t>? </a:t>
            </a:r>
            <a:endParaRPr lang="en-US" dirty="0"/>
          </a:p>
        </p:txBody>
      </p:sp>
      <p:grpSp>
        <p:nvGrpSpPr>
          <p:cNvPr id="11" name="Groep 10"/>
          <p:cNvGrpSpPr/>
          <p:nvPr/>
        </p:nvGrpSpPr>
        <p:grpSpPr>
          <a:xfrm>
            <a:off x="712816" y="3498480"/>
            <a:ext cx="2990850" cy="1635495"/>
            <a:chOff x="712816" y="3498480"/>
            <a:chExt cx="2990850" cy="1635495"/>
          </a:xfrm>
        </p:grpSpPr>
        <p:sp>
          <p:nvSpPr>
            <p:cNvPr id="4" name="Tekstvak 3"/>
            <p:cNvSpPr txBox="1"/>
            <p:nvPr/>
          </p:nvSpPr>
          <p:spPr>
            <a:xfrm>
              <a:off x="1143000" y="3498480"/>
              <a:ext cx="2034788" cy="646331"/>
            </a:xfrm>
            <a:prstGeom prst="rect">
              <a:avLst/>
            </a:prstGeom>
            <a:noFill/>
          </p:spPr>
          <p:txBody>
            <a:bodyPr wrap="none" rtlCol="0">
              <a:spAutoFit/>
            </a:bodyPr>
            <a:lstStyle>
              <a:defPPr>
                <a:defRPr lang="en-US"/>
              </a:defPPr>
            </a:lstStyle>
            <a:p>
              <a:r>
                <a:rPr lang="nl-NL" dirty="0"/>
                <a:t>Business </a:t>
              </a:r>
              <a:r>
                <a:rPr lang="nl-NL" dirty="0" err="1" smtClean="0"/>
                <a:t>processes</a:t>
              </a:r>
              <a:endParaRPr lang="nl-NL" dirty="0" smtClean="0"/>
            </a:p>
            <a:p>
              <a:r>
                <a:rPr lang="nl-NL" dirty="0" smtClean="0"/>
                <a:t>(basic viewpoint)</a:t>
              </a:r>
              <a:endParaRPr lang="en-US" dirty="0"/>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816" y="4419600"/>
              <a:ext cx="299085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0" name="Groep 9"/>
          <p:cNvGrpSpPr/>
          <p:nvPr/>
        </p:nvGrpSpPr>
        <p:grpSpPr>
          <a:xfrm>
            <a:off x="5287080" y="3500620"/>
            <a:ext cx="3162300" cy="1633354"/>
            <a:chOff x="5287080" y="3500620"/>
            <a:chExt cx="3162300" cy="1633354"/>
          </a:xfrm>
        </p:grpSpPr>
        <p:sp>
          <p:nvSpPr>
            <p:cNvPr id="5" name="Tekstvak 4"/>
            <p:cNvSpPr txBox="1"/>
            <p:nvPr/>
          </p:nvSpPr>
          <p:spPr>
            <a:xfrm>
              <a:off x="5973630" y="3500620"/>
              <a:ext cx="1897122" cy="646331"/>
            </a:xfrm>
            <a:prstGeom prst="rect">
              <a:avLst/>
            </a:prstGeom>
            <a:noFill/>
          </p:spPr>
          <p:txBody>
            <a:bodyPr wrap="none" rtlCol="0">
              <a:spAutoFit/>
            </a:bodyPr>
            <a:lstStyle/>
            <a:p>
              <a:r>
                <a:rPr lang="nl-NL" dirty="0" smtClean="0"/>
                <a:t>Applications</a:t>
              </a:r>
            </a:p>
            <a:p>
              <a:r>
                <a:rPr lang="nl-NL" dirty="0" smtClean="0"/>
                <a:t>(basic viewpoint)</a:t>
              </a:r>
              <a:endParaRPr lang="en-US" dirty="0"/>
            </a:p>
          </p:txBody>
        </p:sp>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7080" y="4419599"/>
              <a:ext cx="316230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33023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(Semi-)Complex viewpoints - why </a:t>
            </a:r>
            <a:r>
              <a:rPr lang="en-US" dirty="0"/>
              <a:t>do we need them</a:t>
            </a:r>
            <a:r>
              <a:rPr lang="en-US" dirty="0" smtClean="0"/>
              <a:t>?</a:t>
            </a:r>
            <a:endParaRPr lang="en-US" dirty="0"/>
          </a:p>
        </p:txBody>
      </p:sp>
      <p:sp>
        <p:nvSpPr>
          <p:cNvPr id="3" name="Tijdelijke aanduiding voor inhoud 2"/>
          <p:cNvSpPr>
            <a:spLocks noGrp="1"/>
          </p:cNvSpPr>
          <p:nvPr>
            <p:ph idx="1"/>
          </p:nvPr>
        </p:nvSpPr>
        <p:spPr/>
        <p:txBody>
          <a:bodyPr>
            <a:normAutofit lnSpcReduction="10000"/>
          </a:bodyPr>
          <a:lstStyle/>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If we want to understand how the enterprise works (and IT supporting it) we have to know which applications in which processes are used , who can use an application, etc. </a:t>
            </a:r>
          </a:p>
          <a:p>
            <a:pPr lvl="1"/>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411749"/>
            <a:ext cx="3276600" cy="2149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4759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Complex </a:t>
            </a:r>
            <a:r>
              <a:rPr lang="en-US" dirty="0" smtClean="0"/>
              <a:t>viewpoints in this course</a:t>
            </a:r>
            <a:endParaRPr lang="en-US" dirty="0"/>
          </a:p>
        </p:txBody>
      </p:sp>
      <p:sp>
        <p:nvSpPr>
          <p:cNvPr id="3" name="Tijdelijke aanduiding voor inhoud 2"/>
          <p:cNvSpPr>
            <a:spLocks noGrp="1"/>
          </p:cNvSpPr>
          <p:nvPr>
            <p:ph idx="1"/>
          </p:nvPr>
        </p:nvSpPr>
        <p:spPr/>
        <p:txBody>
          <a:bodyPr>
            <a:normAutofit/>
          </a:bodyPr>
          <a:lstStyle/>
          <a:p>
            <a:r>
              <a:rPr lang="en-US" dirty="0" smtClean="0"/>
              <a:t>We have selected complex viewpoints which illustrate best the need for enterprise architecting. </a:t>
            </a:r>
          </a:p>
          <a:p>
            <a:endParaRPr lang="en-US" dirty="0" smtClean="0"/>
          </a:p>
          <a:p>
            <a:r>
              <a:rPr lang="en-US" dirty="0" smtClean="0"/>
              <a:t>We start with the basic and semi-complex viewpoints. Then, we look at the complex viewpoints. Why?  </a:t>
            </a:r>
          </a:p>
          <a:p>
            <a:pPr lvl="1"/>
            <a:endParaRPr lang="en-US" dirty="0"/>
          </a:p>
        </p:txBody>
      </p:sp>
      <p:sp>
        <p:nvSpPr>
          <p:cNvPr id="4" name="Tekstvak 3"/>
          <p:cNvSpPr txBox="1"/>
          <p:nvPr/>
        </p:nvSpPr>
        <p:spPr>
          <a:xfrm>
            <a:off x="2667000" y="4840621"/>
            <a:ext cx="4267200" cy="523220"/>
          </a:xfrm>
          <a:prstGeom prst="rect">
            <a:avLst/>
          </a:prstGeom>
          <a:noFill/>
        </p:spPr>
        <p:txBody>
          <a:bodyPr wrap="square" rtlCol="0">
            <a:spAutoFit/>
          </a:bodyPr>
          <a:lstStyle/>
          <a:p>
            <a:r>
              <a:rPr lang="nl-NL" sz="2800" dirty="0" err="1" smtClean="0">
                <a:solidFill>
                  <a:srgbClr val="C00000"/>
                </a:solidFill>
              </a:rPr>
              <a:t>Consistency</a:t>
            </a:r>
            <a:r>
              <a:rPr lang="nl-NL" sz="2800" dirty="0" smtClean="0">
                <a:solidFill>
                  <a:srgbClr val="C00000"/>
                </a:solidFill>
              </a:rPr>
              <a:t>  </a:t>
            </a:r>
            <a:r>
              <a:rPr lang="nl-NL" sz="2800" dirty="0" err="1" smtClean="0">
                <a:solidFill>
                  <a:srgbClr val="C00000"/>
                </a:solidFill>
              </a:rPr>
              <a:t>and</a:t>
            </a:r>
            <a:r>
              <a:rPr lang="nl-NL" sz="2800" dirty="0" smtClean="0">
                <a:solidFill>
                  <a:srgbClr val="C00000"/>
                </a:solidFill>
              </a:rPr>
              <a:t> </a:t>
            </a:r>
            <a:r>
              <a:rPr lang="nl-NL" sz="2800" dirty="0" err="1" smtClean="0">
                <a:solidFill>
                  <a:srgbClr val="C00000"/>
                </a:solidFill>
              </a:rPr>
              <a:t>reuse</a:t>
            </a:r>
            <a:r>
              <a:rPr lang="nl-NL" sz="2800" dirty="0" smtClean="0">
                <a:solidFill>
                  <a:srgbClr val="C00000"/>
                </a:solidFill>
              </a:rPr>
              <a:t> !</a:t>
            </a:r>
            <a:endParaRPr lang="en-US" sz="2800" dirty="0">
              <a:solidFill>
                <a:srgbClr val="C00000"/>
              </a:solidFill>
            </a:endParaRPr>
          </a:p>
        </p:txBody>
      </p:sp>
    </p:spTree>
    <p:extLst>
      <p:ext uri="{BB962C8B-B14F-4D97-AF65-F5344CB8AC3E}">
        <p14:creationId xmlns:p14="http://schemas.microsoft.com/office/powerpoint/2010/main" val="74898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ep 14"/>
          <p:cNvGrpSpPr/>
          <p:nvPr/>
        </p:nvGrpSpPr>
        <p:grpSpPr>
          <a:xfrm>
            <a:off x="607336" y="1140860"/>
            <a:ext cx="7736564" cy="1635495"/>
            <a:chOff x="607336" y="1140860"/>
            <a:chExt cx="7736564" cy="1635495"/>
          </a:xfrm>
        </p:grpSpPr>
        <p:grpSp>
          <p:nvGrpSpPr>
            <p:cNvPr id="4" name="Groep 3"/>
            <p:cNvGrpSpPr/>
            <p:nvPr/>
          </p:nvGrpSpPr>
          <p:grpSpPr>
            <a:xfrm>
              <a:off x="607336" y="1140860"/>
              <a:ext cx="2990850" cy="1635495"/>
              <a:chOff x="712816" y="3498480"/>
              <a:chExt cx="2990850" cy="1635495"/>
            </a:xfrm>
          </p:grpSpPr>
          <p:sp>
            <p:nvSpPr>
              <p:cNvPr id="5" name="Tekstvak 4"/>
              <p:cNvSpPr txBox="1"/>
              <p:nvPr/>
            </p:nvSpPr>
            <p:spPr>
              <a:xfrm>
                <a:off x="1143000" y="3498480"/>
                <a:ext cx="2034788" cy="646331"/>
              </a:xfrm>
              <a:prstGeom prst="rect">
                <a:avLst/>
              </a:prstGeom>
              <a:noFill/>
            </p:spPr>
            <p:txBody>
              <a:bodyPr wrap="none" rtlCol="0">
                <a:spAutoFit/>
              </a:bodyPr>
              <a:lstStyle>
                <a:defPPr>
                  <a:defRPr lang="en-US"/>
                </a:defPPr>
              </a:lstStyle>
              <a:p>
                <a:r>
                  <a:rPr lang="nl-NL" dirty="0"/>
                  <a:t>Business </a:t>
                </a:r>
                <a:r>
                  <a:rPr lang="nl-NL" dirty="0" err="1" smtClean="0"/>
                  <a:t>processes</a:t>
                </a:r>
                <a:endParaRPr lang="nl-NL" dirty="0" smtClean="0"/>
              </a:p>
              <a:p>
                <a:r>
                  <a:rPr lang="nl-NL" dirty="0" smtClean="0"/>
                  <a:t>(basic viewpoint)</a:t>
                </a:r>
                <a:endParaRPr lang="en-US" dirty="0"/>
              </a:p>
            </p:txBody>
          </p:sp>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816" y="4419600"/>
                <a:ext cx="299085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 name="Groep 6"/>
            <p:cNvGrpSpPr/>
            <p:nvPr/>
          </p:nvGrpSpPr>
          <p:grpSpPr>
            <a:xfrm>
              <a:off x="5181600" y="1143000"/>
              <a:ext cx="3162300" cy="1633354"/>
              <a:chOff x="5287080" y="3500620"/>
              <a:chExt cx="3162300" cy="1633354"/>
            </a:xfrm>
          </p:grpSpPr>
          <p:sp>
            <p:nvSpPr>
              <p:cNvPr id="8" name="Tekstvak 7"/>
              <p:cNvSpPr txBox="1"/>
              <p:nvPr/>
            </p:nvSpPr>
            <p:spPr>
              <a:xfrm>
                <a:off x="5973630" y="3500620"/>
                <a:ext cx="1897122" cy="646331"/>
              </a:xfrm>
              <a:prstGeom prst="rect">
                <a:avLst/>
              </a:prstGeom>
              <a:noFill/>
            </p:spPr>
            <p:txBody>
              <a:bodyPr wrap="none" rtlCol="0">
                <a:spAutoFit/>
              </a:bodyPr>
              <a:lstStyle/>
              <a:p>
                <a:r>
                  <a:rPr lang="nl-NL" dirty="0" smtClean="0"/>
                  <a:t>Applications</a:t>
                </a:r>
              </a:p>
              <a:p>
                <a:r>
                  <a:rPr lang="nl-NL" dirty="0" smtClean="0"/>
                  <a:t>(basic viewpoint)</a:t>
                </a:r>
                <a:endParaRPr lang="en-US" dirty="0"/>
              </a:p>
            </p:txBody>
          </p:sp>
          <p:pic>
            <p:nvPicPr>
              <p:cNvPr id="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7080" y="4419599"/>
                <a:ext cx="316230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336" y="3733800"/>
            <a:ext cx="3276600" cy="2149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kstvak 10"/>
          <p:cNvSpPr txBox="1"/>
          <p:nvPr/>
        </p:nvSpPr>
        <p:spPr>
          <a:xfrm>
            <a:off x="4343400" y="3763926"/>
            <a:ext cx="4572000" cy="923330"/>
          </a:xfrm>
          <a:prstGeom prst="rect">
            <a:avLst/>
          </a:prstGeom>
          <a:noFill/>
        </p:spPr>
        <p:txBody>
          <a:bodyPr wrap="square" rtlCol="0">
            <a:spAutoFit/>
          </a:bodyPr>
          <a:lstStyle/>
          <a:p>
            <a:pPr marL="285750" indent="-285750">
              <a:buFontTx/>
              <a:buChar char="-"/>
            </a:pPr>
            <a:r>
              <a:rPr lang="nl-NL" dirty="0" err="1" smtClean="0"/>
              <a:t>Define</a:t>
            </a:r>
            <a:r>
              <a:rPr lang="nl-NL" dirty="0" smtClean="0"/>
              <a:t> </a:t>
            </a:r>
            <a:r>
              <a:rPr lang="nl-NL" dirty="0" err="1" smtClean="0"/>
              <a:t>concepts</a:t>
            </a:r>
            <a:r>
              <a:rPr lang="nl-NL" dirty="0" smtClean="0"/>
              <a:t> </a:t>
            </a:r>
            <a:r>
              <a:rPr lang="nl-NL" dirty="0" err="1" smtClean="0"/>
              <a:t>once</a:t>
            </a:r>
            <a:r>
              <a:rPr lang="nl-NL" dirty="0" smtClean="0"/>
              <a:t> (in the basic view), </a:t>
            </a:r>
            <a:r>
              <a:rPr lang="nl-NL" dirty="0" err="1" smtClean="0"/>
              <a:t>use</a:t>
            </a:r>
            <a:r>
              <a:rPr lang="nl-NL" dirty="0" smtClean="0"/>
              <a:t> </a:t>
            </a:r>
            <a:r>
              <a:rPr lang="nl-NL" dirty="0" err="1" smtClean="0"/>
              <a:t>them</a:t>
            </a:r>
            <a:r>
              <a:rPr lang="nl-NL" dirty="0" smtClean="0"/>
              <a:t> </a:t>
            </a:r>
            <a:r>
              <a:rPr lang="nl-NL" dirty="0" err="1" smtClean="0"/>
              <a:t>many</a:t>
            </a:r>
            <a:r>
              <a:rPr lang="nl-NL" dirty="0" smtClean="0"/>
              <a:t> </a:t>
            </a:r>
            <a:r>
              <a:rPr lang="nl-NL" dirty="0" err="1" smtClean="0"/>
              <a:t>times</a:t>
            </a:r>
            <a:r>
              <a:rPr lang="nl-NL" dirty="0" smtClean="0"/>
              <a:t> (</a:t>
            </a:r>
            <a:r>
              <a:rPr lang="nl-NL" dirty="0" err="1" smtClean="0"/>
              <a:t>reuse</a:t>
            </a:r>
            <a:r>
              <a:rPr lang="nl-NL" dirty="0" smtClean="0"/>
              <a:t>)</a:t>
            </a:r>
          </a:p>
          <a:p>
            <a:pPr marL="285750" indent="-285750">
              <a:buFontTx/>
              <a:buChar char="-"/>
            </a:pPr>
            <a:endParaRPr lang="en-US" dirty="0"/>
          </a:p>
        </p:txBody>
      </p:sp>
      <p:sp>
        <p:nvSpPr>
          <p:cNvPr id="12" name="Rechthoek 11"/>
          <p:cNvSpPr/>
          <p:nvPr/>
        </p:nvSpPr>
        <p:spPr>
          <a:xfrm>
            <a:off x="4343400" y="4953000"/>
            <a:ext cx="4572000" cy="646331"/>
          </a:xfrm>
          <a:prstGeom prst="rect">
            <a:avLst/>
          </a:prstGeom>
        </p:spPr>
        <p:txBody>
          <a:bodyPr>
            <a:spAutoFit/>
          </a:bodyPr>
          <a:lstStyle/>
          <a:p>
            <a:pPr marL="285750" indent="-285750">
              <a:buFontTx/>
              <a:buChar char="-"/>
            </a:pPr>
            <a:r>
              <a:rPr lang="nl-NL" dirty="0"/>
              <a:t>Change a concept =  change </a:t>
            </a:r>
            <a:r>
              <a:rPr lang="nl-NL" dirty="0" err="1"/>
              <a:t>it</a:t>
            </a:r>
            <a:r>
              <a:rPr lang="nl-NL" dirty="0"/>
              <a:t> </a:t>
            </a:r>
            <a:r>
              <a:rPr lang="nl-NL" dirty="0" err="1"/>
              <a:t>everywhere</a:t>
            </a:r>
            <a:r>
              <a:rPr lang="nl-NL" dirty="0"/>
              <a:t> </a:t>
            </a:r>
            <a:r>
              <a:rPr lang="nl-NL" dirty="0" err="1"/>
              <a:t>where</a:t>
            </a:r>
            <a:r>
              <a:rPr lang="nl-NL" dirty="0"/>
              <a:t> </a:t>
            </a:r>
            <a:r>
              <a:rPr lang="nl-NL" dirty="0" err="1"/>
              <a:t>it</a:t>
            </a:r>
            <a:r>
              <a:rPr lang="nl-NL" dirty="0"/>
              <a:t> is </a:t>
            </a:r>
            <a:r>
              <a:rPr lang="nl-NL" dirty="0" err="1"/>
              <a:t>used</a:t>
            </a:r>
            <a:r>
              <a:rPr lang="nl-NL" dirty="0"/>
              <a:t> (</a:t>
            </a:r>
            <a:r>
              <a:rPr lang="nl-NL" dirty="0" err="1"/>
              <a:t>consistency</a:t>
            </a:r>
            <a:r>
              <a:rPr lang="nl-NL" dirty="0"/>
              <a:t>). </a:t>
            </a:r>
          </a:p>
        </p:txBody>
      </p:sp>
      <p:sp>
        <p:nvSpPr>
          <p:cNvPr id="13" name="Ovaal 12"/>
          <p:cNvSpPr/>
          <p:nvPr/>
        </p:nvSpPr>
        <p:spPr>
          <a:xfrm>
            <a:off x="3114872" y="2327104"/>
            <a:ext cx="231812" cy="188925"/>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dirty="0" smtClean="0">
                <a:solidFill>
                  <a:schemeClr val="tx1"/>
                </a:solidFill>
              </a:rPr>
              <a:t>A</a:t>
            </a:r>
            <a:endParaRPr lang="en-US" sz="1200" dirty="0">
              <a:solidFill>
                <a:schemeClr val="tx1"/>
              </a:solidFill>
            </a:endParaRPr>
          </a:p>
        </p:txBody>
      </p:sp>
      <p:sp>
        <p:nvSpPr>
          <p:cNvPr id="14" name="Ovaal 13"/>
          <p:cNvSpPr/>
          <p:nvPr/>
        </p:nvSpPr>
        <p:spPr>
          <a:xfrm>
            <a:off x="3316811" y="4036666"/>
            <a:ext cx="231812" cy="188925"/>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dirty="0" smtClean="0">
                <a:solidFill>
                  <a:schemeClr val="tx1"/>
                </a:solidFill>
              </a:rPr>
              <a:t>A</a:t>
            </a:r>
            <a:endParaRPr lang="en-US" sz="1200" dirty="0">
              <a:solidFill>
                <a:schemeClr val="tx1"/>
              </a:solidFill>
            </a:endParaRPr>
          </a:p>
        </p:txBody>
      </p:sp>
    </p:spTree>
    <p:extLst>
      <p:ext uri="{BB962C8B-B14F-4D97-AF65-F5344CB8AC3E}">
        <p14:creationId xmlns:p14="http://schemas.microsoft.com/office/powerpoint/2010/main" val="56602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set of viewpoints</a:t>
            </a:r>
            <a:endParaRPr lang="nl-NL" dirty="0"/>
          </a:p>
        </p:txBody>
      </p:sp>
      <p:sp>
        <p:nvSpPr>
          <p:cNvPr id="3" name="Content Placeholder 2"/>
          <p:cNvSpPr>
            <a:spLocks noGrp="1"/>
          </p:cNvSpPr>
          <p:nvPr>
            <p:ph idx="1"/>
          </p:nvPr>
        </p:nvSpPr>
        <p:spPr>
          <a:xfrm>
            <a:off x="457200" y="1935480"/>
            <a:ext cx="8458200" cy="4541520"/>
          </a:xfrm>
        </p:spPr>
        <p:txBody>
          <a:bodyPr>
            <a:normAutofit/>
          </a:bodyPr>
          <a:lstStyle/>
          <a:p>
            <a:r>
              <a:rPr lang="en-US" dirty="0" smtClean="0"/>
              <a:t>Basic and semi-complex viewpoints:</a:t>
            </a:r>
          </a:p>
          <a:p>
            <a:pPr marL="393192" lvl="1" indent="0">
              <a:buNone/>
            </a:pPr>
            <a:r>
              <a:rPr lang="en-US" dirty="0" smtClean="0"/>
              <a:t>1. Organization </a:t>
            </a:r>
            <a:r>
              <a:rPr lang="en-US" dirty="0"/>
              <a:t>Viewpoint </a:t>
            </a:r>
          </a:p>
          <a:p>
            <a:pPr marL="393192" lvl="1" indent="0">
              <a:buNone/>
            </a:pPr>
            <a:r>
              <a:rPr lang="en-US" strike="sngStrike" dirty="0"/>
              <a:t>Business Function </a:t>
            </a:r>
            <a:r>
              <a:rPr lang="en-US" strike="sngStrike" dirty="0" smtClean="0"/>
              <a:t>Viewpoint </a:t>
            </a:r>
          </a:p>
          <a:p>
            <a:pPr marL="393192" lvl="1" indent="0">
              <a:buNone/>
            </a:pPr>
            <a:r>
              <a:rPr lang="en-US" dirty="0" smtClean="0"/>
              <a:t>2. Product Viewpoint</a:t>
            </a:r>
            <a:endParaRPr lang="en-US" dirty="0">
              <a:solidFill>
                <a:schemeClr val="accent6">
                  <a:lumMod val="75000"/>
                </a:schemeClr>
              </a:solidFill>
            </a:endParaRPr>
          </a:p>
          <a:p>
            <a:pPr marL="393192" lvl="1" indent="0">
              <a:buNone/>
            </a:pPr>
            <a:r>
              <a:rPr lang="fr-FR" dirty="0" smtClean="0"/>
              <a:t>3. Information </a:t>
            </a:r>
            <a:r>
              <a:rPr lang="fr-FR" dirty="0"/>
              <a:t>Structure </a:t>
            </a:r>
            <a:r>
              <a:rPr lang="en-US" dirty="0"/>
              <a:t>Viewpoint</a:t>
            </a:r>
            <a:endParaRPr lang="fr-FR" dirty="0"/>
          </a:p>
          <a:p>
            <a:pPr marL="393192" lvl="1" indent="0">
              <a:buNone/>
            </a:pPr>
            <a:r>
              <a:rPr lang="en-US" dirty="0" smtClean="0"/>
              <a:t>4. Business </a:t>
            </a:r>
            <a:r>
              <a:rPr lang="en-US" dirty="0"/>
              <a:t>Process </a:t>
            </a:r>
            <a:r>
              <a:rPr lang="en-US"/>
              <a:t>Viewpoint </a:t>
            </a:r>
            <a:endParaRPr lang="en-US" smtClean="0"/>
          </a:p>
          <a:p>
            <a:pPr marL="393192" lvl="1" indent="0">
              <a:buNone/>
            </a:pPr>
            <a:r>
              <a:rPr lang="en-US" smtClean="0"/>
              <a:t>5</a:t>
            </a:r>
            <a:r>
              <a:rPr lang="en-US" dirty="0" smtClean="0"/>
              <a:t>. Application </a:t>
            </a:r>
            <a:r>
              <a:rPr lang="en-US" dirty="0"/>
              <a:t>Structure Viewpoint </a:t>
            </a:r>
            <a:endParaRPr lang="en-US" dirty="0" smtClean="0"/>
          </a:p>
          <a:p>
            <a:pPr marL="393192" lvl="1" indent="0">
              <a:buNone/>
            </a:pPr>
            <a:r>
              <a:rPr lang="en-US" dirty="0" smtClean="0">
                <a:solidFill>
                  <a:prstClr val="black"/>
                </a:solidFill>
              </a:rPr>
              <a:t>6. Application </a:t>
            </a:r>
            <a:r>
              <a:rPr lang="en-US" dirty="0">
                <a:solidFill>
                  <a:prstClr val="black"/>
                </a:solidFill>
              </a:rPr>
              <a:t>Behavior </a:t>
            </a:r>
            <a:r>
              <a:rPr lang="en-US" dirty="0" smtClean="0">
                <a:solidFill>
                  <a:prstClr val="black"/>
                </a:solidFill>
              </a:rPr>
              <a:t>Viewpoint</a:t>
            </a:r>
            <a:endParaRPr lang="en-US" dirty="0" smtClean="0">
              <a:solidFill>
                <a:srgbClr val="A5C249">
                  <a:lumMod val="75000"/>
                </a:srgbClr>
              </a:solidFill>
            </a:endParaRPr>
          </a:p>
          <a:p>
            <a:pPr marL="393192" lvl="1" indent="0">
              <a:buNone/>
            </a:pPr>
            <a:r>
              <a:rPr lang="en-US" dirty="0" smtClean="0"/>
              <a:t>7. Application </a:t>
            </a:r>
            <a:r>
              <a:rPr lang="en-US" dirty="0"/>
              <a:t>Co-operation </a:t>
            </a:r>
            <a:r>
              <a:rPr lang="en-US" dirty="0" smtClean="0"/>
              <a:t>Viewpoint</a:t>
            </a:r>
            <a:endParaRPr lang="en-US" dirty="0" smtClean="0">
              <a:solidFill>
                <a:srgbClr val="A5C249">
                  <a:lumMod val="75000"/>
                </a:srgbClr>
              </a:solidFill>
            </a:endParaRPr>
          </a:p>
          <a:p>
            <a:pPr marL="393192" lvl="1" indent="0">
              <a:buNone/>
            </a:pPr>
            <a:r>
              <a:rPr lang="en-US" dirty="0" smtClean="0"/>
              <a:t>8. Infrastructure Viewpoint</a:t>
            </a:r>
            <a:endParaRPr lang="en-US" dirty="0">
              <a:solidFill>
                <a:schemeClr val="accent6">
                  <a:lumMod val="75000"/>
                </a:schemeClr>
              </a:solidFill>
            </a:endParaRPr>
          </a:p>
        </p:txBody>
      </p:sp>
    </p:spTree>
    <p:extLst>
      <p:ext uri="{BB962C8B-B14F-4D97-AF65-F5344CB8AC3E}">
        <p14:creationId xmlns:p14="http://schemas.microsoft.com/office/powerpoint/2010/main" val="4258571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set of viewpoints</a:t>
            </a:r>
            <a:endParaRPr lang="nl-NL" dirty="0"/>
          </a:p>
        </p:txBody>
      </p:sp>
      <p:sp>
        <p:nvSpPr>
          <p:cNvPr id="3" name="Content Placeholder 2"/>
          <p:cNvSpPr>
            <a:spLocks noGrp="1"/>
          </p:cNvSpPr>
          <p:nvPr>
            <p:ph idx="1"/>
          </p:nvPr>
        </p:nvSpPr>
        <p:spPr>
          <a:xfrm>
            <a:off x="457200" y="1935480"/>
            <a:ext cx="8458200" cy="4541520"/>
          </a:xfrm>
        </p:spPr>
        <p:txBody>
          <a:bodyPr>
            <a:normAutofit/>
          </a:bodyPr>
          <a:lstStyle/>
          <a:p>
            <a:r>
              <a:rPr lang="en-US" dirty="0" smtClean="0"/>
              <a:t>Complex viewpoints in </a:t>
            </a:r>
            <a:r>
              <a:rPr lang="en-US" dirty="0" err="1" smtClean="0"/>
              <a:t>Archimate</a:t>
            </a:r>
            <a:r>
              <a:rPr lang="en-US" dirty="0" smtClean="0"/>
              <a:t>:</a:t>
            </a:r>
          </a:p>
          <a:p>
            <a:pPr marL="393192" lvl="1" indent="0">
              <a:buNone/>
            </a:pPr>
            <a:r>
              <a:rPr lang="en-US" strike="sngStrike" dirty="0" smtClean="0"/>
              <a:t>Introductory Viewpoint</a:t>
            </a:r>
            <a:endParaRPr lang="en-US" dirty="0">
              <a:solidFill>
                <a:schemeClr val="accent6">
                  <a:lumMod val="75000"/>
                </a:schemeClr>
              </a:solidFill>
            </a:endParaRPr>
          </a:p>
          <a:p>
            <a:pPr marL="393192" lvl="1" indent="0">
              <a:buNone/>
            </a:pPr>
            <a:r>
              <a:rPr lang="en-US" strike="sngStrike" dirty="0" smtClean="0"/>
              <a:t>Actor </a:t>
            </a:r>
            <a:r>
              <a:rPr lang="en-US" strike="sngStrike" dirty="0"/>
              <a:t>Co-operation Viewpoint </a:t>
            </a:r>
            <a:endParaRPr lang="en-US" strike="sngStrike" dirty="0" smtClean="0"/>
          </a:p>
          <a:p>
            <a:pPr marL="393192" lvl="1" indent="0">
              <a:buNone/>
            </a:pPr>
            <a:r>
              <a:rPr lang="en-US" dirty="0" smtClean="0"/>
              <a:t>9. Business </a:t>
            </a:r>
            <a:r>
              <a:rPr lang="en-US" dirty="0"/>
              <a:t>Process Co-operation Viewpoint </a:t>
            </a:r>
            <a:endParaRPr lang="en-US" dirty="0">
              <a:solidFill>
                <a:schemeClr val="accent6">
                  <a:lumMod val="75000"/>
                </a:schemeClr>
              </a:solidFill>
            </a:endParaRPr>
          </a:p>
          <a:p>
            <a:pPr marL="393192" lvl="1" indent="0">
              <a:buNone/>
            </a:pPr>
            <a:r>
              <a:rPr lang="fr-FR" dirty="0" smtClean="0"/>
              <a:t>10. Application </a:t>
            </a:r>
            <a:r>
              <a:rPr lang="fr-FR" dirty="0"/>
              <a:t>Usage </a:t>
            </a:r>
            <a:r>
              <a:rPr lang="en-US" dirty="0"/>
              <a:t>Viewpoint</a:t>
            </a:r>
            <a:endParaRPr lang="fr-FR" dirty="0" smtClean="0"/>
          </a:p>
          <a:p>
            <a:pPr marL="393192" lvl="1" indent="0">
              <a:buNone/>
            </a:pPr>
            <a:r>
              <a:rPr lang="fr-FR" strike="sngStrike" dirty="0" smtClean="0"/>
              <a:t>Infrastructure Usage </a:t>
            </a:r>
            <a:r>
              <a:rPr lang="fr-FR" strike="sngStrike" dirty="0" err="1" smtClean="0"/>
              <a:t>Viewpoint</a:t>
            </a:r>
            <a:r>
              <a:rPr lang="fr-FR" strike="sngStrike" dirty="0" smtClean="0"/>
              <a:t> </a:t>
            </a:r>
            <a:endParaRPr lang="fr-FR" sz="2500" dirty="0" smtClean="0">
              <a:solidFill>
                <a:schemeClr val="accent6">
                  <a:lumMod val="75000"/>
                </a:schemeClr>
              </a:solidFill>
            </a:endParaRPr>
          </a:p>
          <a:p>
            <a:pPr marL="393192" lvl="1" indent="0">
              <a:buClr>
                <a:srgbClr val="0F6FC6"/>
              </a:buClr>
              <a:buNone/>
            </a:pPr>
            <a:r>
              <a:rPr lang="en-US" dirty="0" smtClean="0"/>
              <a:t>11. Implementation and Deployment Viewpoint</a:t>
            </a:r>
            <a:r>
              <a:rPr lang="en-US" dirty="0" smtClean="0">
                <a:solidFill>
                  <a:srgbClr val="A5C249">
                    <a:lumMod val="75000"/>
                  </a:srgbClr>
                </a:solidFill>
              </a:rPr>
              <a:t> </a:t>
            </a:r>
          </a:p>
          <a:p>
            <a:pPr marL="393192" lvl="1" indent="0">
              <a:buClr>
                <a:srgbClr val="0F6FC6"/>
              </a:buClr>
              <a:buNone/>
            </a:pPr>
            <a:r>
              <a:rPr lang="en-US" strike="sngStrike" dirty="0" smtClean="0"/>
              <a:t>Service </a:t>
            </a:r>
            <a:r>
              <a:rPr lang="en-US" strike="sngStrike" dirty="0"/>
              <a:t>Realization </a:t>
            </a:r>
            <a:r>
              <a:rPr lang="en-US" strike="sngStrike" dirty="0" smtClean="0"/>
              <a:t>Viewpoint</a:t>
            </a:r>
            <a:endParaRPr lang="en-US" strike="sngStrike" dirty="0"/>
          </a:p>
          <a:p>
            <a:pPr marL="393192" lvl="1" indent="0">
              <a:buNone/>
            </a:pPr>
            <a:r>
              <a:rPr lang="en-US" strike="sngStrike" dirty="0" smtClean="0"/>
              <a:t>Layered Viewpoint </a:t>
            </a:r>
            <a:endParaRPr lang="en-US" dirty="0">
              <a:solidFill>
                <a:schemeClr val="accent6">
                  <a:lumMod val="75000"/>
                </a:schemeClr>
              </a:solidFill>
            </a:endParaRPr>
          </a:p>
          <a:p>
            <a:pPr marL="393192" lvl="1" indent="0">
              <a:buNone/>
            </a:pPr>
            <a:r>
              <a:rPr lang="en-US" strike="sngStrike" dirty="0" smtClean="0"/>
              <a:t>Landscape </a:t>
            </a:r>
            <a:r>
              <a:rPr lang="en-US" strike="sngStrike" dirty="0"/>
              <a:t>Map </a:t>
            </a:r>
            <a:r>
              <a:rPr lang="en-US" strike="sngStrike" dirty="0" smtClean="0"/>
              <a:t>Viewpoint</a:t>
            </a:r>
            <a:endParaRPr lang="en-US" dirty="0">
              <a:solidFill>
                <a:schemeClr val="accent6">
                  <a:lumMod val="75000"/>
                </a:schemeClr>
              </a:solidFill>
            </a:endParaRPr>
          </a:p>
        </p:txBody>
      </p:sp>
    </p:spTree>
    <p:extLst>
      <p:ext uri="{BB962C8B-B14F-4D97-AF65-F5344CB8AC3E}">
        <p14:creationId xmlns:p14="http://schemas.microsoft.com/office/powerpoint/2010/main" val="3794408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dirty="0" smtClean="0"/>
              <a:t>Basic viewpoints</a:t>
            </a:r>
            <a:endParaRPr lang="en-US" dirty="0"/>
          </a:p>
        </p:txBody>
      </p:sp>
      <p:sp>
        <p:nvSpPr>
          <p:cNvPr id="5" name="Ondertitel 4"/>
          <p:cNvSpPr>
            <a:spLocks noGrp="1"/>
          </p:cNvSpPr>
          <p:nvPr>
            <p:ph type="subTitle" idx="1"/>
          </p:nvPr>
        </p:nvSpPr>
        <p:spPr/>
        <p:txBody>
          <a:bodyPr/>
          <a:lstStyle/>
          <a:p>
            <a:r>
              <a:rPr lang="en-US" dirty="0" smtClean="0"/>
              <a:t>Organization viewpoint</a:t>
            </a:r>
            <a:endParaRPr lang="en-US" dirty="0"/>
          </a:p>
        </p:txBody>
      </p:sp>
    </p:spTree>
    <p:extLst>
      <p:ext uri="{BB962C8B-B14F-4D97-AF65-F5344CB8AC3E}">
        <p14:creationId xmlns:p14="http://schemas.microsoft.com/office/powerpoint/2010/main" val="676438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Lesson</a:t>
            </a:r>
            <a:r>
              <a:rPr lang="nl-NL" dirty="0" smtClean="0"/>
              <a:t> 2</a:t>
            </a:r>
            <a:endParaRPr lang="nl-NL" dirty="0"/>
          </a:p>
        </p:txBody>
      </p:sp>
      <p:sp>
        <p:nvSpPr>
          <p:cNvPr id="3" name="Tijdelijke aanduiding voor inhoud 2"/>
          <p:cNvSpPr>
            <a:spLocks noGrp="1"/>
          </p:cNvSpPr>
          <p:nvPr>
            <p:ph idx="1"/>
          </p:nvPr>
        </p:nvSpPr>
        <p:spPr/>
        <p:txBody>
          <a:bodyPr/>
          <a:lstStyle/>
          <a:p>
            <a:r>
              <a:rPr lang="nl-NL" dirty="0" err="1" smtClean="0"/>
              <a:t>Our</a:t>
            </a:r>
            <a:r>
              <a:rPr lang="nl-NL" dirty="0" smtClean="0"/>
              <a:t> approach </a:t>
            </a:r>
            <a:r>
              <a:rPr lang="nl-NL" dirty="0" err="1" smtClean="0"/>
              <a:t>to</a:t>
            </a:r>
            <a:r>
              <a:rPr lang="nl-NL" dirty="0" smtClean="0"/>
              <a:t> </a:t>
            </a:r>
            <a:r>
              <a:rPr lang="nl-NL" dirty="0" err="1" smtClean="0"/>
              <a:t>enterprise</a:t>
            </a:r>
            <a:r>
              <a:rPr lang="nl-NL" dirty="0" smtClean="0"/>
              <a:t> </a:t>
            </a:r>
            <a:r>
              <a:rPr lang="nl-NL" dirty="0" err="1" smtClean="0"/>
              <a:t>modeling</a:t>
            </a:r>
            <a:endParaRPr lang="nl-NL" dirty="0"/>
          </a:p>
          <a:p>
            <a:r>
              <a:rPr lang="nl-NL" dirty="0" err="1" smtClean="0"/>
              <a:t>Organization</a:t>
            </a:r>
            <a:r>
              <a:rPr lang="nl-NL" dirty="0" smtClean="0"/>
              <a:t> viewpoint</a:t>
            </a:r>
          </a:p>
          <a:p>
            <a:r>
              <a:rPr lang="nl-NL" dirty="0" smtClean="0"/>
              <a:t>Product viewpoint</a:t>
            </a:r>
          </a:p>
          <a:p>
            <a:r>
              <a:rPr lang="nl-NL" dirty="0" smtClean="0"/>
              <a:t>The </a:t>
            </a:r>
            <a:r>
              <a:rPr lang="nl-NL" dirty="0" err="1" smtClean="0"/>
              <a:t>Archi</a:t>
            </a:r>
            <a:r>
              <a:rPr lang="nl-NL" dirty="0" smtClean="0"/>
              <a:t> tool</a:t>
            </a:r>
          </a:p>
          <a:p>
            <a:r>
              <a:rPr lang="nl-NL" dirty="0" err="1" smtClean="0"/>
              <a:t>Work</a:t>
            </a:r>
            <a:r>
              <a:rPr lang="nl-NL" dirty="0" smtClean="0"/>
              <a:t> on SMES case</a:t>
            </a:r>
          </a:p>
        </p:txBody>
      </p:sp>
    </p:spTree>
    <p:extLst>
      <p:ext uri="{BB962C8B-B14F-4D97-AF65-F5344CB8AC3E}">
        <p14:creationId xmlns:p14="http://schemas.microsoft.com/office/powerpoint/2010/main" val="2702746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Organization</a:t>
            </a:r>
            <a:r>
              <a:rPr lang="nl-NL" dirty="0" smtClean="0"/>
              <a:t> Viewpoint </a:t>
            </a:r>
            <a:endParaRPr lang="en-US" dirty="0"/>
          </a:p>
        </p:txBody>
      </p:sp>
      <p:sp>
        <p:nvSpPr>
          <p:cNvPr id="3" name="Tijdelijke aanduiding voor inhoud 2"/>
          <p:cNvSpPr>
            <a:spLocks noGrp="1"/>
          </p:cNvSpPr>
          <p:nvPr>
            <p:ph idx="1"/>
          </p:nvPr>
        </p:nvSpPr>
        <p:spPr/>
        <p:txBody>
          <a:bodyPr/>
          <a:lstStyle/>
          <a:p>
            <a:r>
              <a:rPr lang="en-US" dirty="0"/>
              <a:t>The Organization viewpoint focuses on the (internal) organization of </a:t>
            </a:r>
            <a:r>
              <a:rPr lang="en-US" dirty="0" smtClean="0"/>
              <a:t>the company (or a department).</a:t>
            </a:r>
          </a:p>
          <a:p>
            <a:endParaRPr lang="en-US" b="1" dirty="0" smtClean="0"/>
          </a:p>
          <a:p>
            <a:r>
              <a:rPr lang="en-US" b="1" dirty="0" smtClean="0"/>
              <a:t>Stakeholders: </a:t>
            </a:r>
            <a:r>
              <a:rPr lang="en-US" dirty="0"/>
              <a:t>Enterprise, process and domain architects, managers, employees</a:t>
            </a:r>
            <a:r>
              <a:rPr lang="en-US" dirty="0" smtClean="0"/>
              <a:t>, shareholders.</a:t>
            </a:r>
          </a:p>
        </p:txBody>
      </p:sp>
    </p:spTree>
    <p:extLst>
      <p:ext uri="{BB962C8B-B14F-4D97-AF65-F5344CB8AC3E}">
        <p14:creationId xmlns:p14="http://schemas.microsoft.com/office/powerpoint/2010/main" val="38274903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871155"/>
            <a:ext cx="7496175" cy="444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943" name="Groep 3"/>
          <p:cNvGrpSpPr/>
          <p:nvPr/>
        </p:nvGrpSpPr>
        <p:grpSpPr>
          <a:xfrm>
            <a:off x="5943600" y="2447553"/>
            <a:ext cx="1912597" cy="478822"/>
            <a:chOff x="1274366" y="1617292"/>
            <a:chExt cx="1238219" cy="5201724"/>
          </a:xfrm>
        </p:grpSpPr>
        <p:sp>
          <p:nvSpPr>
            <p:cNvPr id="2945" name="Rechthoek 1"/>
            <p:cNvSpPr/>
            <p:nvPr/>
          </p:nvSpPr>
          <p:spPr>
            <a:xfrm>
              <a:off x="1274366" y="1617292"/>
              <a:ext cx="1171339" cy="520172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946" name="Tekstvak 2"/>
            <p:cNvSpPr txBox="1"/>
            <p:nvPr/>
          </p:nvSpPr>
          <p:spPr>
            <a:xfrm>
              <a:off x="1274366" y="1803679"/>
              <a:ext cx="1238219" cy="5015337"/>
            </a:xfrm>
            <a:prstGeom prst="rect">
              <a:avLst/>
            </a:prstGeom>
            <a:noFill/>
          </p:spPr>
          <p:txBody>
            <a:bodyPr wrap="square" rtlCol="0">
              <a:spAutoFit/>
            </a:bodyPr>
            <a:lstStyle/>
            <a:p>
              <a:r>
                <a:rPr lang="nl-NL" sz="2400" b="1" dirty="0" err="1" smtClean="0">
                  <a:solidFill>
                    <a:schemeClr val="bg2">
                      <a:lumMod val="25000"/>
                    </a:schemeClr>
                  </a:solidFill>
                  <a:latin typeface="+mj-lt"/>
                </a:rPr>
                <a:t>Organization</a:t>
              </a:r>
              <a:endParaRPr lang="nl-NL" sz="2400" b="1" dirty="0">
                <a:solidFill>
                  <a:schemeClr val="bg2">
                    <a:lumMod val="25000"/>
                  </a:schemeClr>
                </a:solidFill>
                <a:latin typeface="+mj-lt"/>
              </a:endParaRPr>
            </a:p>
          </p:txBody>
        </p:sp>
      </p:grpSp>
      <p:sp>
        <p:nvSpPr>
          <p:cNvPr id="2" name="Titel 1"/>
          <p:cNvSpPr>
            <a:spLocks noGrp="1"/>
          </p:cNvSpPr>
          <p:nvPr>
            <p:ph type="title"/>
          </p:nvPr>
        </p:nvSpPr>
        <p:spPr/>
        <p:txBody>
          <a:bodyPr/>
          <a:lstStyle/>
          <a:p>
            <a:r>
              <a:rPr lang="en-US" dirty="0" smtClean="0"/>
              <a:t>Positioning the viewpoints</a:t>
            </a:r>
            <a:endParaRPr lang="en-US" dirty="0"/>
          </a:p>
        </p:txBody>
      </p:sp>
    </p:spTree>
    <p:extLst>
      <p:ext uri="{BB962C8B-B14F-4D97-AF65-F5344CB8AC3E}">
        <p14:creationId xmlns:p14="http://schemas.microsoft.com/office/powerpoint/2010/main" val="4289438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Notation</a:t>
            </a:r>
            <a:endParaRPr lang="en-US" dirty="0"/>
          </a:p>
        </p:txBody>
      </p:sp>
      <p:sp>
        <p:nvSpPr>
          <p:cNvPr id="3" name="Tijdelijke aanduiding voor inhoud 2"/>
          <p:cNvSpPr>
            <a:spLocks noGrp="1"/>
          </p:cNvSpPr>
          <p:nvPr>
            <p:ph idx="1"/>
          </p:nvPr>
        </p:nvSpPr>
        <p:spPr/>
        <p:txBody>
          <a:bodyPr/>
          <a:lstStyle/>
          <a:p>
            <a:r>
              <a:rPr lang="en-US" b="1" dirty="0" smtClean="0"/>
              <a:t>Concepts</a:t>
            </a:r>
            <a:r>
              <a:rPr lang="en-US" dirty="0" smtClean="0"/>
              <a:t> and </a:t>
            </a:r>
            <a:r>
              <a:rPr lang="en-US" b="1" dirty="0" smtClean="0"/>
              <a:t>relations</a:t>
            </a:r>
            <a:r>
              <a:rPr lang="en-US" dirty="0" smtClean="0"/>
              <a:t> (simplified): </a:t>
            </a:r>
            <a:r>
              <a:rPr lang="en-US" dirty="0" smtClean="0">
                <a:solidFill>
                  <a:srgbClr val="C00000"/>
                </a:solidFill>
              </a:rPr>
              <a:t>Business Actors </a:t>
            </a:r>
            <a:r>
              <a:rPr lang="en-US" dirty="0" smtClean="0"/>
              <a:t>and </a:t>
            </a:r>
            <a:r>
              <a:rPr lang="en-US" dirty="0" smtClean="0">
                <a:solidFill>
                  <a:srgbClr val="C00000"/>
                </a:solidFill>
              </a:rPr>
              <a:t>Business Roles</a:t>
            </a:r>
            <a:endParaRPr lang="en-US" dirty="0">
              <a:solidFill>
                <a:srgbClr val="C00000"/>
              </a:solidFill>
            </a:endParaRPr>
          </a:p>
        </p:txBody>
      </p:sp>
      <p:sp>
        <p:nvSpPr>
          <p:cNvPr id="6" name="Toelichting met afgeronde rechthoek 5"/>
          <p:cNvSpPr/>
          <p:nvPr/>
        </p:nvSpPr>
        <p:spPr>
          <a:xfrm>
            <a:off x="5105400" y="4773538"/>
            <a:ext cx="3810000" cy="1932062"/>
          </a:xfrm>
          <a:prstGeom prst="wedgeRoundRectCallout">
            <a:avLst>
              <a:gd name="adj1" fmla="val -74167"/>
              <a:gd name="adj2" fmla="val -48803"/>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Relations (a la UML) between </a:t>
            </a:r>
            <a:r>
              <a:rPr lang="en-US" dirty="0" smtClean="0">
                <a:solidFill>
                  <a:srgbClr val="C00000"/>
                </a:solidFill>
              </a:rPr>
              <a:t>Business Actors</a:t>
            </a:r>
            <a:r>
              <a:rPr lang="en-US" dirty="0" smtClean="0">
                <a:solidFill>
                  <a:schemeClr val="tx1"/>
                </a:solidFill>
              </a:rPr>
              <a:t>:</a:t>
            </a:r>
          </a:p>
          <a:p>
            <a:pPr marL="285750" indent="-285750">
              <a:buFontTx/>
              <a:buChar char="-"/>
            </a:pPr>
            <a:r>
              <a:rPr lang="en-US" dirty="0" smtClean="0">
                <a:solidFill>
                  <a:schemeClr val="tx1"/>
                </a:solidFill>
              </a:rPr>
              <a:t>Aggregation </a:t>
            </a:r>
          </a:p>
          <a:p>
            <a:pPr marL="285750" indent="-285750">
              <a:buFontTx/>
              <a:buChar char="-"/>
            </a:pPr>
            <a:r>
              <a:rPr lang="en-US" dirty="0" smtClean="0">
                <a:solidFill>
                  <a:schemeClr val="tx1"/>
                </a:solidFill>
              </a:rPr>
              <a:t>Composition</a:t>
            </a:r>
          </a:p>
          <a:p>
            <a:pPr marL="285750" indent="-285750">
              <a:buFontTx/>
              <a:buChar char="-"/>
            </a:pPr>
            <a:r>
              <a:rPr lang="en-US" dirty="0" smtClean="0">
                <a:solidFill>
                  <a:schemeClr val="tx1"/>
                </a:solidFill>
              </a:rPr>
              <a:t>Association </a:t>
            </a:r>
          </a:p>
          <a:p>
            <a:r>
              <a:rPr lang="en-US" dirty="0" smtClean="0">
                <a:solidFill>
                  <a:schemeClr val="tx1"/>
                </a:solidFill>
              </a:rPr>
              <a:t>Between </a:t>
            </a:r>
            <a:r>
              <a:rPr lang="en-US" dirty="0" smtClean="0">
                <a:solidFill>
                  <a:srgbClr val="C00000"/>
                </a:solidFill>
              </a:rPr>
              <a:t>Business Roles </a:t>
            </a:r>
            <a:r>
              <a:rPr lang="en-US" dirty="0" smtClean="0">
                <a:solidFill>
                  <a:schemeClr val="tx1"/>
                </a:solidFill>
              </a:rPr>
              <a:t>and</a:t>
            </a:r>
            <a:r>
              <a:rPr lang="en-US" dirty="0" smtClean="0">
                <a:solidFill>
                  <a:srgbClr val="C00000"/>
                </a:solidFill>
              </a:rPr>
              <a:t> BA</a:t>
            </a:r>
          </a:p>
          <a:p>
            <a:r>
              <a:rPr lang="en-US" dirty="0" smtClean="0">
                <a:solidFill>
                  <a:schemeClr val="tx1"/>
                </a:solidFill>
              </a:rPr>
              <a:t>- Association</a:t>
            </a:r>
            <a:endParaRPr lang="nl-NL"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05112"/>
            <a:ext cx="596265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oelichting met afgeronde rechthoek 7"/>
          <p:cNvSpPr/>
          <p:nvPr/>
        </p:nvSpPr>
        <p:spPr>
          <a:xfrm>
            <a:off x="6553200" y="2895600"/>
            <a:ext cx="2514600" cy="990600"/>
          </a:xfrm>
          <a:prstGeom prst="wedgeRoundRectCallout">
            <a:avLst>
              <a:gd name="adj1" fmla="val -65583"/>
              <a:gd name="adj2" fmla="val -33057"/>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Business Role:  </a:t>
            </a:r>
          </a:p>
          <a:p>
            <a:r>
              <a:rPr lang="en-US" dirty="0" smtClean="0">
                <a:solidFill>
                  <a:schemeClr val="tx1"/>
                </a:solidFill>
              </a:rPr>
              <a:t>Behavior, to which an</a:t>
            </a:r>
          </a:p>
          <a:p>
            <a:r>
              <a:rPr lang="en-US" dirty="0" smtClean="0">
                <a:solidFill>
                  <a:schemeClr val="tx1"/>
                </a:solidFill>
              </a:rPr>
              <a:t>actor can be assigned</a:t>
            </a:r>
            <a:endParaRPr lang="nl-NL" dirty="0">
              <a:solidFill>
                <a:schemeClr val="tx1"/>
              </a:solidFill>
            </a:endParaRPr>
          </a:p>
        </p:txBody>
      </p:sp>
      <p:sp>
        <p:nvSpPr>
          <p:cNvPr id="5" name="Toelichting met afgeronde rechthoek 4"/>
          <p:cNvSpPr/>
          <p:nvPr/>
        </p:nvSpPr>
        <p:spPr>
          <a:xfrm>
            <a:off x="469573" y="5154538"/>
            <a:ext cx="2971801" cy="1447800"/>
          </a:xfrm>
          <a:prstGeom prst="wedgeRoundRectCallout">
            <a:avLst>
              <a:gd name="adj1" fmla="val -13430"/>
              <a:gd name="adj2" fmla="val -109745"/>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Business Actor: </a:t>
            </a:r>
            <a:r>
              <a:rPr lang="en-US" dirty="0" smtClean="0">
                <a:solidFill>
                  <a:schemeClr val="tx1"/>
                </a:solidFill>
              </a:rPr>
              <a:t>An </a:t>
            </a:r>
            <a:r>
              <a:rPr lang="en-US" dirty="0">
                <a:solidFill>
                  <a:schemeClr val="tx1"/>
                </a:solidFill>
              </a:rPr>
              <a:t>organizational entity </a:t>
            </a:r>
            <a:r>
              <a:rPr lang="en-US" dirty="0" smtClean="0">
                <a:solidFill>
                  <a:schemeClr val="tx1"/>
                </a:solidFill>
              </a:rPr>
              <a:t>(</a:t>
            </a:r>
            <a:r>
              <a:rPr lang="en-US" dirty="0">
                <a:solidFill>
                  <a:schemeClr val="tx1"/>
                </a:solidFill>
              </a:rPr>
              <a:t>humans, departments, and business units</a:t>
            </a:r>
            <a:r>
              <a:rPr lang="en-US" dirty="0" smtClean="0">
                <a:solidFill>
                  <a:schemeClr val="tx1"/>
                </a:solidFill>
              </a:rPr>
              <a:t>).</a:t>
            </a:r>
            <a:endParaRPr lang="nl-NL" dirty="0">
              <a:solidFill>
                <a:schemeClr val="tx1"/>
              </a:solidFill>
            </a:endParaRPr>
          </a:p>
        </p:txBody>
      </p:sp>
    </p:spTree>
    <p:extLst>
      <p:ext uri="{BB962C8B-B14F-4D97-AF65-F5344CB8AC3E}">
        <p14:creationId xmlns:p14="http://schemas.microsoft.com/office/powerpoint/2010/main" val="77134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Book Online case example (text)</a:t>
            </a:r>
            <a:endParaRPr lang="en-US" dirty="0"/>
          </a:p>
        </p:txBody>
      </p:sp>
      <p:sp>
        <p:nvSpPr>
          <p:cNvPr id="3" name="Tijdelijke aanduiding voor inhoud 2"/>
          <p:cNvSpPr>
            <a:spLocks noGrp="1"/>
          </p:cNvSpPr>
          <p:nvPr>
            <p:ph idx="1"/>
          </p:nvPr>
        </p:nvSpPr>
        <p:spPr/>
        <p:txBody>
          <a:bodyPr>
            <a:normAutofit/>
          </a:bodyPr>
          <a:lstStyle/>
          <a:p>
            <a:r>
              <a:rPr lang="en-US" dirty="0" smtClean="0"/>
              <a:t>The </a:t>
            </a:r>
            <a:r>
              <a:rPr lang="en-US" dirty="0"/>
              <a:t>Chief Executive Officer of </a:t>
            </a:r>
            <a:r>
              <a:rPr lang="en-US" dirty="0" err="1"/>
              <a:t>BookOnline</a:t>
            </a:r>
            <a:r>
              <a:rPr lang="en-US" dirty="0"/>
              <a:t> is Timothy Ward. He manages four divisions: Business Development, Finance, Digital Media, Customer Service &amp; Operations (CS&amp;O). Because CS&amp;O is a bigger division it has its own Vice President. The CS&amp;O division is split into separate subdivisions for Customer Service and Operations. The Packaging team belongs to the Operations subdivision. </a:t>
            </a:r>
          </a:p>
          <a:p>
            <a:endParaRPr lang="en-US" dirty="0"/>
          </a:p>
        </p:txBody>
      </p:sp>
    </p:spTree>
    <p:extLst>
      <p:ext uri="{BB962C8B-B14F-4D97-AF65-F5344CB8AC3E}">
        <p14:creationId xmlns:p14="http://schemas.microsoft.com/office/powerpoint/2010/main" val="9243161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Book Online </a:t>
            </a:r>
            <a:r>
              <a:rPr lang="en-US" dirty="0" smtClean="0"/>
              <a:t>Case </a:t>
            </a:r>
            <a:r>
              <a:rPr lang="en-US" dirty="0"/>
              <a:t>example (model)</a:t>
            </a:r>
          </a:p>
        </p:txBody>
      </p:sp>
      <p:sp>
        <p:nvSpPr>
          <p:cNvPr id="3" name="Tijdelijke aanduiding voor inhoud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66260"/>
            <a:ext cx="8867775"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1356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dirty="0" smtClean="0"/>
              <a:t>Basic viewpoints</a:t>
            </a:r>
            <a:endParaRPr lang="en-US" dirty="0"/>
          </a:p>
        </p:txBody>
      </p:sp>
      <p:sp>
        <p:nvSpPr>
          <p:cNvPr id="5" name="Ondertitel 4"/>
          <p:cNvSpPr>
            <a:spLocks noGrp="1"/>
          </p:cNvSpPr>
          <p:nvPr>
            <p:ph type="subTitle" idx="1"/>
          </p:nvPr>
        </p:nvSpPr>
        <p:spPr/>
        <p:txBody>
          <a:bodyPr/>
          <a:lstStyle/>
          <a:p>
            <a:r>
              <a:rPr lang="en-US" dirty="0" smtClean="0"/>
              <a:t>Product viewpoint</a:t>
            </a:r>
            <a:endParaRPr lang="en-US" dirty="0"/>
          </a:p>
        </p:txBody>
      </p:sp>
    </p:spTree>
    <p:extLst>
      <p:ext uri="{BB962C8B-B14F-4D97-AF65-F5344CB8AC3E}">
        <p14:creationId xmlns:p14="http://schemas.microsoft.com/office/powerpoint/2010/main" val="20601678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smtClean="0"/>
              <a:t>Product viewpoint</a:t>
            </a:r>
            <a:endParaRPr lang="nl-NL" dirty="0"/>
          </a:p>
        </p:txBody>
      </p:sp>
      <p:sp>
        <p:nvSpPr>
          <p:cNvPr id="3" name="Tijdelijke aanduiding voor inhoud 2"/>
          <p:cNvSpPr>
            <a:spLocks noGrp="1"/>
          </p:cNvSpPr>
          <p:nvPr>
            <p:ph idx="1"/>
          </p:nvPr>
        </p:nvSpPr>
        <p:spPr/>
        <p:txBody>
          <a:bodyPr/>
          <a:lstStyle/>
          <a:p>
            <a:r>
              <a:rPr lang="en-US" dirty="0"/>
              <a:t>The Product viewpoint depicts the </a:t>
            </a:r>
            <a:r>
              <a:rPr lang="en-US" dirty="0" smtClean="0"/>
              <a:t>products offered </a:t>
            </a:r>
            <a:r>
              <a:rPr lang="en-US" dirty="0"/>
              <a:t>to the customers or </a:t>
            </a:r>
            <a:r>
              <a:rPr lang="en-US" dirty="0" smtClean="0"/>
              <a:t>other external </a:t>
            </a:r>
            <a:r>
              <a:rPr lang="en-US" dirty="0"/>
              <a:t>parties involved and shows the composition of one or more products in terms of </a:t>
            </a:r>
            <a:r>
              <a:rPr lang="en-US" dirty="0" smtClean="0"/>
              <a:t>the constituting business services.</a:t>
            </a:r>
          </a:p>
          <a:p>
            <a:endParaRPr lang="en-US" dirty="0"/>
          </a:p>
          <a:p>
            <a:r>
              <a:rPr lang="en-US" b="1" dirty="0" smtClean="0"/>
              <a:t>Stakeholders: </a:t>
            </a:r>
            <a:r>
              <a:rPr lang="en-US" dirty="0"/>
              <a:t>Product developers, product managers, process and domain </a:t>
            </a:r>
            <a:r>
              <a:rPr lang="en-US" dirty="0" smtClean="0"/>
              <a:t>architects</a:t>
            </a:r>
          </a:p>
          <a:p>
            <a:endParaRPr lang="nl-NL" dirty="0" smtClean="0"/>
          </a:p>
        </p:txBody>
      </p:sp>
    </p:spTree>
    <p:extLst>
      <p:ext uri="{BB962C8B-B14F-4D97-AF65-F5344CB8AC3E}">
        <p14:creationId xmlns:p14="http://schemas.microsoft.com/office/powerpoint/2010/main" val="14939142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871155"/>
            <a:ext cx="7496175" cy="444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943" name="Groep 3"/>
          <p:cNvGrpSpPr/>
          <p:nvPr/>
        </p:nvGrpSpPr>
        <p:grpSpPr>
          <a:xfrm>
            <a:off x="2106668" y="2447553"/>
            <a:ext cx="1912597" cy="478822"/>
            <a:chOff x="1274366" y="1617292"/>
            <a:chExt cx="1238219" cy="5201724"/>
          </a:xfrm>
        </p:grpSpPr>
        <p:sp>
          <p:nvSpPr>
            <p:cNvPr id="2945" name="Rechthoek 1"/>
            <p:cNvSpPr/>
            <p:nvPr/>
          </p:nvSpPr>
          <p:spPr>
            <a:xfrm>
              <a:off x="1274366" y="1617292"/>
              <a:ext cx="1171339" cy="520172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946" name="Tekstvak 2"/>
            <p:cNvSpPr txBox="1"/>
            <p:nvPr/>
          </p:nvSpPr>
          <p:spPr>
            <a:xfrm>
              <a:off x="1274366" y="1803679"/>
              <a:ext cx="1238219" cy="5015337"/>
            </a:xfrm>
            <a:prstGeom prst="rect">
              <a:avLst/>
            </a:prstGeom>
            <a:noFill/>
          </p:spPr>
          <p:txBody>
            <a:bodyPr wrap="square" rtlCol="0">
              <a:spAutoFit/>
            </a:bodyPr>
            <a:lstStyle/>
            <a:p>
              <a:r>
                <a:rPr lang="nl-NL" sz="2400" b="1" dirty="0" smtClean="0">
                  <a:solidFill>
                    <a:schemeClr val="bg2">
                      <a:lumMod val="25000"/>
                    </a:schemeClr>
                  </a:solidFill>
                  <a:latin typeface="+mj-lt"/>
                </a:rPr>
                <a:t>Product</a:t>
              </a:r>
              <a:endParaRPr lang="nl-NL" sz="2400" b="1" dirty="0">
                <a:solidFill>
                  <a:schemeClr val="bg2">
                    <a:lumMod val="25000"/>
                  </a:schemeClr>
                </a:solidFill>
                <a:latin typeface="+mj-lt"/>
              </a:endParaRPr>
            </a:p>
          </p:txBody>
        </p:sp>
      </p:grpSp>
      <p:sp>
        <p:nvSpPr>
          <p:cNvPr id="2" name="Titel 1"/>
          <p:cNvSpPr>
            <a:spLocks noGrp="1"/>
          </p:cNvSpPr>
          <p:nvPr>
            <p:ph type="title"/>
          </p:nvPr>
        </p:nvSpPr>
        <p:spPr/>
        <p:txBody>
          <a:bodyPr/>
          <a:lstStyle/>
          <a:p>
            <a:r>
              <a:rPr lang="en-US" dirty="0" smtClean="0"/>
              <a:t>Positioning the viewpoints</a:t>
            </a:r>
            <a:endParaRPr lang="en-US" dirty="0"/>
          </a:p>
        </p:txBody>
      </p:sp>
    </p:spTree>
    <p:extLst>
      <p:ext uri="{BB962C8B-B14F-4D97-AF65-F5344CB8AC3E}">
        <p14:creationId xmlns:p14="http://schemas.microsoft.com/office/powerpoint/2010/main" val="42894382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Notation</a:t>
            </a:r>
            <a:endParaRPr lang="en-US" dirty="0"/>
          </a:p>
        </p:txBody>
      </p:sp>
      <p:sp>
        <p:nvSpPr>
          <p:cNvPr id="3" name="Tijdelijke aanduiding voor inhoud 2"/>
          <p:cNvSpPr>
            <a:spLocks noGrp="1"/>
          </p:cNvSpPr>
          <p:nvPr>
            <p:ph idx="1"/>
          </p:nvPr>
        </p:nvSpPr>
        <p:spPr/>
        <p:txBody>
          <a:bodyPr/>
          <a:lstStyle/>
          <a:p>
            <a:r>
              <a:rPr lang="en-US" b="1" dirty="0"/>
              <a:t>Concepts</a:t>
            </a:r>
            <a:r>
              <a:rPr lang="en-US" dirty="0"/>
              <a:t> and </a:t>
            </a:r>
            <a:r>
              <a:rPr lang="en-US" b="1" dirty="0"/>
              <a:t>relations</a:t>
            </a:r>
            <a:r>
              <a:rPr lang="en-US" dirty="0"/>
              <a:t> (simplified</a:t>
            </a:r>
            <a:r>
              <a:rPr lang="en-US" dirty="0" smtClean="0"/>
              <a:t>): </a:t>
            </a:r>
            <a:r>
              <a:rPr lang="en-US" dirty="0" smtClean="0">
                <a:solidFill>
                  <a:srgbClr val="C00000"/>
                </a:solidFill>
              </a:rPr>
              <a:t>Products</a:t>
            </a:r>
            <a:r>
              <a:rPr lang="en-US" dirty="0" smtClean="0"/>
              <a:t> and </a:t>
            </a:r>
            <a:r>
              <a:rPr lang="en-US" dirty="0" smtClean="0">
                <a:solidFill>
                  <a:srgbClr val="C00000"/>
                </a:solidFill>
              </a:rPr>
              <a:t>Services</a:t>
            </a:r>
            <a:endParaRPr lang="en-US" dirty="0">
              <a:solidFill>
                <a:srgbClr val="C00000"/>
              </a:solidFill>
            </a:endParaRPr>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60" y="2819400"/>
            <a:ext cx="309562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oelichting met afgeronde rechthoek 4"/>
          <p:cNvSpPr/>
          <p:nvPr/>
        </p:nvSpPr>
        <p:spPr>
          <a:xfrm>
            <a:off x="5105400" y="5154538"/>
            <a:ext cx="3733800" cy="1551061"/>
          </a:xfrm>
          <a:prstGeom prst="wedgeRoundRectCallout">
            <a:avLst>
              <a:gd name="adj1" fmla="val -95224"/>
              <a:gd name="adj2" fmla="val -153943"/>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Relations (a la UML) between </a:t>
            </a:r>
            <a:r>
              <a:rPr lang="en-US" dirty="0" smtClean="0">
                <a:solidFill>
                  <a:srgbClr val="C00000"/>
                </a:solidFill>
              </a:rPr>
              <a:t>Product and Service</a:t>
            </a:r>
          </a:p>
          <a:p>
            <a:pPr marL="285750" indent="-285750">
              <a:buFontTx/>
              <a:buChar char="-"/>
            </a:pPr>
            <a:r>
              <a:rPr lang="en-US" dirty="0" smtClean="0">
                <a:solidFill>
                  <a:schemeClr val="tx1"/>
                </a:solidFill>
              </a:rPr>
              <a:t>Aggregation (in this example it is </a:t>
            </a:r>
            <a:r>
              <a:rPr lang="en-US" dirty="0" err="1" smtClean="0">
                <a:solidFill>
                  <a:schemeClr val="tx1"/>
                </a:solidFill>
              </a:rPr>
              <a:t>modelled</a:t>
            </a:r>
            <a:r>
              <a:rPr lang="en-US" dirty="0" smtClean="0">
                <a:solidFill>
                  <a:schemeClr val="tx1"/>
                </a:solidFill>
              </a:rPr>
              <a:t> with “zooming in”)</a:t>
            </a:r>
          </a:p>
          <a:p>
            <a:pPr marL="285750" indent="-285750">
              <a:buFontTx/>
              <a:buChar char="-"/>
            </a:pPr>
            <a:r>
              <a:rPr lang="nl-NL" dirty="0" err="1" smtClean="0">
                <a:solidFill>
                  <a:schemeClr val="tx1"/>
                </a:solidFill>
              </a:rPr>
              <a:t>Specialization</a:t>
            </a:r>
            <a:r>
              <a:rPr lang="nl-NL" dirty="0" smtClean="0">
                <a:solidFill>
                  <a:schemeClr val="tx1"/>
                </a:solidFill>
              </a:rPr>
              <a:t>  (</a:t>
            </a:r>
            <a:r>
              <a:rPr lang="nl-NL" dirty="0" err="1" smtClean="0">
                <a:solidFill>
                  <a:schemeClr val="tx1"/>
                </a:solidFill>
              </a:rPr>
              <a:t>see</a:t>
            </a:r>
            <a:r>
              <a:rPr lang="nl-NL" dirty="0" smtClean="0">
                <a:solidFill>
                  <a:schemeClr val="tx1"/>
                </a:solidFill>
              </a:rPr>
              <a:t> next slide)</a:t>
            </a:r>
            <a:endParaRPr lang="nl-NL" dirty="0">
              <a:solidFill>
                <a:schemeClr val="tx1"/>
              </a:solidFill>
            </a:endParaRPr>
          </a:p>
        </p:txBody>
      </p:sp>
      <p:sp>
        <p:nvSpPr>
          <p:cNvPr id="6" name="Toelichting met afgeronde rechthoek 5"/>
          <p:cNvSpPr/>
          <p:nvPr/>
        </p:nvSpPr>
        <p:spPr>
          <a:xfrm>
            <a:off x="3962400" y="2958758"/>
            <a:ext cx="4419600" cy="609600"/>
          </a:xfrm>
          <a:prstGeom prst="wedgeRoundRectCallout">
            <a:avLst>
              <a:gd name="adj1" fmla="val -65583"/>
              <a:gd name="adj2" fmla="val -33057"/>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Product:  </a:t>
            </a:r>
            <a:r>
              <a:rPr lang="en-US" dirty="0" smtClean="0">
                <a:solidFill>
                  <a:schemeClr val="tx1"/>
                </a:solidFill>
              </a:rPr>
              <a:t>a </a:t>
            </a:r>
            <a:r>
              <a:rPr lang="en-US" dirty="0">
                <a:solidFill>
                  <a:schemeClr val="tx1"/>
                </a:solidFill>
              </a:rPr>
              <a:t>coherent collection of </a:t>
            </a:r>
            <a:r>
              <a:rPr lang="en-US" dirty="0" smtClean="0">
                <a:solidFill>
                  <a:schemeClr val="tx1"/>
                </a:solidFill>
              </a:rPr>
              <a:t>services offered to the client as a package</a:t>
            </a:r>
            <a:endParaRPr lang="nl-NL" dirty="0">
              <a:solidFill>
                <a:schemeClr val="tx1"/>
              </a:solidFill>
            </a:endParaRPr>
          </a:p>
        </p:txBody>
      </p:sp>
      <p:sp>
        <p:nvSpPr>
          <p:cNvPr id="7" name="Toelichting met afgeronde rechthoek 6"/>
          <p:cNvSpPr/>
          <p:nvPr/>
        </p:nvSpPr>
        <p:spPr>
          <a:xfrm>
            <a:off x="469573" y="5154538"/>
            <a:ext cx="3492827" cy="1447800"/>
          </a:xfrm>
          <a:prstGeom prst="wedgeRoundRectCallout">
            <a:avLst>
              <a:gd name="adj1" fmla="val -26887"/>
              <a:gd name="adj2" fmla="val -150473"/>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Service: </a:t>
            </a:r>
            <a:r>
              <a:rPr lang="en-US" dirty="0">
                <a:solidFill>
                  <a:schemeClr val="tx1"/>
                </a:solidFill>
              </a:rPr>
              <a:t>a service that fulfills a business need for a customer (internal </a:t>
            </a:r>
            <a:r>
              <a:rPr lang="en-US" dirty="0" smtClean="0">
                <a:solidFill>
                  <a:schemeClr val="tx1"/>
                </a:solidFill>
              </a:rPr>
              <a:t>or external </a:t>
            </a:r>
            <a:r>
              <a:rPr lang="en-US" dirty="0">
                <a:solidFill>
                  <a:schemeClr val="tx1"/>
                </a:solidFill>
              </a:rPr>
              <a:t>to the organization)</a:t>
            </a:r>
            <a:endParaRPr lang="nl-NL" dirty="0">
              <a:solidFill>
                <a:schemeClr val="tx1"/>
              </a:solidFill>
            </a:endParaRPr>
          </a:p>
        </p:txBody>
      </p:sp>
    </p:spTree>
    <p:extLst>
      <p:ext uri="{BB962C8B-B14F-4D97-AF65-F5344CB8AC3E}">
        <p14:creationId xmlns:p14="http://schemas.microsoft.com/office/powerpoint/2010/main" val="233141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Case example (text)</a:t>
            </a:r>
            <a:endParaRPr lang="en-US" dirty="0"/>
          </a:p>
        </p:txBody>
      </p:sp>
      <p:sp>
        <p:nvSpPr>
          <p:cNvPr id="3" name="Tijdelijke aanduiding voor inhoud 2"/>
          <p:cNvSpPr>
            <a:spLocks noGrp="1"/>
          </p:cNvSpPr>
          <p:nvPr>
            <p:ph idx="1"/>
          </p:nvPr>
        </p:nvSpPr>
        <p:spPr/>
        <p:txBody>
          <a:bodyPr>
            <a:normAutofit lnSpcReduction="10000"/>
          </a:bodyPr>
          <a:lstStyle/>
          <a:p>
            <a:r>
              <a:rPr lang="en-US" dirty="0"/>
              <a:t>As the name of the company already hints, </a:t>
            </a:r>
            <a:r>
              <a:rPr lang="en-US" dirty="0" err="1"/>
              <a:t>BookOnline</a:t>
            </a:r>
            <a:r>
              <a:rPr lang="en-US" dirty="0"/>
              <a:t> is selling books through the Internet. Recently they started to also sell E-books, next to the old-fashioned hardcopy books. The shop is used a lot for customers buying birthday gifts for their family or friends, so </a:t>
            </a:r>
            <a:r>
              <a:rPr lang="en-US" dirty="0" err="1"/>
              <a:t>BookOnline</a:t>
            </a:r>
            <a:r>
              <a:rPr lang="en-US" dirty="0"/>
              <a:t> offers a gift service: the hardcopy book is wrapped in a fancy gift paper and sent directly to the birthday person. People can register at book online such that their address information and favorite books are stored for them when they return to the </a:t>
            </a:r>
            <a:r>
              <a:rPr lang="en-US" dirty="0" err="1"/>
              <a:t>BookOnline</a:t>
            </a:r>
            <a:r>
              <a:rPr lang="en-US" dirty="0"/>
              <a:t> shop. </a:t>
            </a:r>
          </a:p>
        </p:txBody>
      </p:sp>
    </p:spTree>
    <p:extLst>
      <p:ext uri="{BB962C8B-B14F-4D97-AF65-F5344CB8AC3E}">
        <p14:creationId xmlns:p14="http://schemas.microsoft.com/office/powerpoint/2010/main" val="2119830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dirty="0" smtClean="0"/>
              <a:t>EA Modeling</a:t>
            </a:r>
            <a:endParaRPr lang="en-US" dirty="0"/>
          </a:p>
        </p:txBody>
      </p:sp>
      <p:sp>
        <p:nvSpPr>
          <p:cNvPr id="5" name="Ondertitel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76425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Case example (model)</a:t>
            </a:r>
            <a:endParaRPr lang="en-US" dirty="0"/>
          </a:p>
        </p:txBody>
      </p:sp>
      <p:sp>
        <p:nvSpPr>
          <p:cNvPr id="3" name="Tijdelijke aanduiding voor inhoud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19400"/>
            <a:ext cx="6143625"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85281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dirty="0" smtClean="0"/>
              <a:t>Assignment</a:t>
            </a:r>
            <a:endParaRPr lang="en-US" dirty="0"/>
          </a:p>
        </p:txBody>
      </p:sp>
      <p:sp>
        <p:nvSpPr>
          <p:cNvPr id="5" name="Ondertitel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706171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Tools</a:t>
            </a:r>
            <a:endParaRPr lang="nl-NL" dirty="0"/>
          </a:p>
        </p:txBody>
      </p:sp>
      <p:sp>
        <p:nvSpPr>
          <p:cNvPr id="3" name="Tijdelijke aanduiding voor inhoud 2"/>
          <p:cNvSpPr>
            <a:spLocks noGrp="1"/>
          </p:cNvSpPr>
          <p:nvPr>
            <p:ph idx="1"/>
          </p:nvPr>
        </p:nvSpPr>
        <p:spPr/>
        <p:txBody>
          <a:bodyPr>
            <a:normAutofit/>
          </a:bodyPr>
          <a:lstStyle/>
          <a:p>
            <a:r>
              <a:rPr lang="nl-NL" dirty="0" smtClean="0"/>
              <a:t>In </a:t>
            </a:r>
            <a:r>
              <a:rPr lang="nl-NL" dirty="0" err="1" smtClean="0"/>
              <a:t>general</a:t>
            </a:r>
            <a:r>
              <a:rPr lang="nl-NL" dirty="0" smtClean="0"/>
              <a:t>: </a:t>
            </a:r>
          </a:p>
          <a:p>
            <a:pPr lvl="1"/>
            <a:r>
              <a:rPr lang="nl-NL" dirty="0" smtClean="0"/>
              <a:t>UML: </a:t>
            </a:r>
            <a:r>
              <a:rPr lang="nl-NL" dirty="0" err="1" smtClean="0"/>
              <a:t>modeling</a:t>
            </a:r>
            <a:r>
              <a:rPr lang="nl-NL" dirty="0" smtClean="0"/>
              <a:t>: </a:t>
            </a:r>
            <a:r>
              <a:rPr lang="nl-NL" dirty="0" err="1" smtClean="0"/>
              <a:t>All</a:t>
            </a:r>
            <a:r>
              <a:rPr lang="nl-NL" dirty="0" smtClean="0"/>
              <a:t> UML </a:t>
            </a:r>
            <a:r>
              <a:rPr lang="nl-NL" dirty="0" err="1" smtClean="0"/>
              <a:t>modelling</a:t>
            </a:r>
            <a:r>
              <a:rPr lang="nl-NL" dirty="0" smtClean="0"/>
              <a:t> tools</a:t>
            </a:r>
          </a:p>
          <a:p>
            <a:pPr lvl="1"/>
            <a:r>
              <a:rPr lang="nl-NL" dirty="0" err="1" smtClean="0"/>
              <a:t>Archimate</a:t>
            </a:r>
            <a:r>
              <a:rPr lang="nl-NL" dirty="0" smtClean="0"/>
              <a:t>:  </a:t>
            </a:r>
            <a:r>
              <a:rPr lang="nl-NL" dirty="0" err="1" smtClean="0"/>
              <a:t>Archi</a:t>
            </a:r>
            <a:r>
              <a:rPr lang="nl-NL" dirty="0" smtClean="0"/>
              <a:t>, </a:t>
            </a:r>
            <a:r>
              <a:rPr lang="nl-NL" dirty="0" err="1" smtClean="0"/>
              <a:t>Bizzdesign</a:t>
            </a:r>
            <a:r>
              <a:rPr lang="nl-NL" dirty="0" smtClean="0"/>
              <a:t> Architect, Visual </a:t>
            </a:r>
            <a:r>
              <a:rPr lang="nl-NL" dirty="0" err="1" smtClean="0"/>
              <a:t>Paradigm</a:t>
            </a:r>
            <a:r>
              <a:rPr lang="nl-NL" dirty="0" smtClean="0"/>
              <a:t> EE</a:t>
            </a:r>
          </a:p>
          <a:p>
            <a:endParaRPr lang="nl-NL" dirty="0" smtClean="0"/>
          </a:p>
          <a:p>
            <a:r>
              <a:rPr lang="nl-NL" dirty="0" smtClean="0"/>
              <a:t>In </a:t>
            </a:r>
            <a:r>
              <a:rPr lang="nl-NL" dirty="0" err="1" smtClean="0"/>
              <a:t>this</a:t>
            </a:r>
            <a:r>
              <a:rPr lang="nl-NL" dirty="0" smtClean="0"/>
              <a:t> course: </a:t>
            </a:r>
          </a:p>
          <a:p>
            <a:pPr lvl="1"/>
            <a:r>
              <a:rPr lang="nl-NL" dirty="0" err="1" smtClean="0"/>
              <a:t>Archi</a:t>
            </a:r>
            <a:r>
              <a:rPr lang="nl-NL" dirty="0" smtClean="0"/>
              <a:t>: </a:t>
            </a:r>
            <a:r>
              <a:rPr lang="nl-NL" dirty="0">
                <a:hlinkClick r:id="rId2"/>
              </a:rPr>
              <a:t>http://www.archimatetool.com</a:t>
            </a:r>
            <a:r>
              <a:rPr lang="nl-NL" dirty="0" smtClean="0">
                <a:hlinkClick r:id="rId2"/>
              </a:rPr>
              <a:t>/</a:t>
            </a:r>
            <a:r>
              <a:rPr lang="nl-NL" dirty="0" smtClean="0"/>
              <a:t> </a:t>
            </a:r>
            <a:endParaRPr lang="nl-NL" dirty="0" smtClean="0"/>
          </a:p>
          <a:p>
            <a:pPr lvl="1"/>
            <a:r>
              <a:rPr lang="nl-NL" dirty="0" smtClean="0"/>
              <a:t>Free</a:t>
            </a:r>
            <a:r>
              <a:rPr lang="nl-NL" dirty="0" smtClean="0"/>
              <a:t>, </a:t>
            </a:r>
            <a:r>
              <a:rPr lang="nl-NL" dirty="0" err="1" smtClean="0"/>
              <a:t>simple</a:t>
            </a:r>
            <a:r>
              <a:rPr lang="nl-NL" dirty="0" smtClean="0"/>
              <a:t>, light, </a:t>
            </a:r>
            <a:r>
              <a:rPr lang="nl-NL" dirty="0" err="1" smtClean="0"/>
              <a:t>and</a:t>
            </a:r>
            <a:r>
              <a:rPr lang="nl-NL" dirty="0" smtClean="0"/>
              <a:t> easy </a:t>
            </a:r>
            <a:r>
              <a:rPr lang="nl-NL" dirty="0" err="1" smtClean="0"/>
              <a:t>to</a:t>
            </a:r>
            <a:r>
              <a:rPr lang="nl-NL" dirty="0" smtClean="0"/>
              <a:t> </a:t>
            </a:r>
            <a:r>
              <a:rPr lang="nl-NL" dirty="0" err="1" smtClean="0"/>
              <a:t>use</a:t>
            </a:r>
            <a:endParaRPr lang="nl-NL" dirty="0" smtClean="0"/>
          </a:p>
          <a:p>
            <a:pPr lvl="1"/>
            <a:r>
              <a:rPr lang="nl-NL" dirty="0" smtClean="0"/>
              <a:t>Download </a:t>
            </a:r>
            <a:r>
              <a:rPr lang="nl-NL" smtClean="0"/>
              <a:t>at</a:t>
            </a:r>
            <a:r>
              <a:rPr lang="nl-NL"/>
              <a:t>: </a:t>
            </a:r>
            <a:r>
              <a:rPr lang="nl-NL">
                <a:hlinkClick r:id="rId3"/>
              </a:rPr>
              <a:t>http</a:t>
            </a:r>
            <a:r>
              <a:rPr lang="nl-NL">
                <a:hlinkClick r:id="rId3"/>
              </a:rPr>
              <a:t>://</a:t>
            </a:r>
            <a:r>
              <a:rPr lang="nl-NL" smtClean="0">
                <a:hlinkClick r:id="rId3"/>
              </a:rPr>
              <a:t>www.archimatetool.com/download</a:t>
            </a:r>
            <a:r>
              <a:rPr lang="nl-NL" smtClean="0"/>
              <a:t> </a:t>
            </a:r>
            <a:endParaRPr lang="nl-NL" dirty="0"/>
          </a:p>
        </p:txBody>
      </p:sp>
    </p:spTree>
    <p:extLst>
      <p:ext uri="{BB962C8B-B14F-4D97-AF65-F5344CB8AC3E}">
        <p14:creationId xmlns:p14="http://schemas.microsoft.com/office/powerpoint/2010/main" val="9673290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Work on SMES case</a:t>
            </a:r>
            <a:endParaRPr lang="en-US" dirty="0"/>
          </a:p>
        </p:txBody>
      </p:sp>
      <p:sp>
        <p:nvSpPr>
          <p:cNvPr id="3" name="Tijdelijke aanduiding voor inhoud 2"/>
          <p:cNvSpPr>
            <a:spLocks noGrp="1"/>
          </p:cNvSpPr>
          <p:nvPr>
            <p:ph idx="1"/>
          </p:nvPr>
        </p:nvSpPr>
        <p:spPr/>
        <p:txBody>
          <a:bodyPr/>
          <a:lstStyle/>
          <a:p>
            <a:r>
              <a:rPr lang="en-US" dirty="0" smtClean="0"/>
              <a:t>Download the </a:t>
            </a:r>
            <a:r>
              <a:rPr lang="en-US" dirty="0" err="1" smtClean="0"/>
              <a:t>Archi</a:t>
            </a:r>
            <a:r>
              <a:rPr lang="en-US" dirty="0" smtClean="0"/>
              <a:t> tool. </a:t>
            </a:r>
            <a:r>
              <a:rPr lang="en-US" dirty="0">
                <a:hlinkClick r:id="rId2"/>
              </a:rPr>
              <a:t>http://archi.cetis.ac.uk/download.html</a:t>
            </a:r>
            <a:endParaRPr lang="en-US" dirty="0" smtClean="0"/>
          </a:p>
          <a:p>
            <a:r>
              <a:rPr lang="en-US" dirty="0" smtClean="0"/>
              <a:t>Study </a:t>
            </a:r>
            <a:r>
              <a:rPr lang="en-US" dirty="0" err="1" smtClean="0"/>
              <a:t>Archi</a:t>
            </a:r>
            <a:r>
              <a:rPr lang="en-US" dirty="0" smtClean="0"/>
              <a:t>.</a:t>
            </a:r>
          </a:p>
          <a:p>
            <a:r>
              <a:rPr lang="en-US" dirty="0"/>
              <a:t>Study the </a:t>
            </a:r>
            <a:r>
              <a:rPr lang="en-US" dirty="0" smtClean="0"/>
              <a:t>SMES case.</a:t>
            </a:r>
            <a:endParaRPr lang="en-US" dirty="0"/>
          </a:p>
          <a:p>
            <a:r>
              <a:rPr lang="en-US" dirty="0" smtClean="0"/>
              <a:t>Make models for the organization and product viewpoints in </a:t>
            </a:r>
            <a:r>
              <a:rPr lang="en-US" dirty="0" err="1" smtClean="0"/>
              <a:t>Archi</a:t>
            </a:r>
            <a:r>
              <a:rPr lang="en-US" dirty="0" smtClean="0"/>
              <a:t>. </a:t>
            </a:r>
          </a:p>
          <a:p>
            <a:r>
              <a:rPr lang="en-US" dirty="0" smtClean="0"/>
              <a:t>Check next week with the teacher the correctness of your models.</a:t>
            </a:r>
            <a:endParaRPr lang="en-US" dirty="0"/>
          </a:p>
        </p:txBody>
      </p:sp>
    </p:spTree>
    <p:extLst>
      <p:ext uri="{BB962C8B-B14F-4D97-AF65-F5344CB8AC3E}">
        <p14:creationId xmlns:p14="http://schemas.microsoft.com/office/powerpoint/2010/main" val="3971078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nl-NL" dirty="0" err="1" smtClean="0"/>
              <a:t>Work</a:t>
            </a:r>
            <a:r>
              <a:rPr lang="nl-NL" dirty="0" smtClean="0"/>
              <a:t> on the case</a:t>
            </a:r>
            <a:endParaRPr lang="en-US" dirty="0"/>
          </a:p>
        </p:txBody>
      </p:sp>
      <p:sp>
        <p:nvSpPr>
          <p:cNvPr id="5" name="Ondertitel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5272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NL" dirty="0" smtClean="0"/>
              <a:t>How do we model </a:t>
            </a:r>
            <a:r>
              <a:rPr lang="nl-NL" dirty="0" err="1" smtClean="0"/>
              <a:t>an</a:t>
            </a:r>
            <a:r>
              <a:rPr lang="nl-NL" dirty="0" smtClean="0"/>
              <a:t> </a:t>
            </a:r>
            <a:r>
              <a:rPr lang="nl-NL" dirty="0" err="1" smtClean="0"/>
              <a:t>enterprise</a:t>
            </a:r>
            <a:r>
              <a:rPr lang="nl-NL" dirty="0" smtClean="0"/>
              <a:t>?</a:t>
            </a:r>
            <a:endParaRPr lang="nl-NL" dirty="0"/>
          </a:p>
        </p:txBody>
      </p:sp>
      <p:sp>
        <p:nvSpPr>
          <p:cNvPr id="3" name="Tijdelijke aanduiding voor inhoud 2"/>
          <p:cNvSpPr>
            <a:spLocks noGrp="1"/>
          </p:cNvSpPr>
          <p:nvPr>
            <p:ph idx="1"/>
          </p:nvPr>
        </p:nvSpPr>
        <p:spPr/>
        <p:txBody>
          <a:bodyPr>
            <a:normAutofit fontScale="85000" lnSpcReduction="20000"/>
          </a:bodyPr>
          <a:lstStyle/>
          <a:p>
            <a:r>
              <a:rPr lang="nl-NL" dirty="0" err="1" smtClean="0"/>
              <a:t>Our</a:t>
            </a:r>
            <a:r>
              <a:rPr lang="nl-NL" dirty="0" smtClean="0"/>
              <a:t> </a:t>
            </a:r>
            <a:r>
              <a:rPr lang="nl-NL" dirty="0" err="1" smtClean="0"/>
              <a:t>choices</a:t>
            </a:r>
            <a:r>
              <a:rPr lang="nl-NL" dirty="0" smtClean="0"/>
              <a:t>:</a:t>
            </a:r>
          </a:p>
          <a:p>
            <a:pPr lvl="1"/>
            <a:r>
              <a:rPr lang="nl-NL" dirty="0" smtClean="0"/>
              <a:t>A </a:t>
            </a:r>
            <a:r>
              <a:rPr lang="nl-NL" dirty="0" err="1" smtClean="0"/>
              <a:t>subset</a:t>
            </a:r>
            <a:r>
              <a:rPr lang="nl-NL" dirty="0" smtClean="0"/>
              <a:t> of </a:t>
            </a:r>
            <a:r>
              <a:rPr lang="nl-NL" dirty="0" err="1" smtClean="0"/>
              <a:t>Archimate</a:t>
            </a:r>
            <a:r>
              <a:rPr lang="nl-NL" dirty="0" smtClean="0"/>
              <a:t> </a:t>
            </a:r>
          </a:p>
          <a:p>
            <a:pPr lvl="1"/>
            <a:r>
              <a:rPr lang="nl-NL" dirty="0" smtClean="0"/>
              <a:t>A </a:t>
            </a:r>
            <a:r>
              <a:rPr lang="nl-NL" dirty="0" err="1" smtClean="0"/>
              <a:t>subset</a:t>
            </a:r>
            <a:r>
              <a:rPr lang="nl-NL" dirty="0" smtClean="0"/>
              <a:t> of the standard viewpoints </a:t>
            </a:r>
          </a:p>
          <a:p>
            <a:pPr lvl="1"/>
            <a:r>
              <a:rPr lang="nl-NL" dirty="0" err="1" smtClean="0"/>
              <a:t>Simplifications</a:t>
            </a:r>
            <a:r>
              <a:rPr lang="nl-NL" dirty="0" smtClean="0"/>
              <a:t> of the standard viewpoints </a:t>
            </a:r>
            <a:r>
              <a:rPr lang="nl-NL" dirty="0" err="1" smtClean="0"/>
              <a:t>to</a:t>
            </a:r>
            <a:r>
              <a:rPr lang="nl-NL" dirty="0" smtClean="0"/>
              <a:t> </a:t>
            </a:r>
            <a:r>
              <a:rPr lang="nl-NL" dirty="0" err="1" smtClean="0"/>
              <a:t>our</a:t>
            </a:r>
            <a:r>
              <a:rPr lang="nl-NL" dirty="0" smtClean="0"/>
              <a:t> course</a:t>
            </a:r>
          </a:p>
          <a:p>
            <a:pPr marL="393192" lvl="1" indent="0">
              <a:buNone/>
            </a:pPr>
            <a:endParaRPr lang="nl-NL" dirty="0" smtClean="0"/>
          </a:p>
          <a:p>
            <a:r>
              <a:rPr lang="nl-NL" dirty="0" err="1" smtClean="0"/>
              <a:t>Why</a:t>
            </a:r>
            <a:r>
              <a:rPr lang="nl-NL" dirty="0" smtClean="0"/>
              <a:t> </a:t>
            </a:r>
            <a:r>
              <a:rPr lang="nl-NL" dirty="0" err="1" smtClean="0"/>
              <a:t>subsets</a:t>
            </a:r>
            <a:r>
              <a:rPr lang="nl-NL" dirty="0" smtClean="0"/>
              <a:t>?</a:t>
            </a:r>
          </a:p>
          <a:p>
            <a:pPr lvl="1"/>
            <a:r>
              <a:rPr lang="nl-NL" dirty="0" smtClean="0"/>
              <a:t>We do </a:t>
            </a:r>
            <a:r>
              <a:rPr lang="nl-NL" dirty="0" err="1" smtClean="0"/>
              <a:t>not</a:t>
            </a:r>
            <a:r>
              <a:rPr lang="nl-NL" dirty="0" smtClean="0"/>
              <a:t> </a:t>
            </a:r>
            <a:r>
              <a:rPr lang="nl-NL" dirty="0" err="1" smtClean="0"/>
              <a:t>need</a:t>
            </a:r>
            <a:r>
              <a:rPr lang="nl-NL" dirty="0" smtClean="0"/>
              <a:t> the full </a:t>
            </a:r>
            <a:r>
              <a:rPr lang="nl-NL" dirty="0" err="1" smtClean="0"/>
              <a:t>Archimate</a:t>
            </a:r>
            <a:r>
              <a:rPr lang="nl-NL" dirty="0" smtClean="0"/>
              <a:t> </a:t>
            </a:r>
            <a:r>
              <a:rPr lang="nl-NL" dirty="0" err="1" smtClean="0"/>
              <a:t>to</a:t>
            </a:r>
            <a:r>
              <a:rPr lang="nl-NL" dirty="0" smtClean="0"/>
              <a:t> </a:t>
            </a:r>
            <a:r>
              <a:rPr lang="nl-NL" dirty="0" err="1" smtClean="0"/>
              <a:t>achieve</a:t>
            </a:r>
            <a:r>
              <a:rPr lang="nl-NL" dirty="0" smtClean="0"/>
              <a:t> </a:t>
            </a:r>
            <a:r>
              <a:rPr lang="nl-NL" dirty="0" err="1" smtClean="0"/>
              <a:t>our</a:t>
            </a:r>
            <a:r>
              <a:rPr lang="nl-NL" dirty="0" smtClean="0"/>
              <a:t> goals in </a:t>
            </a:r>
            <a:r>
              <a:rPr lang="nl-NL" dirty="0" err="1" smtClean="0"/>
              <a:t>this</a:t>
            </a:r>
            <a:r>
              <a:rPr lang="nl-NL" dirty="0" smtClean="0"/>
              <a:t> course</a:t>
            </a:r>
          </a:p>
          <a:p>
            <a:pPr lvl="1"/>
            <a:endParaRPr lang="nl-NL" dirty="0"/>
          </a:p>
          <a:p>
            <a:r>
              <a:rPr lang="nl-NL" dirty="0" smtClean="0"/>
              <a:t>We </a:t>
            </a:r>
            <a:r>
              <a:rPr lang="nl-NL" dirty="0" err="1" smtClean="0"/>
              <a:t>explain</a:t>
            </a:r>
            <a:r>
              <a:rPr lang="nl-NL" dirty="0" smtClean="0"/>
              <a:t> per viewpoint </a:t>
            </a:r>
            <a:r>
              <a:rPr lang="nl-NL" dirty="0" err="1" smtClean="0"/>
              <a:t>its</a:t>
            </a:r>
            <a:r>
              <a:rPr lang="nl-NL" dirty="0" smtClean="0"/>
              <a:t>:</a:t>
            </a:r>
          </a:p>
          <a:p>
            <a:pPr lvl="1"/>
            <a:r>
              <a:rPr lang="nl-NL" dirty="0" smtClean="0"/>
              <a:t>Goals</a:t>
            </a:r>
          </a:p>
          <a:p>
            <a:pPr lvl="1"/>
            <a:r>
              <a:rPr lang="nl-NL" dirty="0" err="1" smtClean="0"/>
              <a:t>Notation</a:t>
            </a:r>
            <a:endParaRPr lang="nl-NL" dirty="0" smtClean="0"/>
          </a:p>
          <a:p>
            <a:pPr lvl="1"/>
            <a:r>
              <a:rPr lang="nl-NL" dirty="0" err="1" smtClean="0"/>
              <a:t>Example</a:t>
            </a:r>
            <a:r>
              <a:rPr lang="nl-NL" dirty="0" smtClean="0"/>
              <a:t> </a:t>
            </a:r>
            <a:r>
              <a:rPr lang="nl-NL" dirty="0" err="1" smtClean="0"/>
              <a:t>from</a:t>
            </a:r>
            <a:r>
              <a:rPr lang="nl-NL" dirty="0" smtClean="0"/>
              <a:t> the </a:t>
            </a:r>
            <a:r>
              <a:rPr lang="nl-NL" dirty="0" err="1" smtClean="0"/>
              <a:t>BookOnline</a:t>
            </a:r>
            <a:r>
              <a:rPr lang="nl-NL" dirty="0" smtClean="0"/>
              <a:t> case</a:t>
            </a:r>
            <a:endParaRPr lang="nl-NL" dirty="0"/>
          </a:p>
        </p:txBody>
      </p:sp>
    </p:spTree>
    <p:extLst>
      <p:ext uri="{BB962C8B-B14F-4D97-AF65-F5344CB8AC3E}">
        <p14:creationId xmlns:p14="http://schemas.microsoft.com/office/powerpoint/2010/main" val="3695200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Framework</a:t>
            </a:r>
            <a:endParaRPr lang="nl-NL" dirty="0"/>
          </a:p>
        </p:txBody>
      </p:sp>
      <p:sp>
        <p:nvSpPr>
          <p:cNvPr id="3" name="Tijdelijke aanduiding voor inhoud 2"/>
          <p:cNvSpPr>
            <a:spLocks noGrp="1"/>
          </p:cNvSpPr>
          <p:nvPr>
            <p:ph idx="1"/>
          </p:nvPr>
        </p:nvSpPr>
        <p:spPr/>
        <p:txBody>
          <a:bodyPr/>
          <a:lstStyle/>
          <a:p>
            <a:endParaRPr lang="nl-N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7496175" cy="444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4689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Standard set of viewpoints in </a:t>
            </a:r>
            <a:r>
              <a:rPr lang="en-US" dirty="0" err="1" smtClean="0"/>
              <a:t>Archimate</a:t>
            </a:r>
            <a:endParaRPr lang="en-US" dirty="0"/>
          </a:p>
        </p:txBody>
      </p:sp>
      <p:sp>
        <p:nvSpPr>
          <p:cNvPr id="3" name="Tijdelijke aanduiding voor inhoud 2"/>
          <p:cNvSpPr>
            <a:spLocks noGrp="1"/>
          </p:cNvSpPr>
          <p:nvPr>
            <p:ph idx="1"/>
          </p:nvPr>
        </p:nvSpPr>
        <p:spPr/>
        <p:txBody>
          <a:bodyPr>
            <a:normAutofit fontScale="55000" lnSpcReduction="20000"/>
          </a:bodyPr>
          <a:lstStyle/>
          <a:p>
            <a:r>
              <a:rPr lang="en-US" dirty="0"/>
              <a:t>Introductory Viewpoint </a:t>
            </a:r>
            <a:r>
              <a:rPr lang="en-US" dirty="0" smtClean="0"/>
              <a:t>(X)</a:t>
            </a:r>
          </a:p>
          <a:p>
            <a:r>
              <a:rPr lang="en-US" dirty="0" smtClean="0"/>
              <a:t>Organization Viewpoint</a:t>
            </a:r>
            <a:endParaRPr lang="en-US" dirty="0"/>
          </a:p>
          <a:p>
            <a:r>
              <a:rPr lang="en-US" dirty="0" smtClean="0"/>
              <a:t>Actor </a:t>
            </a:r>
            <a:r>
              <a:rPr lang="en-US" dirty="0"/>
              <a:t>Co-operation </a:t>
            </a:r>
            <a:r>
              <a:rPr lang="en-US" dirty="0" smtClean="0"/>
              <a:t>Viewpoint </a:t>
            </a:r>
            <a:r>
              <a:rPr lang="en-US" dirty="0"/>
              <a:t>(X)</a:t>
            </a:r>
          </a:p>
          <a:p>
            <a:r>
              <a:rPr lang="en-US" dirty="0" smtClean="0"/>
              <a:t>Business </a:t>
            </a:r>
            <a:r>
              <a:rPr lang="en-US" dirty="0"/>
              <a:t>Function </a:t>
            </a:r>
            <a:r>
              <a:rPr lang="en-US" dirty="0" smtClean="0"/>
              <a:t>Viewpoint</a:t>
            </a:r>
            <a:endParaRPr lang="en-US" dirty="0"/>
          </a:p>
          <a:p>
            <a:r>
              <a:rPr lang="en-US" dirty="0" smtClean="0"/>
              <a:t>Business </a:t>
            </a:r>
            <a:r>
              <a:rPr lang="en-US" dirty="0"/>
              <a:t>Process </a:t>
            </a:r>
            <a:r>
              <a:rPr lang="en-US" dirty="0" smtClean="0"/>
              <a:t>Viewpoint</a:t>
            </a:r>
            <a:endParaRPr lang="en-US" dirty="0"/>
          </a:p>
          <a:p>
            <a:r>
              <a:rPr lang="en-US" dirty="0" smtClean="0"/>
              <a:t>Business </a:t>
            </a:r>
            <a:r>
              <a:rPr lang="en-US" dirty="0"/>
              <a:t>Process Co-operation </a:t>
            </a:r>
            <a:r>
              <a:rPr lang="en-US" dirty="0" smtClean="0"/>
              <a:t>Viewpoint </a:t>
            </a:r>
            <a:r>
              <a:rPr lang="en-US" dirty="0"/>
              <a:t>(X)</a:t>
            </a:r>
          </a:p>
          <a:p>
            <a:r>
              <a:rPr lang="en-US" dirty="0" smtClean="0"/>
              <a:t>Product Viewpoint</a:t>
            </a:r>
            <a:endParaRPr lang="en-US" dirty="0"/>
          </a:p>
          <a:p>
            <a:r>
              <a:rPr lang="en-US" dirty="0" smtClean="0"/>
              <a:t>Application </a:t>
            </a:r>
            <a:r>
              <a:rPr lang="en-US" dirty="0"/>
              <a:t>Behavior </a:t>
            </a:r>
            <a:r>
              <a:rPr lang="en-US" dirty="0" smtClean="0"/>
              <a:t>Viewpoint</a:t>
            </a:r>
            <a:endParaRPr lang="en-US" dirty="0"/>
          </a:p>
          <a:p>
            <a:r>
              <a:rPr lang="en-US" dirty="0" smtClean="0"/>
              <a:t>Application </a:t>
            </a:r>
            <a:r>
              <a:rPr lang="en-US" dirty="0"/>
              <a:t>Co-operation </a:t>
            </a:r>
            <a:r>
              <a:rPr lang="en-US" dirty="0" smtClean="0"/>
              <a:t>Viewpoint </a:t>
            </a:r>
          </a:p>
          <a:p>
            <a:r>
              <a:rPr lang="en-US" dirty="0" smtClean="0"/>
              <a:t>Application Structure Viewpoint</a:t>
            </a:r>
          </a:p>
          <a:p>
            <a:r>
              <a:rPr lang="fr-FR" dirty="0" smtClean="0"/>
              <a:t>Application Usage </a:t>
            </a:r>
            <a:r>
              <a:rPr lang="fr-FR" dirty="0" err="1" smtClean="0"/>
              <a:t>Viewpoint</a:t>
            </a:r>
            <a:r>
              <a:rPr lang="fr-FR" dirty="0" smtClean="0"/>
              <a:t> </a:t>
            </a:r>
            <a:r>
              <a:rPr lang="en-US" dirty="0" smtClean="0"/>
              <a:t>(X)</a:t>
            </a:r>
            <a:endParaRPr lang="fr-FR" dirty="0" smtClean="0"/>
          </a:p>
          <a:p>
            <a:r>
              <a:rPr lang="en-US" dirty="0" smtClean="0"/>
              <a:t>Infrastructure Viewpoint</a:t>
            </a:r>
          </a:p>
          <a:p>
            <a:r>
              <a:rPr lang="fr-FR" dirty="0" smtClean="0"/>
              <a:t>Infrastructure Usage </a:t>
            </a:r>
            <a:r>
              <a:rPr lang="fr-FR" dirty="0" err="1" smtClean="0"/>
              <a:t>Viewpoint</a:t>
            </a:r>
            <a:r>
              <a:rPr lang="fr-FR" dirty="0" smtClean="0"/>
              <a:t> </a:t>
            </a:r>
            <a:r>
              <a:rPr lang="en-US" dirty="0" smtClean="0"/>
              <a:t>(X)</a:t>
            </a:r>
            <a:endParaRPr lang="fr-FR" dirty="0" smtClean="0"/>
          </a:p>
          <a:p>
            <a:r>
              <a:rPr lang="en-US" dirty="0" smtClean="0"/>
              <a:t>Implementation and Deployment Viewpoint (X)</a:t>
            </a:r>
          </a:p>
          <a:p>
            <a:r>
              <a:rPr lang="fr-FR" dirty="0" smtClean="0"/>
              <a:t>Information Structure </a:t>
            </a:r>
            <a:r>
              <a:rPr lang="fr-FR" dirty="0" err="1" smtClean="0"/>
              <a:t>Viewpoint</a:t>
            </a:r>
            <a:r>
              <a:rPr lang="fr-FR" dirty="0" smtClean="0"/>
              <a:t> </a:t>
            </a:r>
          </a:p>
          <a:p>
            <a:r>
              <a:rPr lang="en-US" dirty="0" smtClean="0"/>
              <a:t>Service Realization Viewpoint (X)</a:t>
            </a:r>
          </a:p>
          <a:p>
            <a:r>
              <a:rPr lang="en-US" dirty="0" smtClean="0"/>
              <a:t>Layered Viewpoint (X)</a:t>
            </a:r>
          </a:p>
          <a:p>
            <a:r>
              <a:rPr lang="en-US" dirty="0" smtClean="0"/>
              <a:t>Landscape Map Viewpoint (X)</a:t>
            </a:r>
            <a:endParaRPr lang="en-US" dirty="0"/>
          </a:p>
        </p:txBody>
      </p:sp>
      <p:sp>
        <p:nvSpPr>
          <p:cNvPr id="4" name="Rechthoek 3"/>
          <p:cNvSpPr/>
          <p:nvPr/>
        </p:nvSpPr>
        <p:spPr>
          <a:xfrm>
            <a:off x="381000" y="6248400"/>
            <a:ext cx="4510337" cy="338554"/>
          </a:xfrm>
          <a:prstGeom prst="rect">
            <a:avLst/>
          </a:prstGeom>
        </p:spPr>
        <p:txBody>
          <a:bodyPr wrap="none">
            <a:spAutoFit/>
          </a:bodyPr>
          <a:lstStyle/>
          <a:p>
            <a:r>
              <a:rPr lang="en-US" sz="1600" dirty="0"/>
              <a:t>(X</a:t>
            </a:r>
            <a:r>
              <a:rPr lang="en-US" sz="1600" dirty="0" smtClean="0"/>
              <a:t>) – viewpoint that links </a:t>
            </a:r>
            <a:r>
              <a:rPr lang="en-US" sz="1600" dirty="0"/>
              <a:t>multiple </a:t>
            </a:r>
            <a:r>
              <a:rPr lang="en-US" sz="1600" dirty="0" smtClean="0"/>
              <a:t>layers/aspects</a:t>
            </a:r>
            <a:endParaRPr lang="en-US" sz="1600" dirty="0"/>
          </a:p>
        </p:txBody>
      </p:sp>
    </p:spTree>
    <p:extLst>
      <p:ext uri="{BB962C8B-B14F-4D97-AF65-F5344CB8AC3E}">
        <p14:creationId xmlns:p14="http://schemas.microsoft.com/office/powerpoint/2010/main" val="2295500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Basic and complex viewpoints	</a:t>
            </a:r>
            <a:endParaRPr lang="en-US" dirty="0"/>
          </a:p>
        </p:txBody>
      </p:sp>
      <p:sp>
        <p:nvSpPr>
          <p:cNvPr id="3" name="Tijdelijke aanduiding voor inhoud 2"/>
          <p:cNvSpPr>
            <a:spLocks noGrp="1"/>
          </p:cNvSpPr>
          <p:nvPr>
            <p:ph idx="1"/>
          </p:nvPr>
        </p:nvSpPr>
        <p:spPr/>
        <p:txBody>
          <a:bodyPr/>
          <a:lstStyle/>
          <a:p>
            <a:r>
              <a:rPr lang="en-US" dirty="0" smtClean="0"/>
              <a:t>Basic viewpoints model concepts only from one box of the framework.</a:t>
            </a:r>
          </a:p>
          <a:p>
            <a:endParaRPr lang="en-US" dirty="0"/>
          </a:p>
          <a:p>
            <a:r>
              <a:rPr lang="en-US" dirty="0" smtClean="0"/>
              <a:t>Semi-complex viewpoints model information from several boxes of one layer the framework.</a:t>
            </a:r>
          </a:p>
          <a:p>
            <a:endParaRPr lang="en-US" dirty="0"/>
          </a:p>
          <a:p>
            <a:r>
              <a:rPr lang="en-US" dirty="0" smtClean="0"/>
              <a:t>Complex viewpoints model information from more than one layer of the framework. </a:t>
            </a:r>
            <a:endParaRPr lang="en-US" dirty="0"/>
          </a:p>
        </p:txBody>
      </p:sp>
    </p:spTree>
    <p:extLst>
      <p:ext uri="{BB962C8B-B14F-4D97-AF65-F5344CB8AC3E}">
        <p14:creationId xmlns:p14="http://schemas.microsoft.com/office/powerpoint/2010/main" val="197562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Complex viewpoints</a:t>
            </a:r>
            <a:endParaRPr lang="en-US" dirty="0"/>
          </a:p>
        </p:txBody>
      </p:sp>
      <p:sp>
        <p:nvSpPr>
          <p:cNvPr id="3" name="Tijdelijke aanduiding voor inhoud 2"/>
          <p:cNvSpPr>
            <a:spLocks noGrp="1"/>
          </p:cNvSpPr>
          <p:nvPr>
            <p:ph idx="1"/>
          </p:nvPr>
        </p:nvSpPr>
        <p:spPr/>
        <p:txBody>
          <a:bodyPr/>
          <a:lstStyle/>
          <a:p>
            <a:r>
              <a:rPr lang="en-US" dirty="0" smtClean="0"/>
              <a:t>Why do we need them?</a:t>
            </a:r>
          </a:p>
          <a:p>
            <a:pPr lvl="1"/>
            <a:r>
              <a:rPr lang="en-US" dirty="0" smtClean="0"/>
              <a:t>Views only on one “box” are nicely focused but from them we cannot understand the relation between concepts from different layers. </a:t>
            </a:r>
          </a:p>
          <a:p>
            <a:pPr lvl="1"/>
            <a:r>
              <a:rPr lang="en-US" dirty="0" smtClean="0"/>
              <a:t>But if we want to understand how the enterprise works (and IT supporting it) we have to know where data is used (in which process, by whom, in which application), who can use an application, etc. </a:t>
            </a:r>
          </a:p>
          <a:p>
            <a:pPr lvl="1"/>
            <a:r>
              <a:rPr lang="en-US" dirty="0" smtClean="0"/>
              <a:t>Thus, we need views that cross among two or more basic and semi-complex views. </a:t>
            </a:r>
          </a:p>
          <a:p>
            <a:pPr lvl="1"/>
            <a:endParaRPr lang="en-US" dirty="0"/>
          </a:p>
        </p:txBody>
      </p:sp>
    </p:spTree>
    <p:extLst>
      <p:ext uri="{BB962C8B-B14F-4D97-AF65-F5344CB8AC3E}">
        <p14:creationId xmlns:p14="http://schemas.microsoft.com/office/powerpoint/2010/main" val="1589724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Complex viewpoints</a:t>
            </a:r>
          </a:p>
        </p:txBody>
      </p:sp>
      <p:sp>
        <p:nvSpPr>
          <p:cNvPr id="3" name="Tijdelijke aanduiding voor inhoud 2"/>
          <p:cNvSpPr>
            <a:spLocks noGrp="1"/>
          </p:cNvSpPr>
          <p:nvPr>
            <p:ph idx="1"/>
          </p:nvPr>
        </p:nvSpPr>
        <p:spPr/>
        <p:txBody>
          <a:bodyPr>
            <a:normAutofit/>
          </a:bodyPr>
          <a:lstStyle/>
          <a:p>
            <a:r>
              <a:rPr lang="en-US" dirty="0" smtClean="0"/>
              <a:t>We have selected the complex viewpoints which are the most common and illustrate best the need for enterprise architecting and have slightly adapted them. </a:t>
            </a:r>
          </a:p>
          <a:p>
            <a:r>
              <a:rPr lang="en-US" dirty="0" smtClean="0"/>
              <a:t>We start with the basic and semi-complex viewpoints. Then, we look at viewpoints that cross layers.</a:t>
            </a:r>
          </a:p>
          <a:p>
            <a:r>
              <a:rPr lang="en-US" dirty="0"/>
              <a:t>Examples are based on the PRLG case. However, UML in general does not really support </a:t>
            </a:r>
            <a:r>
              <a:rPr lang="en-US" dirty="0" smtClean="0"/>
              <a:t>complex views, </a:t>
            </a:r>
            <a:r>
              <a:rPr lang="en-US" dirty="0"/>
              <a:t>so the </a:t>
            </a:r>
            <a:r>
              <a:rPr lang="en-US" dirty="0" smtClean="0"/>
              <a:t>student working on the case </a:t>
            </a:r>
            <a:r>
              <a:rPr lang="en-US" dirty="0"/>
              <a:t>had to invent some weird notations to circumvent this. </a:t>
            </a:r>
          </a:p>
          <a:p>
            <a:pPr lvl="1"/>
            <a:endParaRPr lang="en-US" dirty="0"/>
          </a:p>
        </p:txBody>
      </p:sp>
    </p:spTree>
    <p:extLst>
      <p:ext uri="{BB962C8B-B14F-4D97-AF65-F5344CB8AC3E}">
        <p14:creationId xmlns:p14="http://schemas.microsoft.com/office/powerpoint/2010/main" val="4026591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room">
  <a:themeElements>
    <a:clrScheme name="Stroom">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troom">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Stroom">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ak xmlns="8BEFD47E-E92C-44A2-BE92-BAD87DDA9534">BS42 Business Study 42</vak>
    <aangemaakt xmlns="8BEFD47E-E92C-44A2-BE92-BAD87DDA9534">2012-10-23T22:00:00+00:00</aangemaakt>
    <Profiel xmlns="8BEFD47E-E92C-44A2-BE92-BAD87DDA9534">
      <Value>S-profiel</Value>
    </Profiel>
    <Categorie xmlns="8BEFD47E-E92C-44A2-BE92-BAD87DDA9534">Sheets</Categori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EC8EF6A5130B64EB16FDECA6AD65FA7" ma:contentTypeVersion="19" ma:contentTypeDescription="Create a new document." ma:contentTypeScope="" ma:versionID="04d29d094c6ec82a896cd1e81323b6ae">
  <xsd:schema xmlns:xsd="http://www.w3.org/2001/XMLSchema" xmlns:xs="http://www.w3.org/2001/XMLSchema" xmlns:p="http://schemas.microsoft.com/office/2006/metadata/properties" xmlns:ns2="8BEFD47E-E92C-44A2-BE92-BAD87DDA9534" targetNamespace="http://schemas.microsoft.com/office/2006/metadata/properties" ma:root="true" ma:fieldsID="424047039d3d6a5337686339fea9c9fc" ns2:_="">
    <xsd:import namespace="8BEFD47E-E92C-44A2-BE92-BAD87DDA9534"/>
    <xsd:element name="properties">
      <xsd:complexType>
        <xsd:sequence>
          <xsd:element name="documentManagement">
            <xsd:complexType>
              <xsd:all>
                <xsd:element ref="ns2:vak" minOccurs="0"/>
                <xsd:element ref="ns2:Categorie" minOccurs="0"/>
                <xsd:element ref="ns2:aangemaakt" minOccurs="0"/>
                <xsd:element ref="ns2:Profi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EFD47E-E92C-44A2-BE92-BAD87DDA9534" elementFormDefault="qualified">
    <xsd:import namespace="http://schemas.microsoft.com/office/2006/documentManagement/types"/>
    <xsd:import namespace="http://schemas.microsoft.com/office/infopath/2007/PartnerControls"/>
    <xsd:element name="vak" ma:index="8" nillable="true" ma:displayName="vak" ma:default="Blokboek Semester 4" ma:format="Dropdown" ma:internalName="vak">
      <xsd:simpleType>
        <xsd:restriction base="dms:Choice">
          <xsd:enumeration value="Blokboek Semester 4"/>
          <xsd:enumeration value="SE42 Software Engineering 42"/>
          <xsd:enumeration value="BS42 Business Study 42"/>
          <xsd:enumeration value="PTS4 Proftaak Semester 4"/>
          <xsd:enumeration value="PID 4 Project Initiatie document"/>
        </xsd:restriction>
      </xsd:simpleType>
    </xsd:element>
    <xsd:element name="Categorie" ma:index="9" nillable="true" ma:displayName="Categorie" ma:default="Sheets" ma:format="Dropdown" ma:internalName="Categorie">
      <xsd:simpleType>
        <xsd:restriction base="dms:Choice">
          <xsd:enumeration value="Sheets"/>
          <xsd:enumeration value="Opdrachten"/>
          <xsd:enumeration value="Overigen"/>
        </xsd:restriction>
      </xsd:simpleType>
    </xsd:element>
    <xsd:element name="aangemaakt" ma:index="10" nillable="true" ma:displayName="aangemaakt" ma:format="DateOnly" ma:internalName="aangemaakt" ma:readOnly="false">
      <xsd:simpleType>
        <xsd:restriction base="dms:DateTime"/>
      </xsd:simpleType>
    </xsd:element>
    <xsd:element name="Profiel" ma:index="11" nillable="true" ma:displayName="Profiel" ma:internalName="Profiel" ma:readOnly="false">
      <xsd:complexType>
        <xsd:complexContent>
          <xsd:extension base="dms:MultiChoice">
            <xsd:sequence>
              <xsd:element name="Value" maxOccurs="unbounded" minOccurs="0" nillable="true">
                <xsd:simpleType>
                  <xsd:restriction base="dms:Choice">
                    <xsd:enumeration value="B-profiel"/>
                    <xsd:enumeration value="S-profiel"/>
                    <xsd:enumeration value="T-profiel"/>
                    <xsd:enumeration value="I-profiel"/>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9F54D3-B275-4629-B1E3-CE199766AA6E}"/>
</file>

<file path=customXml/itemProps2.xml><?xml version="1.0" encoding="utf-8"?>
<ds:datastoreItem xmlns:ds="http://schemas.openxmlformats.org/officeDocument/2006/customXml" ds:itemID="{908A3220-13DF-470D-BBF2-5A02D53FE9FD}"/>
</file>

<file path=customXml/itemProps3.xml><?xml version="1.0" encoding="utf-8"?>
<ds:datastoreItem xmlns:ds="http://schemas.openxmlformats.org/officeDocument/2006/customXml" ds:itemID="{0C3835CF-B0C2-4ECE-8129-7290C7B2486C}"/>
</file>

<file path=docProps/app.xml><?xml version="1.0" encoding="utf-8"?>
<Properties xmlns="http://schemas.openxmlformats.org/officeDocument/2006/extended-properties" xmlns:vt="http://schemas.openxmlformats.org/officeDocument/2006/docPropsVTypes">
  <Template>Flow</Template>
  <TotalTime>2408</TotalTime>
  <Words>1332</Words>
  <Application>Microsoft Office PowerPoint</Application>
  <PresentationFormat>Diavoorstelling (4:3)</PresentationFormat>
  <Paragraphs>213</Paragraphs>
  <Slides>34</Slides>
  <Notes>4</Notes>
  <HiddenSlides>3</HiddenSlides>
  <MMClips>0</MMClips>
  <ScaleCrop>false</ScaleCrop>
  <HeadingPairs>
    <vt:vector size="4" baseType="variant">
      <vt:variant>
        <vt:lpstr>Thema</vt:lpstr>
      </vt:variant>
      <vt:variant>
        <vt:i4>1</vt:i4>
      </vt:variant>
      <vt:variant>
        <vt:lpstr>Diatitels</vt:lpstr>
      </vt:variant>
      <vt:variant>
        <vt:i4>34</vt:i4>
      </vt:variant>
    </vt:vector>
  </HeadingPairs>
  <TitlesOfParts>
    <vt:vector size="35" baseType="lpstr">
      <vt:lpstr>Stroom</vt:lpstr>
      <vt:lpstr>Enterprise Architectures</vt:lpstr>
      <vt:lpstr>Lesson 2</vt:lpstr>
      <vt:lpstr>EA Modeling</vt:lpstr>
      <vt:lpstr>How do we model an enterprise?</vt:lpstr>
      <vt:lpstr>Framework</vt:lpstr>
      <vt:lpstr>Standard set of viewpoints in Archimate</vt:lpstr>
      <vt:lpstr>Basic and complex viewpoints </vt:lpstr>
      <vt:lpstr>Complex viewpoints</vt:lpstr>
      <vt:lpstr>Complex viewpoints</vt:lpstr>
      <vt:lpstr>Basic viewpoints </vt:lpstr>
      <vt:lpstr>Semi-complex viewpoints </vt:lpstr>
      <vt:lpstr>Complex viewpoints </vt:lpstr>
      <vt:lpstr>(Semi-)Complex viewpoints - why do we need them?</vt:lpstr>
      <vt:lpstr>(Semi-)Complex viewpoints - why do we need them?</vt:lpstr>
      <vt:lpstr>Complex viewpoints in this course</vt:lpstr>
      <vt:lpstr>PowerPoint-presentatie</vt:lpstr>
      <vt:lpstr>Our set of viewpoints</vt:lpstr>
      <vt:lpstr>Our set of viewpoints</vt:lpstr>
      <vt:lpstr>Basic viewpoints</vt:lpstr>
      <vt:lpstr>Organization Viewpoint </vt:lpstr>
      <vt:lpstr>Positioning the viewpoints</vt:lpstr>
      <vt:lpstr>Notation</vt:lpstr>
      <vt:lpstr>Book Online case example (text)</vt:lpstr>
      <vt:lpstr>Book Online Case example (model)</vt:lpstr>
      <vt:lpstr>Basic viewpoints</vt:lpstr>
      <vt:lpstr>Product viewpoint</vt:lpstr>
      <vt:lpstr>Positioning the viewpoints</vt:lpstr>
      <vt:lpstr>Notation</vt:lpstr>
      <vt:lpstr>Case example (text)</vt:lpstr>
      <vt:lpstr>Case example (model)</vt:lpstr>
      <vt:lpstr>Assignment</vt:lpstr>
      <vt:lpstr>Tools</vt:lpstr>
      <vt:lpstr>Work on SMES case</vt:lpstr>
      <vt:lpstr>Work on the case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Architectures</dc:title>
  <dc:creator>Angelov,Samuil S.</dc:creator>
  <cp:lastModifiedBy>Angelov,Samuil S.</cp:lastModifiedBy>
  <cp:revision>157</cp:revision>
  <dcterms:created xsi:type="dcterms:W3CDTF">2006-08-16T00:00:00Z</dcterms:created>
  <dcterms:modified xsi:type="dcterms:W3CDTF">2014-05-06T12:25:45Z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0x0101007EC8EF6A5130B64EB16FDECA6AD65FA7</vt:lpwstr>
  </property>
  <property fmtid="{D5CDD505-2E9C-101B-9397-08002B2CF9AE}" pid="3" name="Order">
    <vt:r8>5800</vt:r8>
  </property>
</Properties>
</file>