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p:scale>
          <a:sx n="50" d="100"/>
          <a:sy n="50" d="100"/>
        </p:scale>
        <p:origin x="2880"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5310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01532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73870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732C45D-5484-4F6C-9DFC-2DDA32A701F8}"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53012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45949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73742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02691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800072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732C45D-5484-4F6C-9DFC-2DDA32A701F8}" type="slidenum">
              <a:rPr lang="en-GB" smtClean="0"/>
              <a:t>‹#›</a:t>
            </a:fld>
            <a:endParaRPr lang="en-GB"/>
          </a:p>
        </p:txBody>
      </p:sp>
    </p:spTree>
    <p:extLst>
      <p:ext uri="{BB962C8B-B14F-4D97-AF65-F5344CB8AC3E}">
        <p14:creationId xmlns:p14="http://schemas.microsoft.com/office/powerpoint/2010/main" val="33408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44795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74821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3589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43A7A-4B4B-4D0F-8FE7-3DE9CD88D04B}"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48627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33593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43A7A-4B4B-4D0F-8FE7-3DE9CD88D04B}" type="datetimeFigureOut">
              <a:rPr lang="en-GB" smtClean="0"/>
              <a:t>18/03/2019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95087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34837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02581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A43A7A-4B4B-4D0F-8FE7-3DE9CD88D04B}" type="datetimeFigureOut">
              <a:rPr lang="en-GB" smtClean="0"/>
              <a:t>18/03/2019</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732C45D-5484-4F6C-9DFC-2DDA32A701F8}" type="slidenum">
              <a:rPr lang="en-GB" smtClean="0"/>
              <a:t>‹#›</a:t>
            </a:fld>
            <a:endParaRPr lang="en-GB"/>
          </a:p>
        </p:txBody>
      </p:sp>
    </p:spTree>
    <p:extLst>
      <p:ext uri="{BB962C8B-B14F-4D97-AF65-F5344CB8AC3E}">
        <p14:creationId xmlns:p14="http://schemas.microsoft.com/office/powerpoint/2010/main" val="2217230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17025958@students.southwales.ac.uk"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17111854@students.southwales.ac.uk" TargetMode="External"/><Relationship Id="rId4" Type="http://schemas.openxmlformats.org/officeDocument/2006/relationships/hyperlink" Target="mailto:16028414@students.southwales.ac.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5B1-1275-48C0-B898-F2441A95BABA}"/>
              </a:ext>
            </a:extLst>
          </p:cNvPr>
          <p:cNvSpPr>
            <a:spLocks noGrp="1"/>
          </p:cNvSpPr>
          <p:nvPr>
            <p:ph type="ctrTitle"/>
          </p:nvPr>
        </p:nvSpPr>
        <p:spPr/>
        <p:txBody>
          <a:bodyPr/>
          <a:lstStyle/>
          <a:p>
            <a:r>
              <a:rPr lang="en-GB" dirty="0" smtClean="0"/>
              <a:t>Final </a:t>
            </a:r>
            <a:r>
              <a:rPr lang="en-GB" dirty="0"/>
              <a:t>report</a:t>
            </a:r>
          </a:p>
        </p:txBody>
      </p:sp>
      <p:sp>
        <p:nvSpPr>
          <p:cNvPr id="3" name="Subtitle 2">
            <a:extLst>
              <a:ext uri="{FF2B5EF4-FFF2-40B4-BE49-F238E27FC236}">
                <a16:creationId xmlns:a16="http://schemas.microsoft.com/office/drawing/2014/main" id="{C7E66140-EDF6-4874-8A90-282C8A6C961D}"/>
              </a:ext>
            </a:extLst>
          </p:cNvPr>
          <p:cNvSpPr>
            <a:spLocks noGrp="1"/>
          </p:cNvSpPr>
          <p:nvPr>
            <p:ph type="subTitle" idx="1"/>
          </p:nvPr>
        </p:nvSpPr>
        <p:spPr/>
        <p:txBody>
          <a:bodyPr/>
          <a:lstStyle/>
          <a:p>
            <a:r>
              <a:rPr lang="en-GB" dirty="0"/>
              <a:t>Team 1</a:t>
            </a:r>
          </a:p>
          <a:p>
            <a:r>
              <a:rPr lang="en-GB" dirty="0"/>
              <a:t>Group 6</a:t>
            </a:r>
          </a:p>
        </p:txBody>
      </p:sp>
    </p:spTree>
    <p:extLst>
      <p:ext uri="{BB962C8B-B14F-4D97-AF65-F5344CB8AC3E}">
        <p14:creationId xmlns:p14="http://schemas.microsoft.com/office/powerpoint/2010/main" val="104898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Any Questions?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5966663" cy="37298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1800" dirty="0" smtClean="0"/>
              <a:t>Contact Details:</a:t>
            </a:r>
          </a:p>
          <a:p>
            <a:pPr marL="0" indent="0">
              <a:buNone/>
            </a:pPr>
            <a:endParaRPr lang="en-GB" sz="1800" dirty="0" smtClean="0"/>
          </a:p>
          <a:p>
            <a:r>
              <a:rPr lang="en-GB" sz="1800" dirty="0" smtClean="0"/>
              <a:t>Matthew: </a:t>
            </a:r>
            <a:r>
              <a:rPr lang="en-GB" sz="1800" dirty="0" smtClean="0">
                <a:hlinkClick r:id="rId3"/>
              </a:rPr>
              <a:t>17025958@students.southwales.ac.uk</a:t>
            </a:r>
            <a:endParaRPr lang="en-GB" sz="1800" dirty="0" smtClean="0"/>
          </a:p>
          <a:p>
            <a:endParaRPr lang="en-GB" sz="1800" dirty="0" smtClean="0"/>
          </a:p>
          <a:p>
            <a:r>
              <a:rPr lang="en-GB" sz="1800" dirty="0" smtClean="0"/>
              <a:t>Joshua: </a:t>
            </a:r>
            <a:r>
              <a:rPr lang="en-GB" sz="1800" dirty="0" smtClean="0">
                <a:hlinkClick r:id="rId4"/>
              </a:rPr>
              <a:t>16028414@students.southwales.ac.uk</a:t>
            </a:r>
            <a:endParaRPr lang="en-GB" sz="1800" dirty="0" smtClean="0"/>
          </a:p>
          <a:p>
            <a:endParaRPr lang="en-GB" sz="1800" dirty="0" smtClean="0"/>
          </a:p>
          <a:p>
            <a:r>
              <a:rPr lang="en-GB" sz="1800" dirty="0" err="1" smtClean="0"/>
              <a:t>Aleksander</a:t>
            </a:r>
            <a:r>
              <a:rPr lang="en-GB" sz="1800" dirty="0" smtClean="0"/>
              <a:t>: </a:t>
            </a:r>
            <a:r>
              <a:rPr lang="en-GB" sz="1800" dirty="0" smtClean="0">
                <a:hlinkClick r:id="rId5"/>
              </a:rPr>
              <a:t>17111854@students.southwales.ac.uk</a:t>
            </a:r>
            <a:endParaRPr lang="en-GB" sz="1800" dirty="0" smtClean="0"/>
          </a:p>
          <a:p>
            <a:endParaRPr lang="en-GB" sz="1800" dirty="0" smtClean="0"/>
          </a:p>
          <a:p>
            <a:pPr marL="0" indent="0">
              <a:buNone/>
            </a:pPr>
            <a:endParaRPr lang="en-GB" sz="1800" dirty="0"/>
          </a:p>
        </p:txBody>
      </p:sp>
    </p:spTree>
    <p:extLst>
      <p:ext uri="{BB962C8B-B14F-4D97-AF65-F5344CB8AC3E}">
        <p14:creationId xmlns:p14="http://schemas.microsoft.com/office/powerpoint/2010/main" val="110975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5913574" cy="3139799"/>
          </a:xfrm>
        </p:spPr>
        <p:txBody>
          <a:bodyPr anchor="t">
            <a:normAutofit/>
          </a:bodyPr>
          <a:lstStyle/>
          <a:p>
            <a:r>
              <a:rPr lang="en-GB" sz="1800" dirty="0"/>
              <a:t>Login screen</a:t>
            </a:r>
          </a:p>
          <a:p>
            <a:r>
              <a:rPr lang="en-GB" sz="1800" dirty="0"/>
              <a:t>Will </a:t>
            </a:r>
            <a:r>
              <a:rPr lang="en-GB" sz="1800" dirty="0" smtClean="0"/>
              <a:t>require </a:t>
            </a:r>
            <a:r>
              <a:rPr lang="en-GB" sz="1800" dirty="0"/>
              <a:t>a </a:t>
            </a:r>
            <a:r>
              <a:rPr lang="en-GB" sz="1800" dirty="0" smtClean="0"/>
              <a:t>user’s </a:t>
            </a:r>
            <a:r>
              <a:rPr lang="en-GB" sz="1800" dirty="0"/>
              <a:t>first name and password</a:t>
            </a:r>
          </a:p>
          <a:p>
            <a:r>
              <a:rPr lang="en-GB" sz="1800" dirty="0"/>
              <a:t>Will open the main </a:t>
            </a:r>
            <a:r>
              <a:rPr lang="en-GB" sz="1800" dirty="0" smtClean="0"/>
              <a:t>disciplinary action </a:t>
            </a:r>
            <a:r>
              <a:rPr lang="en-GB" sz="1800" dirty="0"/>
              <a:t>screen if </a:t>
            </a:r>
            <a:r>
              <a:rPr lang="en-GB" sz="1800" dirty="0" smtClean="0"/>
              <a:t>successfully logged </a:t>
            </a:r>
            <a:r>
              <a:rPr lang="en-GB" sz="1800" dirty="0"/>
              <a:t>in</a:t>
            </a:r>
          </a:p>
          <a:p>
            <a:r>
              <a:rPr lang="en-GB" sz="1800" dirty="0"/>
              <a:t>Shows error message if </a:t>
            </a:r>
            <a:r>
              <a:rPr lang="en-GB" sz="1800" dirty="0" smtClean="0"/>
              <a:t>incorrect </a:t>
            </a:r>
            <a:r>
              <a:rPr lang="en-GB" sz="1800" dirty="0"/>
              <a:t>name or password enter</a:t>
            </a:r>
          </a:p>
          <a:p>
            <a:r>
              <a:rPr lang="en-GB" sz="1800" dirty="0"/>
              <a:t>Has a policy button to show the </a:t>
            </a:r>
            <a:r>
              <a:rPr lang="en-GB" sz="1800" dirty="0" smtClean="0"/>
              <a:t>company’s </a:t>
            </a:r>
            <a:r>
              <a:rPr lang="en-GB" sz="1800" dirty="0"/>
              <a:t>policy</a:t>
            </a:r>
          </a:p>
        </p:txBody>
      </p:sp>
      <p:pic>
        <p:nvPicPr>
          <p:cNvPr id="4" name="Picture 3">
            <a:extLst>
              <a:ext uri="{FF2B5EF4-FFF2-40B4-BE49-F238E27FC236}">
                <a16:creationId xmlns:a16="http://schemas.microsoft.com/office/drawing/2014/main" id="{1CFC352F-7100-4CB7-8533-4923C8D8E7B5}"/>
              </a:ext>
            </a:extLst>
          </p:cNvPr>
          <p:cNvPicPr>
            <a:picLocks noChangeAspect="1"/>
          </p:cNvPicPr>
          <p:nvPr/>
        </p:nvPicPr>
        <p:blipFill>
          <a:blip r:embed="rId3"/>
          <a:stretch>
            <a:fillRect/>
          </a:stretch>
        </p:blipFill>
        <p:spPr>
          <a:xfrm>
            <a:off x="7145044" y="88069"/>
            <a:ext cx="3437394" cy="4917067"/>
          </a:xfrm>
          <a:prstGeom prst="rect">
            <a:avLst/>
          </a:prstGeom>
        </p:spPr>
      </p:pic>
      <p:pic>
        <p:nvPicPr>
          <p:cNvPr id="5" name="Picture 4">
            <a:extLst>
              <a:ext uri="{FF2B5EF4-FFF2-40B4-BE49-F238E27FC236}">
                <a16:creationId xmlns:a16="http://schemas.microsoft.com/office/drawing/2014/main" id="{F421A0B4-0DD1-4831-ADAE-159300E195BC}"/>
              </a:ext>
            </a:extLst>
          </p:cNvPr>
          <p:cNvPicPr>
            <a:picLocks noChangeAspect="1"/>
          </p:cNvPicPr>
          <p:nvPr/>
        </p:nvPicPr>
        <p:blipFill rotWithShape="1">
          <a:blip r:embed="rId4"/>
          <a:srcRect l="42467" t="39879" r="41586" b="38356"/>
          <a:stretch/>
        </p:blipFill>
        <p:spPr>
          <a:xfrm>
            <a:off x="7893896" y="5005137"/>
            <a:ext cx="2152471" cy="1651711"/>
          </a:xfrm>
          <a:prstGeom prst="rect">
            <a:avLst/>
          </a:prstGeom>
        </p:spPr>
      </p:pic>
    </p:spTree>
    <p:extLst>
      <p:ext uri="{BB962C8B-B14F-4D97-AF65-F5344CB8AC3E}">
        <p14:creationId xmlns:p14="http://schemas.microsoft.com/office/powerpoint/2010/main" val="41940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5913574" cy="3139799"/>
          </a:xfrm>
        </p:spPr>
        <p:txBody>
          <a:bodyPr anchor="t">
            <a:normAutofit/>
          </a:bodyPr>
          <a:lstStyle/>
          <a:p>
            <a:r>
              <a:rPr lang="en-GB" sz="1800" dirty="0" smtClean="0"/>
              <a:t>Policy </a:t>
            </a:r>
            <a:r>
              <a:rPr lang="en-GB" sz="1800" dirty="0"/>
              <a:t>screen</a:t>
            </a:r>
          </a:p>
          <a:p>
            <a:endParaRPr lang="en-GB" sz="1800" dirty="0"/>
          </a:p>
          <a:p>
            <a:r>
              <a:rPr lang="en-GB" sz="1800" dirty="0"/>
              <a:t>Shows company </a:t>
            </a:r>
            <a:r>
              <a:rPr lang="en-GB" sz="1800" dirty="0" smtClean="0"/>
              <a:t>Policy</a:t>
            </a:r>
            <a:endParaRPr lang="en-GB" sz="1800" dirty="0"/>
          </a:p>
        </p:txBody>
      </p:sp>
      <p:pic>
        <p:nvPicPr>
          <p:cNvPr id="4" name="Picture 3"/>
          <p:cNvPicPr>
            <a:picLocks noChangeAspect="1"/>
          </p:cNvPicPr>
          <p:nvPr/>
        </p:nvPicPr>
        <p:blipFill>
          <a:blip r:embed="rId3"/>
          <a:stretch>
            <a:fillRect/>
          </a:stretch>
        </p:blipFill>
        <p:spPr>
          <a:xfrm>
            <a:off x="5749436" y="483577"/>
            <a:ext cx="5938808" cy="5420458"/>
          </a:xfrm>
          <a:prstGeom prst="rect">
            <a:avLst/>
          </a:prstGeom>
        </p:spPr>
      </p:pic>
    </p:spTree>
    <p:extLst>
      <p:ext uri="{BB962C8B-B14F-4D97-AF65-F5344CB8AC3E}">
        <p14:creationId xmlns:p14="http://schemas.microsoft.com/office/powerpoint/2010/main" val="262206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3054877" cy="3139799"/>
          </a:xfrm>
        </p:spPr>
        <p:txBody>
          <a:bodyPr anchor="t">
            <a:normAutofit/>
          </a:bodyPr>
          <a:lstStyle/>
          <a:p>
            <a:r>
              <a:rPr lang="en-GB" sz="1800" dirty="0" smtClean="0"/>
              <a:t>Disciplinary </a:t>
            </a:r>
            <a:r>
              <a:rPr lang="en-GB" sz="1800" dirty="0"/>
              <a:t>action</a:t>
            </a:r>
          </a:p>
          <a:p>
            <a:endParaRPr lang="en-GB" sz="1800" dirty="0"/>
          </a:p>
          <a:p>
            <a:endParaRPr lang="en-GB" sz="1800" dirty="0"/>
          </a:p>
        </p:txBody>
      </p:sp>
      <p:pic>
        <p:nvPicPr>
          <p:cNvPr id="5" name="Picture 4">
            <a:extLst>
              <a:ext uri="{FF2B5EF4-FFF2-40B4-BE49-F238E27FC236}">
                <a16:creationId xmlns:a16="http://schemas.microsoft.com/office/drawing/2014/main" id="{CC8CBCC0-E6BF-4AAC-AF90-B6E7B77C8CB1}"/>
              </a:ext>
            </a:extLst>
          </p:cNvPr>
          <p:cNvPicPr>
            <a:picLocks noChangeAspect="1"/>
          </p:cNvPicPr>
          <p:nvPr/>
        </p:nvPicPr>
        <p:blipFill>
          <a:blip r:embed="rId3"/>
          <a:stretch>
            <a:fillRect/>
          </a:stretch>
        </p:blipFill>
        <p:spPr>
          <a:xfrm>
            <a:off x="4566256" y="669481"/>
            <a:ext cx="7625744" cy="6188519"/>
          </a:xfrm>
          <a:prstGeom prst="rect">
            <a:avLst/>
          </a:prstGeom>
        </p:spPr>
      </p:pic>
    </p:spTree>
    <p:extLst>
      <p:ext uri="{BB962C8B-B14F-4D97-AF65-F5344CB8AC3E}">
        <p14:creationId xmlns:p14="http://schemas.microsoft.com/office/powerpoint/2010/main" val="385983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4044331" cy="3139799"/>
          </a:xfrm>
        </p:spPr>
        <p:txBody>
          <a:bodyPr anchor="t">
            <a:normAutofit/>
          </a:bodyPr>
          <a:lstStyle/>
          <a:p>
            <a:r>
              <a:rPr lang="en-GB" sz="1800" dirty="0" smtClean="0"/>
              <a:t>Disciplinary </a:t>
            </a:r>
            <a:r>
              <a:rPr lang="en-GB" sz="1800" dirty="0"/>
              <a:t>action</a:t>
            </a:r>
          </a:p>
          <a:p>
            <a:endParaRPr lang="en-GB" sz="1800" dirty="0"/>
          </a:p>
          <a:p>
            <a:endParaRPr lang="en-GB" sz="1800" dirty="0"/>
          </a:p>
        </p:txBody>
      </p:sp>
      <p:pic>
        <p:nvPicPr>
          <p:cNvPr id="4" name="Picture 3">
            <a:extLst>
              <a:ext uri="{FF2B5EF4-FFF2-40B4-BE49-F238E27FC236}">
                <a16:creationId xmlns:a16="http://schemas.microsoft.com/office/drawing/2014/main" id="{352D080C-B426-4A78-8F3B-1FC23F443725}"/>
              </a:ext>
            </a:extLst>
          </p:cNvPr>
          <p:cNvPicPr>
            <a:picLocks noChangeAspect="1"/>
          </p:cNvPicPr>
          <p:nvPr/>
        </p:nvPicPr>
        <p:blipFill>
          <a:blip r:embed="rId3"/>
          <a:stretch>
            <a:fillRect/>
          </a:stretch>
        </p:blipFill>
        <p:spPr>
          <a:xfrm>
            <a:off x="5009805" y="862201"/>
            <a:ext cx="6893995" cy="5594683"/>
          </a:xfrm>
          <a:prstGeom prst="rect">
            <a:avLst/>
          </a:prstGeom>
        </p:spPr>
      </p:pic>
    </p:spTree>
    <p:extLst>
      <p:ext uri="{BB962C8B-B14F-4D97-AF65-F5344CB8AC3E}">
        <p14:creationId xmlns:p14="http://schemas.microsoft.com/office/powerpoint/2010/main" val="180815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Testing</a:t>
            </a: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1" y="2336873"/>
            <a:ext cx="10072671" cy="38441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Some test cases have been created</a:t>
            </a:r>
          </a:p>
          <a:p>
            <a:r>
              <a:rPr lang="en-GB" sz="1800" dirty="0" smtClean="0"/>
              <a:t>Some tests have been completed</a:t>
            </a:r>
          </a:p>
          <a:p>
            <a:r>
              <a:rPr lang="en-GB" sz="1800" dirty="0" smtClean="0"/>
              <a:t>There is still much testing left to do</a:t>
            </a:r>
          </a:p>
          <a:p>
            <a:endParaRPr lang="en-GB" sz="1800" dirty="0"/>
          </a:p>
          <a:p>
            <a:pPr marL="0" indent="0">
              <a:buNone/>
            </a:pPr>
            <a:r>
              <a:rPr lang="en-GB" sz="1800" b="1" dirty="0" smtClean="0"/>
              <a:t>Side note</a:t>
            </a:r>
            <a:r>
              <a:rPr lang="en-GB" sz="1800" dirty="0" smtClean="0"/>
              <a:t>: </a:t>
            </a:r>
          </a:p>
          <a:p>
            <a:pPr marL="0" indent="0">
              <a:buNone/>
            </a:pPr>
            <a:r>
              <a:rPr lang="en-GB" sz="1800" dirty="0" smtClean="0"/>
              <a:t>The </a:t>
            </a:r>
            <a:r>
              <a:rPr lang="en-GB" sz="1800" dirty="0" err="1" smtClean="0"/>
              <a:t>unittest</a:t>
            </a:r>
            <a:r>
              <a:rPr lang="en-GB" sz="1800" dirty="0" smtClean="0"/>
              <a:t> module has not been used much, due to the way the code was written. Looking back, it would have been better to use an object oriented design to make better use of unit testing.</a:t>
            </a:r>
          </a:p>
          <a:p>
            <a:pPr marL="0" indent="0">
              <a:buNone/>
            </a:pPr>
            <a:r>
              <a:rPr lang="en-GB" sz="1800" dirty="0" smtClean="0"/>
              <a:t>We are considering converting to an object oriented solution (if we have time)</a:t>
            </a:r>
          </a:p>
          <a:p>
            <a:endParaRPr lang="en-GB" sz="1800" dirty="0" smtClean="0"/>
          </a:p>
          <a:p>
            <a:endParaRPr lang="en-GB" sz="1800" dirty="0"/>
          </a:p>
        </p:txBody>
      </p:sp>
    </p:spTree>
    <p:extLst>
      <p:ext uri="{BB962C8B-B14F-4D97-AF65-F5344CB8AC3E}">
        <p14:creationId xmlns:p14="http://schemas.microsoft.com/office/powerpoint/2010/main" val="228655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Testing</a:t>
            </a: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2695924" cy="7901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Example test cases</a:t>
            </a:r>
          </a:p>
          <a:p>
            <a:pPr marL="0" indent="0">
              <a:buNone/>
            </a:pPr>
            <a:endParaRPr lang="en-GB" sz="1800" dirty="0"/>
          </a:p>
        </p:txBody>
      </p:sp>
      <p:pic>
        <p:nvPicPr>
          <p:cNvPr id="3" name="Picture 2"/>
          <p:cNvPicPr>
            <a:picLocks noChangeAspect="1"/>
          </p:cNvPicPr>
          <p:nvPr/>
        </p:nvPicPr>
        <p:blipFill rotWithShape="1">
          <a:blip r:embed="rId3"/>
          <a:srcRect l="32917" t="36481" r="34896" b="24259"/>
          <a:stretch/>
        </p:blipFill>
        <p:spPr>
          <a:xfrm>
            <a:off x="304800" y="2820836"/>
            <a:ext cx="4968070" cy="3408514"/>
          </a:xfrm>
          <a:prstGeom prst="rect">
            <a:avLst/>
          </a:prstGeom>
        </p:spPr>
      </p:pic>
      <p:pic>
        <p:nvPicPr>
          <p:cNvPr id="4" name="Picture 3"/>
          <p:cNvPicPr>
            <a:picLocks noChangeAspect="1"/>
          </p:cNvPicPr>
          <p:nvPr/>
        </p:nvPicPr>
        <p:blipFill>
          <a:blip r:embed="rId4"/>
          <a:stretch>
            <a:fillRect/>
          </a:stretch>
        </p:blipFill>
        <p:spPr>
          <a:xfrm>
            <a:off x="3276300" y="-24723"/>
            <a:ext cx="6410325" cy="2771775"/>
          </a:xfrm>
          <a:prstGeom prst="rect">
            <a:avLst/>
          </a:prstGeom>
        </p:spPr>
      </p:pic>
      <p:pic>
        <p:nvPicPr>
          <p:cNvPr id="5" name="Picture 4"/>
          <p:cNvPicPr>
            <a:picLocks noChangeAspect="1"/>
          </p:cNvPicPr>
          <p:nvPr/>
        </p:nvPicPr>
        <p:blipFill>
          <a:blip r:embed="rId5"/>
          <a:stretch>
            <a:fillRect/>
          </a:stretch>
        </p:blipFill>
        <p:spPr>
          <a:xfrm>
            <a:off x="7639050" y="1148985"/>
            <a:ext cx="4419667" cy="5709014"/>
          </a:xfrm>
          <a:prstGeom prst="rect">
            <a:avLst/>
          </a:prstGeom>
        </p:spPr>
      </p:pic>
    </p:spTree>
    <p:extLst>
      <p:ext uri="{BB962C8B-B14F-4D97-AF65-F5344CB8AC3E}">
        <p14:creationId xmlns:p14="http://schemas.microsoft.com/office/powerpoint/2010/main" val="157024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Vulnerabilities Research</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5774946" cy="33165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We have begun our research on vulnerabilities</a:t>
            </a:r>
          </a:p>
          <a:p>
            <a:pPr marL="0" indent="0">
              <a:buNone/>
            </a:pPr>
            <a:endParaRPr lang="en-GB" sz="1800" dirty="0" smtClean="0"/>
          </a:p>
          <a:p>
            <a:r>
              <a:rPr lang="en-GB" sz="1800" dirty="0" smtClean="0"/>
              <a:t>For example: SQL Injections</a:t>
            </a:r>
          </a:p>
          <a:p>
            <a:pPr lvl="1"/>
            <a:r>
              <a:rPr lang="en-GB" sz="1400" dirty="0" smtClean="0"/>
              <a:t>Using regular string formatting is vulnerable to SQL injection</a:t>
            </a:r>
          </a:p>
          <a:p>
            <a:pPr lvl="1"/>
            <a:r>
              <a:rPr lang="en-GB" sz="1400" dirty="0" smtClean="0"/>
              <a:t>Users can exploit the strings to insert their own instructions</a:t>
            </a:r>
          </a:p>
          <a:p>
            <a:pPr lvl="1"/>
            <a:r>
              <a:rPr lang="en-GB" sz="1400" dirty="0" smtClean="0"/>
              <a:t>To avoid this, can use parameters:</a:t>
            </a:r>
            <a:endParaRPr lang="en-GB" sz="1400" dirty="0"/>
          </a:p>
        </p:txBody>
      </p:sp>
      <p:pic>
        <p:nvPicPr>
          <p:cNvPr id="4" name="Picture 3"/>
          <p:cNvPicPr>
            <a:picLocks noChangeAspect="1"/>
          </p:cNvPicPr>
          <p:nvPr/>
        </p:nvPicPr>
        <p:blipFill>
          <a:blip r:embed="rId3"/>
          <a:stretch>
            <a:fillRect/>
          </a:stretch>
        </p:blipFill>
        <p:spPr>
          <a:xfrm>
            <a:off x="6455268" y="2497749"/>
            <a:ext cx="5553075" cy="209550"/>
          </a:xfrm>
          <a:prstGeom prst="rect">
            <a:avLst/>
          </a:prstGeom>
        </p:spPr>
      </p:pic>
      <p:sp>
        <p:nvSpPr>
          <p:cNvPr id="5" name="TextBox 4"/>
          <p:cNvSpPr txBox="1"/>
          <p:nvPr/>
        </p:nvSpPr>
        <p:spPr>
          <a:xfrm>
            <a:off x="7110977" y="3127072"/>
            <a:ext cx="4241656" cy="523220"/>
          </a:xfrm>
          <a:prstGeom prst="rect">
            <a:avLst/>
          </a:prstGeom>
          <a:noFill/>
        </p:spPr>
        <p:txBody>
          <a:bodyPr wrap="square" rtlCol="0">
            <a:spAutoFit/>
          </a:bodyPr>
          <a:lstStyle/>
          <a:p>
            <a:r>
              <a:rPr lang="en-GB" sz="1400" i="1" dirty="0" smtClean="0">
                <a:solidFill>
                  <a:schemeClr val="tx1">
                    <a:lumMod val="65000"/>
                  </a:schemeClr>
                </a:solidFill>
              </a:rPr>
              <a:t>If the user enters “</a:t>
            </a:r>
            <a:r>
              <a:rPr lang="en-GB" sz="1400" b="1" i="1" dirty="0" smtClean="0">
                <a:solidFill>
                  <a:schemeClr val="tx1">
                    <a:lumMod val="65000"/>
                  </a:schemeClr>
                </a:solidFill>
              </a:rPr>
              <a:t>105 OR 1=1</a:t>
            </a:r>
            <a:r>
              <a:rPr lang="en-GB" sz="1400" i="1" dirty="0" smtClean="0">
                <a:solidFill>
                  <a:schemeClr val="tx1">
                    <a:lumMod val="65000"/>
                  </a:schemeClr>
                </a:solidFill>
              </a:rPr>
              <a:t>”, the following SQL instruction will be executed:</a:t>
            </a:r>
            <a:endParaRPr lang="en-GB" sz="1400" i="1" dirty="0">
              <a:solidFill>
                <a:schemeClr val="tx1">
                  <a:lumMod val="65000"/>
                </a:schemeClr>
              </a:solidFill>
            </a:endParaRPr>
          </a:p>
        </p:txBody>
      </p:sp>
      <p:cxnSp>
        <p:nvCxnSpPr>
          <p:cNvPr id="7" name="Straight Arrow Connector 6"/>
          <p:cNvCxnSpPr>
            <a:stCxn id="4" idx="2"/>
            <a:endCxn id="5" idx="0"/>
          </p:cNvCxnSpPr>
          <p:nvPr/>
        </p:nvCxnSpPr>
        <p:spPr>
          <a:xfrm flipH="1">
            <a:off x="9231805" y="2707299"/>
            <a:ext cx="1" cy="41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7245843" y="4111474"/>
            <a:ext cx="3971925" cy="304800"/>
          </a:xfrm>
          <a:prstGeom prst="rect">
            <a:avLst/>
          </a:prstGeom>
        </p:spPr>
      </p:pic>
      <p:cxnSp>
        <p:nvCxnSpPr>
          <p:cNvPr id="11" name="Straight Arrow Connector 10"/>
          <p:cNvCxnSpPr>
            <a:stCxn id="5" idx="2"/>
            <a:endCxn id="8" idx="0"/>
          </p:cNvCxnSpPr>
          <p:nvPr/>
        </p:nvCxnSpPr>
        <p:spPr>
          <a:xfrm>
            <a:off x="9231805" y="3650292"/>
            <a:ext cx="1" cy="46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83315" y="4484077"/>
            <a:ext cx="4360985" cy="523220"/>
          </a:xfrm>
          <a:prstGeom prst="rect">
            <a:avLst/>
          </a:prstGeom>
          <a:noFill/>
        </p:spPr>
        <p:txBody>
          <a:bodyPr wrap="square" rtlCol="0">
            <a:spAutoFit/>
          </a:bodyPr>
          <a:lstStyle/>
          <a:p>
            <a:r>
              <a:rPr lang="en-GB" sz="1400" i="1" dirty="0" smtClean="0">
                <a:solidFill>
                  <a:schemeClr val="tx1">
                    <a:lumMod val="65000"/>
                  </a:schemeClr>
                </a:solidFill>
              </a:rPr>
              <a:t>Which is true for all users, and so the whole user database is returned</a:t>
            </a:r>
            <a:endParaRPr lang="en-GB" sz="1400" i="1" dirty="0">
              <a:solidFill>
                <a:schemeClr val="tx1">
                  <a:lumMod val="65000"/>
                </a:schemeClr>
              </a:solidFill>
            </a:endParaRPr>
          </a:p>
        </p:txBody>
      </p:sp>
      <p:pic>
        <p:nvPicPr>
          <p:cNvPr id="14" name="Picture 13"/>
          <p:cNvPicPr>
            <a:picLocks noChangeAspect="1"/>
          </p:cNvPicPr>
          <p:nvPr/>
        </p:nvPicPr>
        <p:blipFill>
          <a:blip r:embed="rId5"/>
          <a:stretch>
            <a:fillRect/>
          </a:stretch>
        </p:blipFill>
        <p:spPr>
          <a:xfrm>
            <a:off x="953182" y="4484077"/>
            <a:ext cx="5229225" cy="219075"/>
          </a:xfrm>
          <a:prstGeom prst="rect">
            <a:avLst/>
          </a:prstGeom>
        </p:spPr>
      </p:pic>
    </p:spTree>
    <p:extLst>
      <p:ext uri="{BB962C8B-B14F-4D97-AF65-F5344CB8AC3E}">
        <p14:creationId xmlns:p14="http://schemas.microsoft.com/office/powerpoint/2010/main" val="33999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Vulnerabilities Research</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5966663" cy="37298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1800" dirty="0" smtClean="0"/>
              <a:t>Other potential vulnerabilities may include:</a:t>
            </a:r>
          </a:p>
          <a:p>
            <a:r>
              <a:rPr lang="en-GB" sz="1800" dirty="0" smtClean="0"/>
              <a:t>Insecure password storage</a:t>
            </a:r>
          </a:p>
          <a:p>
            <a:r>
              <a:rPr lang="en-GB" sz="1800" dirty="0" smtClean="0"/>
              <a:t>Poor backup management</a:t>
            </a:r>
          </a:p>
          <a:p>
            <a:r>
              <a:rPr lang="en-GB" sz="1800" dirty="0" smtClean="0"/>
              <a:t>Interaction between different parts of the database (in particular parts that were written by different teams)</a:t>
            </a:r>
          </a:p>
          <a:p>
            <a:pPr marL="0" indent="0">
              <a:buNone/>
            </a:pPr>
            <a:endParaRPr lang="en-GB" sz="1800" dirty="0"/>
          </a:p>
        </p:txBody>
      </p:sp>
    </p:spTree>
    <p:extLst>
      <p:ext uri="{BB962C8B-B14F-4D97-AF65-F5344CB8AC3E}">
        <p14:creationId xmlns:p14="http://schemas.microsoft.com/office/powerpoint/2010/main" val="9330786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156</TotalTime>
  <Words>264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Final report</vt:lpstr>
      <vt:lpstr>Program progress</vt:lpstr>
      <vt:lpstr>Program progress</vt:lpstr>
      <vt:lpstr>Program progress</vt:lpstr>
      <vt:lpstr>Program progress</vt:lpstr>
      <vt:lpstr>Testing</vt:lpstr>
      <vt:lpstr>Testing</vt:lpstr>
      <vt:lpstr>Vulnerabilities Research</vt:lpstr>
      <vt:lpstr>Vulnerabilities Research</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Finla report</dc:title>
  <dc:creator>Johsua</dc:creator>
  <cp:lastModifiedBy>Windows User</cp:lastModifiedBy>
  <cp:revision>30</cp:revision>
  <dcterms:created xsi:type="dcterms:W3CDTF">2019-03-16T13:50:57Z</dcterms:created>
  <dcterms:modified xsi:type="dcterms:W3CDTF">2019-03-18T15:05:25Z</dcterms:modified>
</cp:coreProperties>
</file>