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8" r:id="rId2"/>
    <p:sldId id="287" r:id="rId3"/>
    <p:sldId id="300" r:id="rId4"/>
    <p:sldId id="259" r:id="rId5"/>
    <p:sldId id="291" r:id="rId6"/>
    <p:sldId id="294" r:id="rId7"/>
    <p:sldId id="265" r:id="rId8"/>
    <p:sldId id="286" r:id="rId9"/>
    <p:sldId id="295" r:id="rId10"/>
    <p:sldId id="296" r:id="rId11"/>
    <p:sldId id="297" r:id="rId12"/>
    <p:sldId id="298" r:id="rId13"/>
    <p:sldId id="299" r:id="rId14"/>
    <p:sldId id="290" r:id="rId15"/>
    <p:sldId id="292"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8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7" autoAdjust="0"/>
    <p:restoredTop sz="94660"/>
  </p:normalViewPr>
  <p:slideViewPr>
    <p:cSldViewPr>
      <p:cViewPr varScale="1">
        <p:scale>
          <a:sx n="101" d="100"/>
          <a:sy n="101" d="100"/>
        </p:scale>
        <p:origin x="5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5E624-FB76-4165-9851-D7B6A82C1646}" type="datetimeFigureOut">
              <a:rPr lang="fr-CA" smtClean="0"/>
              <a:pPr/>
              <a:t>2017-11-16</a:t>
            </a:fld>
            <a:endParaRPr lang="fr-CA"/>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7A186-E022-4723-8F53-EB6F25C86550}" type="slidenum">
              <a:rPr lang="fr-CA" smtClean="0"/>
              <a:pPr/>
              <a:t>‹N°›</a:t>
            </a:fld>
            <a:endParaRPr lang="fr-CA"/>
          </a:p>
        </p:txBody>
      </p:sp>
    </p:spTree>
    <p:extLst>
      <p:ext uri="{BB962C8B-B14F-4D97-AF65-F5344CB8AC3E}">
        <p14:creationId xmlns:p14="http://schemas.microsoft.com/office/powerpoint/2010/main" val="335321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smtClean="0"/>
              <a:t>Commentaire</a:t>
            </a:r>
            <a:r>
              <a:rPr lang="fr-CA" baseline="0" dirty="0" smtClean="0"/>
              <a:t> sur la façon de réagir?</a:t>
            </a:r>
          </a:p>
          <a:p>
            <a:r>
              <a:rPr lang="fr-CA" baseline="0" dirty="0" smtClean="0"/>
              <a:t>Qu’est-ce qu’on peut faire?</a:t>
            </a:r>
          </a:p>
          <a:p>
            <a:endParaRPr lang="fr-CA" baseline="0" dirty="0" smtClean="0"/>
          </a:p>
          <a:p>
            <a:endParaRPr lang="fr-CA" baseline="0" dirty="0" smtClean="0"/>
          </a:p>
        </p:txBody>
      </p:sp>
      <p:sp>
        <p:nvSpPr>
          <p:cNvPr id="4" name="Espace réservé du numéro de diapositive 3"/>
          <p:cNvSpPr>
            <a:spLocks noGrp="1"/>
          </p:cNvSpPr>
          <p:nvPr>
            <p:ph type="sldNum" sz="quarter" idx="10"/>
          </p:nvPr>
        </p:nvSpPr>
        <p:spPr/>
        <p:txBody>
          <a:bodyPr/>
          <a:lstStyle/>
          <a:p>
            <a:fld id="{0657A186-E022-4723-8F53-EB6F25C86550}" type="slidenum">
              <a:rPr lang="fr-CA" smtClean="0"/>
              <a:pPr/>
              <a:t>5</a:t>
            </a:fld>
            <a:endParaRPr lang="fr-CA"/>
          </a:p>
        </p:txBody>
      </p:sp>
    </p:spTree>
    <p:extLst>
      <p:ext uri="{BB962C8B-B14F-4D97-AF65-F5344CB8AC3E}">
        <p14:creationId xmlns:p14="http://schemas.microsoft.com/office/powerpoint/2010/main" val="100854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0657A186-E022-4723-8F53-EB6F25C86550}" type="slidenum">
              <a:rPr lang="fr-CA" smtClean="0"/>
              <a:pPr/>
              <a:t>7</a:t>
            </a:fld>
            <a:endParaRPr lang="fr-CA"/>
          </a:p>
        </p:txBody>
      </p:sp>
    </p:spTree>
    <p:extLst>
      <p:ext uri="{BB962C8B-B14F-4D97-AF65-F5344CB8AC3E}">
        <p14:creationId xmlns:p14="http://schemas.microsoft.com/office/powerpoint/2010/main" val="367295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715647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323736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157524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3525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3576522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4288543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675458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2213947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405035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301951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47061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322706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46101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3"/>
          <p:cNvSpPr>
            <a:spLocks noGrp="1"/>
          </p:cNvSpPr>
          <p:nvPr>
            <p:ph type="ftr" sz="quarter" idx="11"/>
          </p:nvPr>
        </p:nvSpPr>
        <p:spPr/>
        <p:txBody>
          <a:bodyPr/>
          <a:lstStyle/>
          <a:p>
            <a:endParaRPr lang="fr-CA"/>
          </a:p>
        </p:txBody>
      </p:sp>
      <p:sp>
        <p:nvSpPr>
          <p:cNvPr id="6" name="Slide Number Placeholder 4"/>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357008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2"/>
          <p:cNvSpPr>
            <a:spLocks noGrp="1"/>
          </p:cNvSpPr>
          <p:nvPr>
            <p:ph type="ftr" sz="quarter" idx="11"/>
          </p:nvPr>
        </p:nvSpPr>
        <p:spPr/>
        <p:txBody>
          <a:bodyPr/>
          <a:lstStyle/>
          <a:p>
            <a:endParaRPr lang="fr-CA"/>
          </a:p>
        </p:txBody>
      </p:sp>
      <p:sp>
        <p:nvSpPr>
          <p:cNvPr id="6" name="Slide Number Placeholder 3"/>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259015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5" name="Footer Placeholder 5"/>
          <p:cNvSpPr>
            <a:spLocks noGrp="1"/>
          </p:cNvSpPr>
          <p:nvPr>
            <p:ph type="ftr" sz="quarter" idx="11"/>
          </p:nvPr>
        </p:nvSpPr>
        <p:spPr/>
        <p:txBody>
          <a:bodyPr/>
          <a:lstStyle/>
          <a:p>
            <a:endParaRPr lang="fr-CA"/>
          </a:p>
        </p:txBody>
      </p:sp>
      <p:sp>
        <p:nvSpPr>
          <p:cNvPr id="6" name="Slide Number Placeholder 6"/>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228978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993378C-EB11-47FF-9DA2-483D62F9C114}" type="datetimeFigureOut">
              <a:rPr lang="fr-FR" smtClean="0"/>
              <a:pPr/>
              <a:t>16/11/2017</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EF36756D-61D0-44C6-B37E-EF7E24F68B89}" type="slidenum">
              <a:rPr lang="fr-CA" smtClean="0"/>
              <a:pPr/>
              <a:t>‹N°›</a:t>
            </a:fld>
            <a:endParaRPr lang="fr-CA"/>
          </a:p>
        </p:txBody>
      </p:sp>
    </p:spTree>
    <p:extLst>
      <p:ext uri="{BB962C8B-B14F-4D97-AF65-F5344CB8AC3E}">
        <p14:creationId xmlns:p14="http://schemas.microsoft.com/office/powerpoint/2010/main" val="375365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93378C-EB11-47FF-9DA2-483D62F9C114}" type="datetimeFigureOut">
              <a:rPr lang="fr-FR" smtClean="0"/>
              <a:pPr/>
              <a:t>16/11/2017</a:t>
            </a:fld>
            <a:endParaRPr lang="fr-CA"/>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CA"/>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EF36756D-61D0-44C6-B37E-EF7E24F68B89}" type="slidenum">
              <a:rPr lang="fr-CA" smtClean="0"/>
              <a:pPr/>
              <a:t>‹N°›</a:t>
            </a:fld>
            <a:endParaRPr lang="fr-CA"/>
          </a:p>
        </p:txBody>
      </p:sp>
    </p:spTree>
    <p:extLst>
      <p:ext uri="{BB962C8B-B14F-4D97-AF65-F5344CB8AC3E}">
        <p14:creationId xmlns:p14="http://schemas.microsoft.com/office/powerpoint/2010/main" val="180033087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rG-V9eHhKf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youtube.com/watch?v=7-2trwh8O0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custDataLst>
              <p:tags r:id="rId1"/>
            </p:custDataLst>
          </p:nvPr>
        </p:nvSpPr>
        <p:spPr>
          <a:xfrm>
            <a:off x="1142976" y="1714488"/>
            <a:ext cx="6386514" cy="1894362"/>
          </a:xfrm>
        </p:spPr>
        <p:txBody>
          <a:bodyPr>
            <a:normAutofit/>
          </a:bodyPr>
          <a:lstStyle/>
          <a:p>
            <a:pPr algn="l"/>
            <a:r>
              <a:rPr lang="fr-CA" sz="4400" dirty="0" smtClean="0"/>
              <a:t>Comment améliorer sa communication?</a:t>
            </a:r>
            <a:endParaRPr lang="fr-CA" sz="4400" dirty="0"/>
          </a:p>
        </p:txBody>
      </p:sp>
      <p:sp>
        <p:nvSpPr>
          <p:cNvPr id="5" name="Sous-titre 4"/>
          <p:cNvSpPr>
            <a:spLocks noGrp="1"/>
          </p:cNvSpPr>
          <p:nvPr>
            <p:ph type="subTitle" idx="1"/>
            <p:custDataLst>
              <p:tags r:id="rId2"/>
            </p:custDataLst>
          </p:nvPr>
        </p:nvSpPr>
        <p:spPr>
          <a:xfrm>
            <a:off x="1285852" y="3714752"/>
            <a:ext cx="6172200" cy="1371600"/>
          </a:xfrm>
        </p:spPr>
        <p:txBody>
          <a:bodyPr>
            <a:normAutofit/>
          </a:bodyPr>
          <a:lstStyle/>
          <a:p>
            <a:pPr algn="l"/>
            <a:r>
              <a:rPr lang="fr-CA" sz="2400" dirty="0" smtClean="0"/>
              <a:t>C’est comme un swing de mini-putt, ça se travaille…</a:t>
            </a:r>
            <a:endParaRPr lang="fr-CA"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quarter" idx="1"/>
            <p:custDataLst>
              <p:tags r:id="rId1"/>
            </p:custDataLst>
          </p:nvPr>
        </p:nvSpPr>
        <p:spPr>
          <a:xfrm>
            <a:off x="419100" y="1927612"/>
            <a:ext cx="8524875" cy="3804074"/>
          </a:xfrm>
        </p:spPr>
        <p:txBody>
          <a:bodyPr>
            <a:normAutofit fontScale="85000" lnSpcReduction="20000"/>
          </a:bodyPr>
          <a:lstStyle/>
          <a:p>
            <a:pPr marL="0" indent="0">
              <a:buNone/>
              <a:defRPr/>
            </a:pPr>
            <a:r>
              <a:rPr lang="fr-CA" sz="2700" b="1" dirty="0">
                <a:solidFill>
                  <a:srgbClr val="FFC000"/>
                </a:solidFill>
              </a:rPr>
              <a:t>1) Critique présentée de façon inadaptée :</a:t>
            </a:r>
          </a:p>
          <a:p>
            <a:pPr marL="240030" lvl="1" indent="0">
              <a:buNone/>
              <a:defRPr/>
            </a:pPr>
            <a:r>
              <a:rPr lang="fr-CA" sz="2250" dirty="0"/>
              <a:t>C’est quoi, une critique </a:t>
            </a:r>
            <a:r>
              <a:rPr lang="fr-CA" sz="2250" i="1" dirty="0"/>
              <a:t>« inadaptée »</a:t>
            </a:r>
            <a:r>
              <a:rPr lang="fr-CA" sz="2250" dirty="0"/>
              <a:t> ?</a:t>
            </a:r>
            <a:endParaRPr lang="fr-CA" sz="2025" dirty="0"/>
          </a:p>
          <a:p>
            <a:pPr marL="582930" lvl="1" indent="-342900">
              <a:defRPr/>
            </a:pPr>
            <a:r>
              <a:rPr lang="fr-CA" sz="2250" b="1" i="1" dirty="0"/>
              <a:t>« </a:t>
            </a:r>
            <a:r>
              <a:rPr lang="fr-CA" sz="2250" b="1" i="1" dirty="0" smtClean="0"/>
              <a:t>Crisse que tu comprends rien, tu fais exprès ou t’es juste cave?»</a:t>
            </a:r>
            <a:endParaRPr lang="fr-CA" sz="2250" b="1" i="1" dirty="0"/>
          </a:p>
          <a:p>
            <a:pPr marL="882968" lvl="2" indent="-342900">
              <a:defRPr/>
            </a:pPr>
            <a:r>
              <a:rPr lang="fr-CA" sz="2025" dirty="0"/>
              <a:t>C’est lorsque la formulation est telle que vous ne pensez pas pouvoir interagir convenablement dans les circonstances.</a:t>
            </a:r>
          </a:p>
          <a:p>
            <a:pPr marL="882968" lvl="2" indent="-342900">
              <a:defRPr/>
            </a:pPr>
            <a:endParaRPr lang="fr-CA" sz="750" dirty="0"/>
          </a:p>
          <a:p>
            <a:pPr marL="582930" lvl="1" indent="-342900">
              <a:defRPr/>
            </a:pPr>
            <a:r>
              <a:rPr lang="fr-CA" sz="2175" dirty="0"/>
              <a:t>Mise de limites sur l’aspect inadapté </a:t>
            </a:r>
            <a:r>
              <a:rPr lang="fr-CA" i="1" dirty="0"/>
              <a:t>(rétroaction constructive avec précautions pour ne pas mettre sur la défensive</a:t>
            </a:r>
            <a:r>
              <a:rPr lang="fr-CA" i="1" dirty="0" smtClean="0"/>
              <a:t>).</a:t>
            </a:r>
          </a:p>
          <a:p>
            <a:pPr marL="982988" lvl="2" indent="-342900">
              <a:lnSpc>
                <a:spcPct val="120000"/>
              </a:lnSpc>
              <a:spcBef>
                <a:spcPts val="0"/>
              </a:spcBef>
              <a:defRPr/>
            </a:pPr>
            <a:r>
              <a:rPr lang="fr-CA" i="1" dirty="0" smtClean="0"/>
              <a:t>Nommer le comportement</a:t>
            </a:r>
          </a:p>
          <a:p>
            <a:pPr marL="982988" lvl="2" indent="-342900">
              <a:lnSpc>
                <a:spcPct val="120000"/>
              </a:lnSpc>
              <a:spcBef>
                <a:spcPts val="0"/>
              </a:spcBef>
              <a:defRPr/>
            </a:pPr>
            <a:r>
              <a:rPr lang="fr-CA" i="1" dirty="0" smtClean="0"/>
              <a:t>Impact sur soi</a:t>
            </a:r>
          </a:p>
          <a:p>
            <a:pPr marL="982988" lvl="2" indent="-342900">
              <a:lnSpc>
                <a:spcPct val="120000"/>
              </a:lnSpc>
              <a:spcBef>
                <a:spcPts val="0"/>
              </a:spcBef>
              <a:defRPr/>
            </a:pPr>
            <a:r>
              <a:rPr lang="fr-CA" i="1" dirty="0" smtClean="0"/>
              <a:t>Demande</a:t>
            </a:r>
            <a:endParaRPr lang="fr-CA" i="1" dirty="0"/>
          </a:p>
          <a:p>
            <a:pPr marL="582930" lvl="1" indent="-342900">
              <a:defRPr/>
            </a:pPr>
            <a:r>
              <a:rPr lang="fr-CA" dirty="0"/>
              <a:t>Si la critique devient constructive à la suite de vos interventions, passer à la 2</a:t>
            </a:r>
            <a:r>
              <a:rPr lang="fr-CA" baseline="30000" dirty="0"/>
              <a:t>e</a:t>
            </a:r>
            <a:r>
              <a:rPr lang="fr-CA" dirty="0"/>
              <a:t> ou à la 3</a:t>
            </a:r>
            <a:r>
              <a:rPr lang="fr-CA" baseline="30000" dirty="0"/>
              <a:t>e</a:t>
            </a:r>
            <a:r>
              <a:rPr lang="fr-CA" dirty="0"/>
              <a:t> méthode, selon le cas.</a:t>
            </a:r>
            <a:endParaRPr lang="fr-CA" sz="2100" dirty="0"/>
          </a:p>
          <a:p>
            <a:pPr lvl="1" eaLnBrk="1" hangingPunct="1">
              <a:defRPr/>
            </a:pPr>
            <a:endParaRPr lang="fr-CA" sz="788" dirty="0"/>
          </a:p>
        </p:txBody>
      </p:sp>
      <p:sp>
        <p:nvSpPr>
          <p:cNvPr id="5" name="Titre 1"/>
          <p:cNvSpPr txBox="1">
            <a:spLocks/>
          </p:cNvSpPr>
          <p:nvPr>
            <p:custDataLst>
              <p:tags r:id="rId2"/>
            </p:custDataLst>
          </p:nvPr>
        </p:nvSpPr>
        <p:spPr>
          <a:xfrm>
            <a:off x="227409" y="1133475"/>
            <a:ext cx="7421167" cy="794138"/>
          </a:xfrm>
          <a:prstGeom prst="rect">
            <a:avLst/>
          </a:prstGeom>
        </p:spPr>
        <p:txBody>
          <a:bodyPr vert="horz" lIns="68580" tIns="34290" rIns="68580" bIns="3429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sz="3300" dirty="0"/>
              <a:t>Réception affirmative de critique</a:t>
            </a:r>
            <a:endParaRPr lang="fr-CA" sz="3000" dirty="0"/>
          </a:p>
        </p:txBody>
      </p:sp>
    </p:spTree>
    <p:extLst>
      <p:ext uri="{BB962C8B-B14F-4D97-AF65-F5344CB8AC3E}">
        <p14:creationId xmlns:p14="http://schemas.microsoft.com/office/powerpoint/2010/main" val="1562218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p:cTn id="7" dur="500" fill="hold"/>
                                        <p:tgtEl>
                                          <p:spTgt spid="1536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1536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1536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1536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1536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15363">
                                            <p:txEl>
                                              <p:pRg st="1" end="1"/>
                                            </p:txEl>
                                          </p:spTgt>
                                        </p:tgtEl>
                                        <p:attrNameLst>
                                          <p:attrName>style.visibility</p:attrName>
                                        </p:attrNameLst>
                                      </p:cBhvr>
                                      <p:to>
                                        <p:strVal val="visible"/>
                                      </p:to>
                                    </p:set>
                                    <p:anim calcmode="lin" valueType="num">
                                      <p:cBhvr>
                                        <p:cTn id="16" dur="500" fill="hold"/>
                                        <p:tgtEl>
                                          <p:spTgt spid="15363">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15363">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15363">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15363">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1536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15363">
                                            <p:txEl>
                                              <p:pRg st="2" end="2"/>
                                            </p:txEl>
                                          </p:spTgt>
                                        </p:tgtEl>
                                        <p:attrNameLst>
                                          <p:attrName>style.visibility</p:attrName>
                                        </p:attrNameLst>
                                      </p:cBhvr>
                                      <p:to>
                                        <p:strVal val="visible"/>
                                      </p:to>
                                    </p:set>
                                    <p:anim calcmode="lin" valueType="num">
                                      <p:cBhvr>
                                        <p:cTn id="25" dur="500" fill="hold"/>
                                        <p:tgtEl>
                                          <p:spTgt spid="15363">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15363">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15363">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15363">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1536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15363">
                                            <p:txEl>
                                              <p:pRg st="3" end="3"/>
                                            </p:txEl>
                                          </p:spTgt>
                                        </p:tgtEl>
                                        <p:attrNameLst>
                                          <p:attrName>style.visibility</p:attrName>
                                        </p:attrNameLst>
                                      </p:cBhvr>
                                      <p:to>
                                        <p:strVal val="visible"/>
                                      </p:to>
                                    </p:set>
                                    <p:anim calcmode="lin" valueType="num">
                                      <p:cBhvr>
                                        <p:cTn id="34" dur="500" fill="hold"/>
                                        <p:tgtEl>
                                          <p:spTgt spid="15363">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15363">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15363">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15363">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1536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15363">
                                            <p:txEl>
                                              <p:pRg st="5" end="5"/>
                                            </p:txEl>
                                          </p:spTgt>
                                        </p:tgtEl>
                                        <p:attrNameLst>
                                          <p:attrName>style.visibility</p:attrName>
                                        </p:attrNameLst>
                                      </p:cBhvr>
                                      <p:to>
                                        <p:strVal val="visible"/>
                                      </p:to>
                                    </p:set>
                                    <p:anim calcmode="lin" valueType="num">
                                      <p:cBhvr>
                                        <p:cTn id="43" dur="500" fill="hold"/>
                                        <p:tgtEl>
                                          <p:spTgt spid="15363">
                                            <p:txEl>
                                              <p:pRg st="5" end="5"/>
                                            </p:txEl>
                                          </p:spTgt>
                                        </p:tgtEl>
                                        <p:attrNameLst>
                                          <p:attrName>ppt_w</p:attrName>
                                        </p:attrNameLst>
                                      </p:cBhvr>
                                      <p:tavLst>
                                        <p:tav tm="0">
                                          <p:val>
                                            <p:strVal val="#ppt_w*0.05"/>
                                          </p:val>
                                        </p:tav>
                                        <p:tav tm="100000">
                                          <p:val>
                                            <p:strVal val="#ppt_w"/>
                                          </p:val>
                                        </p:tav>
                                      </p:tavLst>
                                    </p:anim>
                                    <p:anim calcmode="lin" valueType="num">
                                      <p:cBhvr>
                                        <p:cTn id="44" dur="500" fill="hold"/>
                                        <p:tgtEl>
                                          <p:spTgt spid="15363">
                                            <p:txEl>
                                              <p:pRg st="5" end="5"/>
                                            </p:txEl>
                                          </p:spTgt>
                                        </p:tgtEl>
                                        <p:attrNameLst>
                                          <p:attrName>ppt_h</p:attrName>
                                        </p:attrNameLst>
                                      </p:cBhvr>
                                      <p:tavLst>
                                        <p:tav tm="0">
                                          <p:val>
                                            <p:strVal val="#ppt_h"/>
                                          </p:val>
                                        </p:tav>
                                        <p:tav tm="100000">
                                          <p:val>
                                            <p:strVal val="#ppt_h"/>
                                          </p:val>
                                        </p:tav>
                                      </p:tavLst>
                                    </p:anim>
                                    <p:anim calcmode="lin" valueType="num">
                                      <p:cBhvr>
                                        <p:cTn id="45" dur="500" fill="hold"/>
                                        <p:tgtEl>
                                          <p:spTgt spid="15363">
                                            <p:txEl>
                                              <p:pRg st="5" end="5"/>
                                            </p:txEl>
                                          </p:spTgt>
                                        </p:tgtEl>
                                        <p:attrNameLst>
                                          <p:attrName>ppt_x</p:attrName>
                                        </p:attrNameLst>
                                      </p:cBhvr>
                                      <p:tavLst>
                                        <p:tav tm="0">
                                          <p:val>
                                            <p:strVal val="#ppt_x-.2"/>
                                          </p:val>
                                        </p:tav>
                                        <p:tav tm="100000">
                                          <p:val>
                                            <p:strVal val="#ppt_x"/>
                                          </p:val>
                                        </p:tav>
                                      </p:tavLst>
                                    </p:anim>
                                    <p:anim calcmode="lin" valueType="num">
                                      <p:cBhvr>
                                        <p:cTn id="46" dur="500" fill="hold"/>
                                        <p:tgtEl>
                                          <p:spTgt spid="15363">
                                            <p:txEl>
                                              <p:pRg st="5" end="5"/>
                                            </p:txEl>
                                          </p:spTgt>
                                        </p:tgtEl>
                                        <p:attrNameLst>
                                          <p:attrName>ppt_y</p:attrName>
                                        </p:attrNameLst>
                                      </p:cBhvr>
                                      <p:tavLst>
                                        <p:tav tm="0">
                                          <p:val>
                                            <p:strVal val="#ppt_y"/>
                                          </p:val>
                                        </p:tav>
                                        <p:tav tm="100000">
                                          <p:val>
                                            <p:strVal val="#ppt_y"/>
                                          </p:val>
                                        </p:tav>
                                      </p:tavLst>
                                    </p:anim>
                                    <p:animEffect transition="in" filter="fade">
                                      <p:cBhvr>
                                        <p:cTn id="47" dur="500"/>
                                        <p:tgtEl>
                                          <p:spTgt spid="1536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nodeType="clickEffect">
                                  <p:stCondLst>
                                    <p:cond delay="0"/>
                                  </p:stCondLst>
                                  <p:childTnLst>
                                    <p:set>
                                      <p:cBhvr>
                                        <p:cTn id="51" dur="1" fill="hold">
                                          <p:stCondLst>
                                            <p:cond delay="0"/>
                                          </p:stCondLst>
                                        </p:cTn>
                                        <p:tgtEl>
                                          <p:spTgt spid="15363">
                                            <p:txEl>
                                              <p:pRg st="6" end="6"/>
                                            </p:txEl>
                                          </p:spTgt>
                                        </p:tgtEl>
                                        <p:attrNameLst>
                                          <p:attrName>style.visibility</p:attrName>
                                        </p:attrNameLst>
                                      </p:cBhvr>
                                      <p:to>
                                        <p:strVal val="visible"/>
                                      </p:to>
                                    </p:set>
                                    <p:anim calcmode="lin" valueType="num">
                                      <p:cBhvr>
                                        <p:cTn id="52" dur="500" fill="hold"/>
                                        <p:tgtEl>
                                          <p:spTgt spid="15363">
                                            <p:txEl>
                                              <p:pRg st="6" end="6"/>
                                            </p:txEl>
                                          </p:spTgt>
                                        </p:tgtEl>
                                        <p:attrNameLst>
                                          <p:attrName>ppt_w</p:attrName>
                                        </p:attrNameLst>
                                      </p:cBhvr>
                                      <p:tavLst>
                                        <p:tav tm="0">
                                          <p:val>
                                            <p:strVal val="#ppt_w*0.05"/>
                                          </p:val>
                                        </p:tav>
                                        <p:tav tm="100000">
                                          <p:val>
                                            <p:strVal val="#ppt_w"/>
                                          </p:val>
                                        </p:tav>
                                      </p:tavLst>
                                    </p:anim>
                                    <p:anim calcmode="lin" valueType="num">
                                      <p:cBhvr>
                                        <p:cTn id="53" dur="500" fill="hold"/>
                                        <p:tgtEl>
                                          <p:spTgt spid="15363">
                                            <p:txEl>
                                              <p:pRg st="6" end="6"/>
                                            </p:txEl>
                                          </p:spTgt>
                                        </p:tgtEl>
                                        <p:attrNameLst>
                                          <p:attrName>ppt_h</p:attrName>
                                        </p:attrNameLst>
                                      </p:cBhvr>
                                      <p:tavLst>
                                        <p:tav tm="0">
                                          <p:val>
                                            <p:strVal val="#ppt_h"/>
                                          </p:val>
                                        </p:tav>
                                        <p:tav tm="100000">
                                          <p:val>
                                            <p:strVal val="#ppt_h"/>
                                          </p:val>
                                        </p:tav>
                                      </p:tavLst>
                                    </p:anim>
                                    <p:anim calcmode="lin" valueType="num">
                                      <p:cBhvr>
                                        <p:cTn id="54" dur="500" fill="hold"/>
                                        <p:tgtEl>
                                          <p:spTgt spid="15363">
                                            <p:txEl>
                                              <p:pRg st="6" end="6"/>
                                            </p:txEl>
                                          </p:spTgt>
                                        </p:tgtEl>
                                        <p:attrNameLst>
                                          <p:attrName>ppt_x</p:attrName>
                                        </p:attrNameLst>
                                      </p:cBhvr>
                                      <p:tavLst>
                                        <p:tav tm="0">
                                          <p:val>
                                            <p:strVal val="#ppt_x-.2"/>
                                          </p:val>
                                        </p:tav>
                                        <p:tav tm="100000">
                                          <p:val>
                                            <p:strVal val="#ppt_x"/>
                                          </p:val>
                                        </p:tav>
                                      </p:tavLst>
                                    </p:anim>
                                    <p:anim calcmode="lin" valueType="num">
                                      <p:cBhvr>
                                        <p:cTn id="55" dur="500" fill="hold"/>
                                        <p:tgtEl>
                                          <p:spTgt spid="15363">
                                            <p:txEl>
                                              <p:pRg st="6" end="6"/>
                                            </p:txEl>
                                          </p:spTgt>
                                        </p:tgtEl>
                                        <p:attrNameLst>
                                          <p:attrName>ppt_y</p:attrName>
                                        </p:attrNameLst>
                                      </p:cBhvr>
                                      <p:tavLst>
                                        <p:tav tm="0">
                                          <p:val>
                                            <p:strVal val="#ppt_y"/>
                                          </p:val>
                                        </p:tav>
                                        <p:tav tm="100000">
                                          <p:val>
                                            <p:strVal val="#ppt_y"/>
                                          </p:val>
                                        </p:tav>
                                      </p:tavLst>
                                    </p:anim>
                                    <p:animEffect transition="in" filter="fade">
                                      <p:cBhvr>
                                        <p:cTn id="56" dur="500"/>
                                        <p:tgtEl>
                                          <p:spTgt spid="1536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nodeType="clickEffect">
                                  <p:stCondLst>
                                    <p:cond delay="0"/>
                                  </p:stCondLst>
                                  <p:childTnLst>
                                    <p:set>
                                      <p:cBhvr>
                                        <p:cTn id="60" dur="1" fill="hold">
                                          <p:stCondLst>
                                            <p:cond delay="0"/>
                                          </p:stCondLst>
                                        </p:cTn>
                                        <p:tgtEl>
                                          <p:spTgt spid="15363">
                                            <p:txEl>
                                              <p:pRg st="7" end="7"/>
                                            </p:txEl>
                                          </p:spTgt>
                                        </p:tgtEl>
                                        <p:attrNameLst>
                                          <p:attrName>style.visibility</p:attrName>
                                        </p:attrNameLst>
                                      </p:cBhvr>
                                      <p:to>
                                        <p:strVal val="visible"/>
                                      </p:to>
                                    </p:set>
                                    <p:anim calcmode="lin" valueType="num">
                                      <p:cBhvr>
                                        <p:cTn id="61" dur="500" fill="hold"/>
                                        <p:tgtEl>
                                          <p:spTgt spid="15363">
                                            <p:txEl>
                                              <p:pRg st="7" end="7"/>
                                            </p:txEl>
                                          </p:spTgt>
                                        </p:tgtEl>
                                        <p:attrNameLst>
                                          <p:attrName>ppt_w</p:attrName>
                                        </p:attrNameLst>
                                      </p:cBhvr>
                                      <p:tavLst>
                                        <p:tav tm="0">
                                          <p:val>
                                            <p:strVal val="#ppt_w*0.05"/>
                                          </p:val>
                                        </p:tav>
                                        <p:tav tm="100000">
                                          <p:val>
                                            <p:strVal val="#ppt_w"/>
                                          </p:val>
                                        </p:tav>
                                      </p:tavLst>
                                    </p:anim>
                                    <p:anim calcmode="lin" valueType="num">
                                      <p:cBhvr>
                                        <p:cTn id="62" dur="500" fill="hold"/>
                                        <p:tgtEl>
                                          <p:spTgt spid="15363">
                                            <p:txEl>
                                              <p:pRg st="7" end="7"/>
                                            </p:txEl>
                                          </p:spTgt>
                                        </p:tgtEl>
                                        <p:attrNameLst>
                                          <p:attrName>ppt_h</p:attrName>
                                        </p:attrNameLst>
                                      </p:cBhvr>
                                      <p:tavLst>
                                        <p:tav tm="0">
                                          <p:val>
                                            <p:strVal val="#ppt_h"/>
                                          </p:val>
                                        </p:tav>
                                        <p:tav tm="100000">
                                          <p:val>
                                            <p:strVal val="#ppt_h"/>
                                          </p:val>
                                        </p:tav>
                                      </p:tavLst>
                                    </p:anim>
                                    <p:anim calcmode="lin" valueType="num">
                                      <p:cBhvr>
                                        <p:cTn id="63" dur="500" fill="hold"/>
                                        <p:tgtEl>
                                          <p:spTgt spid="15363">
                                            <p:txEl>
                                              <p:pRg st="7" end="7"/>
                                            </p:txEl>
                                          </p:spTgt>
                                        </p:tgtEl>
                                        <p:attrNameLst>
                                          <p:attrName>ppt_x</p:attrName>
                                        </p:attrNameLst>
                                      </p:cBhvr>
                                      <p:tavLst>
                                        <p:tav tm="0">
                                          <p:val>
                                            <p:strVal val="#ppt_x-.2"/>
                                          </p:val>
                                        </p:tav>
                                        <p:tav tm="100000">
                                          <p:val>
                                            <p:strVal val="#ppt_x"/>
                                          </p:val>
                                        </p:tav>
                                      </p:tavLst>
                                    </p:anim>
                                    <p:anim calcmode="lin" valueType="num">
                                      <p:cBhvr>
                                        <p:cTn id="64" dur="500" fill="hold"/>
                                        <p:tgtEl>
                                          <p:spTgt spid="15363">
                                            <p:txEl>
                                              <p:pRg st="7" end="7"/>
                                            </p:txEl>
                                          </p:spTgt>
                                        </p:tgtEl>
                                        <p:attrNameLst>
                                          <p:attrName>ppt_y</p:attrName>
                                        </p:attrNameLst>
                                      </p:cBhvr>
                                      <p:tavLst>
                                        <p:tav tm="0">
                                          <p:val>
                                            <p:strVal val="#ppt_y"/>
                                          </p:val>
                                        </p:tav>
                                        <p:tav tm="100000">
                                          <p:val>
                                            <p:strVal val="#ppt_y"/>
                                          </p:val>
                                        </p:tav>
                                      </p:tavLst>
                                    </p:anim>
                                    <p:animEffect transition="in" filter="fade">
                                      <p:cBhvr>
                                        <p:cTn id="65" dur="500"/>
                                        <p:tgtEl>
                                          <p:spTgt spid="1536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4" presetClass="entr" presetSubtype="0" accel="100000" fill="hold" nodeType="clickEffect">
                                  <p:stCondLst>
                                    <p:cond delay="0"/>
                                  </p:stCondLst>
                                  <p:childTnLst>
                                    <p:set>
                                      <p:cBhvr>
                                        <p:cTn id="69" dur="1" fill="hold">
                                          <p:stCondLst>
                                            <p:cond delay="0"/>
                                          </p:stCondLst>
                                        </p:cTn>
                                        <p:tgtEl>
                                          <p:spTgt spid="15363">
                                            <p:txEl>
                                              <p:pRg st="8" end="8"/>
                                            </p:txEl>
                                          </p:spTgt>
                                        </p:tgtEl>
                                        <p:attrNameLst>
                                          <p:attrName>style.visibility</p:attrName>
                                        </p:attrNameLst>
                                      </p:cBhvr>
                                      <p:to>
                                        <p:strVal val="visible"/>
                                      </p:to>
                                    </p:set>
                                    <p:anim calcmode="lin" valueType="num">
                                      <p:cBhvr>
                                        <p:cTn id="70" dur="500" fill="hold"/>
                                        <p:tgtEl>
                                          <p:spTgt spid="15363">
                                            <p:txEl>
                                              <p:pRg st="8" end="8"/>
                                            </p:txEl>
                                          </p:spTgt>
                                        </p:tgtEl>
                                        <p:attrNameLst>
                                          <p:attrName>ppt_w</p:attrName>
                                        </p:attrNameLst>
                                      </p:cBhvr>
                                      <p:tavLst>
                                        <p:tav tm="0">
                                          <p:val>
                                            <p:strVal val="#ppt_w*0.05"/>
                                          </p:val>
                                        </p:tav>
                                        <p:tav tm="100000">
                                          <p:val>
                                            <p:strVal val="#ppt_w"/>
                                          </p:val>
                                        </p:tav>
                                      </p:tavLst>
                                    </p:anim>
                                    <p:anim calcmode="lin" valueType="num">
                                      <p:cBhvr>
                                        <p:cTn id="71" dur="500" fill="hold"/>
                                        <p:tgtEl>
                                          <p:spTgt spid="15363">
                                            <p:txEl>
                                              <p:pRg st="8" end="8"/>
                                            </p:txEl>
                                          </p:spTgt>
                                        </p:tgtEl>
                                        <p:attrNameLst>
                                          <p:attrName>ppt_h</p:attrName>
                                        </p:attrNameLst>
                                      </p:cBhvr>
                                      <p:tavLst>
                                        <p:tav tm="0">
                                          <p:val>
                                            <p:strVal val="#ppt_h"/>
                                          </p:val>
                                        </p:tav>
                                        <p:tav tm="100000">
                                          <p:val>
                                            <p:strVal val="#ppt_h"/>
                                          </p:val>
                                        </p:tav>
                                      </p:tavLst>
                                    </p:anim>
                                    <p:anim calcmode="lin" valueType="num">
                                      <p:cBhvr>
                                        <p:cTn id="72" dur="500" fill="hold"/>
                                        <p:tgtEl>
                                          <p:spTgt spid="15363">
                                            <p:txEl>
                                              <p:pRg st="8" end="8"/>
                                            </p:txEl>
                                          </p:spTgt>
                                        </p:tgtEl>
                                        <p:attrNameLst>
                                          <p:attrName>ppt_x</p:attrName>
                                        </p:attrNameLst>
                                      </p:cBhvr>
                                      <p:tavLst>
                                        <p:tav tm="0">
                                          <p:val>
                                            <p:strVal val="#ppt_x-.2"/>
                                          </p:val>
                                        </p:tav>
                                        <p:tav tm="100000">
                                          <p:val>
                                            <p:strVal val="#ppt_x"/>
                                          </p:val>
                                        </p:tav>
                                      </p:tavLst>
                                    </p:anim>
                                    <p:anim calcmode="lin" valueType="num">
                                      <p:cBhvr>
                                        <p:cTn id="73" dur="500" fill="hold"/>
                                        <p:tgtEl>
                                          <p:spTgt spid="15363">
                                            <p:txEl>
                                              <p:pRg st="8" end="8"/>
                                            </p:txEl>
                                          </p:spTgt>
                                        </p:tgtEl>
                                        <p:attrNameLst>
                                          <p:attrName>ppt_y</p:attrName>
                                        </p:attrNameLst>
                                      </p:cBhvr>
                                      <p:tavLst>
                                        <p:tav tm="0">
                                          <p:val>
                                            <p:strVal val="#ppt_y"/>
                                          </p:val>
                                        </p:tav>
                                        <p:tav tm="100000">
                                          <p:val>
                                            <p:strVal val="#ppt_y"/>
                                          </p:val>
                                        </p:tav>
                                      </p:tavLst>
                                    </p:anim>
                                    <p:animEffect transition="in" filter="fade">
                                      <p:cBhvr>
                                        <p:cTn id="74" dur="500"/>
                                        <p:tgtEl>
                                          <p:spTgt spid="15363">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54" presetClass="entr" presetSubtype="0" accel="100000" fill="hold" nodeType="clickEffect">
                                  <p:stCondLst>
                                    <p:cond delay="0"/>
                                  </p:stCondLst>
                                  <p:childTnLst>
                                    <p:set>
                                      <p:cBhvr>
                                        <p:cTn id="78" dur="1" fill="hold">
                                          <p:stCondLst>
                                            <p:cond delay="0"/>
                                          </p:stCondLst>
                                        </p:cTn>
                                        <p:tgtEl>
                                          <p:spTgt spid="15363">
                                            <p:txEl>
                                              <p:pRg st="9" end="9"/>
                                            </p:txEl>
                                          </p:spTgt>
                                        </p:tgtEl>
                                        <p:attrNameLst>
                                          <p:attrName>style.visibility</p:attrName>
                                        </p:attrNameLst>
                                      </p:cBhvr>
                                      <p:to>
                                        <p:strVal val="visible"/>
                                      </p:to>
                                    </p:set>
                                    <p:anim calcmode="lin" valueType="num">
                                      <p:cBhvr>
                                        <p:cTn id="79" dur="500" fill="hold"/>
                                        <p:tgtEl>
                                          <p:spTgt spid="15363">
                                            <p:txEl>
                                              <p:pRg st="9" end="9"/>
                                            </p:txEl>
                                          </p:spTgt>
                                        </p:tgtEl>
                                        <p:attrNameLst>
                                          <p:attrName>ppt_w</p:attrName>
                                        </p:attrNameLst>
                                      </p:cBhvr>
                                      <p:tavLst>
                                        <p:tav tm="0">
                                          <p:val>
                                            <p:strVal val="#ppt_w*0.05"/>
                                          </p:val>
                                        </p:tav>
                                        <p:tav tm="100000">
                                          <p:val>
                                            <p:strVal val="#ppt_w"/>
                                          </p:val>
                                        </p:tav>
                                      </p:tavLst>
                                    </p:anim>
                                    <p:anim calcmode="lin" valueType="num">
                                      <p:cBhvr>
                                        <p:cTn id="80" dur="500" fill="hold"/>
                                        <p:tgtEl>
                                          <p:spTgt spid="15363">
                                            <p:txEl>
                                              <p:pRg st="9" end="9"/>
                                            </p:txEl>
                                          </p:spTgt>
                                        </p:tgtEl>
                                        <p:attrNameLst>
                                          <p:attrName>ppt_h</p:attrName>
                                        </p:attrNameLst>
                                      </p:cBhvr>
                                      <p:tavLst>
                                        <p:tav tm="0">
                                          <p:val>
                                            <p:strVal val="#ppt_h"/>
                                          </p:val>
                                        </p:tav>
                                        <p:tav tm="100000">
                                          <p:val>
                                            <p:strVal val="#ppt_h"/>
                                          </p:val>
                                        </p:tav>
                                      </p:tavLst>
                                    </p:anim>
                                    <p:anim calcmode="lin" valueType="num">
                                      <p:cBhvr>
                                        <p:cTn id="81" dur="500" fill="hold"/>
                                        <p:tgtEl>
                                          <p:spTgt spid="15363">
                                            <p:txEl>
                                              <p:pRg st="9" end="9"/>
                                            </p:txEl>
                                          </p:spTgt>
                                        </p:tgtEl>
                                        <p:attrNameLst>
                                          <p:attrName>ppt_x</p:attrName>
                                        </p:attrNameLst>
                                      </p:cBhvr>
                                      <p:tavLst>
                                        <p:tav tm="0">
                                          <p:val>
                                            <p:strVal val="#ppt_x-.2"/>
                                          </p:val>
                                        </p:tav>
                                        <p:tav tm="100000">
                                          <p:val>
                                            <p:strVal val="#ppt_x"/>
                                          </p:val>
                                        </p:tav>
                                      </p:tavLst>
                                    </p:anim>
                                    <p:anim calcmode="lin" valueType="num">
                                      <p:cBhvr>
                                        <p:cTn id="82" dur="500" fill="hold"/>
                                        <p:tgtEl>
                                          <p:spTgt spid="15363">
                                            <p:txEl>
                                              <p:pRg st="9" end="9"/>
                                            </p:txEl>
                                          </p:spTgt>
                                        </p:tgtEl>
                                        <p:attrNameLst>
                                          <p:attrName>ppt_y</p:attrName>
                                        </p:attrNameLst>
                                      </p:cBhvr>
                                      <p:tavLst>
                                        <p:tav tm="0">
                                          <p:val>
                                            <p:strVal val="#ppt_y"/>
                                          </p:val>
                                        </p:tav>
                                        <p:tav tm="100000">
                                          <p:val>
                                            <p:strVal val="#ppt_y"/>
                                          </p:val>
                                        </p:tav>
                                      </p:tavLst>
                                    </p:anim>
                                    <p:animEffect transition="in" filter="fade">
                                      <p:cBhvr>
                                        <p:cTn id="83" dur="500"/>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custDataLst>
              <p:tags r:id="rId1"/>
            </p:custDataLst>
          </p:nvPr>
        </p:nvSpPr>
        <p:spPr>
          <a:xfrm>
            <a:off x="303609" y="2057400"/>
            <a:ext cx="8507017" cy="3782633"/>
          </a:xfrm>
        </p:spPr>
        <p:txBody>
          <a:bodyPr>
            <a:normAutofit/>
          </a:bodyPr>
          <a:lstStyle/>
          <a:p>
            <a:pPr lvl="1">
              <a:buNone/>
              <a:defRPr/>
            </a:pPr>
            <a:r>
              <a:rPr lang="fr-CA" sz="2475" b="1" dirty="0">
                <a:solidFill>
                  <a:srgbClr val="FFC000"/>
                </a:solidFill>
              </a:rPr>
              <a:t>2) Critique qui manque de précisions </a:t>
            </a:r>
            <a:r>
              <a:rPr lang="fr-CA" sz="1950" dirty="0"/>
              <a:t>(comportements visés ou attendus ne sont pas mentionnés) :</a:t>
            </a:r>
            <a:endParaRPr lang="fr-CA" sz="2700" dirty="0"/>
          </a:p>
          <a:p>
            <a:pPr marL="582930" lvl="1" indent="-342900">
              <a:defRPr/>
            </a:pPr>
            <a:endParaRPr lang="fr-CA" sz="750" dirty="0"/>
          </a:p>
          <a:p>
            <a:pPr marL="582930" lvl="1" indent="-342900">
              <a:defRPr/>
            </a:pPr>
            <a:r>
              <a:rPr lang="fr-CA" sz="2175" dirty="0"/>
              <a:t>Aller chercher les informations manquantes :</a:t>
            </a:r>
          </a:p>
          <a:p>
            <a:pPr marL="882968" lvl="2" indent="-342900">
              <a:defRPr/>
            </a:pPr>
            <a:r>
              <a:rPr lang="fr-CA" sz="2025" dirty="0"/>
              <a:t>Question constructive concernant les comportements précis;</a:t>
            </a:r>
          </a:p>
          <a:p>
            <a:pPr marL="882968" lvl="2" indent="-342900">
              <a:defRPr/>
            </a:pPr>
            <a:r>
              <a:rPr lang="fr-CA" sz="2025" dirty="0"/>
              <a:t>Demander des exemples précis.</a:t>
            </a:r>
            <a:endParaRPr lang="fr-CA" sz="1500" dirty="0"/>
          </a:p>
          <a:p>
            <a:endParaRPr lang="fr-CA" sz="1125" dirty="0"/>
          </a:p>
        </p:txBody>
      </p:sp>
      <p:sp>
        <p:nvSpPr>
          <p:cNvPr id="6" name="Titre 1"/>
          <p:cNvSpPr txBox="1">
            <a:spLocks/>
          </p:cNvSpPr>
          <p:nvPr>
            <p:custDataLst>
              <p:tags r:id="rId2"/>
            </p:custDataLst>
          </p:nvPr>
        </p:nvSpPr>
        <p:spPr>
          <a:xfrm>
            <a:off x="303609" y="1263262"/>
            <a:ext cx="7421167" cy="794138"/>
          </a:xfrm>
          <a:prstGeom prst="rect">
            <a:avLst/>
          </a:prstGeom>
        </p:spPr>
        <p:txBody>
          <a:bodyPr vert="horz" lIns="68580" tIns="34290" rIns="68580" bIns="3429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sz="3300" dirty="0"/>
              <a:t>Réception affirmative de critique</a:t>
            </a:r>
            <a:endParaRPr lang="fr-CA" sz="3000" dirty="0"/>
          </a:p>
        </p:txBody>
      </p:sp>
    </p:spTree>
    <p:extLst>
      <p:ext uri="{BB962C8B-B14F-4D97-AF65-F5344CB8AC3E}">
        <p14:creationId xmlns:p14="http://schemas.microsoft.com/office/powerpoint/2010/main" val="418741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sz="quarter" idx="1"/>
            <p:custDataLst>
              <p:tags r:id="rId1"/>
            </p:custDataLst>
          </p:nvPr>
        </p:nvSpPr>
        <p:spPr>
          <a:xfrm>
            <a:off x="409575" y="2057400"/>
            <a:ext cx="8524875" cy="3726414"/>
          </a:xfrm>
        </p:spPr>
        <p:txBody>
          <a:bodyPr>
            <a:normAutofit fontScale="85000" lnSpcReduction="20000"/>
          </a:bodyPr>
          <a:lstStyle/>
          <a:p>
            <a:pPr eaLnBrk="1" hangingPunct="1">
              <a:buNone/>
              <a:defRPr/>
            </a:pPr>
            <a:r>
              <a:rPr lang="fr-CA" sz="2700" b="1" dirty="0">
                <a:solidFill>
                  <a:srgbClr val="FFC000"/>
                </a:solidFill>
              </a:rPr>
              <a:t>3) Critique constructive complète :</a:t>
            </a:r>
            <a:endParaRPr lang="fr-CA" sz="1125" dirty="0"/>
          </a:p>
          <a:p>
            <a:pPr marL="728663" lvl="1" indent="-385763">
              <a:buFont typeface="+mj-lt"/>
              <a:buAutoNum type="alphaUcPeriod"/>
              <a:defRPr/>
            </a:pPr>
            <a:r>
              <a:rPr lang="fr-CA" sz="2175" b="1" dirty="0"/>
              <a:t>Si pertinent, se montrer d’accord avec les faits</a:t>
            </a:r>
            <a:r>
              <a:rPr lang="fr-CA" sz="2175" dirty="0"/>
              <a:t> :</a:t>
            </a:r>
          </a:p>
          <a:p>
            <a:pPr lvl="2">
              <a:defRPr/>
            </a:pPr>
            <a:r>
              <a:rPr lang="fr-CA" sz="1800" dirty="0"/>
              <a:t>Faire la différence entre les faits et les jugements;</a:t>
            </a:r>
          </a:p>
          <a:p>
            <a:pPr lvl="2">
              <a:defRPr/>
            </a:pPr>
            <a:r>
              <a:rPr lang="fr-CA" sz="1800" dirty="0"/>
              <a:t>Possibilité de ne pas être d’accord avec les jugements;</a:t>
            </a:r>
          </a:p>
          <a:p>
            <a:pPr lvl="3">
              <a:defRPr/>
            </a:pPr>
            <a:endParaRPr lang="fr-CA" sz="750" dirty="0"/>
          </a:p>
          <a:p>
            <a:pPr lvl="3">
              <a:defRPr/>
            </a:pPr>
            <a:r>
              <a:rPr lang="fr-CA" sz="1800" dirty="0"/>
              <a:t>Es-tu vraiment en retard ? </a:t>
            </a:r>
            <a:r>
              <a:rPr lang="fr-CA" sz="1350" dirty="0"/>
              <a:t>(2 min de retard, c’est du retard…)</a:t>
            </a:r>
          </a:p>
          <a:p>
            <a:pPr lvl="3">
              <a:defRPr/>
            </a:pPr>
            <a:r>
              <a:rPr lang="fr-CA" sz="1800" dirty="0"/>
              <a:t>As-tu vraiment fait un commentaire coquin en le voyant arriver avec son « v-neck »?</a:t>
            </a:r>
          </a:p>
          <a:p>
            <a:pPr marL="728663" lvl="1" indent="-385763">
              <a:buFont typeface="+mj-lt"/>
              <a:buAutoNum type="alphaUcPeriod"/>
              <a:defRPr/>
            </a:pPr>
            <a:r>
              <a:rPr lang="fr-CA" sz="2100" b="1" dirty="0"/>
              <a:t>Se montrer d’accord avec la légitimité d’une perception différente de la nôtre :</a:t>
            </a:r>
            <a:endParaRPr lang="fr-CA" sz="1050" dirty="0"/>
          </a:p>
          <a:p>
            <a:pPr lvl="3">
              <a:defRPr/>
            </a:pPr>
            <a:r>
              <a:rPr lang="fr-CA" sz="1650" dirty="0"/>
              <a:t>La personne qui critique a le droit de voir les choses de façon différente;</a:t>
            </a:r>
          </a:p>
          <a:p>
            <a:pPr lvl="3">
              <a:defRPr/>
            </a:pPr>
            <a:r>
              <a:rPr lang="fr-CA" sz="1650" dirty="0"/>
              <a:t>La personne qui critique a le droit d’adresser son insatisfaction.</a:t>
            </a:r>
          </a:p>
          <a:p>
            <a:pPr lvl="1">
              <a:defRPr/>
            </a:pPr>
            <a:endParaRPr lang="fr-CA" sz="2100" dirty="0"/>
          </a:p>
        </p:txBody>
      </p:sp>
      <p:sp>
        <p:nvSpPr>
          <p:cNvPr id="5" name="Titre 1"/>
          <p:cNvSpPr txBox="1">
            <a:spLocks/>
          </p:cNvSpPr>
          <p:nvPr>
            <p:custDataLst>
              <p:tags r:id="rId2"/>
            </p:custDataLst>
          </p:nvPr>
        </p:nvSpPr>
        <p:spPr>
          <a:xfrm>
            <a:off x="303609" y="1263262"/>
            <a:ext cx="7421167" cy="794138"/>
          </a:xfrm>
          <a:prstGeom prst="rect">
            <a:avLst/>
          </a:prstGeom>
        </p:spPr>
        <p:txBody>
          <a:bodyPr vert="horz" lIns="68580" tIns="34290" rIns="68580" bIns="3429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sz="3300" dirty="0"/>
              <a:t>Réception affirmative de critique</a:t>
            </a:r>
            <a:endParaRPr lang="fr-CA" sz="3000" dirty="0"/>
          </a:p>
        </p:txBody>
      </p:sp>
    </p:spTree>
    <p:extLst>
      <p:ext uri="{BB962C8B-B14F-4D97-AF65-F5344CB8AC3E}">
        <p14:creationId xmlns:p14="http://schemas.microsoft.com/office/powerpoint/2010/main" val="2555695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p:cTn id="7" dur="1000" fill="hold"/>
                                        <p:tgtEl>
                                          <p:spTgt spid="16387">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16387">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16387">
                                            <p:txEl>
                                              <p:pRg st="1" end="1"/>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 calcmode="lin" valueType="num">
                                      <p:cBhvr>
                                        <p:cTn id="12" dur="1000" fill="hold"/>
                                        <p:tgtEl>
                                          <p:spTgt spid="16387">
                                            <p:txEl>
                                              <p:pRg st="2" end="2"/>
                                            </p:txEl>
                                          </p:spTgt>
                                        </p:tgtEl>
                                        <p:attrNameLst>
                                          <p:attrName>ppt_w</p:attrName>
                                        </p:attrNameLst>
                                      </p:cBhvr>
                                      <p:tavLst>
                                        <p:tav tm="0">
                                          <p:val>
                                            <p:strVal val="#ppt_w+.3"/>
                                          </p:val>
                                        </p:tav>
                                        <p:tav tm="100000">
                                          <p:val>
                                            <p:strVal val="#ppt_w"/>
                                          </p:val>
                                        </p:tav>
                                      </p:tavLst>
                                    </p:anim>
                                    <p:anim calcmode="lin" valueType="num">
                                      <p:cBhvr>
                                        <p:cTn id="13" dur="1000" fill="hold"/>
                                        <p:tgtEl>
                                          <p:spTgt spid="16387">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16387">
                                            <p:txEl>
                                              <p:pRg st="2" end="2"/>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 calcmode="lin" valueType="num">
                                      <p:cBhvr>
                                        <p:cTn id="17" dur="1000" fill="hold"/>
                                        <p:tgtEl>
                                          <p:spTgt spid="16387">
                                            <p:txEl>
                                              <p:pRg st="3" end="3"/>
                                            </p:txEl>
                                          </p:spTgt>
                                        </p:tgtEl>
                                        <p:attrNameLst>
                                          <p:attrName>ppt_w</p:attrName>
                                        </p:attrNameLst>
                                      </p:cBhvr>
                                      <p:tavLst>
                                        <p:tav tm="0">
                                          <p:val>
                                            <p:strVal val="#ppt_w+.3"/>
                                          </p:val>
                                        </p:tav>
                                        <p:tav tm="100000">
                                          <p:val>
                                            <p:strVal val="#ppt_w"/>
                                          </p:val>
                                        </p:tav>
                                      </p:tavLst>
                                    </p:anim>
                                    <p:anim calcmode="lin" valueType="num">
                                      <p:cBhvr>
                                        <p:cTn id="18" dur="1000" fill="hold"/>
                                        <p:tgtEl>
                                          <p:spTgt spid="16387">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1638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387">
                                            <p:txEl>
                                              <p:pRg st="5" end="5"/>
                                            </p:txEl>
                                          </p:spTgt>
                                        </p:tgtEl>
                                        <p:attrNameLst>
                                          <p:attrName>style.visibility</p:attrName>
                                        </p:attrNameLst>
                                      </p:cBhvr>
                                      <p:to>
                                        <p:strVal val="visible"/>
                                      </p:to>
                                    </p:set>
                                    <p:animEffect transition="in" filter="fade">
                                      <p:cBhvr>
                                        <p:cTn id="24" dur="500"/>
                                        <p:tgtEl>
                                          <p:spTgt spid="1638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animEffect transition="in" filter="fade">
                                      <p:cBhvr>
                                        <p:cTn id="27" dur="500"/>
                                        <p:tgtEl>
                                          <p:spTgt spid="1638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6387">
                                            <p:txEl>
                                              <p:pRg st="7" end="7"/>
                                            </p:txEl>
                                          </p:spTgt>
                                        </p:tgtEl>
                                        <p:attrNameLst>
                                          <p:attrName>style.visibility</p:attrName>
                                        </p:attrNameLst>
                                      </p:cBhvr>
                                      <p:to>
                                        <p:strVal val="visible"/>
                                      </p:to>
                                    </p:set>
                                    <p:anim calcmode="lin" valueType="num">
                                      <p:cBhvr>
                                        <p:cTn id="32" dur="500" fill="hold"/>
                                        <p:tgtEl>
                                          <p:spTgt spid="16387">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16387">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16387">
                                            <p:txEl>
                                              <p:pRg st="7" end="7"/>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6387">
                                            <p:txEl>
                                              <p:pRg st="8" end="8"/>
                                            </p:txEl>
                                          </p:spTgt>
                                        </p:tgtEl>
                                        <p:attrNameLst>
                                          <p:attrName>style.visibility</p:attrName>
                                        </p:attrNameLst>
                                      </p:cBhvr>
                                      <p:to>
                                        <p:strVal val="visible"/>
                                      </p:to>
                                    </p:set>
                                    <p:anim calcmode="lin" valueType="num">
                                      <p:cBhvr>
                                        <p:cTn id="37" dur="500" fill="hold"/>
                                        <p:tgtEl>
                                          <p:spTgt spid="16387">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16387">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16387">
                                            <p:txEl>
                                              <p:pRg st="8" end="8"/>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16387">
                                            <p:txEl>
                                              <p:pRg st="9" end="9"/>
                                            </p:txEl>
                                          </p:spTgt>
                                        </p:tgtEl>
                                        <p:attrNameLst>
                                          <p:attrName>style.visibility</p:attrName>
                                        </p:attrNameLst>
                                      </p:cBhvr>
                                      <p:to>
                                        <p:strVal val="visible"/>
                                      </p:to>
                                    </p:set>
                                    <p:anim calcmode="lin" valueType="num">
                                      <p:cBhvr>
                                        <p:cTn id="42" dur="500" fill="hold"/>
                                        <p:tgtEl>
                                          <p:spTgt spid="16387">
                                            <p:txEl>
                                              <p:pRg st="9" end="9"/>
                                            </p:txEl>
                                          </p:spTgt>
                                        </p:tgtEl>
                                        <p:attrNameLst>
                                          <p:attrName>ppt_w</p:attrName>
                                        </p:attrNameLst>
                                      </p:cBhvr>
                                      <p:tavLst>
                                        <p:tav tm="0">
                                          <p:val>
                                            <p:fltVal val="0"/>
                                          </p:val>
                                        </p:tav>
                                        <p:tav tm="100000">
                                          <p:val>
                                            <p:strVal val="#ppt_w"/>
                                          </p:val>
                                        </p:tav>
                                      </p:tavLst>
                                    </p:anim>
                                    <p:anim calcmode="lin" valueType="num">
                                      <p:cBhvr>
                                        <p:cTn id="43" dur="500" fill="hold"/>
                                        <p:tgtEl>
                                          <p:spTgt spid="16387">
                                            <p:txEl>
                                              <p:pRg st="9" end="9"/>
                                            </p:txEl>
                                          </p:spTgt>
                                        </p:tgtEl>
                                        <p:attrNameLst>
                                          <p:attrName>ppt_h</p:attrName>
                                        </p:attrNameLst>
                                      </p:cBhvr>
                                      <p:tavLst>
                                        <p:tav tm="0">
                                          <p:val>
                                            <p:fltVal val="0"/>
                                          </p:val>
                                        </p:tav>
                                        <p:tav tm="100000">
                                          <p:val>
                                            <p:strVal val="#ppt_h"/>
                                          </p:val>
                                        </p:tav>
                                      </p:tavLst>
                                    </p:anim>
                                    <p:animEffect transition="in" filter="fade">
                                      <p:cBhvr>
                                        <p:cTn id="44"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custDataLst>
              <p:tags r:id="rId1"/>
            </p:custDataLst>
          </p:nvPr>
        </p:nvSpPr>
        <p:spPr>
          <a:xfrm>
            <a:off x="295275" y="1876425"/>
            <a:ext cx="8477250" cy="3963608"/>
          </a:xfrm>
        </p:spPr>
        <p:txBody>
          <a:bodyPr>
            <a:noAutofit/>
          </a:bodyPr>
          <a:lstStyle/>
          <a:p>
            <a:r>
              <a:rPr lang="fr-CA" sz="1600" b="1" dirty="0">
                <a:solidFill>
                  <a:srgbClr val="F4800C"/>
                </a:solidFill>
                <a:effectLst>
                  <a:outerShdw blurRad="38100" dist="38100" dir="2700000" algn="tl">
                    <a:srgbClr val="000000">
                      <a:alpha val="43137"/>
                    </a:srgbClr>
                  </a:outerShdw>
                </a:effectLst>
              </a:rPr>
              <a:t>Critique présentée de façon inadaptée</a:t>
            </a:r>
            <a:r>
              <a:rPr lang="fr-CA" sz="1600" dirty="0">
                <a:solidFill>
                  <a:srgbClr val="F4800C"/>
                </a:solidFill>
              </a:rPr>
              <a:t> </a:t>
            </a:r>
            <a:r>
              <a:rPr lang="fr-CA" sz="1600" dirty="0" smtClean="0"/>
              <a:t>: Rétroaction constructive + recherche d’informations (si pertinent);</a:t>
            </a:r>
          </a:p>
          <a:p>
            <a:pPr lvl="1"/>
            <a:r>
              <a:rPr lang="fr-CA" sz="1600" dirty="0" smtClean="0"/>
              <a:t>Ex : Le fait que tu me traites de cruche ne me donne pas du tout envie de discuter avec toi de la situation. Je te demande d’arrêter de m’insulter si tu veux qu’on parle de ce qui te préoccupe.</a:t>
            </a:r>
          </a:p>
          <a:p>
            <a:pPr marL="685800" lvl="2" indent="0">
              <a:buNone/>
            </a:pPr>
            <a:endParaRPr lang="fr-CA" dirty="0"/>
          </a:p>
          <a:p>
            <a:r>
              <a:rPr lang="fr-CA" sz="1600" b="1" dirty="0">
                <a:solidFill>
                  <a:srgbClr val="F4800C"/>
                </a:solidFill>
                <a:effectLst>
                  <a:outerShdw blurRad="38100" dist="38100" dir="2700000" algn="tl">
                    <a:srgbClr val="000000">
                      <a:alpha val="43137"/>
                    </a:srgbClr>
                  </a:outerShdw>
                </a:effectLst>
              </a:rPr>
              <a:t>Critique qui manque de précisions</a:t>
            </a:r>
            <a:r>
              <a:rPr lang="fr-CA" sz="1600" dirty="0" smtClean="0">
                <a:solidFill>
                  <a:srgbClr val="F4800C"/>
                </a:solidFill>
              </a:rPr>
              <a:t> </a:t>
            </a:r>
            <a:r>
              <a:rPr lang="fr-CA" sz="1600" dirty="0" smtClean="0"/>
              <a:t>: recherche d’informations afin de préciser (questions constructives, exemples);</a:t>
            </a:r>
          </a:p>
          <a:p>
            <a:pPr lvl="1"/>
            <a:r>
              <a:rPr lang="fr-CA" sz="1600" dirty="0" smtClean="0"/>
              <a:t>Ex : À quel genre de situations ou de comportements fais-tu référence quand tu dis que « je ne travaille pas assez en équipe » ?</a:t>
            </a:r>
          </a:p>
          <a:p>
            <a:pPr marL="685800" lvl="2" indent="0">
              <a:buNone/>
            </a:pPr>
            <a:endParaRPr lang="fr-CA" dirty="0"/>
          </a:p>
          <a:p>
            <a:r>
              <a:rPr lang="fr-CA" sz="1600" b="1" dirty="0">
                <a:solidFill>
                  <a:srgbClr val="F4800C"/>
                </a:solidFill>
                <a:effectLst>
                  <a:outerShdw blurRad="38100" dist="38100" dir="2700000" algn="tl">
                    <a:srgbClr val="000000">
                      <a:alpha val="43137"/>
                    </a:srgbClr>
                  </a:outerShdw>
                </a:effectLst>
              </a:rPr>
              <a:t>Critique constructive complète</a:t>
            </a:r>
            <a:r>
              <a:rPr lang="fr-CA" sz="1600" dirty="0" smtClean="0">
                <a:solidFill>
                  <a:srgbClr val="F4800C"/>
                </a:solidFill>
              </a:rPr>
              <a:t> </a:t>
            </a:r>
            <a:r>
              <a:rPr lang="fr-CA" sz="1600" dirty="0" smtClean="0"/>
              <a:t>: manifester son accord avec aspects légitimes (faits + légitimité d’une perception différente).</a:t>
            </a:r>
            <a:endParaRPr lang="fr-CA" sz="1600" dirty="0"/>
          </a:p>
          <a:p>
            <a:pPr lvl="1"/>
            <a:r>
              <a:rPr lang="fr-CA" sz="1600" dirty="0" smtClean="0"/>
              <a:t>Ex : C’est vrai, je ne t’ai pas averti que je serais en rencontre ce midi. Je peux comprendre que tu le prennes personnel, mais je t’assure que ce n’est pas le cas.</a:t>
            </a:r>
          </a:p>
          <a:p>
            <a:pPr marL="685800" lvl="2" indent="0">
              <a:buNone/>
            </a:pPr>
            <a:endParaRPr lang="fr-CA" sz="825" dirty="0"/>
          </a:p>
          <a:p>
            <a:r>
              <a:rPr lang="fr-CA" i="1" dirty="0" smtClean="0"/>
              <a:t>Mise en application écrite</a:t>
            </a:r>
          </a:p>
          <a:p>
            <a:endParaRPr lang="fr-CA" dirty="0"/>
          </a:p>
        </p:txBody>
      </p:sp>
      <p:sp>
        <p:nvSpPr>
          <p:cNvPr id="5" name="Titre 1"/>
          <p:cNvSpPr txBox="1">
            <a:spLocks/>
          </p:cNvSpPr>
          <p:nvPr>
            <p:custDataLst>
              <p:tags r:id="rId2"/>
            </p:custDataLst>
          </p:nvPr>
        </p:nvSpPr>
        <p:spPr>
          <a:xfrm>
            <a:off x="170259" y="1082287"/>
            <a:ext cx="7878367" cy="794138"/>
          </a:xfrm>
          <a:prstGeom prst="rect">
            <a:avLst/>
          </a:prstGeom>
        </p:spPr>
        <p:txBody>
          <a:bodyPr vert="horz" lIns="68580" tIns="34290" rIns="68580" bIns="3429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sz="3300" dirty="0"/>
              <a:t>Pour aider, voici une petite synthèse :</a:t>
            </a:r>
            <a:endParaRPr lang="fr-CA" sz="1500" dirty="0"/>
          </a:p>
        </p:txBody>
      </p:sp>
    </p:spTree>
    <p:extLst>
      <p:ext uri="{BB962C8B-B14F-4D97-AF65-F5344CB8AC3E}">
        <p14:creationId xmlns:p14="http://schemas.microsoft.com/office/powerpoint/2010/main" val="27029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Mise en application papier</a:t>
            </a:r>
            <a:endParaRPr lang="fr-CA" dirty="0"/>
          </a:p>
        </p:txBody>
      </p:sp>
      <p:sp>
        <p:nvSpPr>
          <p:cNvPr id="3" name="Espace réservé du contenu 2"/>
          <p:cNvSpPr>
            <a:spLocks noGrp="1"/>
          </p:cNvSpPr>
          <p:nvPr>
            <p:ph idx="1"/>
          </p:nvPr>
        </p:nvSpPr>
        <p:spPr/>
        <p:txBody>
          <a:bodyPr/>
          <a:lstStyle/>
          <a:p>
            <a:endParaRPr lang="fr-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Triades</a:t>
            </a:r>
            <a:endParaRPr lang="fr-CA" dirty="0"/>
          </a:p>
        </p:txBody>
      </p:sp>
      <p:sp>
        <p:nvSpPr>
          <p:cNvPr id="3" name="Espace réservé du contenu 2"/>
          <p:cNvSpPr>
            <a:spLocks noGrp="1"/>
          </p:cNvSpPr>
          <p:nvPr>
            <p:ph idx="1"/>
          </p:nvPr>
        </p:nvSpPr>
        <p:spPr/>
        <p:txBody>
          <a:bodyPr/>
          <a:lstStyle/>
          <a:p>
            <a:endParaRPr lang="fr-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Recevoir une critique</a:t>
            </a:r>
            <a:br>
              <a:rPr lang="fr-CA" dirty="0" smtClean="0"/>
            </a:br>
            <a:endParaRPr lang="fr-CA" dirty="0"/>
          </a:p>
        </p:txBody>
      </p:sp>
      <p:sp>
        <p:nvSpPr>
          <p:cNvPr id="3" name="Espace réservé du contenu 2"/>
          <p:cNvSpPr>
            <a:spLocks noGrp="1"/>
          </p:cNvSpPr>
          <p:nvPr>
            <p:ph idx="1"/>
          </p:nvPr>
        </p:nvSpPr>
        <p:spPr/>
        <p:txBody>
          <a:bodyPr/>
          <a:lstStyle/>
          <a:p>
            <a:r>
              <a:rPr lang="fr-CA" dirty="0" smtClean="0"/>
              <a:t>En petit groupe identifiez  pour chacun d’entre vous :</a:t>
            </a:r>
          </a:p>
          <a:p>
            <a:pPr lvl="1"/>
            <a:r>
              <a:rPr lang="fr-CA" dirty="0" smtClean="0"/>
              <a:t>Une critique « bien faite » que vous avez reçue</a:t>
            </a:r>
          </a:p>
          <a:p>
            <a:pPr lvl="1"/>
            <a:r>
              <a:rPr lang="fr-CA" dirty="0" smtClean="0"/>
              <a:t>Une critique « mal faite » que vous avez reçue</a:t>
            </a:r>
          </a:p>
          <a:p>
            <a:r>
              <a:rPr lang="fr-CA" dirty="0" smtClean="0"/>
              <a:t>Comment avez-vous réagis?</a:t>
            </a:r>
          </a:p>
          <a:p>
            <a:r>
              <a:rPr lang="fr-CA" dirty="0" smtClean="0"/>
              <a:t>Dans vos discussions, intégrez les outils de communication vu précédemment :</a:t>
            </a:r>
          </a:p>
          <a:p>
            <a:pPr lvl="1"/>
            <a:r>
              <a:rPr lang="fr-CA" dirty="0" smtClean="0"/>
              <a:t>Langage responsable « je » pour opinion / émotion</a:t>
            </a:r>
          </a:p>
          <a:p>
            <a:pPr lvl="1"/>
            <a:r>
              <a:rPr lang="fr-CA" dirty="0" smtClean="0"/>
              <a:t>Questions/reformulations pour comprendre le point de vue de l’autre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Qui me critique?</a:t>
            </a:r>
            <a:endParaRPr lang="fr-CA" dirty="0"/>
          </a:p>
        </p:txBody>
      </p:sp>
      <p:sp>
        <p:nvSpPr>
          <p:cNvPr id="3" name="Espace réservé du contenu 2"/>
          <p:cNvSpPr>
            <a:spLocks noGrp="1"/>
          </p:cNvSpPr>
          <p:nvPr>
            <p:ph idx="1"/>
          </p:nvPr>
        </p:nvSpPr>
        <p:spPr/>
        <p:txBody>
          <a:bodyPr/>
          <a:lstStyle/>
          <a:p>
            <a:r>
              <a:rPr lang="fr-CA" dirty="0" smtClean="0"/>
              <a:t>Maintenant, reprenez une critique identifiée plus tôt</a:t>
            </a:r>
          </a:p>
          <a:p>
            <a:r>
              <a:rPr lang="fr-CA" dirty="0" smtClean="0"/>
              <a:t>Réagiriez-vous de la même façon si la critique était faîte par :</a:t>
            </a:r>
          </a:p>
          <a:p>
            <a:pPr lvl="1"/>
            <a:r>
              <a:rPr lang="fr-CA" dirty="0" smtClean="0"/>
              <a:t>Un client?</a:t>
            </a:r>
          </a:p>
          <a:p>
            <a:pPr lvl="1"/>
            <a:r>
              <a:rPr lang="fr-CA" dirty="0" smtClean="0"/>
              <a:t>Un collègue?</a:t>
            </a:r>
          </a:p>
          <a:p>
            <a:pPr lvl="1"/>
            <a:r>
              <a:rPr lang="fr-CA" dirty="0" smtClean="0"/>
              <a:t>Un patron?</a:t>
            </a:r>
          </a:p>
          <a:p>
            <a:pPr lvl="1"/>
            <a:endParaRPr lang="fr-CA" dirty="0" smtClean="0"/>
          </a:p>
        </p:txBody>
      </p:sp>
    </p:spTree>
    <p:extLst>
      <p:ext uri="{BB962C8B-B14F-4D97-AF65-F5344CB8AC3E}">
        <p14:creationId xmlns:p14="http://schemas.microsoft.com/office/powerpoint/2010/main" val="1937828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a:xfrm>
            <a:off x="500034" y="0"/>
            <a:ext cx="8229600" cy="1368412"/>
          </a:xfrm>
        </p:spPr>
        <p:txBody>
          <a:bodyPr>
            <a:normAutofit/>
          </a:bodyPr>
          <a:lstStyle/>
          <a:p>
            <a:pPr eaLnBrk="1" hangingPunct="1">
              <a:defRPr/>
            </a:pPr>
            <a:r>
              <a:rPr lang="fr-CA" sz="4000" dirty="0" smtClean="0"/>
              <a:t>La réaction défensive</a:t>
            </a:r>
            <a:endParaRPr lang="fr-FR" sz="4000" dirty="0" smtClean="0"/>
          </a:p>
        </p:txBody>
      </p:sp>
      <p:sp>
        <p:nvSpPr>
          <p:cNvPr id="3075" name="Rectangle 3"/>
          <p:cNvSpPr>
            <a:spLocks noGrp="1" noChangeArrowheads="1"/>
          </p:cNvSpPr>
          <p:nvPr>
            <p:ph idx="1"/>
            <p:custDataLst>
              <p:tags r:id="rId2"/>
            </p:custDataLst>
          </p:nvPr>
        </p:nvSpPr>
        <p:spPr>
          <a:xfrm>
            <a:off x="571472" y="1643050"/>
            <a:ext cx="8248678" cy="5000659"/>
          </a:xfrm>
        </p:spPr>
        <p:txBody>
          <a:bodyPr>
            <a:normAutofit fontScale="92500" lnSpcReduction="20000"/>
          </a:bodyPr>
          <a:lstStyle/>
          <a:p>
            <a:pPr eaLnBrk="1" hangingPunct="1">
              <a:buNone/>
              <a:defRPr/>
            </a:pPr>
            <a:r>
              <a:rPr lang="fr-CA" sz="2800" b="1" i="1" dirty="0" smtClean="0">
                <a:solidFill>
                  <a:srgbClr val="FFC000"/>
                </a:solidFill>
              </a:rPr>
              <a:t>La règle d’or pour favoriser une communication efficace</a:t>
            </a:r>
          </a:p>
          <a:p>
            <a:pPr>
              <a:defRPr/>
            </a:pPr>
            <a:r>
              <a:rPr lang="fr-CA" sz="3600" b="1" i="1" dirty="0" smtClean="0"/>
              <a:t>Éviter la défensive :</a:t>
            </a:r>
            <a:r>
              <a:rPr lang="fr-CA" sz="3600" dirty="0" smtClean="0"/>
              <a:t> </a:t>
            </a:r>
            <a:r>
              <a:rPr lang="fr-CA" sz="2400" dirty="0" smtClean="0"/>
              <a:t>Évitez de transformer l’échange en match de boxe. </a:t>
            </a:r>
            <a:r>
              <a:rPr lang="fr-CA" sz="2000" dirty="0" smtClean="0"/>
              <a:t>(éviter d’attaquer l’autre et de le mettre sur la défensive)</a:t>
            </a:r>
            <a:endParaRPr lang="fr-CA" sz="2400" dirty="0" smtClean="0"/>
          </a:p>
          <a:p>
            <a:pPr eaLnBrk="1" hangingPunct="1">
              <a:defRPr/>
            </a:pPr>
            <a:endParaRPr lang="fr-CA" sz="1400" dirty="0" smtClean="0"/>
          </a:p>
          <a:p>
            <a:pPr eaLnBrk="1" hangingPunct="1">
              <a:defRPr/>
            </a:pPr>
            <a:r>
              <a:rPr lang="fr-CA" sz="2800" dirty="0" smtClean="0"/>
              <a:t>Des trucs afin d’éviter la défensive et son bain de sang…</a:t>
            </a:r>
          </a:p>
          <a:p>
            <a:pPr lvl="1" eaLnBrk="1" hangingPunct="1">
              <a:defRPr/>
            </a:pPr>
            <a:endParaRPr lang="fr-CA" sz="1400" dirty="0" smtClean="0">
              <a:solidFill>
                <a:schemeClr val="hlink"/>
              </a:solidFill>
            </a:endParaRPr>
          </a:p>
          <a:p>
            <a:pPr lvl="1">
              <a:defRPr/>
            </a:pPr>
            <a:r>
              <a:rPr lang="fr-CA" sz="3200" b="1" dirty="0" smtClean="0">
                <a:solidFill>
                  <a:srgbClr val="0070C0"/>
                </a:solidFill>
              </a:rPr>
              <a:t>Formuler des critiques constructives (déjà vu – cours sur le langage)</a:t>
            </a:r>
          </a:p>
          <a:p>
            <a:pPr lvl="1">
              <a:defRPr/>
            </a:pPr>
            <a:r>
              <a:rPr lang="fr-CA" sz="3200" b="1" dirty="0" smtClean="0">
                <a:solidFill>
                  <a:srgbClr val="0070C0"/>
                </a:solidFill>
              </a:rPr>
              <a:t>Réagir de façon non défensive </a:t>
            </a:r>
            <a:r>
              <a:rPr lang="fr-CA" sz="3200" b="1" dirty="0">
                <a:solidFill>
                  <a:srgbClr val="0070C0"/>
                </a:solidFill>
              </a:rPr>
              <a:t>à la </a:t>
            </a:r>
            <a:r>
              <a:rPr lang="fr-CA" sz="3200" b="1" dirty="0" smtClean="0">
                <a:solidFill>
                  <a:srgbClr val="0070C0"/>
                </a:solidFill>
              </a:rPr>
              <a:t>critique (aujourd’hui)</a:t>
            </a:r>
          </a:p>
          <a:p>
            <a:pPr eaLnBrk="1" hangingPunct="1">
              <a:defRPr/>
            </a:pPr>
            <a:endParaRPr lang="fr-FR"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1000" fill="hold"/>
                                        <p:tgtEl>
                                          <p:spTgt spid="307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07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07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3075">
                                            <p:txEl>
                                              <p:pRg st="1" end="1"/>
                                            </p:txEl>
                                          </p:spTgt>
                                        </p:tgtEl>
                                        <p:attrNameLst>
                                          <p:attrName>style.visibility</p:attrName>
                                        </p:attrNameLst>
                                      </p:cBhvr>
                                      <p:to>
                                        <p:strVal val="visible"/>
                                      </p:to>
                                    </p:set>
                                    <p:anim calcmode="lin" valueType="num">
                                      <p:cBhvr>
                                        <p:cTn id="14" dur="1000" fill="hold"/>
                                        <p:tgtEl>
                                          <p:spTgt spid="3075">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07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07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 fill="hold">
                                          <p:stCondLst>
                                            <p:cond delay="0"/>
                                          </p:stCondLst>
                                        </p:cTn>
                                        <p:tgtEl>
                                          <p:spTgt spid="3075">
                                            <p:txEl>
                                              <p:pRg st="3" end="3"/>
                                            </p:txEl>
                                          </p:spTgt>
                                        </p:tgtEl>
                                        <p:attrNameLst>
                                          <p:attrName>style.visibility</p:attrName>
                                        </p:attrNameLst>
                                      </p:cBhvr>
                                      <p:to>
                                        <p:strVal val="visible"/>
                                      </p:to>
                                    </p:set>
                                    <p:anim calcmode="lin" valueType="num">
                                      <p:cBhvr>
                                        <p:cTn id="21" dur="500" fill="hold"/>
                                        <p:tgtEl>
                                          <p:spTgt spid="3075">
                                            <p:txEl>
                                              <p:pRg st="3" end="3"/>
                                            </p:txEl>
                                          </p:spTgt>
                                        </p:tgtEl>
                                        <p:attrNameLst>
                                          <p:attrName>ppt_w</p:attrName>
                                        </p:attrNameLst>
                                      </p:cBhvr>
                                      <p:tavLst>
                                        <p:tav tm="0">
                                          <p:val>
                                            <p:strVal val="#ppt_w*0.05"/>
                                          </p:val>
                                        </p:tav>
                                        <p:tav tm="100000">
                                          <p:val>
                                            <p:strVal val="#ppt_w"/>
                                          </p:val>
                                        </p:tav>
                                      </p:tavLst>
                                    </p:anim>
                                    <p:anim calcmode="lin" valueType="num">
                                      <p:cBhvr>
                                        <p:cTn id="22" dur="500" fill="hold"/>
                                        <p:tgtEl>
                                          <p:spTgt spid="3075">
                                            <p:txEl>
                                              <p:pRg st="3" end="3"/>
                                            </p:txEl>
                                          </p:spTgt>
                                        </p:tgtEl>
                                        <p:attrNameLst>
                                          <p:attrName>ppt_h</p:attrName>
                                        </p:attrNameLst>
                                      </p:cBhvr>
                                      <p:tavLst>
                                        <p:tav tm="0">
                                          <p:val>
                                            <p:strVal val="#ppt_h"/>
                                          </p:val>
                                        </p:tav>
                                        <p:tav tm="100000">
                                          <p:val>
                                            <p:strVal val="#ppt_h"/>
                                          </p:val>
                                        </p:tav>
                                      </p:tavLst>
                                    </p:anim>
                                    <p:anim calcmode="lin" valueType="num">
                                      <p:cBhvr>
                                        <p:cTn id="23" dur="500" fill="hold"/>
                                        <p:tgtEl>
                                          <p:spTgt spid="3075">
                                            <p:txEl>
                                              <p:pRg st="3" end="3"/>
                                            </p:txEl>
                                          </p:spTgt>
                                        </p:tgtEl>
                                        <p:attrNameLst>
                                          <p:attrName>ppt_x</p:attrName>
                                        </p:attrNameLst>
                                      </p:cBhvr>
                                      <p:tavLst>
                                        <p:tav tm="0">
                                          <p:val>
                                            <p:strVal val="#ppt_x-.2"/>
                                          </p:val>
                                        </p:tav>
                                        <p:tav tm="100000">
                                          <p:val>
                                            <p:strVal val="#ppt_x"/>
                                          </p:val>
                                        </p:tav>
                                      </p:tavLst>
                                    </p:anim>
                                    <p:anim calcmode="lin" valueType="num">
                                      <p:cBhvr>
                                        <p:cTn id="24" dur="500" fill="hold"/>
                                        <p:tgtEl>
                                          <p:spTgt spid="3075">
                                            <p:txEl>
                                              <p:pRg st="3" end="3"/>
                                            </p:txEl>
                                          </p:spTgt>
                                        </p:tgtEl>
                                        <p:attrNameLst>
                                          <p:attrName>ppt_y</p:attrName>
                                        </p:attrNameLst>
                                      </p:cBhvr>
                                      <p:tavLst>
                                        <p:tav tm="0">
                                          <p:val>
                                            <p:strVal val="#ppt_y"/>
                                          </p:val>
                                        </p:tav>
                                        <p:tav tm="100000">
                                          <p:val>
                                            <p:strVal val="#ppt_y"/>
                                          </p:val>
                                        </p:tav>
                                      </p:tavLst>
                                    </p:anim>
                                    <p:animEffect transition="in" filter="fade">
                                      <p:cBhvr>
                                        <p:cTn id="25" dur="500"/>
                                        <p:tgtEl>
                                          <p:spTgt spid="307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4" presetClass="entr" presetSubtype="0" accel="100000" fill="hold" nodeType="clickEffect">
                                  <p:stCondLst>
                                    <p:cond delay="0"/>
                                  </p:stCondLst>
                                  <p:childTnLst>
                                    <p:set>
                                      <p:cBhvr>
                                        <p:cTn id="29" dur="1" fill="hold">
                                          <p:stCondLst>
                                            <p:cond delay="0"/>
                                          </p:stCondLst>
                                        </p:cTn>
                                        <p:tgtEl>
                                          <p:spTgt spid="3075">
                                            <p:txEl>
                                              <p:pRg st="5" end="5"/>
                                            </p:txEl>
                                          </p:spTgt>
                                        </p:tgtEl>
                                        <p:attrNameLst>
                                          <p:attrName>style.visibility</p:attrName>
                                        </p:attrNameLst>
                                      </p:cBhvr>
                                      <p:to>
                                        <p:strVal val="visible"/>
                                      </p:to>
                                    </p:set>
                                    <p:anim calcmode="lin" valueType="num">
                                      <p:cBhvr>
                                        <p:cTn id="30" dur="500" fill="hold"/>
                                        <p:tgtEl>
                                          <p:spTgt spid="3075">
                                            <p:txEl>
                                              <p:pRg st="5" end="5"/>
                                            </p:txEl>
                                          </p:spTgt>
                                        </p:tgtEl>
                                        <p:attrNameLst>
                                          <p:attrName>ppt_w</p:attrName>
                                        </p:attrNameLst>
                                      </p:cBhvr>
                                      <p:tavLst>
                                        <p:tav tm="0">
                                          <p:val>
                                            <p:strVal val="#ppt_w*0.05"/>
                                          </p:val>
                                        </p:tav>
                                        <p:tav tm="100000">
                                          <p:val>
                                            <p:strVal val="#ppt_w"/>
                                          </p:val>
                                        </p:tav>
                                      </p:tavLst>
                                    </p:anim>
                                    <p:anim calcmode="lin" valueType="num">
                                      <p:cBhvr>
                                        <p:cTn id="31" dur="500" fill="hold"/>
                                        <p:tgtEl>
                                          <p:spTgt spid="3075">
                                            <p:txEl>
                                              <p:pRg st="5" end="5"/>
                                            </p:txEl>
                                          </p:spTgt>
                                        </p:tgtEl>
                                        <p:attrNameLst>
                                          <p:attrName>ppt_h</p:attrName>
                                        </p:attrNameLst>
                                      </p:cBhvr>
                                      <p:tavLst>
                                        <p:tav tm="0">
                                          <p:val>
                                            <p:strVal val="#ppt_h"/>
                                          </p:val>
                                        </p:tav>
                                        <p:tav tm="100000">
                                          <p:val>
                                            <p:strVal val="#ppt_h"/>
                                          </p:val>
                                        </p:tav>
                                      </p:tavLst>
                                    </p:anim>
                                    <p:anim calcmode="lin" valueType="num">
                                      <p:cBhvr>
                                        <p:cTn id="32" dur="500" fill="hold"/>
                                        <p:tgtEl>
                                          <p:spTgt spid="3075">
                                            <p:txEl>
                                              <p:pRg st="5" end="5"/>
                                            </p:txEl>
                                          </p:spTgt>
                                        </p:tgtEl>
                                        <p:attrNameLst>
                                          <p:attrName>ppt_x</p:attrName>
                                        </p:attrNameLst>
                                      </p:cBhvr>
                                      <p:tavLst>
                                        <p:tav tm="0">
                                          <p:val>
                                            <p:strVal val="#ppt_x-.2"/>
                                          </p:val>
                                        </p:tav>
                                        <p:tav tm="100000">
                                          <p:val>
                                            <p:strVal val="#ppt_x"/>
                                          </p:val>
                                        </p:tav>
                                      </p:tavLst>
                                    </p:anim>
                                    <p:anim calcmode="lin" valueType="num">
                                      <p:cBhvr>
                                        <p:cTn id="33" dur="500" fill="hold"/>
                                        <p:tgtEl>
                                          <p:spTgt spid="3075">
                                            <p:txEl>
                                              <p:pRg st="5" end="5"/>
                                            </p:txEl>
                                          </p:spTgt>
                                        </p:tgtEl>
                                        <p:attrNameLst>
                                          <p:attrName>ppt_y</p:attrName>
                                        </p:attrNameLst>
                                      </p:cBhvr>
                                      <p:tavLst>
                                        <p:tav tm="0">
                                          <p:val>
                                            <p:strVal val="#ppt_y"/>
                                          </p:val>
                                        </p:tav>
                                        <p:tav tm="100000">
                                          <p:val>
                                            <p:strVal val="#ppt_y"/>
                                          </p:val>
                                        </p:tav>
                                      </p:tavLst>
                                    </p:anim>
                                    <p:animEffect transition="in" filter="fade">
                                      <p:cBhvr>
                                        <p:cTn id="34" dur="500"/>
                                        <p:tgtEl>
                                          <p:spTgt spid="307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4" presetClass="entr" presetSubtype="0" accel="100000" fill="hold" nodeType="clickEffect">
                                  <p:stCondLst>
                                    <p:cond delay="0"/>
                                  </p:stCondLst>
                                  <p:childTnLst>
                                    <p:set>
                                      <p:cBhvr>
                                        <p:cTn id="38" dur="1" fill="hold">
                                          <p:stCondLst>
                                            <p:cond delay="0"/>
                                          </p:stCondLst>
                                        </p:cTn>
                                        <p:tgtEl>
                                          <p:spTgt spid="3075">
                                            <p:txEl>
                                              <p:pRg st="6" end="6"/>
                                            </p:txEl>
                                          </p:spTgt>
                                        </p:tgtEl>
                                        <p:attrNameLst>
                                          <p:attrName>style.visibility</p:attrName>
                                        </p:attrNameLst>
                                      </p:cBhvr>
                                      <p:to>
                                        <p:strVal val="visible"/>
                                      </p:to>
                                    </p:set>
                                    <p:anim calcmode="lin" valueType="num">
                                      <p:cBhvr>
                                        <p:cTn id="39" dur="500" fill="hold"/>
                                        <p:tgtEl>
                                          <p:spTgt spid="3075">
                                            <p:txEl>
                                              <p:pRg st="6" end="6"/>
                                            </p:txEl>
                                          </p:spTgt>
                                        </p:tgtEl>
                                        <p:attrNameLst>
                                          <p:attrName>ppt_w</p:attrName>
                                        </p:attrNameLst>
                                      </p:cBhvr>
                                      <p:tavLst>
                                        <p:tav tm="0">
                                          <p:val>
                                            <p:strVal val="#ppt_w*0.05"/>
                                          </p:val>
                                        </p:tav>
                                        <p:tav tm="100000">
                                          <p:val>
                                            <p:strVal val="#ppt_w"/>
                                          </p:val>
                                        </p:tav>
                                      </p:tavLst>
                                    </p:anim>
                                    <p:anim calcmode="lin" valueType="num">
                                      <p:cBhvr>
                                        <p:cTn id="40" dur="500" fill="hold"/>
                                        <p:tgtEl>
                                          <p:spTgt spid="3075">
                                            <p:txEl>
                                              <p:pRg st="6" end="6"/>
                                            </p:txEl>
                                          </p:spTgt>
                                        </p:tgtEl>
                                        <p:attrNameLst>
                                          <p:attrName>ppt_h</p:attrName>
                                        </p:attrNameLst>
                                      </p:cBhvr>
                                      <p:tavLst>
                                        <p:tav tm="0">
                                          <p:val>
                                            <p:strVal val="#ppt_h"/>
                                          </p:val>
                                        </p:tav>
                                        <p:tav tm="100000">
                                          <p:val>
                                            <p:strVal val="#ppt_h"/>
                                          </p:val>
                                        </p:tav>
                                      </p:tavLst>
                                    </p:anim>
                                    <p:anim calcmode="lin" valueType="num">
                                      <p:cBhvr>
                                        <p:cTn id="41" dur="500" fill="hold"/>
                                        <p:tgtEl>
                                          <p:spTgt spid="3075">
                                            <p:txEl>
                                              <p:pRg st="6" end="6"/>
                                            </p:txEl>
                                          </p:spTgt>
                                        </p:tgtEl>
                                        <p:attrNameLst>
                                          <p:attrName>ppt_x</p:attrName>
                                        </p:attrNameLst>
                                      </p:cBhvr>
                                      <p:tavLst>
                                        <p:tav tm="0">
                                          <p:val>
                                            <p:strVal val="#ppt_x-.2"/>
                                          </p:val>
                                        </p:tav>
                                        <p:tav tm="100000">
                                          <p:val>
                                            <p:strVal val="#ppt_x"/>
                                          </p:val>
                                        </p:tav>
                                      </p:tavLst>
                                    </p:anim>
                                    <p:anim calcmode="lin" valueType="num">
                                      <p:cBhvr>
                                        <p:cTn id="42" dur="500" fill="hold"/>
                                        <p:tgtEl>
                                          <p:spTgt spid="3075">
                                            <p:txEl>
                                              <p:pRg st="6" end="6"/>
                                            </p:txEl>
                                          </p:spTgt>
                                        </p:tgtEl>
                                        <p:attrNameLst>
                                          <p:attrName>ppt_y</p:attrName>
                                        </p:attrNameLst>
                                      </p:cBhvr>
                                      <p:tavLst>
                                        <p:tav tm="0">
                                          <p:val>
                                            <p:strVal val="#ppt_y"/>
                                          </p:val>
                                        </p:tav>
                                        <p:tav tm="100000">
                                          <p:val>
                                            <p:strVal val="#ppt_y"/>
                                          </p:val>
                                        </p:tav>
                                      </p:tavLst>
                                    </p:anim>
                                    <p:animEffect transition="in" filter="fade">
                                      <p:cBhvr>
                                        <p:cTn id="43" dur="500"/>
                                        <p:tgtEl>
                                          <p:spTgt spid="3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Vidéos réactions client agressif</a:t>
            </a:r>
            <a:endParaRPr lang="fr-CA" dirty="0"/>
          </a:p>
        </p:txBody>
      </p:sp>
      <p:sp>
        <p:nvSpPr>
          <p:cNvPr id="3" name="Espace réservé du contenu 2"/>
          <p:cNvSpPr>
            <a:spLocks noGrp="1"/>
          </p:cNvSpPr>
          <p:nvPr>
            <p:ph idx="1"/>
          </p:nvPr>
        </p:nvSpPr>
        <p:spPr/>
        <p:txBody>
          <a:bodyPr/>
          <a:lstStyle/>
          <a:p>
            <a:r>
              <a:rPr lang="fr-CA" dirty="0" smtClean="0">
                <a:hlinkClick r:id="rId3"/>
              </a:rPr>
              <a:t>https://www.youtube.com/watch?v=rG-V9eHhKf8</a:t>
            </a:r>
            <a:endParaRPr lang="fr-CA" dirty="0" smtClean="0"/>
          </a:p>
          <a:p>
            <a:r>
              <a:rPr lang="fr-CA" dirty="0" smtClean="0">
                <a:hlinkClick r:id="rId4"/>
              </a:rPr>
              <a:t>https://www.youtube.com/watch?v=7-2trwh8O0Q</a:t>
            </a:r>
            <a:endParaRPr lang="fr-CA" dirty="0" smtClean="0"/>
          </a:p>
          <a:p>
            <a:endParaRPr lang="fr-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4710" y="452718"/>
            <a:ext cx="7055380" cy="744034"/>
          </a:xfrm>
        </p:spPr>
        <p:txBody>
          <a:bodyPr/>
          <a:lstStyle/>
          <a:p>
            <a:r>
              <a:rPr lang="fr-CA" dirty="0" smtClean="0"/>
              <a:t>Trucs clients colériques</a:t>
            </a:r>
            <a:endParaRPr lang="fr-CA" dirty="0"/>
          </a:p>
        </p:txBody>
      </p:sp>
      <p:sp>
        <p:nvSpPr>
          <p:cNvPr id="3" name="Espace réservé du contenu 2"/>
          <p:cNvSpPr>
            <a:spLocks noGrp="1"/>
          </p:cNvSpPr>
          <p:nvPr>
            <p:ph idx="1"/>
          </p:nvPr>
        </p:nvSpPr>
        <p:spPr>
          <a:xfrm>
            <a:off x="828436" y="1628800"/>
            <a:ext cx="6711654" cy="4680519"/>
          </a:xfrm>
        </p:spPr>
        <p:txBody>
          <a:bodyPr>
            <a:normAutofit fontScale="92500" lnSpcReduction="10000"/>
          </a:bodyPr>
          <a:lstStyle/>
          <a:p>
            <a:r>
              <a:rPr lang="fr-CA" dirty="0" smtClean="0"/>
              <a:t>Importance du non-verbal. Adopter un ton calme et empathique et conserver le contact visuel. Le client doit sentir que vous vous souciez de lui. </a:t>
            </a:r>
          </a:p>
          <a:p>
            <a:r>
              <a:rPr lang="fr-CA" dirty="0" smtClean="0"/>
              <a:t>Créer une alliance : Votre intention c’est de l’aider. C’est important qu’il le sache.</a:t>
            </a:r>
          </a:p>
          <a:p>
            <a:r>
              <a:rPr lang="fr-CA" dirty="0" smtClean="0"/>
              <a:t>Reconnaitre l’émotion et parler de l’impact sur vous (feedback). </a:t>
            </a:r>
          </a:p>
          <a:p>
            <a:r>
              <a:rPr lang="fr-CA" dirty="0" smtClean="0"/>
              <a:t>Offrir des choix, cela permet de partager le contrôle et de préserver l’égo du client.</a:t>
            </a:r>
          </a:p>
          <a:p>
            <a:r>
              <a:rPr lang="fr-CA" dirty="0" smtClean="0"/>
              <a:t>Si la personne est agressive et insultante : mettre ses limites. Informer que vous devrez mettre fin à la discussion si le comportement ne change pas.</a:t>
            </a:r>
          </a:p>
          <a:p>
            <a:endParaRPr lang="fr-CA" dirty="0" smtClean="0"/>
          </a:p>
          <a:p>
            <a:r>
              <a:rPr lang="fr-CA" sz="1300" dirty="0"/>
              <a:t>https://www.apsam.com/theme/sante-psychologique/violence/client-colerique-ou-agressif</a:t>
            </a:r>
            <a:endParaRPr lang="fr-CA" sz="1300" dirty="0" smtClean="0"/>
          </a:p>
          <a:p>
            <a:endParaRPr lang="fr-CA" dirty="0"/>
          </a:p>
        </p:txBody>
      </p:sp>
    </p:spTree>
    <p:extLst>
      <p:ext uri="{BB962C8B-B14F-4D97-AF65-F5344CB8AC3E}">
        <p14:creationId xmlns:p14="http://schemas.microsoft.com/office/powerpoint/2010/main" val="802130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a:xfrm>
            <a:off x="612648" y="0"/>
            <a:ext cx="8153400" cy="1219200"/>
          </a:xfrm>
        </p:spPr>
        <p:txBody>
          <a:bodyPr>
            <a:noAutofit/>
          </a:bodyPr>
          <a:lstStyle/>
          <a:p>
            <a:pPr eaLnBrk="1" hangingPunct="1">
              <a:defRPr/>
            </a:pPr>
            <a:r>
              <a:rPr lang="fr-CA" sz="4000" dirty="0" smtClean="0"/>
              <a:t>Réaction non défensive à une critique (constructive ou non)</a:t>
            </a:r>
            <a:endParaRPr lang="fr-FR" sz="4000" dirty="0" smtClean="0"/>
          </a:p>
        </p:txBody>
      </p:sp>
      <p:sp>
        <p:nvSpPr>
          <p:cNvPr id="14339" name="Rectangle 3"/>
          <p:cNvSpPr>
            <a:spLocks noGrp="1" noChangeArrowheads="1"/>
          </p:cNvSpPr>
          <p:nvPr>
            <p:ph idx="1"/>
            <p:custDataLst>
              <p:tags r:id="rId2"/>
            </p:custDataLst>
          </p:nvPr>
        </p:nvSpPr>
        <p:spPr>
          <a:xfrm>
            <a:off x="357158" y="1600200"/>
            <a:ext cx="8501122" cy="5114948"/>
          </a:xfrm>
        </p:spPr>
        <p:txBody>
          <a:bodyPr>
            <a:normAutofit/>
          </a:bodyPr>
          <a:lstStyle/>
          <a:p>
            <a:pPr eaLnBrk="1" hangingPunct="1">
              <a:lnSpc>
                <a:spcPct val="90000"/>
              </a:lnSpc>
              <a:defRPr/>
            </a:pPr>
            <a:endParaRPr lang="fr-CA" sz="1300" dirty="0" smtClean="0"/>
          </a:p>
          <a:p>
            <a:pPr lvl="1">
              <a:lnSpc>
                <a:spcPct val="90000"/>
              </a:lnSpc>
              <a:defRPr/>
            </a:pPr>
            <a:r>
              <a:rPr lang="fr-CA" sz="2200" dirty="0" smtClean="0"/>
              <a:t>Comment accepter la critique de façon positive, en se respectant, et sans utiliser d’objet contondant? </a:t>
            </a:r>
          </a:p>
          <a:p>
            <a:pPr lvl="1">
              <a:lnSpc>
                <a:spcPct val="90000"/>
              </a:lnSpc>
              <a:defRPr/>
            </a:pPr>
            <a:endParaRPr lang="fr-CA" sz="1300" dirty="0" smtClean="0"/>
          </a:p>
          <a:p>
            <a:pPr lvl="1">
              <a:lnSpc>
                <a:spcPct val="90000"/>
              </a:lnSpc>
              <a:defRPr/>
            </a:pPr>
            <a:r>
              <a:rPr lang="fr-CA" sz="2200" i="1" dirty="0" err="1" smtClean="0"/>
              <a:t>Prétestons</a:t>
            </a:r>
            <a:r>
              <a:rPr lang="fr-CA" sz="2200" i="1" dirty="0" smtClean="0"/>
              <a:t> en duo…</a:t>
            </a:r>
          </a:p>
          <a:p>
            <a:pPr lvl="2">
              <a:lnSpc>
                <a:spcPct val="90000"/>
              </a:lnSpc>
              <a:defRPr/>
            </a:pPr>
            <a:r>
              <a:rPr lang="fr-CA" sz="1900" i="1" dirty="0" smtClean="0"/>
              <a:t>« Ta façon d’intervenir auprès des clients qui chialent, c’est vraiment à chier. T’as autant d’assurance qu’un bol de </a:t>
            </a:r>
            <a:r>
              <a:rPr lang="fr-CA" sz="1900" i="1" dirty="0" err="1" smtClean="0"/>
              <a:t>jello</a:t>
            </a:r>
            <a:r>
              <a:rPr lang="fr-CA" sz="1900" i="1" dirty="0" smtClean="0"/>
              <a:t>.»</a:t>
            </a:r>
          </a:p>
          <a:p>
            <a:pPr lvl="2">
              <a:lnSpc>
                <a:spcPct val="90000"/>
              </a:lnSpc>
              <a:defRPr/>
            </a:pPr>
            <a:r>
              <a:rPr lang="fr-CA" sz="1900" i="1" dirty="0" smtClean="0"/>
              <a:t>Écoute fille/gars, là tu réagis comme un(e) gamin(e), comporte-toi en adulte si tu veux qu’on se parle… </a:t>
            </a:r>
          </a:p>
          <a:p>
            <a:pPr lvl="2">
              <a:lnSpc>
                <a:spcPct val="90000"/>
              </a:lnSpc>
              <a:defRPr/>
            </a:pPr>
            <a:endParaRPr lang="fr-CA" sz="2200" i="1" dirty="0" smtClean="0"/>
          </a:p>
          <a:p>
            <a:pPr lvl="2">
              <a:lnSpc>
                <a:spcPct val="90000"/>
              </a:lnSpc>
              <a:defRPr/>
            </a:pPr>
            <a:endParaRPr lang="fr-CA" sz="2200" i="1" dirty="0" smtClean="0"/>
          </a:p>
          <a:p>
            <a:pPr lvl="2">
              <a:lnSpc>
                <a:spcPct val="90000"/>
              </a:lnSpc>
              <a:defRPr/>
            </a:pPr>
            <a:endParaRPr lang="fr-CA" sz="2200" i="1" dirty="0" smtClean="0"/>
          </a:p>
          <a:p>
            <a:pPr lvl="2">
              <a:lnSpc>
                <a:spcPct val="90000"/>
              </a:lnSpc>
              <a:defRPr/>
            </a:pPr>
            <a:endParaRPr lang="fr-CA" sz="2200" i="1" dirty="0" smtClean="0"/>
          </a:p>
          <a:p>
            <a:pPr lvl="1">
              <a:lnSpc>
                <a:spcPct val="90000"/>
              </a:lnSpc>
              <a:defRPr/>
            </a:pPr>
            <a:endParaRPr lang="fr-CA" sz="1400"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wipe(down)">
                                      <p:cBhvr>
                                        <p:cTn id="7" dur="580">
                                          <p:stCondLst>
                                            <p:cond delay="0"/>
                                          </p:stCondLst>
                                        </p:cTn>
                                        <p:tgtEl>
                                          <p:spTgt spid="14339">
                                            <p:txEl>
                                              <p:pRg st="1" end="1"/>
                                            </p:txEl>
                                          </p:spTgt>
                                        </p:tgtEl>
                                      </p:cBhvr>
                                    </p:animEffect>
                                    <p:anim calcmode="lin" valueType="num">
                                      <p:cBhvr>
                                        <p:cTn id="8" dur="1822" tmFilter="0,0; 0.14,0.36; 0.43,0.73; 0.71,0.91; 1.0,1.0">
                                          <p:stCondLst>
                                            <p:cond delay="0"/>
                                          </p:stCondLst>
                                        </p:cTn>
                                        <p:tgtEl>
                                          <p:spTgt spid="14339">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339">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339">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339">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339">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339">
                                            <p:txEl>
                                              <p:pRg st="1" end="1"/>
                                            </p:txEl>
                                          </p:spTgt>
                                        </p:tgtEl>
                                      </p:cBhvr>
                                      <p:to x="100000" y="60000"/>
                                    </p:animScale>
                                    <p:animScale>
                                      <p:cBhvr>
                                        <p:cTn id="14" dur="166" decel="50000">
                                          <p:stCondLst>
                                            <p:cond delay="676"/>
                                          </p:stCondLst>
                                        </p:cTn>
                                        <p:tgtEl>
                                          <p:spTgt spid="14339">
                                            <p:txEl>
                                              <p:pRg st="1" end="1"/>
                                            </p:txEl>
                                          </p:spTgt>
                                        </p:tgtEl>
                                      </p:cBhvr>
                                      <p:to x="100000" y="100000"/>
                                    </p:animScale>
                                    <p:animScale>
                                      <p:cBhvr>
                                        <p:cTn id="15" dur="26">
                                          <p:stCondLst>
                                            <p:cond delay="1312"/>
                                          </p:stCondLst>
                                        </p:cTn>
                                        <p:tgtEl>
                                          <p:spTgt spid="14339">
                                            <p:txEl>
                                              <p:pRg st="1" end="1"/>
                                            </p:txEl>
                                          </p:spTgt>
                                        </p:tgtEl>
                                      </p:cBhvr>
                                      <p:to x="100000" y="80000"/>
                                    </p:animScale>
                                    <p:animScale>
                                      <p:cBhvr>
                                        <p:cTn id="16" dur="166" decel="50000">
                                          <p:stCondLst>
                                            <p:cond delay="1338"/>
                                          </p:stCondLst>
                                        </p:cTn>
                                        <p:tgtEl>
                                          <p:spTgt spid="14339">
                                            <p:txEl>
                                              <p:pRg st="1" end="1"/>
                                            </p:txEl>
                                          </p:spTgt>
                                        </p:tgtEl>
                                      </p:cBhvr>
                                      <p:to x="100000" y="100000"/>
                                    </p:animScale>
                                    <p:animScale>
                                      <p:cBhvr>
                                        <p:cTn id="17" dur="26">
                                          <p:stCondLst>
                                            <p:cond delay="1642"/>
                                          </p:stCondLst>
                                        </p:cTn>
                                        <p:tgtEl>
                                          <p:spTgt spid="14339">
                                            <p:txEl>
                                              <p:pRg st="1" end="1"/>
                                            </p:txEl>
                                          </p:spTgt>
                                        </p:tgtEl>
                                      </p:cBhvr>
                                      <p:to x="100000" y="90000"/>
                                    </p:animScale>
                                    <p:animScale>
                                      <p:cBhvr>
                                        <p:cTn id="18" dur="166" decel="50000">
                                          <p:stCondLst>
                                            <p:cond delay="1668"/>
                                          </p:stCondLst>
                                        </p:cTn>
                                        <p:tgtEl>
                                          <p:spTgt spid="14339">
                                            <p:txEl>
                                              <p:pRg st="1" end="1"/>
                                            </p:txEl>
                                          </p:spTgt>
                                        </p:tgtEl>
                                      </p:cBhvr>
                                      <p:to x="100000" y="100000"/>
                                    </p:animScale>
                                    <p:animScale>
                                      <p:cBhvr>
                                        <p:cTn id="19" dur="26">
                                          <p:stCondLst>
                                            <p:cond delay="1808"/>
                                          </p:stCondLst>
                                        </p:cTn>
                                        <p:tgtEl>
                                          <p:spTgt spid="14339">
                                            <p:txEl>
                                              <p:pRg st="1" end="1"/>
                                            </p:txEl>
                                          </p:spTgt>
                                        </p:tgtEl>
                                      </p:cBhvr>
                                      <p:to x="100000" y="95000"/>
                                    </p:animScale>
                                    <p:animScale>
                                      <p:cBhvr>
                                        <p:cTn id="20" dur="166" decel="50000">
                                          <p:stCondLst>
                                            <p:cond delay="1834"/>
                                          </p:stCondLst>
                                        </p:cTn>
                                        <p:tgtEl>
                                          <p:spTgt spid="14339">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Effect transition="in" filter="wipe(down)">
                                      <p:cBhvr>
                                        <p:cTn id="25" dur="580">
                                          <p:stCondLst>
                                            <p:cond delay="0"/>
                                          </p:stCondLst>
                                        </p:cTn>
                                        <p:tgtEl>
                                          <p:spTgt spid="14339">
                                            <p:txEl>
                                              <p:pRg st="3" end="3"/>
                                            </p:txEl>
                                          </p:spTgt>
                                        </p:tgtEl>
                                      </p:cBhvr>
                                    </p:animEffect>
                                    <p:anim calcmode="lin" valueType="num">
                                      <p:cBhvr>
                                        <p:cTn id="26" dur="1822" tmFilter="0,0; 0.14,0.36; 0.43,0.73; 0.71,0.91; 1.0,1.0">
                                          <p:stCondLst>
                                            <p:cond delay="0"/>
                                          </p:stCondLst>
                                        </p:cTn>
                                        <p:tgtEl>
                                          <p:spTgt spid="14339">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339">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339">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339">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339">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339">
                                            <p:txEl>
                                              <p:pRg st="3" end="3"/>
                                            </p:txEl>
                                          </p:spTgt>
                                        </p:tgtEl>
                                      </p:cBhvr>
                                      <p:to x="100000" y="60000"/>
                                    </p:animScale>
                                    <p:animScale>
                                      <p:cBhvr>
                                        <p:cTn id="32" dur="166" decel="50000">
                                          <p:stCondLst>
                                            <p:cond delay="676"/>
                                          </p:stCondLst>
                                        </p:cTn>
                                        <p:tgtEl>
                                          <p:spTgt spid="14339">
                                            <p:txEl>
                                              <p:pRg st="3" end="3"/>
                                            </p:txEl>
                                          </p:spTgt>
                                        </p:tgtEl>
                                      </p:cBhvr>
                                      <p:to x="100000" y="100000"/>
                                    </p:animScale>
                                    <p:animScale>
                                      <p:cBhvr>
                                        <p:cTn id="33" dur="26">
                                          <p:stCondLst>
                                            <p:cond delay="1312"/>
                                          </p:stCondLst>
                                        </p:cTn>
                                        <p:tgtEl>
                                          <p:spTgt spid="14339">
                                            <p:txEl>
                                              <p:pRg st="3" end="3"/>
                                            </p:txEl>
                                          </p:spTgt>
                                        </p:tgtEl>
                                      </p:cBhvr>
                                      <p:to x="100000" y="80000"/>
                                    </p:animScale>
                                    <p:animScale>
                                      <p:cBhvr>
                                        <p:cTn id="34" dur="166" decel="50000">
                                          <p:stCondLst>
                                            <p:cond delay="1338"/>
                                          </p:stCondLst>
                                        </p:cTn>
                                        <p:tgtEl>
                                          <p:spTgt spid="14339">
                                            <p:txEl>
                                              <p:pRg st="3" end="3"/>
                                            </p:txEl>
                                          </p:spTgt>
                                        </p:tgtEl>
                                      </p:cBhvr>
                                      <p:to x="100000" y="100000"/>
                                    </p:animScale>
                                    <p:animScale>
                                      <p:cBhvr>
                                        <p:cTn id="35" dur="26">
                                          <p:stCondLst>
                                            <p:cond delay="1642"/>
                                          </p:stCondLst>
                                        </p:cTn>
                                        <p:tgtEl>
                                          <p:spTgt spid="14339">
                                            <p:txEl>
                                              <p:pRg st="3" end="3"/>
                                            </p:txEl>
                                          </p:spTgt>
                                        </p:tgtEl>
                                      </p:cBhvr>
                                      <p:to x="100000" y="90000"/>
                                    </p:animScale>
                                    <p:animScale>
                                      <p:cBhvr>
                                        <p:cTn id="36" dur="166" decel="50000">
                                          <p:stCondLst>
                                            <p:cond delay="1668"/>
                                          </p:stCondLst>
                                        </p:cTn>
                                        <p:tgtEl>
                                          <p:spTgt spid="14339">
                                            <p:txEl>
                                              <p:pRg st="3" end="3"/>
                                            </p:txEl>
                                          </p:spTgt>
                                        </p:tgtEl>
                                      </p:cBhvr>
                                      <p:to x="100000" y="100000"/>
                                    </p:animScale>
                                    <p:animScale>
                                      <p:cBhvr>
                                        <p:cTn id="37" dur="26">
                                          <p:stCondLst>
                                            <p:cond delay="1808"/>
                                          </p:stCondLst>
                                        </p:cTn>
                                        <p:tgtEl>
                                          <p:spTgt spid="14339">
                                            <p:txEl>
                                              <p:pRg st="3" end="3"/>
                                            </p:txEl>
                                          </p:spTgt>
                                        </p:tgtEl>
                                      </p:cBhvr>
                                      <p:to x="100000" y="95000"/>
                                    </p:animScale>
                                    <p:animScale>
                                      <p:cBhvr>
                                        <p:cTn id="38" dur="166" decel="50000">
                                          <p:stCondLst>
                                            <p:cond delay="1834"/>
                                          </p:stCondLst>
                                        </p:cTn>
                                        <p:tgtEl>
                                          <p:spTgt spid="14339">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34" presetClass="entr" presetSubtype="0" fill="hold" nodeType="clickEffect">
                                  <p:stCondLst>
                                    <p:cond delay="0"/>
                                  </p:stCondLst>
                                  <p:childTnLst>
                                    <p:set>
                                      <p:cBhvr>
                                        <p:cTn id="42" dur="1" fill="hold">
                                          <p:stCondLst>
                                            <p:cond delay="0"/>
                                          </p:stCondLst>
                                        </p:cTn>
                                        <p:tgtEl>
                                          <p:spTgt spid="14339">
                                            <p:txEl>
                                              <p:pRg st="4" end="4"/>
                                            </p:txEl>
                                          </p:spTgt>
                                        </p:tgtEl>
                                        <p:attrNameLst>
                                          <p:attrName>style.visibility</p:attrName>
                                        </p:attrNameLst>
                                      </p:cBhvr>
                                      <p:to>
                                        <p:strVal val="visible"/>
                                      </p:to>
                                    </p:set>
                                    <p:anim from="(-#ppt_w/2)" to="(#ppt_x)" calcmode="lin" valueType="num">
                                      <p:cBhvr>
                                        <p:cTn id="43" dur="600" fill="hold">
                                          <p:stCondLst>
                                            <p:cond delay="0"/>
                                          </p:stCondLst>
                                        </p:cTn>
                                        <p:tgtEl>
                                          <p:spTgt spid="14339">
                                            <p:txEl>
                                              <p:pRg st="4" end="4"/>
                                            </p:txEl>
                                          </p:spTgt>
                                        </p:tgtEl>
                                        <p:attrNameLst>
                                          <p:attrName>ppt_x</p:attrName>
                                        </p:attrNameLst>
                                      </p:cBhvr>
                                    </p:anim>
                                    <p:anim from="0" to="-1.0" calcmode="lin" valueType="num">
                                      <p:cBhvr>
                                        <p:cTn id="44" dur="200" decel="50000" autoRev="1" fill="hold">
                                          <p:stCondLst>
                                            <p:cond delay="600"/>
                                          </p:stCondLst>
                                        </p:cTn>
                                        <p:tgtEl>
                                          <p:spTgt spid="14339">
                                            <p:txEl>
                                              <p:pRg st="4" end="4"/>
                                            </p:txEl>
                                          </p:spTgt>
                                        </p:tgtEl>
                                        <p:attrNameLst>
                                          <p:attrName>xshear</p:attrName>
                                        </p:attrNameLst>
                                      </p:cBhvr>
                                    </p:anim>
                                    <p:animScale>
                                      <p:cBhvr>
                                        <p:cTn id="45" dur="200" decel="100000" autoRev="1" fill="hold">
                                          <p:stCondLst>
                                            <p:cond delay="600"/>
                                          </p:stCondLst>
                                        </p:cTn>
                                        <p:tgtEl>
                                          <p:spTgt spid="14339">
                                            <p:txEl>
                                              <p:pRg st="4" end="4"/>
                                            </p:txEl>
                                          </p:spTgt>
                                        </p:tgtEl>
                                      </p:cBhvr>
                                      <p:from x="100000" y="100000"/>
                                      <p:to x="80000" y="100000"/>
                                    </p:animScale>
                                    <p:anim by="(#ppt_h/3+#ppt_w*0.1)" calcmode="lin" valueType="num">
                                      <p:cBhvr additive="sum">
                                        <p:cTn id="46" dur="200" decel="100000" autoRev="1" fill="hold">
                                          <p:stCondLst>
                                            <p:cond delay="600"/>
                                          </p:stCondLst>
                                        </p:cTn>
                                        <p:tgtEl>
                                          <p:spTgt spid="14339">
                                            <p:txEl>
                                              <p:pRg st="4" end="4"/>
                                            </p:txEl>
                                          </p:spTgt>
                                        </p:tgtEl>
                                        <p:attrNameLst>
                                          <p:attrName>ppt_x</p:attrName>
                                        </p:attrNameLst>
                                      </p:cBhvr>
                                    </p:anim>
                                  </p:childTnLst>
                                </p:cTn>
                              </p:par>
                            </p:childTnLst>
                          </p:cTn>
                        </p:par>
                      </p:childTnLst>
                    </p:cTn>
                  </p:par>
                  <p:par>
                    <p:cTn id="47" fill="hold">
                      <p:stCondLst>
                        <p:cond delay="indefinite"/>
                      </p:stCondLst>
                      <p:childTnLst>
                        <p:par>
                          <p:cTn id="48" fill="hold">
                            <p:stCondLst>
                              <p:cond delay="0"/>
                            </p:stCondLst>
                            <p:childTnLst>
                              <p:par>
                                <p:cTn id="49" presetID="34" presetClass="entr" presetSubtype="0" fill="hold" nodeType="clickEffect">
                                  <p:stCondLst>
                                    <p:cond delay="0"/>
                                  </p:stCondLst>
                                  <p:childTnLst>
                                    <p:set>
                                      <p:cBhvr>
                                        <p:cTn id="50" dur="1" fill="hold">
                                          <p:stCondLst>
                                            <p:cond delay="0"/>
                                          </p:stCondLst>
                                        </p:cTn>
                                        <p:tgtEl>
                                          <p:spTgt spid="14339">
                                            <p:txEl>
                                              <p:pRg st="5" end="5"/>
                                            </p:txEl>
                                          </p:spTgt>
                                        </p:tgtEl>
                                        <p:attrNameLst>
                                          <p:attrName>style.visibility</p:attrName>
                                        </p:attrNameLst>
                                      </p:cBhvr>
                                      <p:to>
                                        <p:strVal val="visible"/>
                                      </p:to>
                                    </p:set>
                                    <p:anim from="(-#ppt_w/2)" to="(#ppt_x)" calcmode="lin" valueType="num">
                                      <p:cBhvr>
                                        <p:cTn id="51" dur="600" fill="hold">
                                          <p:stCondLst>
                                            <p:cond delay="0"/>
                                          </p:stCondLst>
                                        </p:cTn>
                                        <p:tgtEl>
                                          <p:spTgt spid="14339">
                                            <p:txEl>
                                              <p:pRg st="5" end="5"/>
                                            </p:txEl>
                                          </p:spTgt>
                                        </p:tgtEl>
                                        <p:attrNameLst>
                                          <p:attrName>ppt_x</p:attrName>
                                        </p:attrNameLst>
                                      </p:cBhvr>
                                    </p:anim>
                                    <p:anim from="0" to="-1.0" calcmode="lin" valueType="num">
                                      <p:cBhvr>
                                        <p:cTn id="52" dur="200" decel="50000" autoRev="1" fill="hold">
                                          <p:stCondLst>
                                            <p:cond delay="600"/>
                                          </p:stCondLst>
                                        </p:cTn>
                                        <p:tgtEl>
                                          <p:spTgt spid="14339">
                                            <p:txEl>
                                              <p:pRg st="5" end="5"/>
                                            </p:txEl>
                                          </p:spTgt>
                                        </p:tgtEl>
                                        <p:attrNameLst>
                                          <p:attrName>xshear</p:attrName>
                                        </p:attrNameLst>
                                      </p:cBhvr>
                                    </p:anim>
                                    <p:animScale>
                                      <p:cBhvr>
                                        <p:cTn id="53" dur="200" decel="100000" autoRev="1" fill="hold">
                                          <p:stCondLst>
                                            <p:cond delay="600"/>
                                          </p:stCondLst>
                                        </p:cTn>
                                        <p:tgtEl>
                                          <p:spTgt spid="14339">
                                            <p:txEl>
                                              <p:pRg st="5" end="5"/>
                                            </p:txEl>
                                          </p:spTgt>
                                        </p:tgtEl>
                                      </p:cBhvr>
                                      <p:from x="100000" y="100000"/>
                                      <p:to x="80000" y="100000"/>
                                    </p:animScale>
                                    <p:anim by="(#ppt_h/3+#ppt_w*0.1)" calcmode="lin" valueType="num">
                                      <p:cBhvr additive="sum">
                                        <p:cTn id="54" dur="200" decel="100000" autoRev="1" fill="hold">
                                          <p:stCondLst>
                                            <p:cond delay="600"/>
                                          </p:stCondLst>
                                        </p:cTn>
                                        <p:tgtEl>
                                          <p:spTgt spid="14339">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42844" y="228600"/>
            <a:ext cx="8858312" cy="990600"/>
          </a:xfrm>
        </p:spPr>
        <p:txBody>
          <a:bodyPr>
            <a:noAutofit/>
          </a:bodyPr>
          <a:lstStyle/>
          <a:p>
            <a:r>
              <a:rPr lang="fr-CA" b="1" dirty="0" smtClean="0"/>
              <a:t>Réaction non défensive à la critique</a:t>
            </a:r>
            <a:endParaRPr lang="fr-CA" b="1" dirty="0"/>
          </a:p>
        </p:txBody>
      </p:sp>
      <p:sp>
        <p:nvSpPr>
          <p:cNvPr id="3" name="Espace réservé du contenu 2"/>
          <p:cNvSpPr>
            <a:spLocks noGrp="1"/>
          </p:cNvSpPr>
          <p:nvPr>
            <p:ph idx="1"/>
            <p:custDataLst>
              <p:tags r:id="rId2"/>
            </p:custDataLst>
          </p:nvPr>
        </p:nvSpPr>
        <p:spPr/>
        <p:txBody>
          <a:bodyPr>
            <a:normAutofit fontScale="92500" lnSpcReduction="10000"/>
          </a:bodyPr>
          <a:lstStyle/>
          <a:p>
            <a:r>
              <a:rPr lang="fr-CA" sz="3500" b="1" dirty="0" smtClean="0">
                <a:solidFill>
                  <a:srgbClr val="0070C0"/>
                </a:solidFill>
              </a:rPr>
              <a:t>Principes importants :</a:t>
            </a:r>
            <a:r>
              <a:rPr lang="fr-CA" sz="3200" dirty="0" smtClean="0"/>
              <a:t> </a:t>
            </a:r>
          </a:p>
          <a:p>
            <a:pPr lvl="1"/>
            <a:r>
              <a:rPr lang="fr-CA" sz="3200" b="1" dirty="0" smtClean="0"/>
              <a:t>Prendre le temps d’écouter</a:t>
            </a:r>
            <a:r>
              <a:rPr lang="fr-CA" sz="2800" dirty="0" smtClean="0"/>
              <a:t> permet de faire la part des choses</a:t>
            </a:r>
          </a:p>
          <a:p>
            <a:pPr lvl="2"/>
            <a:r>
              <a:rPr lang="fr-CA" sz="2600" b="1" dirty="0" smtClean="0"/>
              <a:t>Les faits pertinents</a:t>
            </a:r>
          </a:p>
          <a:p>
            <a:pPr lvl="3"/>
            <a:r>
              <a:rPr lang="fr-CA" sz="2400" b="1" dirty="0" smtClean="0"/>
              <a:t>Implicites ou explicites</a:t>
            </a:r>
          </a:p>
          <a:p>
            <a:pPr lvl="2"/>
            <a:r>
              <a:rPr lang="fr-CA" sz="2600" b="1" dirty="0" smtClean="0"/>
              <a:t>Les formulations inappropriées</a:t>
            </a:r>
          </a:p>
          <a:p>
            <a:pPr lvl="1"/>
            <a:r>
              <a:rPr lang="fr-CA" sz="3200" b="1" dirty="0" smtClean="0"/>
              <a:t>« Écouter attentivement »</a:t>
            </a:r>
            <a:r>
              <a:rPr lang="fr-CA" sz="2800" dirty="0" smtClean="0"/>
              <a:t> une critique ne veut pas dire </a:t>
            </a:r>
            <a:r>
              <a:rPr lang="fr-CA" sz="3200" b="1" dirty="0" smtClean="0"/>
              <a:t>« accepter la critique »</a:t>
            </a:r>
            <a:endParaRPr lang="fr-CA" sz="2800" b="1" dirty="0" smtClean="0"/>
          </a:p>
          <a:p>
            <a:endParaRPr lang="fr-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custDataLst>
              <p:tags r:id="rId1"/>
            </p:custDataLst>
          </p:nvPr>
        </p:nvSpPr>
        <p:spPr>
          <a:xfrm>
            <a:off x="409576" y="2047875"/>
            <a:ext cx="8382000" cy="3694986"/>
          </a:xfrm>
        </p:spPr>
        <p:txBody>
          <a:bodyPr>
            <a:normAutofit fontScale="85000" lnSpcReduction="20000"/>
          </a:bodyPr>
          <a:lstStyle/>
          <a:p>
            <a:pPr>
              <a:buNone/>
            </a:pPr>
            <a:r>
              <a:rPr lang="fr-CA" sz="2625" dirty="0"/>
              <a:t>3 méthodes selon le type de critique qui vous est adressée : </a:t>
            </a:r>
          </a:p>
          <a:p>
            <a:pPr>
              <a:buNone/>
            </a:pPr>
            <a:endParaRPr lang="fr-CA" sz="900" dirty="0"/>
          </a:p>
          <a:p>
            <a:r>
              <a:rPr lang="fr-CA" sz="2400" dirty="0">
                <a:solidFill>
                  <a:srgbClr val="FFC000"/>
                </a:solidFill>
              </a:rPr>
              <a:t>1) Critique est présentée de façon inadaptée</a:t>
            </a:r>
            <a:r>
              <a:rPr lang="fr-CA" sz="2400" dirty="0"/>
              <a:t> :</a:t>
            </a:r>
          </a:p>
          <a:p>
            <a:pPr lvl="1"/>
            <a:r>
              <a:rPr lang="fr-CA" sz="2100" dirty="0"/>
              <a:t>Mise de limites sur l’aspect inadapté.</a:t>
            </a:r>
          </a:p>
          <a:p>
            <a:pPr marL="342900" lvl="1" indent="0">
              <a:buNone/>
            </a:pPr>
            <a:endParaRPr lang="fr-CA" sz="825" dirty="0"/>
          </a:p>
          <a:p>
            <a:r>
              <a:rPr lang="fr-CA" sz="2400" dirty="0">
                <a:solidFill>
                  <a:srgbClr val="FFC000"/>
                </a:solidFill>
              </a:rPr>
              <a:t>2) Critique qui manque de précisions</a:t>
            </a:r>
            <a:r>
              <a:rPr lang="fr-CA" sz="2700" dirty="0"/>
              <a:t> </a:t>
            </a:r>
            <a:r>
              <a:rPr lang="fr-CA" sz="1650" dirty="0"/>
              <a:t>(comportement visé ou attendu ne sont pas précisés) :</a:t>
            </a:r>
          </a:p>
          <a:p>
            <a:pPr lvl="1"/>
            <a:r>
              <a:rPr lang="fr-CA" sz="1950" dirty="0"/>
              <a:t>Rechercher de l’information supplémentaire.</a:t>
            </a:r>
          </a:p>
          <a:p>
            <a:pPr marL="342900" lvl="1" indent="0">
              <a:buNone/>
            </a:pPr>
            <a:endParaRPr lang="fr-CA" sz="825" dirty="0"/>
          </a:p>
          <a:p>
            <a:r>
              <a:rPr lang="fr-CA" sz="2400" dirty="0">
                <a:solidFill>
                  <a:srgbClr val="FFC000"/>
                </a:solidFill>
              </a:rPr>
              <a:t>3) Critique constructive </a:t>
            </a:r>
            <a:r>
              <a:rPr lang="fr-CA" sz="1650" dirty="0"/>
              <a:t>(bien faite/ complète) :</a:t>
            </a:r>
          </a:p>
          <a:p>
            <a:pPr lvl="1"/>
            <a:r>
              <a:rPr lang="fr-CA" sz="1950" dirty="0"/>
              <a:t>Manifester de l’accord avec certains aspects de la critique s’il s’agit d’une critique constructive.</a:t>
            </a:r>
          </a:p>
        </p:txBody>
      </p:sp>
      <p:sp>
        <p:nvSpPr>
          <p:cNvPr id="5" name="Titre 1"/>
          <p:cNvSpPr txBox="1">
            <a:spLocks/>
          </p:cNvSpPr>
          <p:nvPr>
            <p:custDataLst>
              <p:tags r:id="rId2"/>
            </p:custDataLst>
          </p:nvPr>
        </p:nvSpPr>
        <p:spPr>
          <a:xfrm>
            <a:off x="227409" y="1133475"/>
            <a:ext cx="7421167" cy="794138"/>
          </a:xfrm>
          <a:prstGeom prst="rect">
            <a:avLst/>
          </a:prstGeom>
        </p:spPr>
        <p:txBody>
          <a:bodyPr vert="horz" lIns="68580" tIns="34290" rIns="68580" bIns="3429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sz="3300" dirty="0"/>
              <a:t>Méthodes de réception de critique</a:t>
            </a:r>
            <a:endParaRPr lang="fr-CA" sz="3000" dirty="0"/>
          </a:p>
        </p:txBody>
      </p:sp>
    </p:spTree>
    <p:extLst>
      <p:ext uri="{BB962C8B-B14F-4D97-AF65-F5344CB8AC3E}">
        <p14:creationId xmlns:p14="http://schemas.microsoft.com/office/powerpoint/2010/main" val="363533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3" end="3"/>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1783</TotalTime>
  <Words>334</Words>
  <Application>Microsoft Office PowerPoint</Application>
  <PresentationFormat>Affichage à l'écran (4:3)</PresentationFormat>
  <Paragraphs>108</Paragraphs>
  <Slides>15</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Century Gothic</vt:lpstr>
      <vt:lpstr>Wingdings 3</vt:lpstr>
      <vt:lpstr>Ion</vt:lpstr>
      <vt:lpstr>Comment améliorer sa communication?</vt:lpstr>
      <vt:lpstr>Recevoir une critique </vt:lpstr>
      <vt:lpstr>Qui me critique?</vt:lpstr>
      <vt:lpstr>La réaction défensive</vt:lpstr>
      <vt:lpstr>Vidéos réactions client agressif</vt:lpstr>
      <vt:lpstr>Trucs clients colériques</vt:lpstr>
      <vt:lpstr>Réaction non défensive à une critique (constructive ou non)</vt:lpstr>
      <vt:lpstr>Réaction non défensive à la critique</vt:lpstr>
      <vt:lpstr>Présentation PowerPoint</vt:lpstr>
      <vt:lpstr>Présentation PowerPoint</vt:lpstr>
      <vt:lpstr>Présentation PowerPoint</vt:lpstr>
      <vt:lpstr>Présentation PowerPoint</vt:lpstr>
      <vt:lpstr>Présentation PowerPoint</vt:lpstr>
      <vt:lpstr>Mise en application papier</vt:lpstr>
      <vt:lpstr>Triades</vt:lpstr>
    </vt:vector>
  </TitlesOfParts>
  <Company>Cegep de Sherbrooke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améliorer sa communication ?</dc:title>
  <dc:creator>Invite</dc:creator>
  <cp:lastModifiedBy>Service de l'Informatique</cp:lastModifiedBy>
  <cp:revision>124</cp:revision>
  <dcterms:created xsi:type="dcterms:W3CDTF">2010-10-21T13:12:47Z</dcterms:created>
  <dcterms:modified xsi:type="dcterms:W3CDTF">2017-11-16T22:06:53Z</dcterms:modified>
</cp:coreProperties>
</file>