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7" r:id="rId4"/>
    <p:sldId id="269" r:id="rId5"/>
    <p:sldId id="270" r:id="rId6"/>
    <p:sldId id="271" r:id="rId7"/>
    <p:sldId id="272" r:id="rId8"/>
    <p:sldId id="260" r:id="rId9"/>
    <p:sldId id="268" r:id="rId10"/>
    <p:sldId id="264" r:id="rId11"/>
    <p:sldId id="266" r:id="rId12"/>
    <p:sldId id="267" r:id="rId13"/>
    <p:sldId id="261" r:id="rId14"/>
    <p:sldId id="265" r:id="rId15"/>
    <p:sldId id="262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56EF5E-A770-49FD-9529-F8BA238ECF5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485E27-6411-4730-A6E3-DD87D773E30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7985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EF5E-A770-49FD-9529-F8BA238ECF5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5E27-6411-4730-A6E3-DD87D773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3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EF5E-A770-49FD-9529-F8BA238ECF5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5E27-6411-4730-A6E3-DD87D773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37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EF5E-A770-49FD-9529-F8BA238ECF5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5E27-6411-4730-A6E3-DD87D773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2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6EF5E-A770-49FD-9529-F8BA238ECF5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485E27-6411-4730-A6E3-DD87D773E3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9839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EF5E-A770-49FD-9529-F8BA238ECF5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5E27-6411-4730-A6E3-DD87D773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4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EF5E-A770-49FD-9529-F8BA238ECF5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5E27-6411-4730-A6E3-DD87D773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EF5E-A770-49FD-9529-F8BA238ECF5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5E27-6411-4730-A6E3-DD87D773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EF5E-A770-49FD-9529-F8BA238ECF5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5E27-6411-4730-A6E3-DD87D773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6EF5E-A770-49FD-9529-F8BA238ECF5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485E27-6411-4730-A6E3-DD87D773E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796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6EF5E-A770-49FD-9529-F8BA238ECF5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485E27-6411-4730-A6E3-DD87D773E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292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B56EF5E-A770-49FD-9529-F8BA238ECF5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B485E27-6411-4730-A6E3-DD87D773E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297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Duel of Wits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Boone and Chase Perdue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0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 dirty="0" smtClean="0"/>
              <a:t>Techniques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Heuristics Discussion</a:t>
            </a:r>
          </a:p>
          <a:p>
            <a:pPr lvl="1"/>
            <a:r>
              <a:rPr lang="en-US" dirty="0" smtClean="0"/>
              <a:t>The Heart of the Problem</a:t>
            </a:r>
          </a:p>
          <a:p>
            <a:pPr lvl="1"/>
            <a:r>
              <a:rPr lang="en-US" dirty="0" smtClean="0"/>
              <a:t>Silent Rage</a:t>
            </a:r>
          </a:p>
          <a:p>
            <a:pPr lvl="1"/>
            <a:r>
              <a:rPr lang="en-US" dirty="0" smtClean="0"/>
              <a:t>Handsome Bearded Presenters</a:t>
            </a:r>
          </a:p>
          <a:p>
            <a:pPr lvl="1"/>
            <a:r>
              <a:rPr lang="en-US" dirty="0" smtClean="0"/>
              <a:t>??</a:t>
            </a:r>
          </a:p>
          <a:p>
            <a:pPr lvl="1"/>
            <a:r>
              <a:rPr lang="en-US" dirty="0" smtClean="0"/>
              <a:t>Profit.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931" y="3819262"/>
            <a:ext cx="8597069" cy="33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4688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Heuristic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98344" y="1794380"/>
            <a:ext cx="595312" cy="5953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98344" y="5793870"/>
            <a:ext cx="595312" cy="5953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0890" y="2901157"/>
            <a:ext cx="595312" cy="5953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0890" y="4603246"/>
            <a:ext cx="595312" cy="5953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</a:t>
            </a:r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7876526" y="2901157"/>
            <a:ext cx="595312" cy="5953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</a:t>
            </a:r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7876526" y="4603246"/>
            <a:ext cx="595312" cy="5953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7" idx="6"/>
          </p:cNvCxnSpPr>
          <p:nvPr/>
        </p:nvCxnSpPr>
        <p:spPr>
          <a:xfrm flipH="1">
            <a:off x="4246202" y="2389692"/>
            <a:ext cx="1849798" cy="809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8" idx="6"/>
          </p:cNvCxnSpPr>
          <p:nvPr/>
        </p:nvCxnSpPr>
        <p:spPr>
          <a:xfrm flipH="1">
            <a:off x="4246202" y="2389692"/>
            <a:ext cx="1849798" cy="2511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9" idx="2"/>
          </p:cNvCxnSpPr>
          <p:nvPr/>
        </p:nvCxnSpPr>
        <p:spPr>
          <a:xfrm>
            <a:off x="6096000" y="2389692"/>
            <a:ext cx="1780526" cy="809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2"/>
          </p:cNvCxnSpPr>
          <p:nvPr/>
        </p:nvCxnSpPr>
        <p:spPr>
          <a:xfrm>
            <a:off x="6096000" y="2389692"/>
            <a:ext cx="1780526" cy="2511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096000" y="2389692"/>
            <a:ext cx="0" cy="340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>
          <a:xfrm>
            <a:off x="4246202" y="3198813"/>
            <a:ext cx="3630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7" idx="6"/>
          </p:cNvCxnSpPr>
          <p:nvPr/>
        </p:nvCxnSpPr>
        <p:spPr>
          <a:xfrm flipH="1">
            <a:off x="4246202" y="3198813"/>
            <a:ext cx="3630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10" idx="2"/>
          </p:cNvCxnSpPr>
          <p:nvPr/>
        </p:nvCxnSpPr>
        <p:spPr>
          <a:xfrm>
            <a:off x="4246202" y="3198813"/>
            <a:ext cx="3630324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7" idx="6"/>
          </p:cNvCxnSpPr>
          <p:nvPr/>
        </p:nvCxnSpPr>
        <p:spPr>
          <a:xfrm flipH="1" flipV="1">
            <a:off x="4246202" y="3198813"/>
            <a:ext cx="3630324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8" idx="6"/>
          </p:cNvCxnSpPr>
          <p:nvPr/>
        </p:nvCxnSpPr>
        <p:spPr>
          <a:xfrm>
            <a:off x="4246202" y="3198813"/>
            <a:ext cx="0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7" idx="6"/>
          </p:cNvCxnSpPr>
          <p:nvPr/>
        </p:nvCxnSpPr>
        <p:spPr>
          <a:xfrm flipV="1">
            <a:off x="4246202" y="3198813"/>
            <a:ext cx="0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6" idx="0"/>
          </p:cNvCxnSpPr>
          <p:nvPr/>
        </p:nvCxnSpPr>
        <p:spPr>
          <a:xfrm>
            <a:off x="4246202" y="3198813"/>
            <a:ext cx="1849798" cy="2595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 flipV="1">
            <a:off x="4246202" y="3198813"/>
            <a:ext cx="3630324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8" idx="6"/>
          </p:cNvCxnSpPr>
          <p:nvPr/>
        </p:nvCxnSpPr>
        <p:spPr>
          <a:xfrm flipH="1">
            <a:off x="4246202" y="3198813"/>
            <a:ext cx="3630324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0" idx="2"/>
          </p:cNvCxnSpPr>
          <p:nvPr/>
        </p:nvCxnSpPr>
        <p:spPr>
          <a:xfrm>
            <a:off x="4246202" y="4900902"/>
            <a:ext cx="3630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8" idx="6"/>
          </p:cNvCxnSpPr>
          <p:nvPr/>
        </p:nvCxnSpPr>
        <p:spPr>
          <a:xfrm flipH="1">
            <a:off x="4246202" y="4900902"/>
            <a:ext cx="3630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6" idx="0"/>
          </p:cNvCxnSpPr>
          <p:nvPr/>
        </p:nvCxnSpPr>
        <p:spPr>
          <a:xfrm>
            <a:off x="4246202" y="4900902"/>
            <a:ext cx="1849798" cy="89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" idx="2"/>
          </p:cNvCxnSpPr>
          <p:nvPr/>
        </p:nvCxnSpPr>
        <p:spPr>
          <a:xfrm>
            <a:off x="7876526" y="3198813"/>
            <a:ext cx="0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9" idx="2"/>
          </p:cNvCxnSpPr>
          <p:nvPr/>
        </p:nvCxnSpPr>
        <p:spPr>
          <a:xfrm flipV="1">
            <a:off x="7876526" y="3198813"/>
            <a:ext cx="0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6" idx="0"/>
          </p:cNvCxnSpPr>
          <p:nvPr/>
        </p:nvCxnSpPr>
        <p:spPr>
          <a:xfrm flipH="1">
            <a:off x="6096000" y="4900902"/>
            <a:ext cx="1780526" cy="89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6" idx="0"/>
          </p:cNvCxnSpPr>
          <p:nvPr/>
        </p:nvCxnSpPr>
        <p:spPr>
          <a:xfrm flipH="1">
            <a:off x="6096000" y="3198813"/>
            <a:ext cx="1780526" cy="2595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1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758971" y="4688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Heuristic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19115" y="1794380"/>
            <a:ext cx="595312" cy="5953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19115" y="5793870"/>
            <a:ext cx="595312" cy="5953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8971" y="2942720"/>
            <a:ext cx="595312" cy="5953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8971" y="4644809"/>
            <a:ext cx="595312" cy="5953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</a:t>
            </a:r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984607" y="2942720"/>
            <a:ext cx="595312" cy="5953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</a:t>
            </a:r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4984607" y="4644809"/>
            <a:ext cx="595312" cy="5953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7" idx="6"/>
          </p:cNvCxnSpPr>
          <p:nvPr/>
        </p:nvCxnSpPr>
        <p:spPr>
          <a:xfrm flipH="1">
            <a:off x="1354283" y="2389692"/>
            <a:ext cx="4662488" cy="850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8" idx="6"/>
          </p:cNvCxnSpPr>
          <p:nvPr/>
        </p:nvCxnSpPr>
        <p:spPr>
          <a:xfrm flipH="1">
            <a:off x="1354283" y="2389692"/>
            <a:ext cx="4662488" cy="2552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9" idx="2"/>
          </p:cNvCxnSpPr>
          <p:nvPr/>
        </p:nvCxnSpPr>
        <p:spPr>
          <a:xfrm flipH="1">
            <a:off x="4984607" y="2389692"/>
            <a:ext cx="1032164" cy="850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2"/>
          </p:cNvCxnSpPr>
          <p:nvPr/>
        </p:nvCxnSpPr>
        <p:spPr>
          <a:xfrm flipH="1">
            <a:off x="4984607" y="2389692"/>
            <a:ext cx="1032164" cy="2552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016771" y="2389692"/>
            <a:ext cx="0" cy="340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>
          <a:xfrm>
            <a:off x="1354283" y="3240376"/>
            <a:ext cx="3630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7" idx="6"/>
          </p:cNvCxnSpPr>
          <p:nvPr/>
        </p:nvCxnSpPr>
        <p:spPr>
          <a:xfrm flipH="1">
            <a:off x="1354283" y="3240376"/>
            <a:ext cx="3630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10" idx="2"/>
          </p:cNvCxnSpPr>
          <p:nvPr/>
        </p:nvCxnSpPr>
        <p:spPr>
          <a:xfrm>
            <a:off x="1354283" y="3240376"/>
            <a:ext cx="3630324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7" idx="6"/>
          </p:cNvCxnSpPr>
          <p:nvPr/>
        </p:nvCxnSpPr>
        <p:spPr>
          <a:xfrm flipH="1" flipV="1">
            <a:off x="1354283" y="3240376"/>
            <a:ext cx="3630324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8" idx="6"/>
          </p:cNvCxnSpPr>
          <p:nvPr/>
        </p:nvCxnSpPr>
        <p:spPr>
          <a:xfrm>
            <a:off x="1354283" y="3240376"/>
            <a:ext cx="0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7" idx="6"/>
          </p:cNvCxnSpPr>
          <p:nvPr/>
        </p:nvCxnSpPr>
        <p:spPr>
          <a:xfrm flipV="1">
            <a:off x="1354283" y="3240376"/>
            <a:ext cx="0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6" idx="0"/>
          </p:cNvCxnSpPr>
          <p:nvPr/>
        </p:nvCxnSpPr>
        <p:spPr>
          <a:xfrm>
            <a:off x="1354283" y="3240376"/>
            <a:ext cx="4662488" cy="2553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 flipV="1">
            <a:off x="1354283" y="3240376"/>
            <a:ext cx="3630324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8" idx="6"/>
          </p:cNvCxnSpPr>
          <p:nvPr/>
        </p:nvCxnSpPr>
        <p:spPr>
          <a:xfrm flipH="1">
            <a:off x="1354283" y="3240376"/>
            <a:ext cx="3630324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0" idx="2"/>
          </p:cNvCxnSpPr>
          <p:nvPr/>
        </p:nvCxnSpPr>
        <p:spPr>
          <a:xfrm>
            <a:off x="1354283" y="4942465"/>
            <a:ext cx="3630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8" idx="6"/>
          </p:cNvCxnSpPr>
          <p:nvPr/>
        </p:nvCxnSpPr>
        <p:spPr>
          <a:xfrm flipH="1">
            <a:off x="1354283" y="4942465"/>
            <a:ext cx="3630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6" idx="0"/>
          </p:cNvCxnSpPr>
          <p:nvPr/>
        </p:nvCxnSpPr>
        <p:spPr>
          <a:xfrm>
            <a:off x="1354283" y="4942465"/>
            <a:ext cx="4662488" cy="851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" idx="2"/>
          </p:cNvCxnSpPr>
          <p:nvPr/>
        </p:nvCxnSpPr>
        <p:spPr>
          <a:xfrm>
            <a:off x="4984607" y="3240376"/>
            <a:ext cx="0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9" idx="2"/>
          </p:cNvCxnSpPr>
          <p:nvPr/>
        </p:nvCxnSpPr>
        <p:spPr>
          <a:xfrm flipV="1">
            <a:off x="4984607" y="3240376"/>
            <a:ext cx="0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6" idx="0"/>
          </p:cNvCxnSpPr>
          <p:nvPr/>
        </p:nvCxnSpPr>
        <p:spPr>
          <a:xfrm>
            <a:off x="4984607" y="4942465"/>
            <a:ext cx="1032164" cy="851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6" idx="0"/>
          </p:cNvCxnSpPr>
          <p:nvPr/>
        </p:nvCxnSpPr>
        <p:spPr>
          <a:xfrm>
            <a:off x="4984607" y="3240376"/>
            <a:ext cx="1032164" cy="2553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612082" y="2942720"/>
            <a:ext cx="595312" cy="5953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612082" y="4644809"/>
            <a:ext cx="595312" cy="5953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</a:t>
            </a:r>
            <a:r>
              <a:rPr lang="en-US" dirty="0"/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10837718" y="2942720"/>
            <a:ext cx="595312" cy="5953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</a:t>
            </a:r>
            <a:r>
              <a:rPr lang="en-US" dirty="0"/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10837718" y="4644809"/>
            <a:ext cx="595312" cy="5953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M4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2" idx="6"/>
            <a:endCxn id="34" idx="2"/>
          </p:cNvCxnSpPr>
          <p:nvPr/>
        </p:nvCxnSpPr>
        <p:spPr>
          <a:xfrm>
            <a:off x="7207394" y="3240376"/>
            <a:ext cx="3630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6"/>
          </p:cNvCxnSpPr>
          <p:nvPr/>
        </p:nvCxnSpPr>
        <p:spPr>
          <a:xfrm flipH="1">
            <a:off x="7207394" y="3240376"/>
            <a:ext cx="3630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6"/>
            <a:endCxn id="35" idx="2"/>
          </p:cNvCxnSpPr>
          <p:nvPr/>
        </p:nvCxnSpPr>
        <p:spPr>
          <a:xfrm>
            <a:off x="7207394" y="3240376"/>
            <a:ext cx="3630324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  <a:endCxn id="32" idx="6"/>
          </p:cNvCxnSpPr>
          <p:nvPr/>
        </p:nvCxnSpPr>
        <p:spPr>
          <a:xfrm flipH="1" flipV="1">
            <a:off x="7207394" y="3240376"/>
            <a:ext cx="3630324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6"/>
            <a:endCxn id="33" idx="6"/>
          </p:cNvCxnSpPr>
          <p:nvPr/>
        </p:nvCxnSpPr>
        <p:spPr>
          <a:xfrm>
            <a:off x="7207394" y="3240376"/>
            <a:ext cx="0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6"/>
            <a:endCxn id="32" idx="6"/>
          </p:cNvCxnSpPr>
          <p:nvPr/>
        </p:nvCxnSpPr>
        <p:spPr>
          <a:xfrm flipV="1">
            <a:off x="7207394" y="3240376"/>
            <a:ext cx="0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6"/>
            <a:endCxn id="34" idx="2"/>
          </p:cNvCxnSpPr>
          <p:nvPr/>
        </p:nvCxnSpPr>
        <p:spPr>
          <a:xfrm flipV="1">
            <a:off x="7207394" y="3240376"/>
            <a:ext cx="3630324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2"/>
            <a:endCxn id="33" idx="6"/>
          </p:cNvCxnSpPr>
          <p:nvPr/>
        </p:nvCxnSpPr>
        <p:spPr>
          <a:xfrm flipH="1">
            <a:off x="7207394" y="3240376"/>
            <a:ext cx="3630324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6"/>
            <a:endCxn id="35" idx="2"/>
          </p:cNvCxnSpPr>
          <p:nvPr/>
        </p:nvCxnSpPr>
        <p:spPr>
          <a:xfrm>
            <a:off x="7207394" y="4942465"/>
            <a:ext cx="3630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3" idx="6"/>
          </p:cNvCxnSpPr>
          <p:nvPr/>
        </p:nvCxnSpPr>
        <p:spPr>
          <a:xfrm flipH="1">
            <a:off x="7207394" y="4942465"/>
            <a:ext cx="3630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  <a:endCxn id="35" idx="2"/>
          </p:cNvCxnSpPr>
          <p:nvPr/>
        </p:nvCxnSpPr>
        <p:spPr>
          <a:xfrm>
            <a:off x="10837718" y="3240376"/>
            <a:ext cx="0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2"/>
            <a:endCxn id="34" idx="2"/>
          </p:cNvCxnSpPr>
          <p:nvPr/>
        </p:nvCxnSpPr>
        <p:spPr>
          <a:xfrm flipV="1">
            <a:off x="10837718" y="3240376"/>
            <a:ext cx="0" cy="170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4"/>
            <a:endCxn id="32" idx="6"/>
          </p:cNvCxnSpPr>
          <p:nvPr/>
        </p:nvCxnSpPr>
        <p:spPr>
          <a:xfrm>
            <a:off x="6016771" y="2389692"/>
            <a:ext cx="1190623" cy="850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4"/>
            <a:endCxn id="34" idx="2"/>
          </p:cNvCxnSpPr>
          <p:nvPr/>
        </p:nvCxnSpPr>
        <p:spPr>
          <a:xfrm>
            <a:off x="6016771" y="2389692"/>
            <a:ext cx="4820947" cy="850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4"/>
            <a:endCxn id="33" idx="6"/>
          </p:cNvCxnSpPr>
          <p:nvPr/>
        </p:nvCxnSpPr>
        <p:spPr>
          <a:xfrm>
            <a:off x="6016771" y="2389692"/>
            <a:ext cx="1190623" cy="2552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4"/>
            <a:endCxn id="35" idx="2"/>
          </p:cNvCxnSpPr>
          <p:nvPr/>
        </p:nvCxnSpPr>
        <p:spPr>
          <a:xfrm>
            <a:off x="6016771" y="2389692"/>
            <a:ext cx="4820947" cy="2552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6"/>
            <a:endCxn id="6" idx="0"/>
          </p:cNvCxnSpPr>
          <p:nvPr/>
        </p:nvCxnSpPr>
        <p:spPr>
          <a:xfrm flipH="1">
            <a:off x="6016771" y="4942465"/>
            <a:ext cx="1190623" cy="851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2" idx="6"/>
            <a:endCxn id="6" idx="0"/>
          </p:cNvCxnSpPr>
          <p:nvPr/>
        </p:nvCxnSpPr>
        <p:spPr>
          <a:xfrm flipH="1">
            <a:off x="6016771" y="3240376"/>
            <a:ext cx="1190623" cy="2553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2"/>
            <a:endCxn id="6" idx="0"/>
          </p:cNvCxnSpPr>
          <p:nvPr/>
        </p:nvCxnSpPr>
        <p:spPr>
          <a:xfrm flipH="1">
            <a:off x="6016771" y="3240376"/>
            <a:ext cx="4820947" cy="2553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2"/>
            <a:endCxn id="6" idx="0"/>
          </p:cNvCxnSpPr>
          <p:nvPr/>
        </p:nvCxnSpPr>
        <p:spPr>
          <a:xfrm flipH="1">
            <a:off x="6016771" y="4942465"/>
            <a:ext cx="4820947" cy="851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1"/>
          <p:cNvSpPr txBox="1"/>
          <p:nvPr/>
        </p:nvSpPr>
        <p:spPr>
          <a:xfrm>
            <a:off x="1954849" y="1838623"/>
            <a:ext cx="242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Compare row first</a:t>
            </a:r>
            <a:endParaRPr lang="en-US" sz="2400" dirty="0"/>
          </a:p>
        </p:txBody>
      </p:sp>
      <p:sp>
        <p:nvSpPr>
          <p:cNvPr id="57" name="TextBox 70"/>
          <p:cNvSpPr txBox="1"/>
          <p:nvPr/>
        </p:nvSpPr>
        <p:spPr>
          <a:xfrm>
            <a:off x="7584950" y="1838623"/>
            <a:ext cx="2875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Compare column first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670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View Controller (MVC) architecture</a:t>
            </a:r>
          </a:p>
          <a:p>
            <a:pPr lvl="1"/>
            <a:r>
              <a:rPr lang="en-US" dirty="0" smtClean="0"/>
              <a:t>Keep User and Data separated</a:t>
            </a:r>
          </a:p>
          <a:p>
            <a:pPr lvl="1"/>
            <a:r>
              <a:rPr lang="en-US" dirty="0" smtClean="0"/>
              <a:t>Aided with organization of classes</a:t>
            </a:r>
          </a:p>
          <a:p>
            <a:pPr lvl="1"/>
            <a:r>
              <a:rPr lang="en-US" dirty="0" smtClean="0"/>
              <a:t>Good Practice</a:t>
            </a:r>
          </a:p>
          <a:p>
            <a:pPr lvl="2"/>
            <a:r>
              <a:rPr lang="en-US" dirty="0" smtClean="0"/>
              <a:t>Extensible, Modular</a:t>
            </a:r>
          </a:p>
          <a:p>
            <a:r>
              <a:rPr lang="en-US" dirty="0" smtClean="0"/>
              <a:t>Java Programming Language</a:t>
            </a:r>
          </a:p>
          <a:p>
            <a:pPr lvl="1"/>
            <a:r>
              <a:rPr lang="en-US" dirty="0" smtClean="0"/>
              <a:t>Safe</a:t>
            </a:r>
          </a:p>
          <a:p>
            <a:pPr lvl="1"/>
            <a:r>
              <a:rPr lang="en-US" dirty="0" smtClean="0"/>
              <a:t>Convenient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29" y="0"/>
            <a:ext cx="5077139" cy="3629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40" y="4315533"/>
            <a:ext cx="2792515" cy="167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7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15" y="7570"/>
            <a:ext cx="5685107" cy="6850430"/>
          </a:xfrm>
        </p:spPr>
      </p:pic>
    </p:spTree>
    <p:extLst>
      <p:ext uri="{BB962C8B-B14F-4D97-AF65-F5344CB8AC3E}">
        <p14:creationId xmlns:p14="http://schemas.microsoft.com/office/powerpoint/2010/main" val="86028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Heuristics are important</a:t>
            </a:r>
          </a:p>
          <a:p>
            <a:r>
              <a:rPr lang="en-US" dirty="0" smtClean="0"/>
              <a:t>AI is great at solving modeled problems</a:t>
            </a:r>
          </a:p>
          <a:p>
            <a:r>
              <a:rPr lang="en-US" dirty="0" smtClean="0"/>
              <a:t>MVC is better at organizing small programs than I thought!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0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your attention.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400" smtClean="0"/>
              <a:t>Image Credits:</a:t>
            </a:r>
            <a:endParaRPr lang="en-US" sz="1400" dirty="0" smtClean="0"/>
          </a:p>
          <a:p>
            <a:pPr lvl="2"/>
            <a:r>
              <a:rPr lang="en-US" sz="1200" dirty="0" smtClean="0"/>
              <a:t>java.net (minimax + logo)</a:t>
            </a:r>
          </a:p>
          <a:p>
            <a:pPr lvl="2"/>
            <a:r>
              <a:rPr lang="en-US" sz="1200" dirty="0" smtClean="0"/>
              <a:t>gry-online.pl (King’s Quest)</a:t>
            </a:r>
          </a:p>
          <a:p>
            <a:pPr lvl="2"/>
            <a:r>
              <a:rPr lang="en-US" sz="1200" dirty="0" smtClean="0"/>
              <a:t>web.stanford.edu</a:t>
            </a:r>
            <a:r>
              <a:rPr lang="en-US" sz="1200" dirty="0"/>
              <a:t>/~</a:t>
            </a:r>
            <a:r>
              <a:rPr lang="en-US" sz="1200" dirty="0" err="1" smtClean="0"/>
              <a:t>msirota</a:t>
            </a:r>
            <a:r>
              <a:rPr lang="en-US" sz="1200" dirty="0" smtClean="0"/>
              <a:t>/</a:t>
            </a:r>
            <a:r>
              <a:rPr lang="en-US" sz="1200" dirty="0" err="1" smtClean="0"/>
              <a:t>soco</a:t>
            </a:r>
            <a:r>
              <a:rPr lang="en-US" sz="1200" dirty="0" smtClean="0"/>
              <a:t>/alphabeta.html (Animation)</a:t>
            </a:r>
          </a:p>
          <a:p>
            <a:pPr lvl="2"/>
            <a:r>
              <a:rPr lang="en-US" sz="1200" dirty="0" smtClean="0"/>
              <a:t>Stackoverflow.com (MVC)</a:t>
            </a:r>
          </a:p>
          <a:p>
            <a:pPr lvl="2"/>
            <a:r>
              <a:rPr lang="en-US" sz="1200" dirty="0" smtClean="0"/>
              <a:t>Dilbert.com (comic)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Welcome</a:t>
            </a:r>
          </a:p>
          <a:p>
            <a:pPr lvl="1"/>
            <a:r>
              <a:rPr lang="en-US" dirty="0" smtClean="0"/>
              <a:t>Game Inspiration</a:t>
            </a:r>
          </a:p>
          <a:p>
            <a:pPr lvl="1"/>
            <a:r>
              <a:rPr lang="en-US" dirty="0" smtClean="0"/>
              <a:t>AI Techniques</a:t>
            </a:r>
          </a:p>
          <a:p>
            <a:pPr lvl="1"/>
            <a:r>
              <a:rPr lang="en-US" dirty="0" smtClean="0"/>
              <a:t>Program Structure</a:t>
            </a:r>
          </a:p>
          <a:p>
            <a:pPr lvl="1"/>
            <a:r>
              <a:rPr lang="en-US" dirty="0" smtClean="0"/>
              <a:t>What We Learned</a:t>
            </a:r>
          </a:p>
          <a:p>
            <a:pPr lvl="1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0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King’s Quest 2015 </a:t>
            </a:r>
            <a:r>
              <a:rPr lang="en-US" dirty="0" err="1" smtClean="0"/>
              <a:t>minigame</a:t>
            </a:r>
            <a:endParaRPr lang="en-US" dirty="0" smtClean="0"/>
          </a:p>
          <a:p>
            <a:pPr lvl="1"/>
            <a:r>
              <a:rPr lang="en-US" dirty="0" smtClean="0"/>
              <a:t>Turn-based gameplay</a:t>
            </a:r>
          </a:p>
          <a:p>
            <a:pPr lvl="1"/>
            <a:r>
              <a:rPr lang="en-US" dirty="0" smtClean="0"/>
              <a:t>Simplified rules</a:t>
            </a:r>
          </a:p>
          <a:p>
            <a:pPr lvl="1"/>
            <a:r>
              <a:rPr lang="en-US" dirty="0" smtClean="0"/>
              <a:t>4x4 board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83" y="24384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393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Game Elements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12986" y="2033099"/>
            <a:ext cx="4431322" cy="4431322"/>
            <a:chOff x="2907324" y="1957753"/>
            <a:chExt cx="4431322" cy="4431322"/>
          </a:xfrm>
        </p:grpSpPr>
        <p:sp>
          <p:nvSpPr>
            <p:cNvPr id="12" name="Rectangle 11"/>
            <p:cNvSpPr/>
            <p:nvPr/>
          </p:nvSpPr>
          <p:spPr>
            <a:xfrm>
              <a:off x="2907324" y="1957753"/>
              <a:ext cx="4431322" cy="44313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0"/>
              <a:endCxn id="12" idx="2"/>
            </p:cNvCxnSpPr>
            <p:nvPr/>
          </p:nvCxnSpPr>
          <p:spPr>
            <a:xfrm>
              <a:off x="5122985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1"/>
              <a:endCxn id="12" idx="3"/>
            </p:cNvCxnSpPr>
            <p:nvPr/>
          </p:nvCxnSpPr>
          <p:spPr>
            <a:xfrm>
              <a:off x="2907324" y="4173414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85846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24954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07324" y="3071446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07324" y="5228492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 flipH="1">
            <a:off x="7514493" y="4248760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Callout 6"/>
          <p:cNvSpPr/>
          <p:nvPr/>
        </p:nvSpPr>
        <p:spPr>
          <a:xfrm>
            <a:off x="7475726" y="2500373"/>
            <a:ext cx="812490" cy="580293"/>
          </a:xfrm>
          <a:prstGeom prst="rightArrowCallou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22"/>
          <p:cNvSpPr txBox="1"/>
          <p:nvPr/>
        </p:nvSpPr>
        <p:spPr>
          <a:xfrm>
            <a:off x="8475785" y="2438906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X 2</a:t>
            </a:r>
            <a:endParaRPr lang="en-US" sz="4000" dirty="0"/>
          </a:p>
        </p:txBody>
      </p:sp>
      <p:sp>
        <p:nvSpPr>
          <p:cNvPr id="9" name="TextBox 23"/>
          <p:cNvSpPr txBox="1"/>
          <p:nvPr/>
        </p:nvSpPr>
        <p:spPr>
          <a:xfrm>
            <a:off x="8478411" y="4281678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X 4</a:t>
            </a:r>
            <a:endParaRPr lang="en-US" sz="4000" dirty="0"/>
          </a:p>
        </p:txBody>
      </p:sp>
      <p:sp>
        <p:nvSpPr>
          <p:cNvPr id="10" name="TextBox 24"/>
          <p:cNvSpPr txBox="1"/>
          <p:nvPr/>
        </p:nvSpPr>
        <p:spPr>
          <a:xfrm>
            <a:off x="7475726" y="2033099"/>
            <a:ext cx="131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Player Piece</a:t>
            </a:r>
            <a:endParaRPr lang="en-US" dirty="0"/>
          </a:p>
        </p:txBody>
      </p:sp>
      <p:sp>
        <p:nvSpPr>
          <p:cNvPr id="11" name="TextBox 26"/>
          <p:cNvSpPr txBox="1"/>
          <p:nvPr/>
        </p:nvSpPr>
        <p:spPr>
          <a:xfrm>
            <a:off x="7514493" y="3681890"/>
            <a:ext cx="16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Reflecting Piece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1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393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Starting Position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76077" y="2033099"/>
            <a:ext cx="4431322" cy="4431322"/>
            <a:chOff x="2907324" y="1957753"/>
            <a:chExt cx="4431322" cy="4431322"/>
          </a:xfrm>
        </p:grpSpPr>
        <p:sp>
          <p:nvSpPr>
            <p:cNvPr id="12" name="Rectangle 11"/>
            <p:cNvSpPr/>
            <p:nvPr/>
          </p:nvSpPr>
          <p:spPr>
            <a:xfrm>
              <a:off x="2907324" y="1957753"/>
              <a:ext cx="4431322" cy="44313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0"/>
              <a:endCxn id="12" idx="2"/>
            </p:cNvCxnSpPr>
            <p:nvPr/>
          </p:nvCxnSpPr>
          <p:spPr>
            <a:xfrm>
              <a:off x="5122985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1"/>
              <a:endCxn id="12" idx="3"/>
            </p:cNvCxnSpPr>
            <p:nvPr/>
          </p:nvCxnSpPr>
          <p:spPr>
            <a:xfrm>
              <a:off x="2907324" y="4173414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85846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24954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07324" y="3071446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07324" y="5228492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 flipH="1">
            <a:off x="6255861" y="4389438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Callout 6"/>
          <p:cNvSpPr/>
          <p:nvPr/>
        </p:nvSpPr>
        <p:spPr>
          <a:xfrm>
            <a:off x="4055985" y="5593983"/>
            <a:ext cx="812490" cy="580293"/>
          </a:xfrm>
          <a:prstGeom prst="rightArrowCallou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136307" y="3310915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>
            <a:off x="6255861" y="3310914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5136307" y="4365992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Callout 10"/>
          <p:cNvSpPr/>
          <p:nvPr/>
        </p:nvSpPr>
        <p:spPr>
          <a:xfrm rot="10800000">
            <a:off x="7338646" y="2299799"/>
            <a:ext cx="812490" cy="580293"/>
          </a:xfrm>
          <a:prstGeom prst="rightArrowCallou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38200" y="2455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Fewest Potential Moves Ply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8200" y="1571082"/>
            <a:ext cx="4431322" cy="4431322"/>
            <a:chOff x="2907324" y="1957753"/>
            <a:chExt cx="4431322" cy="4431322"/>
          </a:xfrm>
        </p:grpSpPr>
        <p:sp>
          <p:nvSpPr>
            <p:cNvPr id="39" name="Rectangle 38"/>
            <p:cNvSpPr/>
            <p:nvPr/>
          </p:nvSpPr>
          <p:spPr>
            <a:xfrm>
              <a:off x="2907324" y="1957753"/>
              <a:ext cx="4431322" cy="44313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9" idx="0"/>
              <a:endCxn id="39" idx="2"/>
            </p:cNvCxnSpPr>
            <p:nvPr/>
          </p:nvCxnSpPr>
          <p:spPr>
            <a:xfrm>
              <a:off x="5122985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  <a:endCxn id="39" idx="3"/>
            </p:cNvCxnSpPr>
            <p:nvPr/>
          </p:nvCxnSpPr>
          <p:spPr>
            <a:xfrm>
              <a:off x="2907324" y="4173414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85846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224954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907324" y="3071446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907324" y="5228492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>
          <a:xfrm flipH="1">
            <a:off x="3217984" y="3927421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Callout 4"/>
          <p:cNvSpPr/>
          <p:nvPr/>
        </p:nvSpPr>
        <p:spPr>
          <a:xfrm>
            <a:off x="1018108" y="5131966"/>
            <a:ext cx="812490" cy="580293"/>
          </a:xfrm>
          <a:prstGeom prst="rightArrowCallou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90600" y="3927421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>
            <a:off x="2098429" y="4967010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>
            <a:off x="2098430" y="3903975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Callout 8"/>
          <p:cNvSpPr/>
          <p:nvPr/>
        </p:nvSpPr>
        <p:spPr>
          <a:xfrm rot="10800000">
            <a:off x="3161630" y="5130366"/>
            <a:ext cx="812490" cy="580293"/>
          </a:xfrm>
          <a:prstGeom prst="rightArrowCallou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2478" y="1571082"/>
            <a:ext cx="4431322" cy="4431322"/>
            <a:chOff x="2907324" y="1957753"/>
            <a:chExt cx="4431322" cy="4431322"/>
          </a:xfrm>
        </p:grpSpPr>
        <p:sp>
          <p:nvSpPr>
            <p:cNvPr id="32" name="Rectangle 31"/>
            <p:cNvSpPr/>
            <p:nvPr/>
          </p:nvSpPr>
          <p:spPr>
            <a:xfrm>
              <a:off x="2907324" y="1957753"/>
              <a:ext cx="4431322" cy="44313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0"/>
              <a:endCxn id="32" idx="2"/>
            </p:cNvCxnSpPr>
            <p:nvPr/>
          </p:nvCxnSpPr>
          <p:spPr>
            <a:xfrm>
              <a:off x="5122985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2" idx="1"/>
              <a:endCxn id="32" idx="3"/>
            </p:cNvCxnSpPr>
            <p:nvPr/>
          </p:nvCxnSpPr>
          <p:spPr>
            <a:xfrm>
              <a:off x="2907324" y="4173414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85846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224954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907324" y="3071446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907324" y="5228492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H="1">
            <a:off x="9302262" y="3927421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Callout 11"/>
          <p:cNvSpPr/>
          <p:nvPr/>
        </p:nvSpPr>
        <p:spPr>
          <a:xfrm>
            <a:off x="7102386" y="5131966"/>
            <a:ext cx="812490" cy="580293"/>
          </a:xfrm>
          <a:prstGeom prst="rightArrowCallou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 flipH="1">
            <a:off x="8182707" y="4967010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>
            <a:off x="8182708" y="3903975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Callout 14"/>
          <p:cNvSpPr/>
          <p:nvPr/>
        </p:nvSpPr>
        <p:spPr>
          <a:xfrm rot="10800000">
            <a:off x="9245908" y="5130366"/>
            <a:ext cx="812490" cy="580293"/>
          </a:xfrm>
          <a:prstGeom prst="rightArrowCallou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 flipH="1">
            <a:off x="7102023" y="3918094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1722150" y="6089262"/>
            <a:ext cx="26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7 Possible moves</a:t>
            </a:r>
            <a:endParaRPr lang="en-US" sz="2800" dirty="0"/>
          </a:p>
        </p:txBody>
      </p:sp>
      <p:sp>
        <p:nvSpPr>
          <p:cNvPr id="18" name="TextBox 50"/>
          <p:cNvSpPr txBox="1"/>
          <p:nvPr/>
        </p:nvSpPr>
        <p:spPr>
          <a:xfrm>
            <a:off x="7806428" y="6089262"/>
            <a:ext cx="26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9</a:t>
            </a:r>
            <a:r>
              <a:rPr lang="en-US" sz="2800" dirty="0" smtClean="0"/>
              <a:t> Possible moves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5915891" y="3454867"/>
            <a:ext cx="540327" cy="472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997423" y="4882523"/>
            <a:ext cx="400168" cy="416757"/>
            <a:chOff x="5484800" y="2059538"/>
            <a:chExt cx="1002326" cy="1043880"/>
          </a:xfrm>
        </p:grpSpPr>
        <p:sp>
          <p:nvSpPr>
            <p:cNvPr id="30" name="Block Arc 29"/>
            <p:cNvSpPr/>
            <p:nvPr/>
          </p:nvSpPr>
          <p:spPr>
            <a:xfrm>
              <a:off x="5624945" y="2059538"/>
              <a:ext cx="706582" cy="744843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84800" y="2426097"/>
              <a:ext cx="1002326" cy="6773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19821" y="4888711"/>
            <a:ext cx="400168" cy="416757"/>
            <a:chOff x="5484800" y="2059538"/>
            <a:chExt cx="1002326" cy="1043880"/>
          </a:xfrm>
        </p:grpSpPr>
        <p:sp>
          <p:nvSpPr>
            <p:cNvPr id="28" name="Block Arc 27"/>
            <p:cNvSpPr/>
            <p:nvPr/>
          </p:nvSpPr>
          <p:spPr>
            <a:xfrm>
              <a:off x="5624945" y="2059538"/>
              <a:ext cx="706582" cy="744843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4800" y="2426097"/>
              <a:ext cx="1002326" cy="6773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19821" y="3866909"/>
            <a:ext cx="400168" cy="416757"/>
            <a:chOff x="5484800" y="2059538"/>
            <a:chExt cx="1002326" cy="1043880"/>
          </a:xfrm>
        </p:grpSpPr>
        <p:sp>
          <p:nvSpPr>
            <p:cNvPr id="26" name="Block Arc 25"/>
            <p:cNvSpPr/>
            <p:nvPr/>
          </p:nvSpPr>
          <p:spPr>
            <a:xfrm>
              <a:off x="5624945" y="2059538"/>
              <a:ext cx="706582" cy="744843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4800" y="2426097"/>
              <a:ext cx="1002326" cy="6773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97423" y="4273171"/>
            <a:ext cx="400168" cy="416757"/>
            <a:chOff x="5484800" y="2059538"/>
            <a:chExt cx="1002326" cy="1043880"/>
          </a:xfrm>
        </p:grpSpPr>
        <p:sp>
          <p:nvSpPr>
            <p:cNvPr id="24" name="Block Arc 23"/>
            <p:cNvSpPr/>
            <p:nvPr/>
          </p:nvSpPr>
          <p:spPr>
            <a:xfrm>
              <a:off x="5624945" y="2059538"/>
              <a:ext cx="706582" cy="744843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4800" y="2426097"/>
              <a:ext cx="1002326" cy="6773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696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38200" y="2455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Most Potential Moves Ply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8200" y="1571082"/>
            <a:ext cx="4431322" cy="4431322"/>
            <a:chOff x="2907324" y="1957753"/>
            <a:chExt cx="4431322" cy="4431322"/>
          </a:xfrm>
        </p:grpSpPr>
        <p:sp>
          <p:nvSpPr>
            <p:cNvPr id="33" name="Rectangle 32"/>
            <p:cNvSpPr/>
            <p:nvPr/>
          </p:nvSpPr>
          <p:spPr>
            <a:xfrm>
              <a:off x="2907324" y="1957753"/>
              <a:ext cx="4431322" cy="44313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3" idx="0"/>
              <a:endCxn id="33" idx="2"/>
            </p:cNvCxnSpPr>
            <p:nvPr/>
          </p:nvCxnSpPr>
          <p:spPr>
            <a:xfrm>
              <a:off x="5122985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1"/>
              <a:endCxn id="33" idx="3"/>
            </p:cNvCxnSpPr>
            <p:nvPr/>
          </p:nvCxnSpPr>
          <p:spPr>
            <a:xfrm>
              <a:off x="2907324" y="4173414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985846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224954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907324" y="3071446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07324" y="5228492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>
          <a:xfrm flipH="1">
            <a:off x="4337095" y="3873602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Callout 4"/>
          <p:cNvSpPr/>
          <p:nvPr/>
        </p:nvSpPr>
        <p:spPr>
          <a:xfrm>
            <a:off x="2135595" y="1808473"/>
            <a:ext cx="812490" cy="580293"/>
          </a:xfrm>
          <a:prstGeom prst="rightArrowCallou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07929" y="2819590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>
            <a:off x="3217984" y="2819787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>
            <a:off x="2098430" y="3903975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Callout 8"/>
          <p:cNvSpPr/>
          <p:nvPr/>
        </p:nvSpPr>
        <p:spPr>
          <a:xfrm rot="10800000">
            <a:off x="3161630" y="5130366"/>
            <a:ext cx="812490" cy="580293"/>
          </a:xfrm>
          <a:prstGeom prst="rightArrowCallou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8"/>
          <p:cNvSpPr txBox="1"/>
          <p:nvPr/>
        </p:nvSpPr>
        <p:spPr>
          <a:xfrm>
            <a:off x="1722150" y="6089262"/>
            <a:ext cx="28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23 Possible moves</a:t>
            </a:r>
            <a:endParaRPr lang="en-US" sz="2800" dirty="0"/>
          </a:p>
        </p:txBody>
      </p:sp>
      <p:sp>
        <p:nvSpPr>
          <p:cNvPr id="11" name="TextBox 50"/>
          <p:cNvSpPr txBox="1"/>
          <p:nvPr/>
        </p:nvSpPr>
        <p:spPr>
          <a:xfrm>
            <a:off x="7806428" y="6089262"/>
            <a:ext cx="28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23 Possible moves</a:t>
            </a:r>
            <a:endParaRPr lang="en-US" sz="2800" dirty="0"/>
          </a:p>
        </p:txBody>
      </p:sp>
      <p:sp>
        <p:nvSpPr>
          <p:cNvPr id="12" name="Right Arrow 11"/>
          <p:cNvSpPr/>
          <p:nvPr/>
        </p:nvSpPr>
        <p:spPr>
          <a:xfrm>
            <a:off x="5915891" y="3454867"/>
            <a:ext cx="540327" cy="472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922478" y="1571082"/>
            <a:ext cx="4431322" cy="4431322"/>
            <a:chOff x="2907324" y="1957753"/>
            <a:chExt cx="4431322" cy="4431322"/>
          </a:xfrm>
        </p:grpSpPr>
        <p:sp>
          <p:nvSpPr>
            <p:cNvPr id="26" name="Rectangle 25"/>
            <p:cNvSpPr/>
            <p:nvPr/>
          </p:nvSpPr>
          <p:spPr>
            <a:xfrm>
              <a:off x="2907324" y="1957753"/>
              <a:ext cx="4431322" cy="44313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2"/>
            </p:cNvCxnSpPr>
            <p:nvPr/>
          </p:nvCxnSpPr>
          <p:spPr>
            <a:xfrm>
              <a:off x="5122985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6" idx="1"/>
              <a:endCxn id="26" idx="3"/>
            </p:cNvCxnSpPr>
            <p:nvPr/>
          </p:nvCxnSpPr>
          <p:spPr>
            <a:xfrm>
              <a:off x="2907324" y="4173414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85846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224954" y="1957753"/>
              <a:ext cx="0" cy="4431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907324" y="3071446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907324" y="5228492"/>
              <a:ext cx="4431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10421373" y="3873602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Callout 14"/>
          <p:cNvSpPr/>
          <p:nvPr/>
        </p:nvSpPr>
        <p:spPr>
          <a:xfrm rot="5400000">
            <a:off x="8163324" y="1824261"/>
            <a:ext cx="812490" cy="580293"/>
          </a:xfrm>
          <a:prstGeom prst="rightArrowCallou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092207" y="2819590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>
            <a:off x="9302262" y="2819787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>
            <a:off x="8182708" y="3903975"/>
            <a:ext cx="773723" cy="77372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Callout 18"/>
          <p:cNvSpPr/>
          <p:nvPr/>
        </p:nvSpPr>
        <p:spPr>
          <a:xfrm rot="10800000">
            <a:off x="9245908" y="5130366"/>
            <a:ext cx="812490" cy="580293"/>
          </a:xfrm>
          <a:prstGeom prst="rightArrowCallou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095986" y="1658712"/>
            <a:ext cx="400168" cy="416757"/>
            <a:chOff x="5484800" y="2059538"/>
            <a:chExt cx="1002326" cy="1043880"/>
          </a:xfrm>
        </p:grpSpPr>
        <p:sp>
          <p:nvSpPr>
            <p:cNvPr id="24" name="Block Arc 23"/>
            <p:cNvSpPr/>
            <p:nvPr/>
          </p:nvSpPr>
          <p:spPr>
            <a:xfrm>
              <a:off x="5624945" y="2059538"/>
              <a:ext cx="706582" cy="744843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4800" y="2426097"/>
              <a:ext cx="1002326" cy="6773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19821" y="4888711"/>
            <a:ext cx="400168" cy="416757"/>
            <a:chOff x="5484800" y="2059538"/>
            <a:chExt cx="1002326" cy="1043880"/>
          </a:xfrm>
        </p:grpSpPr>
        <p:sp>
          <p:nvSpPr>
            <p:cNvPr id="22" name="Block Arc 21"/>
            <p:cNvSpPr/>
            <p:nvPr/>
          </p:nvSpPr>
          <p:spPr>
            <a:xfrm>
              <a:off x="5624945" y="2059538"/>
              <a:ext cx="706582" cy="744843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4800" y="2426097"/>
              <a:ext cx="1002326" cy="6773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7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Minimax Variant</a:t>
            </a:r>
          </a:p>
          <a:p>
            <a:r>
              <a:rPr lang="en-US" dirty="0" smtClean="0"/>
              <a:t>Game Tree</a:t>
            </a:r>
          </a:p>
          <a:p>
            <a:pPr lvl="1"/>
            <a:r>
              <a:rPr lang="en-US" dirty="0" smtClean="0"/>
              <a:t>Nodes of </a:t>
            </a:r>
            <a:r>
              <a:rPr lang="en-US" dirty="0" err="1" smtClean="0"/>
              <a:t>GameStates</a:t>
            </a:r>
            <a:endParaRPr lang="en-US" dirty="0" smtClean="0"/>
          </a:p>
          <a:p>
            <a:pPr lvl="1"/>
            <a:r>
              <a:rPr lang="en-US" dirty="0"/>
              <a:t>Value Assigned </a:t>
            </a:r>
            <a:endParaRPr lang="en-US" dirty="0" smtClean="0"/>
          </a:p>
          <a:p>
            <a:pPr lvl="2"/>
            <a:r>
              <a:rPr lang="en-US" dirty="0" smtClean="0"/>
              <a:t>Heuristic + Sub-Heuristic </a:t>
            </a:r>
          </a:p>
          <a:p>
            <a:pPr lvl="2"/>
            <a:r>
              <a:rPr lang="en-US" dirty="0" smtClean="0"/>
              <a:t>(Chase: pronounced </a:t>
            </a:r>
            <a:r>
              <a:rPr lang="en-US" b="1" u="sng" dirty="0" err="1" smtClean="0"/>
              <a:t>hyoo-ris-tik</a:t>
            </a:r>
            <a:r>
              <a:rPr lang="en-US" b="1" dirty="0" smtClean="0"/>
              <a:t>!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A-B Pruning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83302"/>
            <a:ext cx="4762500" cy="3590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4564612"/>
            <a:ext cx="6619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3714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Alpha Beta Tree Size for Single Ply</a:t>
            </a:r>
            <a:endParaRPr lang="en-US" dirty="0"/>
          </a:p>
        </p:txBody>
      </p:sp>
      <p:sp>
        <p:nvSpPr>
          <p:cNvPr id="5" name="TextBox 50"/>
          <p:cNvSpPr txBox="1"/>
          <p:nvPr/>
        </p:nvSpPr>
        <p:spPr>
          <a:xfrm>
            <a:off x="7741247" y="5532421"/>
            <a:ext cx="33772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Most Potential Leaves</a:t>
            </a:r>
          </a:p>
          <a:p>
            <a:pPr algn="ctr"/>
            <a:r>
              <a:rPr lang="en-US" sz="2800" dirty="0" smtClean="0"/>
              <a:t>23 x 23 = 529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8439801" y="2154235"/>
            <a:ext cx="727364" cy="727364"/>
            <a:chOff x="838200" y="1690688"/>
            <a:chExt cx="4431322" cy="4431322"/>
          </a:xfrm>
        </p:grpSpPr>
        <p:grpSp>
          <p:nvGrpSpPr>
            <p:cNvPr id="116" name="Group 115"/>
            <p:cNvGrpSpPr/>
            <p:nvPr/>
          </p:nvGrpSpPr>
          <p:grpSpPr>
            <a:xfrm>
              <a:off x="838200" y="1690688"/>
              <a:ext cx="4431322" cy="4431322"/>
              <a:chOff x="2907324" y="1957753"/>
              <a:chExt cx="4431322" cy="4431322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907324" y="1957753"/>
                <a:ext cx="4431322" cy="44313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6" idx="0"/>
                <a:endCxn id="126" idx="2"/>
              </p:cNvCxnSpPr>
              <p:nvPr/>
            </p:nvCxnSpPr>
            <p:spPr>
              <a:xfrm>
                <a:off x="5122985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26" idx="1"/>
                <a:endCxn id="126" idx="3"/>
              </p:cNvCxnSpPr>
              <p:nvPr/>
            </p:nvCxnSpPr>
            <p:spPr>
              <a:xfrm>
                <a:off x="2907324" y="4173414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3985846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6224954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907324" y="3071446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907324" y="5228492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Straight Connector 116"/>
            <p:cNvCxnSpPr/>
            <p:nvPr/>
          </p:nvCxnSpPr>
          <p:spPr>
            <a:xfrm flipH="1">
              <a:off x="4337095" y="3993208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ight Arrow Callout 117"/>
            <p:cNvSpPr/>
            <p:nvPr/>
          </p:nvSpPr>
          <p:spPr>
            <a:xfrm>
              <a:off x="2135595" y="1928079"/>
              <a:ext cx="812490" cy="580293"/>
            </a:xfrm>
            <a:prstGeom prst="rightArrowCallou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1007929" y="2939196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 flipH="1">
              <a:off x="3217984" y="2939393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 flipH="1">
              <a:off x="2098430" y="4023581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ight Arrow Callout 121"/>
            <p:cNvSpPr/>
            <p:nvPr/>
          </p:nvSpPr>
          <p:spPr>
            <a:xfrm rot="10800000">
              <a:off x="3161630" y="5249972"/>
              <a:ext cx="812490" cy="580293"/>
            </a:xfrm>
            <a:prstGeom prst="rightArrowCallou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119821" y="5008317"/>
              <a:ext cx="400168" cy="416757"/>
              <a:chOff x="5484800" y="2059538"/>
              <a:chExt cx="1002326" cy="1043880"/>
            </a:xfrm>
          </p:grpSpPr>
          <p:sp>
            <p:nvSpPr>
              <p:cNvPr id="124" name="Block Arc 123"/>
              <p:cNvSpPr/>
              <p:nvPr/>
            </p:nvSpPr>
            <p:spPr>
              <a:xfrm>
                <a:off x="5624945" y="2059538"/>
                <a:ext cx="706582" cy="744843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484800" y="2426097"/>
                <a:ext cx="1002326" cy="67732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7803797" y="3362112"/>
            <a:ext cx="727364" cy="727364"/>
            <a:chOff x="838200" y="1690688"/>
            <a:chExt cx="4431322" cy="4431322"/>
          </a:xfrm>
        </p:grpSpPr>
        <p:grpSp>
          <p:nvGrpSpPr>
            <p:cNvPr id="99" name="Group 98"/>
            <p:cNvGrpSpPr/>
            <p:nvPr/>
          </p:nvGrpSpPr>
          <p:grpSpPr>
            <a:xfrm>
              <a:off x="838200" y="1690688"/>
              <a:ext cx="4431322" cy="4431322"/>
              <a:chOff x="2907324" y="1957753"/>
              <a:chExt cx="4431322" cy="4431322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2907324" y="1957753"/>
                <a:ext cx="4431322" cy="44313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10" name="Straight Connector 109"/>
              <p:cNvCxnSpPr>
                <a:stCxn id="109" idx="0"/>
                <a:endCxn id="109" idx="2"/>
              </p:cNvCxnSpPr>
              <p:nvPr/>
            </p:nvCxnSpPr>
            <p:spPr>
              <a:xfrm>
                <a:off x="5122985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9" idx="1"/>
                <a:endCxn id="109" idx="3"/>
              </p:cNvCxnSpPr>
              <p:nvPr/>
            </p:nvCxnSpPr>
            <p:spPr>
              <a:xfrm>
                <a:off x="2907324" y="4173414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985846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224954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907324" y="3071446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2907324" y="5228492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/>
          </p:nvCxnSpPr>
          <p:spPr>
            <a:xfrm flipH="1">
              <a:off x="4337095" y="3993208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ight Arrow Callout 100"/>
            <p:cNvSpPr/>
            <p:nvPr/>
          </p:nvSpPr>
          <p:spPr>
            <a:xfrm>
              <a:off x="2135595" y="1928079"/>
              <a:ext cx="812490" cy="580293"/>
            </a:xfrm>
            <a:prstGeom prst="rightArrowCallou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1007929" y="2939196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>
              <a:off x="3217984" y="2939393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>
              <a:off x="2098430" y="4023581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ight Arrow Callout 104"/>
            <p:cNvSpPr/>
            <p:nvPr/>
          </p:nvSpPr>
          <p:spPr>
            <a:xfrm rot="10800000">
              <a:off x="3161630" y="5249972"/>
              <a:ext cx="812490" cy="580293"/>
            </a:xfrm>
            <a:prstGeom prst="rightArrowCallou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3119821" y="5008317"/>
              <a:ext cx="400168" cy="416757"/>
              <a:chOff x="5484800" y="2059538"/>
              <a:chExt cx="1002326" cy="1043880"/>
            </a:xfrm>
          </p:grpSpPr>
          <p:sp>
            <p:nvSpPr>
              <p:cNvPr id="107" name="Block Arc 106"/>
              <p:cNvSpPr/>
              <p:nvPr/>
            </p:nvSpPr>
            <p:spPr>
              <a:xfrm>
                <a:off x="5624945" y="2059538"/>
                <a:ext cx="706582" cy="744843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484800" y="2426097"/>
                <a:ext cx="1002326" cy="67732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399322" y="4625371"/>
            <a:ext cx="727364" cy="727364"/>
            <a:chOff x="838200" y="1690688"/>
            <a:chExt cx="4431322" cy="4431322"/>
          </a:xfrm>
        </p:grpSpPr>
        <p:grpSp>
          <p:nvGrpSpPr>
            <p:cNvPr id="82" name="Group 81"/>
            <p:cNvGrpSpPr/>
            <p:nvPr/>
          </p:nvGrpSpPr>
          <p:grpSpPr>
            <a:xfrm>
              <a:off x="838200" y="1690688"/>
              <a:ext cx="4431322" cy="4431322"/>
              <a:chOff x="2907324" y="1957753"/>
              <a:chExt cx="4431322" cy="4431322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907324" y="1957753"/>
                <a:ext cx="4431322" cy="44313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>
                <a:stCxn id="92" idx="0"/>
                <a:endCxn id="92" idx="2"/>
              </p:cNvCxnSpPr>
              <p:nvPr/>
            </p:nvCxnSpPr>
            <p:spPr>
              <a:xfrm>
                <a:off x="5122985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92" idx="1"/>
                <a:endCxn id="92" idx="3"/>
              </p:cNvCxnSpPr>
              <p:nvPr/>
            </p:nvCxnSpPr>
            <p:spPr>
              <a:xfrm>
                <a:off x="2907324" y="4173414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985846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224954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2907324" y="3071446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2907324" y="5228492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/>
            <p:cNvCxnSpPr/>
            <p:nvPr/>
          </p:nvCxnSpPr>
          <p:spPr>
            <a:xfrm flipH="1">
              <a:off x="4337095" y="3993208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Arrow Callout 83"/>
            <p:cNvSpPr/>
            <p:nvPr/>
          </p:nvSpPr>
          <p:spPr>
            <a:xfrm>
              <a:off x="2135595" y="1928079"/>
              <a:ext cx="812490" cy="580293"/>
            </a:xfrm>
            <a:prstGeom prst="rightArrowCallou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1007929" y="2939196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>
              <a:off x="3217984" y="2939393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>
              <a:off x="2098430" y="4023581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ight Arrow Callout 87"/>
            <p:cNvSpPr/>
            <p:nvPr/>
          </p:nvSpPr>
          <p:spPr>
            <a:xfrm rot="10800000">
              <a:off x="3161630" y="5249972"/>
              <a:ext cx="812490" cy="580293"/>
            </a:xfrm>
            <a:prstGeom prst="rightArrowCallou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3119821" y="5008317"/>
              <a:ext cx="400168" cy="416757"/>
              <a:chOff x="5484800" y="2059538"/>
              <a:chExt cx="1002326" cy="1043880"/>
            </a:xfrm>
          </p:grpSpPr>
          <p:sp>
            <p:nvSpPr>
              <p:cNvPr id="90" name="Block Arc 89"/>
              <p:cNvSpPr/>
              <p:nvPr/>
            </p:nvSpPr>
            <p:spPr>
              <a:xfrm>
                <a:off x="5624945" y="2059538"/>
                <a:ext cx="706582" cy="744843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484800" y="2426097"/>
                <a:ext cx="1002326" cy="67732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sp>
        <p:nvSpPr>
          <p:cNvPr id="9" name="TextBox 22"/>
          <p:cNvSpPr txBox="1"/>
          <p:nvPr/>
        </p:nvSpPr>
        <p:spPr>
          <a:xfrm>
            <a:off x="8786120" y="3451641"/>
            <a:ext cx="2052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. . .   X 23</a:t>
            </a:r>
            <a:endParaRPr lang="en-US" sz="4000" dirty="0"/>
          </a:p>
        </p:txBody>
      </p:sp>
      <p:sp>
        <p:nvSpPr>
          <p:cNvPr id="10" name="TextBox 98"/>
          <p:cNvSpPr txBox="1"/>
          <p:nvPr/>
        </p:nvSpPr>
        <p:spPr>
          <a:xfrm>
            <a:off x="8439801" y="4643657"/>
            <a:ext cx="2052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. . .   X 23</a:t>
            </a:r>
            <a:endParaRPr lang="en-US" sz="4000" dirty="0"/>
          </a:p>
        </p:txBody>
      </p:sp>
      <p:cxnSp>
        <p:nvCxnSpPr>
          <p:cNvPr id="11" name="Straight Arrow Connector 10"/>
          <p:cNvCxnSpPr>
            <a:stCxn id="126" idx="2"/>
          </p:cNvCxnSpPr>
          <p:nvPr/>
        </p:nvCxnSpPr>
        <p:spPr>
          <a:xfrm flipH="1">
            <a:off x="8467661" y="2881599"/>
            <a:ext cx="335822" cy="325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26" idx="2"/>
          </p:cNvCxnSpPr>
          <p:nvPr/>
        </p:nvCxnSpPr>
        <p:spPr>
          <a:xfrm>
            <a:off x="8803483" y="2881599"/>
            <a:ext cx="210632" cy="325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9" idx="2"/>
          </p:cNvCxnSpPr>
          <p:nvPr/>
        </p:nvCxnSpPr>
        <p:spPr>
          <a:xfrm flipH="1">
            <a:off x="7895157" y="4089476"/>
            <a:ext cx="272322" cy="364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9" idx="2"/>
          </p:cNvCxnSpPr>
          <p:nvPr/>
        </p:nvCxnSpPr>
        <p:spPr>
          <a:xfrm>
            <a:off x="8167479" y="4089476"/>
            <a:ext cx="363682" cy="364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99"/>
          <p:cNvSpPr txBox="1"/>
          <p:nvPr/>
        </p:nvSpPr>
        <p:spPr>
          <a:xfrm>
            <a:off x="2778814" y="5532421"/>
            <a:ext cx="3380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Least Potential Leaves</a:t>
            </a:r>
          </a:p>
          <a:p>
            <a:pPr algn="ctr"/>
            <a:r>
              <a:rPr lang="en-US" sz="2800" dirty="0"/>
              <a:t>9</a:t>
            </a:r>
            <a:r>
              <a:rPr lang="en-US" sz="2800" dirty="0" smtClean="0"/>
              <a:t> x 7 = 63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78970" y="2154235"/>
            <a:ext cx="727364" cy="727364"/>
            <a:chOff x="838200" y="1690688"/>
            <a:chExt cx="4431322" cy="4431322"/>
          </a:xfrm>
        </p:grpSpPr>
        <p:grpSp>
          <p:nvGrpSpPr>
            <p:cNvPr id="65" name="Group 64"/>
            <p:cNvGrpSpPr/>
            <p:nvPr/>
          </p:nvGrpSpPr>
          <p:grpSpPr>
            <a:xfrm>
              <a:off x="838200" y="1690688"/>
              <a:ext cx="4431322" cy="4431322"/>
              <a:chOff x="2907324" y="1957753"/>
              <a:chExt cx="4431322" cy="443132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907324" y="1957753"/>
                <a:ext cx="4431322" cy="44313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5" idx="0"/>
                <a:endCxn id="75" idx="2"/>
              </p:cNvCxnSpPr>
              <p:nvPr/>
            </p:nvCxnSpPr>
            <p:spPr>
              <a:xfrm>
                <a:off x="5122985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5" idx="1"/>
                <a:endCxn id="75" idx="3"/>
              </p:cNvCxnSpPr>
              <p:nvPr/>
            </p:nvCxnSpPr>
            <p:spPr>
              <a:xfrm>
                <a:off x="2907324" y="4173414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985846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224954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07324" y="3071446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907324" y="5228492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 flipH="1">
              <a:off x="4337095" y="3993208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ight Arrow Callout 66"/>
            <p:cNvSpPr/>
            <p:nvPr/>
          </p:nvSpPr>
          <p:spPr>
            <a:xfrm>
              <a:off x="2135595" y="1928079"/>
              <a:ext cx="812490" cy="580293"/>
            </a:xfrm>
            <a:prstGeom prst="rightArrowCallou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1007929" y="2939196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3217984" y="2939393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>
              <a:off x="2098430" y="4023581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ight Arrow Callout 70"/>
            <p:cNvSpPr/>
            <p:nvPr/>
          </p:nvSpPr>
          <p:spPr>
            <a:xfrm rot="10800000">
              <a:off x="3161630" y="5249972"/>
              <a:ext cx="812490" cy="580293"/>
            </a:xfrm>
            <a:prstGeom prst="rightArrowCallou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3119821" y="5008317"/>
              <a:ext cx="400168" cy="416757"/>
              <a:chOff x="5484800" y="2059538"/>
              <a:chExt cx="1002326" cy="1043880"/>
            </a:xfrm>
          </p:grpSpPr>
          <p:sp>
            <p:nvSpPr>
              <p:cNvPr id="73" name="Block Arc 72"/>
              <p:cNvSpPr/>
              <p:nvPr/>
            </p:nvSpPr>
            <p:spPr>
              <a:xfrm>
                <a:off x="5624945" y="2059538"/>
                <a:ext cx="706582" cy="744843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484800" y="2426097"/>
                <a:ext cx="1002326" cy="67732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842966" y="3362112"/>
            <a:ext cx="727364" cy="727364"/>
            <a:chOff x="838200" y="1690688"/>
            <a:chExt cx="4431322" cy="4431322"/>
          </a:xfrm>
        </p:grpSpPr>
        <p:grpSp>
          <p:nvGrpSpPr>
            <p:cNvPr id="48" name="Group 47"/>
            <p:cNvGrpSpPr/>
            <p:nvPr/>
          </p:nvGrpSpPr>
          <p:grpSpPr>
            <a:xfrm>
              <a:off x="838200" y="1690688"/>
              <a:ext cx="4431322" cy="4431322"/>
              <a:chOff x="2907324" y="1957753"/>
              <a:chExt cx="4431322" cy="44313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907324" y="1957753"/>
                <a:ext cx="4431322" cy="44313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8" idx="0"/>
                <a:endCxn id="58" idx="2"/>
              </p:cNvCxnSpPr>
              <p:nvPr/>
            </p:nvCxnSpPr>
            <p:spPr>
              <a:xfrm>
                <a:off x="5122985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8" idx="1"/>
                <a:endCxn id="58" idx="3"/>
              </p:cNvCxnSpPr>
              <p:nvPr/>
            </p:nvCxnSpPr>
            <p:spPr>
              <a:xfrm>
                <a:off x="2907324" y="4173414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985846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224954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907324" y="3071446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907324" y="5228492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 flipH="1">
              <a:off x="4337095" y="3993208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ight Arrow Callout 49"/>
            <p:cNvSpPr/>
            <p:nvPr/>
          </p:nvSpPr>
          <p:spPr>
            <a:xfrm>
              <a:off x="2135595" y="1928079"/>
              <a:ext cx="812490" cy="580293"/>
            </a:xfrm>
            <a:prstGeom prst="rightArrowCallou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007929" y="2939196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>
              <a:off x="3217984" y="2939393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>
              <a:off x="2098430" y="4023581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ight Arrow Callout 53"/>
            <p:cNvSpPr/>
            <p:nvPr/>
          </p:nvSpPr>
          <p:spPr>
            <a:xfrm rot="10800000">
              <a:off x="3161630" y="5249972"/>
              <a:ext cx="812490" cy="580293"/>
            </a:xfrm>
            <a:prstGeom prst="rightArrowCallou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119821" y="5008317"/>
              <a:ext cx="400168" cy="416757"/>
              <a:chOff x="5484800" y="2059538"/>
              <a:chExt cx="1002326" cy="1043880"/>
            </a:xfrm>
          </p:grpSpPr>
          <p:sp>
            <p:nvSpPr>
              <p:cNvPr id="56" name="Block Arc 55"/>
              <p:cNvSpPr/>
              <p:nvPr/>
            </p:nvSpPr>
            <p:spPr>
              <a:xfrm>
                <a:off x="5624945" y="2059538"/>
                <a:ext cx="706582" cy="744843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484800" y="2426097"/>
                <a:ext cx="1002326" cy="67732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2438491" y="4625371"/>
            <a:ext cx="727364" cy="727364"/>
            <a:chOff x="838200" y="1690688"/>
            <a:chExt cx="4431322" cy="4431322"/>
          </a:xfrm>
        </p:grpSpPr>
        <p:grpSp>
          <p:nvGrpSpPr>
            <p:cNvPr id="31" name="Group 30"/>
            <p:cNvGrpSpPr/>
            <p:nvPr/>
          </p:nvGrpSpPr>
          <p:grpSpPr>
            <a:xfrm>
              <a:off x="838200" y="1690688"/>
              <a:ext cx="4431322" cy="4431322"/>
              <a:chOff x="2907324" y="1957753"/>
              <a:chExt cx="4431322" cy="443132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907324" y="1957753"/>
                <a:ext cx="4431322" cy="44313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stCxn id="41" idx="0"/>
                <a:endCxn id="41" idx="2"/>
              </p:cNvCxnSpPr>
              <p:nvPr/>
            </p:nvCxnSpPr>
            <p:spPr>
              <a:xfrm>
                <a:off x="5122985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1" idx="1"/>
                <a:endCxn id="41" idx="3"/>
              </p:cNvCxnSpPr>
              <p:nvPr/>
            </p:nvCxnSpPr>
            <p:spPr>
              <a:xfrm>
                <a:off x="2907324" y="4173414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985846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224954" y="1957753"/>
                <a:ext cx="0" cy="4431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907324" y="3071446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907324" y="5228492"/>
                <a:ext cx="44313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flipH="1">
              <a:off x="4337095" y="3993208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ight Arrow Callout 32"/>
            <p:cNvSpPr/>
            <p:nvPr/>
          </p:nvSpPr>
          <p:spPr>
            <a:xfrm>
              <a:off x="2135595" y="1928079"/>
              <a:ext cx="812490" cy="580293"/>
            </a:xfrm>
            <a:prstGeom prst="rightArrowCallou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1007929" y="2939196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3217984" y="2939393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>
              <a:off x="2098430" y="4023581"/>
              <a:ext cx="773723" cy="77372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ight Arrow Callout 36"/>
            <p:cNvSpPr/>
            <p:nvPr/>
          </p:nvSpPr>
          <p:spPr>
            <a:xfrm rot="10800000">
              <a:off x="3161630" y="5249972"/>
              <a:ext cx="812490" cy="580293"/>
            </a:xfrm>
            <a:prstGeom prst="rightArrowCallou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119821" y="5008317"/>
              <a:ext cx="400168" cy="416757"/>
              <a:chOff x="5484800" y="2059538"/>
              <a:chExt cx="1002326" cy="1043880"/>
            </a:xfrm>
          </p:grpSpPr>
          <p:sp>
            <p:nvSpPr>
              <p:cNvPr id="39" name="Block Arc 38"/>
              <p:cNvSpPr/>
              <p:nvPr/>
            </p:nvSpPr>
            <p:spPr>
              <a:xfrm>
                <a:off x="5624945" y="2059538"/>
                <a:ext cx="706582" cy="744843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484800" y="2426097"/>
                <a:ext cx="1002326" cy="67732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sp>
        <p:nvSpPr>
          <p:cNvPr id="19" name="TextBox 154"/>
          <p:cNvSpPr txBox="1"/>
          <p:nvPr/>
        </p:nvSpPr>
        <p:spPr>
          <a:xfrm>
            <a:off x="3825289" y="3451641"/>
            <a:ext cx="1792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. . .   X 9</a:t>
            </a:r>
            <a:endParaRPr lang="en-US" sz="4000" dirty="0"/>
          </a:p>
        </p:txBody>
      </p:sp>
      <p:sp>
        <p:nvSpPr>
          <p:cNvPr id="20" name="TextBox 155"/>
          <p:cNvSpPr txBox="1"/>
          <p:nvPr/>
        </p:nvSpPr>
        <p:spPr>
          <a:xfrm>
            <a:off x="3478970" y="4643657"/>
            <a:ext cx="1792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. . .   X 7</a:t>
            </a:r>
            <a:endParaRPr lang="en-US" sz="4000" dirty="0"/>
          </a:p>
        </p:txBody>
      </p:sp>
      <p:cxnSp>
        <p:nvCxnSpPr>
          <p:cNvPr id="21" name="Straight Arrow Connector 20"/>
          <p:cNvCxnSpPr>
            <a:stCxn id="75" idx="2"/>
          </p:cNvCxnSpPr>
          <p:nvPr/>
        </p:nvCxnSpPr>
        <p:spPr>
          <a:xfrm flipH="1">
            <a:off x="3506830" y="2881599"/>
            <a:ext cx="335822" cy="325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5" idx="2"/>
          </p:cNvCxnSpPr>
          <p:nvPr/>
        </p:nvCxnSpPr>
        <p:spPr>
          <a:xfrm>
            <a:off x="3842652" y="2881599"/>
            <a:ext cx="210632" cy="325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8" idx="2"/>
          </p:cNvCxnSpPr>
          <p:nvPr/>
        </p:nvCxnSpPr>
        <p:spPr>
          <a:xfrm flipH="1">
            <a:off x="2934326" y="4089476"/>
            <a:ext cx="272322" cy="364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8" idx="2"/>
          </p:cNvCxnSpPr>
          <p:nvPr/>
        </p:nvCxnSpPr>
        <p:spPr>
          <a:xfrm>
            <a:off x="3206648" y="4089476"/>
            <a:ext cx="363682" cy="364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2105981" y="2193201"/>
            <a:ext cx="332510" cy="54526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1330035" y="4759587"/>
            <a:ext cx="332510" cy="54526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0800000">
            <a:off x="1711850" y="3467421"/>
            <a:ext cx="332510" cy="54526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7536154" y="2193201"/>
            <a:ext cx="332510" cy="54526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760208" y="4759587"/>
            <a:ext cx="332510" cy="54526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7142023" y="3467421"/>
            <a:ext cx="332510" cy="54526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890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</TotalTime>
  <Words>260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Duel of Wits</vt:lpstr>
      <vt:lpstr>Introduction</vt:lpstr>
      <vt:lpstr>Game Inspiration</vt:lpstr>
      <vt:lpstr>PowerPoint Presentation</vt:lpstr>
      <vt:lpstr>PowerPoint Presentation</vt:lpstr>
      <vt:lpstr>PowerPoint Presentation</vt:lpstr>
      <vt:lpstr>PowerPoint Presentation</vt:lpstr>
      <vt:lpstr>AI Techniques</vt:lpstr>
      <vt:lpstr>PowerPoint Presentation</vt:lpstr>
      <vt:lpstr>AI Techniques 2</vt:lpstr>
      <vt:lpstr>PowerPoint Presentation</vt:lpstr>
      <vt:lpstr>PowerPoint Presentation</vt:lpstr>
      <vt:lpstr>Program Structure</vt:lpstr>
      <vt:lpstr>PowerPoint Presentation</vt:lpstr>
      <vt:lpstr>What We Learned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Duel of Wits</dc:title>
  <dc:creator>Chase</dc:creator>
  <cp:lastModifiedBy>Joshua Boone</cp:lastModifiedBy>
  <cp:revision>20</cp:revision>
  <dcterms:created xsi:type="dcterms:W3CDTF">2015-11-02T14:03:28Z</dcterms:created>
  <dcterms:modified xsi:type="dcterms:W3CDTF">2015-11-02T21:38:36Z</dcterms:modified>
</cp:coreProperties>
</file>