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469" autoAdjust="0"/>
    <p:restoredTop sz="86417" autoAdjust="0"/>
  </p:normalViewPr>
  <p:slideViewPr>
    <p:cSldViewPr snapToGrid="0">
      <p:cViewPr varScale="1">
        <p:scale>
          <a:sx n="60" d="100"/>
          <a:sy n="60" d="100"/>
        </p:scale>
        <p:origin x="33" y="6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Time to Configure</a:t>
            </a:r>
            <a:r>
              <a:rPr lang="en-US" sz="1600" b="1" baseline="0"/>
              <a:t> Servers (seconds)</a:t>
            </a:r>
            <a:endParaRPr lang="en-US" sz="1600" b="1"/>
          </a:p>
        </c:rich>
      </c:tx>
      <c:layout>
        <c:manualLayout>
          <c:xMode val="edge"/>
          <c:yMode val="edge"/>
          <c:x val="0.2628676921389681"/>
          <c:y val="1.7050298380221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7707835978552205E-2"/>
          <c:y val="0.17366314819665105"/>
          <c:w val="0.75043219059853006"/>
          <c:h val="0.57018094887252091"/>
        </c:manualLayout>
      </c:layout>
      <c:bar3DChart>
        <c:barDir val="col"/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CloneImage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7378808107410315E-3"/>
                  <c:y val="-2.38704177323103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A7-4E5F-A7DA-59C4DD86742B}"/>
                </c:ext>
              </c:extLst>
            </c:dLbl>
            <c:dLbl>
              <c:idx val="1"/>
              <c:layout>
                <c:manualLayout>
                  <c:x val="2.5148112634908282E-2"/>
                  <c:y val="-2.38704177323103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A7-4E5F-A7DA-59C4DD8674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8288" anchor="ctr" anchorCtr="0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VPN Configured</c:v>
                </c:pt>
                <c:pt idx="1">
                  <c:v>Hop Configured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53.4</c:v>
                </c:pt>
                <c:pt idx="1">
                  <c:v>101.5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E5F-A7DA-59C4DD86742B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BuildFromScratch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279172229537836E-2"/>
                  <c:y val="-2.7280477408354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A7-4E5F-A7DA-59C4DD86742B}"/>
                </c:ext>
              </c:extLst>
            </c:dLbl>
            <c:dLbl>
              <c:idx val="1"/>
              <c:layout>
                <c:manualLayout>
                  <c:x val="2.5148112634908425E-2"/>
                  <c:y val="-2.7280477408354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A7-4E5F-A7DA-59C4DD8674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VPN Configured</c:v>
                </c:pt>
                <c:pt idx="1">
                  <c:v>Hop Configured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173</c:v>
                </c:pt>
                <c:pt idx="1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A7-4E5F-A7DA-59C4DD867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4034992"/>
        <c:axId val="534032752"/>
        <c:axId val="401960088"/>
      </c:bar3DChart>
      <c:catAx>
        <c:axId val="53403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32752"/>
        <c:crosses val="autoZero"/>
        <c:auto val="1"/>
        <c:lblAlgn val="ctr"/>
        <c:lblOffset val="100"/>
        <c:noMultiLvlLbl val="0"/>
      </c:catAx>
      <c:valAx>
        <c:axId val="53403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34992"/>
        <c:crosses val="autoZero"/>
        <c:crossBetween val="between"/>
      </c:valAx>
      <c:serAx>
        <c:axId val="401960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327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756"/>
            <a:ext cx="3974465" cy="74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4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3" y="365125"/>
            <a:ext cx="1155994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55994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883" y="6356348"/>
            <a:ext cx="2743200" cy="365125"/>
          </a:xfrm>
        </p:spPr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6617" y="6356349"/>
            <a:ext cx="2743200" cy="365125"/>
          </a:xfrm>
        </p:spPr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756"/>
            <a:ext cx="3974465" cy="74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0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580E-DBB3-41D3-B434-C873709FC3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FC65-8273-4F1D-A9C0-5AF4854F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B77A-CBCA-4C6A-8479-B97E2AF47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A092F-7FB3-4562-B623-971C65554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Alpha</a:t>
            </a:r>
          </a:p>
          <a:p>
            <a:r>
              <a:rPr lang="en-US" dirty="0"/>
              <a:t>Cloud Virtual Private Networks</a:t>
            </a:r>
          </a:p>
        </p:txBody>
      </p:sp>
    </p:spTree>
    <p:extLst>
      <p:ext uri="{BB962C8B-B14F-4D97-AF65-F5344CB8AC3E}">
        <p14:creationId xmlns:p14="http://schemas.microsoft.com/office/powerpoint/2010/main" val="37296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C0E1-B506-45C2-8055-D5D59F0A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1467-3DE4-4939-9DDA-F071C8D1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Dylan Duncan</a:t>
            </a:r>
          </a:p>
          <a:p>
            <a:r>
              <a:rPr lang="en-US" dirty="0"/>
              <a:t>Jeremy Booth</a:t>
            </a:r>
          </a:p>
          <a:p>
            <a:r>
              <a:rPr lang="en-US" dirty="0"/>
              <a:t>John Bedingfield</a:t>
            </a:r>
          </a:p>
          <a:p>
            <a:r>
              <a:rPr lang="en-US" dirty="0"/>
              <a:t>Maggie Wang</a:t>
            </a:r>
          </a:p>
          <a:p>
            <a:r>
              <a:rPr lang="en-US" dirty="0"/>
              <a:t>Robert Pressler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5938-DA18-475D-A6B4-42B7E663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&amp; Overall Design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2A93D098-44CF-4980-8866-AA3DA38B77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868" y="3727174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791AD2-D528-4C53-8C5C-C486007E2251}"/>
              </a:ext>
            </a:extLst>
          </p:cNvPr>
          <p:cNvSpPr/>
          <p:nvPr/>
        </p:nvSpPr>
        <p:spPr>
          <a:xfrm>
            <a:off x="3267988" y="3156667"/>
            <a:ext cx="1669774" cy="1852654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04FC9-18FA-4219-B30D-151E97842A03}"/>
              </a:ext>
            </a:extLst>
          </p:cNvPr>
          <p:cNvSpPr txBox="1"/>
          <p:nvPr/>
        </p:nvSpPr>
        <p:spPr>
          <a:xfrm>
            <a:off x="3388641" y="2787335"/>
            <a:ext cx="1447769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Hop Server 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E1068-0460-4D2D-BCB8-9EA1CEE1DF7F}"/>
              </a:ext>
            </a:extLst>
          </p:cNvPr>
          <p:cNvSpPr/>
          <p:nvPr/>
        </p:nvSpPr>
        <p:spPr>
          <a:xfrm>
            <a:off x="5355938" y="3138777"/>
            <a:ext cx="1669774" cy="185265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47D7B-35B5-4913-A67D-5662E08C4362}"/>
              </a:ext>
            </a:extLst>
          </p:cNvPr>
          <p:cNvSpPr txBox="1"/>
          <p:nvPr/>
        </p:nvSpPr>
        <p:spPr>
          <a:xfrm>
            <a:off x="5476591" y="2769445"/>
            <a:ext cx="1412503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Hop Server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E9CF85-CB8E-4C3C-819E-17377B5D1244}"/>
              </a:ext>
            </a:extLst>
          </p:cNvPr>
          <p:cNvSpPr/>
          <p:nvPr/>
        </p:nvSpPr>
        <p:spPr>
          <a:xfrm>
            <a:off x="7416649" y="3156667"/>
            <a:ext cx="1669774" cy="1852654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89222-FA42-42AA-BE67-9F9FCD356313}"/>
              </a:ext>
            </a:extLst>
          </p:cNvPr>
          <p:cNvSpPr txBox="1"/>
          <p:nvPr/>
        </p:nvSpPr>
        <p:spPr>
          <a:xfrm>
            <a:off x="7643795" y="2779787"/>
            <a:ext cx="1261820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VPN Server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43DF86-7AEE-412E-829D-A08CCA8B7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7215" y="1556797"/>
            <a:ext cx="2158449" cy="21584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410039-6F62-43A2-8FC0-DE444C4DF01B}"/>
              </a:ext>
            </a:extLst>
          </p:cNvPr>
          <p:cNvCxnSpPr>
            <a:stCxn id="10" idx="3"/>
          </p:cNvCxnSpPr>
          <p:nvPr/>
        </p:nvCxnSpPr>
        <p:spPr>
          <a:xfrm flipV="1">
            <a:off x="9086423" y="3347499"/>
            <a:ext cx="1360999" cy="735495"/>
          </a:xfrm>
          <a:prstGeom prst="straightConnector1">
            <a:avLst/>
          </a:prstGeom>
          <a:ln w="635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DF151-934B-4148-B13A-734480B4158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025712" y="4065104"/>
            <a:ext cx="390937" cy="17890"/>
          </a:xfrm>
          <a:prstGeom prst="straightConnector1">
            <a:avLst/>
          </a:prstGeom>
          <a:ln w="635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E27CCF-5701-4DA9-AD32-76CCA0A43A2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937762" y="4065104"/>
            <a:ext cx="418176" cy="17890"/>
          </a:xfrm>
          <a:prstGeom prst="straightConnector1">
            <a:avLst/>
          </a:prstGeom>
          <a:ln w="635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DF0FA1-042B-4D3B-A9DB-638804EACE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959268" y="4082994"/>
            <a:ext cx="1308720" cy="101380"/>
          </a:xfrm>
          <a:prstGeom prst="straightConnector1">
            <a:avLst/>
          </a:prstGeom>
          <a:ln w="635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5DFE09-4616-4CB0-98AB-B46E9599C3DF}"/>
              </a:ext>
            </a:extLst>
          </p:cNvPr>
          <p:cNvSpPr/>
          <p:nvPr/>
        </p:nvSpPr>
        <p:spPr>
          <a:xfrm>
            <a:off x="3160318" y="2446062"/>
            <a:ext cx="6079099" cy="2762042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6D307A-F848-41CE-B8DE-A1FA6FE37B2A}"/>
              </a:ext>
            </a:extLst>
          </p:cNvPr>
          <p:cNvSpPr txBox="1"/>
          <p:nvPr/>
        </p:nvSpPr>
        <p:spPr>
          <a:xfrm>
            <a:off x="3611612" y="2055153"/>
            <a:ext cx="514246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EC2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582E78-3045-441B-A56F-CF8CBAF41436}"/>
              </a:ext>
            </a:extLst>
          </p:cNvPr>
          <p:cNvSpPr/>
          <p:nvPr/>
        </p:nvSpPr>
        <p:spPr>
          <a:xfrm>
            <a:off x="7468408" y="3859724"/>
            <a:ext cx="1566255" cy="992041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OpenVPN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A85496-D301-4DE2-99C1-98AA53895B7B}"/>
              </a:ext>
            </a:extLst>
          </p:cNvPr>
          <p:cNvSpPr/>
          <p:nvPr/>
        </p:nvSpPr>
        <p:spPr>
          <a:xfrm>
            <a:off x="5418953" y="3859724"/>
            <a:ext cx="1566255" cy="992041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Forwarding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CD1E98-918A-4D8D-A291-58AFC077ED4E}"/>
              </a:ext>
            </a:extLst>
          </p:cNvPr>
          <p:cNvSpPr/>
          <p:nvPr/>
        </p:nvSpPr>
        <p:spPr>
          <a:xfrm>
            <a:off x="3315597" y="3875222"/>
            <a:ext cx="1566255" cy="992041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Forwarding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4B3DE0-8D26-4B07-B286-1C0626757868}"/>
              </a:ext>
            </a:extLst>
          </p:cNvPr>
          <p:cNvSpPr/>
          <p:nvPr/>
        </p:nvSpPr>
        <p:spPr>
          <a:xfrm>
            <a:off x="713235" y="4513300"/>
            <a:ext cx="1566255" cy="992041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OpenVPN Client</a:t>
            </a:r>
          </a:p>
        </p:txBody>
      </p:sp>
    </p:spTree>
    <p:extLst>
      <p:ext uri="{BB962C8B-B14F-4D97-AF65-F5344CB8AC3E}">
        <p14:creationId xmlns:p14="http://schemas.microsoft.com/office/powerpoint/2010/main" val="81020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A4A7-6A4D-4A84-A855-C40D8EEC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6152-59FE-46BE-8E97-ADBAD0FE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Selected Amazon Web Services</a:t>
            </a:r>
          </a:p>
          <a:p>
            <a:pPr lvl="1"/>
            <a:r>
              <a:rPr lang="en-US" dirty="0"/>
              <a:t>Full featured</a:t>
            </a:r>
          </a:p>
          <a:p>
            <a:pPr lvl="1"/>
            <a:r>
              <a:rPr lang="en-US" dirty="0"/>
              <a:t>Lots of documentation and classroom resources</a:t>
            </a:r>
          </a:p>
          <a:p>
            <a:r>
              <a:rPr lang="en-US" dirty="0"/>
              <a:t>Selected OpenVPN</a:t>
            </a:r>
          </a:p>
          <a:p>
            <a:pPr lvl="1"/>
            <a:r>
              <a:rPr lang="en-US" dirty="0"/>
              <a:t>Established, highly recommended</a:t>
            </a:r>
          </a:p>
          <a:p>
            <a:pPr lvl="1"/>
            <a:r>
              <a:rPr lang="en-US" dirty="0"/>
              <a:t>Lots of resources: documentations, tutorials</a:t>
            </a:r>
          </a:p>
          <a:p>
            <a:pPr lvl="1"/>
            <a:r>
              <a:rPr lang="en-US" dirty="0"/>
              <a:t>Determined preexisting AWS image (OpenVPN Access Server) did not meet our needs</a:t>
            </a:r>
          </a:p>
          <a:p>
            <a:r>
              <a:rPr lang="en-US" dirty="0"/>
              <a:t>Back-end software in Python, client software in Visual Basic</a:t>
            </a:r>
          </a:p>
          <a:p>
            <a:r>
              <a:rPr lang="en-US" dirty="0"/>
              <a:t>Created basic server functionality, then optimized</a:t>
            </a:r>
          </a:p>
          <a:p>
            <a:pPr lvl="1"/>
            <a:r>
              <a:rPr lang="en-US" dirty="0"/>
              <a:t>Reduced user wait time by a factor of 3</a:t>
            </a:r>
          </a:p>
          <a:p>
            <a:pPr lvl="2"/>
            <a:r>
              <a:rPr lang="en-US" dirty="0"/>
              <a:t>Created unique AMI, cloned all servers from this AMI…utilized cloud elasticity (?)</a:t>
            </a:r>
          </a:p>
          <a:p>
            <a:pPr lvl="2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FB59A5-D3B1-4A5E-A51B-2DC26819E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036895"/>
              </p:ext>
            </p:extLst>
          </p:nvPr>
        </p:nvGraphicFramePr>
        <p:xfrm>
          <a:off x="7339054" y="1050814"/>
          <a:ext cx="4778733" cy="2789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36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F0E8-1B7D-4423-AFE4-933E5AA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4FF9-F8E7-47AF-A68C-CAF7DC7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8D86-961E-4BC3-8AC9-F042AB5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302E-C722-4B0E-B42F-918C7350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75A4-88B6-4A8B-A8FC-CDEAC1FB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&amp; Ideas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3D04-B914-4AED-9F28-E54CAC6B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  <a:p>
            <a:pPr lvl="1"/>
            <a:endParaRPr lang="en-US" dirty="0"/>
          </a:p>
          <a:p>
            <a:r>
              <a:rPr lang="en-US" dirty="0"/>
              <a:t>For further research…or if we had more time:</a:t>
            </a:r>
          </a:p>
          <a:p>
            <a:pPr lvl="1"/>
            <a:r>
              <a:rPr lang="en-US" dirty="0"/>
              <a:t>Improved key management</a:t>
            </a:r>
          </a:p>
          <a:p>
            <a:pPr lvl="1"/>
            <a:r>
              <a:rPr lang="en-US" dirty="0"/>
              <a:t>VPN tunnels or chaining – client to VPN Server / Client to VPN Server ….</a:t>
            </a:r>
          </a:p>
          <a:p>
            <a:pPr lvl="1"/>
            <a:r>
              <a:rPr lang="en-US" dirty="0"/>
              <a:t>Moving VPNs.  On-the-fly VPN movement, so it appears the user is coming from different places in the world each second</a:t>
            </a:r>
          </a:p>
        </p:txBody>
      </p:sp>
    </p:spTree>
    <p:extLst>
      <p:ext uri="{BB962C8B-B14F-4D97-AF65-F5344CB8AC3E}">
        <p14:creationId xmlns:p14="http://schemas.microsoft.com/office/powerpoint/2010/main" val="3834969096"/>
      </p:ext>
    </p:extLst>
  </p:cSld>
  <p:clrMapOvr>
    <a:masterClrMapping/>
  </p:clrMapOvr>
</p:sld>
</file>

<file path=ppt/theme/theme1.xml><?xml version="1.0" encoding="utf-8"?>
<a:theme xmlns:a="http://schemas.openxmlformats.org/drawingml/2006/main" name="L1-Introduction-to-Cloud-Comput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1.2-Why-is-it-important-to-study-computer-security" id="{41E3D3B4-537E-AB47-8E5A-7A174EFB22F2}" vid="{E60DDB37-318F-674C-A86B-BCBD0B7A1E2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L1-Introduction-to-Cloud-Computing</Template>
  <TotalTime>161</TotalTime>
  <Words>198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L1-Introduction-to-Cloud-Computing</vt:lpstr>
      <vt:lpstr>Project Presentation</vt:lpstr>
      <vt:lpstr>Team Members</vt:lpstr>
      <vt:lpstr>Technical Approach &amp; Overall Design</vt:lpstr>
      <vt:lpstr>Design Decisions</vt:lpstr>
      <vt:lpstr>Demonstration</vt:lpstr>
      <vt:lpstr>Conclusions</vt:lpstr>
      <vt:lpstr>Lessons Learned &amp; Ideas for 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Bedingfield</dc:creator>
  <cp:lastModifiedBy>John Bedingfield</cp:lastModifiedBy>
  <cp:revision>18</cp:revision>
  <dcterms:created xsi:type="dcterms:W3CDTF">2019-07-17T16:53:22Z</dcterms:created>
  <dcterms:modified xsi:type="dcterms:W3CDTF">2019-07-17T19:35:00Z</dcterms:modified>
</cp:coreProperties>
</file>