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4"/>
    <p:sldMasterId id="2147483908" r:id="rId5"/>
    <p:sldMasterId id="2147483916" r:id="rId6"/>
  </p:sldMasterIdLst>
  <p:notesMasterIdLst>
    <p:notesMasterId r:id="rId45"/>
  </p:notesMasterIdLst>
  <p:sldIdLst>
    <p:sldId id="288" r:id="rId7"/>
    <p:sldId id="345" r:id="rId8"/>
    <p:sldId id="290" r:id="rId9"/>
    <p:sldId id="294" r:id="rId10"/>
    <p:sldId id="274" r:id="rId11"/>
    <p:sldId id="277" r:id="rId12"/>
    <p:sldId id="276" r:id="rId13"/>
    <p:sldId id="275" r:id="rId14"/>
    <p:sldId id="278" r:id="rId15"/>
    <p:sldId id="273" r:id="rId16"/>
    <p:sldId id="260" r:id="rId17"/>
    <p:sldId id="261" r:id="rId18"/>
    <p:sldId id="262" r:id="rId19"/>
    <p:sldId id="295" r:id="rId20"/>
    <p:sldId id="282" r:id="rId21"/>
    <p:sldId id="283" r:id="rId22"/>
    <p:sldId id="326" r:id="rId23"/>
    <p:sldId id="321" r:id="rId24"/>
    <p:sldId id="327" r:id="rId25"/>
    <p:sldId id="339" r:id="rId26"/>
    <p:sldId id="344" r:id="rId27"/>
    <p:sldId id="340" r:id="rId28"/>
    <p:sldId id="341" r:id="rId29"/>
    <p:sldId id="317" r:id="rId30"/>
    <p:sldId id="336" r:id="rId31"/>
    <p:sldId id="338" r:id="rId32"/>
    <p:sldId id="302" r:id="rId33"/>
    <p:sldId id="303" r:id="rId34"/>
    <p:sldId id="304" r:id="rId35"/>
    <p:sldId id="325" r:id="rId36"/>
    <p:sldId id="307" r:id="rId37"/>
    <p:sldId id="331" r:id="rId38"/>
    <p:sldId id="324" r:id="rId39"/>
    <p:sldId id="330" r:id="rId40"/>
    <p:sldId id="285" r:id="rId41"/>
    <p:sldId id="342" r:id="rId42"/>
    <p:sldId id="343" r:id="rId43"/>
    <p:sldId id="296" r:id="rId44"/>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Narrow" pitchFamily="34" charset="0"/>
        <a:ea typeface="+mn-ea"/>
        <a:cs typeface="Arial" charset="0"/>
      </a:defRPr>
    </a:lvl1pPr>
    <a:lvl2pPr marL="457200" algn="l" rtl="0" fontAlgn="base">
      <a:spcBef>
        <a:spcPct val="0"/>
      </a:spcBef>
      <a:spcAft>
        <a:spcPct val="0"/>
      </a:spcAft>
      <a:defRPr b="1" kern="1200">
        <a:solidFill>
          <a:schemeClr val="tx1"/>
        </a:solidFill>
        <a:latin typeface="Arial Narrow" pitchFamily="34" charset="0"/>
        <a:ea typeface="+mn-ea"/>
        <a:cs typeface="Arial" charset="0"/>
      </a:defRPr>
    </a:lvl2pPr>
    <a:lvl3pPr marL="914400" algn="l" rtl="0" fontAlgn="base">
      <a:spcBef>
        <a:spcPct val="0"/>
      </a:spcBef>
      <a:spcAft>
        <a:spcPct val="0"/>
      </a:spcAft>
      <a:defRPr b="1" kern="1200">
        <a:solidFill>
          <a:schemeClr val="tx1"/>
        </a:solidFill>
        <a:latin typeface="Arial Narrow" pitchFamily="34" charset="0"/>
        <a:ea typeface="+mn-ea"/>
        <a:cs typeface="Arial" charset="0"/>
      </a:defRPr>
    </a:lvl3pPr>
    <a:lvl4pPr marL="1371600" algn="l" rtl="0" fontAlgn="base">
      <a:spcBef>
        <a:spcPct val="0"/>
      </a:spcBef>
      <a:spcAft>
        <a:spcPct val="0"/>
      </a:spcAft>
      <a:defRPr b="1" kern="1200">
        <a:solidFill>
          <a:schemeClr val="tx1"/>
        </a:solidFill>
        <a:latin typeface="Arial Narrow" pitchFamily="34" charset="0"/>
        <a:ea typeface="+mn-ea"/>
        <a:cs typeface="Arial" charset="0"/>
      </a:defRPr>
    </a:lvl4pPr>
    <a:lvl5pPr marL="1828800" algn="l" rtl="0" fontAlgn="base">
      <a:spcBef>
        <a:spcPct val="0"/>
      </a:spcBef>
      <a:spcAft>
        <a:spcPct val="0"/>
      </a:spcAft>
      <a:defRPr b="1" kern="1200">
        <a:solidFill>
          <a:schemeClr val="tx1"/>
        </a:solidFill>
        <a:latin typeface="Arial Narrow" pitchFamily="34" charset="0"/>
        <a:ea typeface="+mn-ea"/>
        <a:cs typeface="Arial" charset="0"/>
      </a:defRPr>
    </a:lvl5pPr>
    <a:lvl6pPr marL="2286000" algn="l" defTabSz="914400" rtl="0" eaLnBrk="1" latinLnBrk="0" hangingPunct="1">
      <a:defRPr b="1" kern="1200">
        <a:solidFill>
          <a:schemeClr val="tx1"/>
        </a:solidFill>
        <a:latin typeface="Arial Narrow" pitchFamily="34" charset="0"/>
        <a:ea typeface="+mn-ea"/>
        <a:cs typeface="Arial" charset="0"/>
      </a:defRPr>
    </a:lvl6pPr>
    <a:lvl7pPr marL="2743200" algn="l" defTabSz="914400" rtl="0" eaLnBrk="1" latinLnBrk="0" hangingPunct="1">
      <a:defRPr b="1" kern="1200">
        <a:solidFill>
          <a:schemeClr val="tx1"/>
        </a:solidFill>
        <a:latin typeface="Arial Narrow" pitchFamily="34" charset="0"/>
        <a:ea typeface="+mn-ea"/>
        <a:cs typeface="Arial" charset="0"/>
      </a:defRPr>
    </a:lvl7pPr>
    <a:lvl8pPr marL="3200400" algn="l" defTabSz="914400" rtl="0" eaLnBrk="1" latinLnBrk="0" hangingPunct="1">
      <a:defRPr b="1" kern="1200">
        <a:solidFill>
          <a:schemeClr val="tx1"/>
        </a:solidFill>
        <a:latin typeface="Arial Narrow" pitchFamily="34" charset="0"/>
        <a:ea typeface="+mn-ea"/>
        <a:cs typeface="Arial" charset="0"/>
      </a:defRPr>
    </a:lvl8pPr>
    <a:lvl9pPr marL="3657600" algn="l" defTabSz="914400" rtl="0" eaLnBrk="1" latinLnBrk="0" hangingPunct="1">
      <a:defRPr b="1" kern="1200">
        <a:solidFill>
          <a:schemeClr val="tx1"/>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25353"/>
    <a:srgbClr val="000000"/>
    <a:srgbClr val="00CC00"/>
    <a:srgbClr val="003300"/>
    <a:srgbClr val="006600"/>
    <a:srgbClr val="009999"/>
    <a:srgbClr val="EBF024"/>
    <a:srgbClr val="7F8B0F"/>
    <a:srgbClr val="C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44951" autoAdjust="0"/>
  </p:normalViewPr>
  <p:slideViewPr>
    <p:cSldViewPr>
      <p:cViewPr varScale="1">
        <p:scale>
          <a:sx n="39" d="100"/>
          <a:sy n="39" d="100"/>
        </p:scale>
        <p:origin x="2165" y="48"/>
      </p:cViewPr>
      <p:guideLst>
        <p:guide orient="horz" pos="2160"/>
        <p:guide pos="2880"/>
      </p:guideLst>
    </p:cSldViewPr>
  </p:slideViewPr>
  <p:outlineViewPr>
    <p:cViewPr>
      <p:scale>
        <a:sx n="33" d="100"/>
        <a:sy n="33" d="100"/>
      </p:scale>
      <p:origin x="0" y="3294"/>
    </p:cViewPr>
    <p:sldLst>
      <p:sld r:id="rId1" collapse="1"/>
      <p:sld r:id="rId2" collapse="1"/>
    </p:sldLst>
  </p:outlineViewPr>
  <p:notesTextViewPr>
    <p:cViewPr>
      <p:scale>
        <a:sx n="100" d="100"/>
        <a:sy n="100" d="100"/>
      </p:scale>
      <p:origin x="0" y="0"/>
    </p:cViewPr>
  </p:notesTextViewPr>
  <p:sorterViewPr>
    <p:cViewPr>
      <p:scale>
        <a:sx n="100" d="100"/>
        <a:sy n="100" d="100"/>
      </p:scale>
      <p:origin x="0" y="68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s>
</file>

<file path=ppt/_rels/viewProps.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en-US"/>
          </a:p>
        </p:txBody>
      </p:sp>
      <p:sp>
        <p:nvSpPr>
          <p:cNvPr id="296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7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en-US"/>
          </a:p>
        </p:txBody>
      </p:sp>
      <p:sp>
        <p:nvSpPr>
          <p:cNvPr id="297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F36CFF66-3438-464E-982D-24410B07B0B9}" type="slidenum">
              <a:rPr lang="en-US"/>
              <a:pPr>
                <a:defRPr/>
              </a:pPr>
              <a:t>‹#›</a:t>
            </a:fld>
            <a:endParaRPr lang="en-US"/>
          </a:p>
        </p:txBody>
      </p:sp>
    </p:spTree>
    <p:extLst>
      <p:ext uri="{BB962C8B-B14F-4D97-AF65-F5344CB8AC3E}">
        <p14:creationId xmlns:p14="http://schemas.microsoft.com/office/powerpoint/2010/main" val="22770088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6CFF66-3438-464E-982D-24410B07B0B9}" type="slidenum">
              <a:rPr lang="en-US" smtClean="0"/>
              <a:pPr>
                <a:defRPr/>
              </a:pPr>
              <a:t>1</a:t>
            </a:fld>
            <a:endParaRPr lang="en-US"/>
          </a:p>
        </p:txBody>
      </p:sp>
    </p:spTree>
    <p:extLst>
      <p:ext uri="{BB962C8B-B14F-4D97-AF65-F5344CB8AC3E}">
        <p14:creationId xmlns:p14="http://schemas.microsoft.com/office/powerpoint/2010/main" val="3789655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0D45068D-AB0E-4C96-A2A0-C9E842BD83AD}" type="slidenum">
              <a:rPr lang="en-US" b="0" smtClean="0">
                <a:latin typeface="Arial" charset="0"/>
              </a:rPr>
              <a:pPr eaLnBrk="1" hangingPunct="1"/>
              <a:t>12</a:t>
            </a:fld>
            <a:endParaRPr lang="en-US" b="0" smtClean="0">
              <a:latin typeface="Arial"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dirty="0" smtClean="0"/>
              <a:t>CLR </a:t>
            </a:r>
            <a:r>
              <a:rPr lang="hu-HU" dirty="0" err="1" smtClean="0"/>
              <a:t>Profiler</a:t>
            </a:r>
            <a:r>
              <a:rPr lang="hu-HU" baseline="0" dirty="0" smtClean="0"/>
              <a:t> is </a:t>
            </a:r>
            <a:r>
              <a:rPr lang="hu-HU" baseline="0" dirty="0" err="1" smtClean="0"/>
              <a:t>not</a:t>
            </a:r>
            <a:r>
              <a:rPr lang="hu-HU" baseline="0" dirty="0" smtClean="0"/>
              <a:t> </a:t>
            </a:r>
            <a:r>
              <a:rPr lang="hu-HU" baseline="0" dirty="0" err="1" smtClean="0"/>
              <a:t>available</a:t>
            </a:r>
            <a:r>
              <a:rPr lang="hu-HU" baseline="0" dirty="0" smtClean="0"/>
              <a:t> </a:t>
            </a:r>
            <a:r>
              <a:rPr lang="hu-HU" baseline="0" dirty="0" err="1" smtClean="0"/>
              <a:t>for</a:t>
            </a:r>
            <a:r>
              <a:rPr lang="hu-HU" baseline="0" dirty="0" smtClean="0"/>
              <a:t> 4.0. </a:t>
            </a:r>
          </a:p>
          <a:p>
            <a:pPr eaLnBrk="1" hangingPunct="1"/>
            <a:endParaRPr lang="hu-HU" baseline="0" dirty="0" smtClean="0"/>
          </a:p>
          <a:p>
            <a:pPr eaLnBrk="1" hangingPunct="1"/>
            <a:r>
              <a:rPr lang="hu-HU" baseline="0" dirty="0" err="1" smtClean="0"/>
              <a:t>CorDbg</a:t>
            </a:r>
            <a:r>
              <a:rPr lang="hu-HU" baseline="0" dirty="0" smtClean="0"/>
              <a:t>, </a:t>
            </a:r>
            <a:r>
              <a:rPr lang="hu-HU" baseline="0" dirty="0" err="1" smtClean="0"/>
              <a:t>Mdbg</a:t>
            </a:r>
            <a:r>
              <a:rPr lang="hu-HU" baseline="0" dirty="0" smtClean="0"/>
              <a:t> </a:t>
            </a:r>
            <a:r>
              <a:rPr lang="hu-HU" baseline="0" dirty="0" err="1" smtClean="0"/>
              <a:t>managed</a:t>
            </a:r>
            <a:r>
              <a:rPr lang="hu-HU" baseline="0" dirty="0" smtClean="0"/>
              <a:t> </a:t>
            </a:r>
            <a:r>
              <a:rPr lang="hu-HU" baseline="0" dirty="0" err="1" smtClean="0"/>
              <a:t>debuggers</a:t>
            </a:r>
            <a:r>
              <a:rPr lang="hu-HU" baseline="0" dirty="0" smtClean="0"/>
              <a:t>, no </a:t>
            </a:r>
            <a:r>
              <a:rPr lang="hu-HU" baseline="0" dirty="0" err="1" smtClean="0"/>
              <a:t>post-mortem</a:t>
            </a:r>
            <a:r>
              <a:rPr lang="hu-HU" baseline="0" dirty="0" smtClean="0"/>
              <a:t> debugging. </a:t>
            </a:r>
          </a:p>
          <a:p>
            <a:pPr eaLnBrk="1" hangingPunct="1"/>
            <a:r>
              <a:rPr lang="hu-HU" baseline="0" dirty="0" smtClean="0"/>
              <a:t>MDBG is 2.0 and </a:t>
            </a:r>
            <a:r>
              <a:rPr lang="hu-HU" baseline="0" dirty="0" err="1" smtClean="0"/>
              <a:t>above</a:t>
            </a:r>
            <a:r>
              <a:rPr lang="hu-HU" baseline="0" dirty="0" smtClean="0"/>
              <a:t> only</a:t>
            </a:r>
            <a:endParaRPr lang="en-GB" dirty="0" smtClean="0"/>
          </a:p>
        </p:txBody>
      </p:sp>
    </p:spTree>
    <p:extLst>
      <p:ext uri="{BB962C8B-B14F-4D97-AF65-F5344CB8AC3E}">
        <p14:creationId xmlns:p14="http://schemas.microsoft.com/office/powerpoint/2010/main" val="280008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31C29BCC-AA76-41FE-82F8-596A7A335C42}" type="slidenum">
              <a:rPr lang="en-US" b="0" smtClean="0">
                <a:latin typeface="Arial" charset="0"/>
              </a:rPr>
              <a:pPr eaLnBrk="1" hangingPunct="1"/>
              <a:t>13</a:t>
            </a:fld>
            <a:endParaRPr lang="en-US" b="0" smtClean="0">
              <a:latin typeface="Arial"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dirty="0" smtClean="0"/>
          </a:p>
        </p:txBody>
      </p:sp>
    </p:spTree>
    <p:extLst>
      <p:ext uri="{BB962C8B-B14F-4D97-AF65-F5344CB8AC3E}">
        <p14:creationId xmlns:p14="http://schemas.microsoft.com/office/powerpoint/2010/main" val="3369932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hu-HU" dirty="0" err="1" smtClean="0"/>
              <a:t>Demonstrate</a:t>
            </a:r>
            <a:r>
              <a:rPr lang="hu-HU" baseline="0" dirty="0" smtClean="0"/>
              <a:t> </a:t>
            </a:r>
            <a:r>
              <a:rPr lang="hu-HU" baseline="0" dirty="0" err="1" smtClean="0"/>
              <a:t>briefly</a:t>
            </a:r>
            <a:r>
              <a:rPr lang="hu-HU" baseline="0" dirty="0" smtClean="0"/>
              <a:t> the </a:t>
            </a:r>
            <a:r>
              <a:rPr lang="hu-HU" baseline="0" dirty="0" err="1" smtClean="0"/>
              <a:t>tools</a:t>
            </a:r>
            <a:r>
              <a:rPr lang="hu-HU" baseline="0" dirty="0" smtClean="0"/>
              <a:t> </a:t>
            </a:r>
            <a:r>
              <a:rPr lang="hu-HU" baseline="0" dirty="0" err="1" smtClean="0"/>
              <a:t>mentioned</a:t>
            </a:r>
            <a:r>
              <a:rPr lang="hu-HU" baseline="0" dirty="0" smtClean="0"/>
              <a:t> </a:t>
            </a:r>
            <a:r>
              <a:rPr lang="hu-HU" baseline="0" dirty="0" err="1" smtClean="0"/>
              <a:t>above</a:t>
            </a:r>
            <a:r>
              <a:rPr lang="hu-HU" baseline="0" dirty="0" smtClean="0"/>
              <a:t>.</a:t>
            </a:r>
          </a:p>
          <a:p>
            <a:r>
              <a:rPr lang="hu-HU" baseline="0" dirty="0" err="1" smtClean="0"/>
              <a:t>Perfmon</a:t>
            </a:r>
            <a:r>
              <a:rPr lang="hu-HU" baseline="0" dirty="0" smtClean="0"/>
              <a:t> – show </a:t>
            </a:r>
            <a:r>
              <a:rPr lang="hu-HU" baseline="0" dirty="0" err="1" smtClean="0"/>
              <a:t>the</a:t>
            </a:r>
            <a:r>
              <a:rPr lang="hu-HU" baseline="0" dirty="0" smtClean="0"/>
              <a:t> most </a:t>
            </a:r>
            <a:r>
              <a:rPr lang="hu-HU" baseline="0" dirty="0" err="1" smtClean="0"/>
              <a:t>important</a:t>
            </a:r>
            <a:r>
              <a:rPr lang="hu-HU" baseline="0" dirty="0" smtClean="0"/>
              <a:t> </a:t>
            </a:r>
            <a:r>
              <a:rPr lang="hu-HU" baseline="0" dirty="0" err="1" smtClean="0"/>
              <a:t>counters</a:t>
            </a:r>
            <a:endParaRPr lang="hu-HU" baseline="0" dirty="0" smtClean="0"/>
          </a:p>
          <a:p>
            <a:endParaRPr lang="en-US" dirty="0"/>
          </a:p>
        </p:txBody>
      </p:sp>
      <p:sp>
        <p:nvSpPr>
          <p:cNvPr id="4" name="Slide Number Placeholder 3"/>
          <p:cNvSpPr>
            <a:spLocks noGrp="1"/>
          </p:cNvSpPr>
          <p:nvPr>
            <p:ph type="sldNum" sz="quarter" idx="10"/>
          </p:nvPr>
        </p:nvSpPr>
        <p:spPr/>
        <p:txBody>
          <a:bodyPr/>
          <a:lstStyle/>
          <a:p>
            <a:pPr>
              <a:defRPr/>
            </a:pPr>
            <a:fld id="{F36CFF66-3438-464E-982D-24410B07B0B9}" type="slidenum">
              <a:rPr lang="en-US" smtClean="0"/>
              <a:pPr>
                <a:defRPr/>
              </a:pPr>
              <a:t>14</a:t>
            </a:fld>
            <a:endParaRPr lang="en-US"/>
          </a:p>
        </p:txBody>
      </p:sp>
    </p:spTree>
    <p:extLst>
      <p:ext uri="{BB962C8B-B14F-4D97-AF65-F5344CB8AC3E}">
        <p14:creationId xmlns:p14="http://schemas.microsoft.com/office/powerpoint/2010/main" val="1613700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0546273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50840F15-0BF8-42D8-A4F3-55446F4BE7F0}" type="slidenum">
              <a:rPr lang="en-US" b="0" smtClean="0">
                <a:latin typeface="Arial" charset="0"/>
              </a:rPr>
              <a:pPr eaLnBrk="1" hangingPunct="1"/>
              <a:t>16</a:t>
            </a:fld>
            <a:endParaRPr lang="en-US" b="0" smtClean="0">
              <a:latin typeface="Arial"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924749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5DB197D7-105D-48AD-AE81-FC0D9AC6BB0A}" type="slidenum">
              <a:rPr lang="en-US"/>
              <a:pPr/>
              <a:t>20</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0FA9FE84-FADD-41D6-AC73-98EB29424B36}" type="datetime1">
              <a:rPr lang="en-US"/>
              <a:pPr/>
              <a:t>1/19/2016</a:t>
            </a:fld>
            <a:endParaRPr lang="en-US"/>
          </a:p>
        </p:txBody>
      </p:sp>
      <p:sp>
        <p:nvSpPr>
          <p:cNvPr id="150530" name="Rectangle 1026"/>
          <p:cNvSpPr>
            <a:spLocks noGrp="1" noRot="1" noChangeAspect="1" noChangeArrowheads="1" noTextEdit="1"/>
          </p:cNvSpPr>
          <p:nvPr>
            <p:ph type="sldImg"/>
          </p:nvPr>
        </p:nvSpPr>
        <p:spPr>
          <a:xfrm>
            <a:off x="1562100" y="903288"/>
            <a:ext cx="3735388" cy="2801937"/>
          </a:xfrm>
          <a:ln/>
        </p:spPr>
      </p:sp>
      <p:sp>
        <p:nvSpPr>
          <p:cNvPr id="150531" name="Rectangle 1027"/>
          <p:cNvSpPr>
            <a:spLocks noGrp="1" noChangeArrowheads="1"/>
          </p:cNvSpPr>
          <p:nvPr>
            <p:ph type="body" idx="1"/>
          </p:nvPr>
        </p:nvSpPr>
        <p:spPr/>
        <p:txBody>
          <a:bodyPr/>
          <a:lstStyle/>
          <a:p>
            <a:r>
              <a:rPr lang="en-US" dirty="0" smtClean="0"/>
              <a:t>Lm options</a:t>
            </a:r>
            <a:r>
              <a:rPr lang="en-US" baseline="0" dirty="0" smtClean="0"/>
              <a:t> to demo</a:t>
            </a:r>
          </a:p>
          <a:p>
            <a:endParaRPr lang="en-US" baseline="0" dirty="0" smtClean="0"/>
          </a:p>
          <a:p>
            <a:r>
              <a:rPr lang="en-US" b="1" dirty="0" smtClean="0"/>
              <a:t>o</a:t>
            </a:r>
            <a:r>
              <a:rPr lang="en-US" dirty="0" smtClean="0"/>
              <a:t> Displays only loaded modules.</a:t>
            </a:r>
          </a:p>
          <a:p>
            <a:r>
              <a:rPr lang="en-US" b="1" dirty="0" smtClean="0"/>
              <a:t>l </a:t>
            </a:r>
            <a:r>
              <a:rPr lang="en-US" dirty="0" smtClean="0"/>
              <a:t>Displays only modules whose symbol information has been loaded.</a:t>
            </a:r>
          </a:p>
          <a:p>
            <a:r>
              <a:rPr lang="en-US" b="1" dirty="0" smtClean="0"/>
              <a:t>v</a:t>
            </a:r>
            <a:r>
              <a:rPr lang="en-US" dirty="0" smtClean="0"/>
              <a:t> Causes the display to be verbose. The display includes the symbol file name, the image file name, checksum information, version information, date stamps, time stamps, and information about whether the module is managed code (CLR). This information is not displayed if the relevant headers are missing or paged out.</a:t>
            </a:r>
          </a:p>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1m Reduces the output so that nothing is included except the names of the modules.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err="1" smtClean="0"/>
              <a:t>sm</a:t>
            </a:r>
            <a:r>
              <a:rPr lang="en-US" dirty="0" smtClean="0"/>
              <a:t> Sorts the display by module name instead of by the start address.</a:t>
            </a:r>
          </a:p>
          <a:p>
            <a:endParaRPr lang="en-US" dirty="0" smtClean="0"/>
          </a:p>
          <a:p>
            <a:endParaRPr lang="en-US" dirty="0" smtClean="0"/>
          </a:p>
          <a:p>
            <a:endParaRPr lang="en-US" dirty="0" smtClean="0"/>
          </a:p>
          <a:p>
            <a:endParaRPr lang="en-US" b="1" dirty="0" smtClean="0"/>
          </a:p>
          <a:p>
            <a:endParaRPr lang="en-US" b="1" dirty="0" smtClean="0"/>
          </a:p>
          <a:p>
            <a:r>
              <a:rPr lang="en-US" b="1" dirty="0" smtClean="0"/>
              <a:t>X Command options</a:t>
            </a:r>
          </a:p>
          <a:p>
            <a:r>
              <a:rPr lang="en-US" b="1" dirty="0" smtClean="0"/>
              <a:t>/0</a:t>
            </a:r>
            <a:r>
              <a:rPr lang="en-US" dirty="0" smtClean="0"/>
              <a:t> Displays only the address of each symbol.</a:t>
            </a:r>
          </a:p>
          <a:p>
            <a:r>
              <a:rPr lang="en-US" b="1" dirty="0" smtClean="0"/>
              <a:t>/1</a:t>
            </a:r>
            <a:r>
              <a:rPr lang="en-US" dirty="0" smtClean="0"/>
              <a:t> Displays only the name of each symbol.</a:t>
            </a:r>
          </a:p>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/p</a:t>
            </a:r>
            <a:r>
              <a:rPr lang="en-US" dirty="0" smtClean="0"/>
              <a:t> Omits the space before the opening parenthesis when the debugger displays a function name and its arguments</a:t>
            </a:r>
          </a:p>
          <a:p>
            <a:endParaRPr lang="en-US" dirty="0" smtClean="0"/>
          </a:p>
          <a:p>
            <a:endParaRPr lang="en-US" dirty="0" smtClean="0"/>
          </a:p>
          <a:p>
            <a:r>
              <a:rPr lang="en-US" b="1" dirty="0" smtClean="0"/>
              <a:t>/a</a:t>
            </a:r>
            <a:r>
              <a:rPr lang="en-US" dirty="0" smtClean="0"/>
              <a:t> Sorts the display by address, in ascending order.</a:t>
            </a:r>
          </a:p>
          <a:p>
            <a:r>
              <a:rPr lang="en-US" b="1" dirty="0" smtClean="0"/>
              <a:t>/A</a:t>
            </a:r>
            <a:r>
              <a:rPr lang="en-US" dirty="0" smtClean="0"/>
              <a:t> Sorts the display by address, in descending order.</a:t>
            </a:r>
          </a:p>
          <a:p>
            <a:r>
              <a:rPr lang="en-US" b="1" dirty="0" smtClean="0"/>
              <a:t>/n</a:t>
            </a:r>
            <a:r>
              <a:rPr lang="en-US" dirty="0" smtClean="0"/>
              <a:t> Sorts the display by name, in ascending order.</a:t>
            </a:r>
          </a:p>
          <a:p>
            <a:r>
              <a:rPr lang="en-US" b="1" dirty="0" smtClean="0"/>
              <a:t>/N</a:t>
            </a:r>
            <a:r>
              <a:rPr lang="en-US" dirty="0" smtClean="0"/>
              <a:t> Sorts the display by name, in descending order.</a:t>
            </a:r>
          </a:p>
          <a:p>
            <a:endParaRPr lang="en-US" dirty="0" smtClean="0"/>
          </a:p>
          <a:p>
            <a:endParaRPr lang="en-US" dirty="0" smtClean="0"/>
          </a:p>
        </p:txBody>
      </p:sp>
    </p:spTree>
    <p:extLst>
      <p:ext uri="{BB962C8B-B14F-4D97-AF65-F5344CB8AC3E}">
        <p14:creationId xmlns:p14="http://schemas.microsoft.com/office/powerpoint/2010/main" val="3044888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5DB197D7-105D-48AD-AE81-FC0D9AC6BB0A}" type="slidenum">
              <a:rPr lang="en-US"/>
              <a:pPr/>
              <a:t>21</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0FA9FE84-FADD-41D6-AC73-98EB29424B36}" type="datetime1">
              <a:rPr lang="en-US"/>
              <a:pPr/>
              <a:t>1/19/2016</a:t>
            </a:fld>
            <a:endParaRPr lang="en-US"/>
          </a:p>
        </p:txBody>
      </p:sp>
      <p:sp>
        <p:nvSpPr>
          <p:cNvPr id="150530" name="Rectangle 1026"/>
          <p:cNvSpPr>
            <a:spLocks noGrp="1" noRot="1" noChangeAspect="1" noChangeArrowheads="1" noTextEdit="1"/>
          </p:cNvSpPr>
          <p:nvPr>
            <p:ph type="sldImg"/>
          </p:nvPr>
        </p:nvSpPr>
        <p:spPr>
          <a:xfrm>
            <a:off x="1562100" y="903288"/>
            <a:ext cx="3735388" cy="2801937"/>
          </a:xfrm>
          <a:ln/>
        </p:spPr>
      </p:sp>
      <p:sp>
        <p:nvSpPr>
          <p:cNvPr id="150531"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296886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34D6947F-C17E-4B53-9FAB-9D0E14168DD8}" type="slidenum">
              <a:rPr lang="en-US"/>
              <a:pPr/>
              <a:t>22</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E835EB04-F5DB-47C2-95EC-E4A0786EEC2C}" type="datetime1">
              <a:rPr lang="en-US"/>
              <a:pPr/>
              <a:t>1/19/2016</a:t>
            </a:fld>
            <a:endParaRPr lang="en-US"/>
          </a:p>
        </p:txBody>
      </p:sp>
      <p:sp>
        <p:nvSpPr>
          <p:cNvPr id="175106" name="Rectangle 2"/>
          <p:cNvSpPr>
            <a:spLocks noGrp="1" noRot="1" noChangeAspect="1" noChangeArrowheads="1" noTextEdit="1"/>
          </p:cNvSpPr>
          <p:nvPr>
            <p:ph type="sldImg"/>
          </p:nvPr>
        </p:nvSpPr>
        <p:spPr>
          <a:xfrm>
            <a:off x="1562100" y="903288"/>
            <a:ext cx="3735388" cy="2801937"/>
          </a:xfrm>
          <a:ln/>
        </p:spPr>
      </p:sp>
      <p:sp>
        <p:nvSpPr>
          <p:cNvPr id="175107" name="Rectangle 3"/>
          <p:cNvSpPr>
            <a:spLocks noGrp="1" noChangeArrowheads="1"/>
          </p:cNvSpPr>
          <p:nvPr>
            <p:ph type="body" idx="1"/>
          </p:nvPr>
        </p:nvSpPr>
        <p:spPr/>
        <p:txBody>
          <a:bodyPr/>
          <a:lstStyle/>
          <a:p>
            <a:r>
              <a:rPr lang="en-US" dirty="0" smtClean="0"/>
              <a:t>With </a:t>
            </a:r>
            <a:r>
              <a:rPr lang="en-US" dirty="0" err="1" smtClean="0"/>
              <a:t>bp</a:t>
            </a:r>
            <a:r>
              <a:rPr lang="en-US" baseline="0" dirty="0" smtClean="0"/>
              <a:t> </a:t>
            </a:r>
            <a:r>
              <a:rPr lang="en-US" dirty="0" smtClean="0"/>
              <a:t>breakpoint can be sent at any address that is an instruction example show breakpoint @ </a:t>
            </a:r>
            <a:r>
              <a:rPr lang="en-US" dirty="0" err="1" smtClean="0"/>
              <a:t>basicTypes</a:t>
            </a:r>
            <a:r>
              <a:rPr lang="en-US" dirty="0" smtClean="0"/>
              <a:t> function,</a:t>
            </a:r>
            <a:r>
              <a:rPr lang="en-US" baseline="0" dirty="0" smtClean="0"/>
              <a:t> using </a:t>
            </a:r>
            <a:r>
              <a:rPr lang="en-US" baseline="0" dirty="0" err="1" smtClean="0"/>
              <a:t>uf</a:t>
            </a:r>
            <a:r>
              <a:rPr lang="en-US" baseline="0" dirty="0" smtClean="0"/>
              <a:t> </a:t>
            </a:r>
            <a:r>
              <a:rPr lang="en-US" baseline="0" dirty="0" err="1" smtClean="0"/>
              <a:t>unassemble</a:t>
            </a:r>
            <a:r>
              <a:rPr lang="en-US" baseline="0" dirty="0" smtClean="0"/>
              <a:t> the function and set the breakpoint at </a:t>
            </a:r>
            <a:r>
              <a:rPr lang="en-US" baseline="0" dirty="0" err="1" smtClean="0"/>
              <a:t>dword</a:t>
            </a:r>
            <a:r>
              <a:rPr lang="en-US" baseline="0" dirty="0" smtClean="0"/>
              <a:t> </a:t>
            </a:r>
            <a:r>
              <a:rPr lang="en-US" baseline="0" dirty="0" err="1" smtClean="0"/>
              <a:t>ptr</a:t>
            </a:r>
            <a:r>
              <a:rPr lang="en-US" baseline="0" dirty="0" smtClean="0"/>
              <a:t> [ebp-54h],offset </a:t>
            </a:r>
            <a:r>
              <a:rPr lang="en-US" baseline="0" dirty="0" err="1" smtClean="0"/>
              <a:t>HelloCpp</a:t>
            </a:r>
            <a:r>
              <a:rPr lang="en-US" baseline="0" dirty="0" smtClean="0"/>
              <a:t>!`string'  the last code instruction.</a:t>
            </a:r>
            <a:endParaRPr lang="en-US" dirty="0"/>
          </a:p>
        </p:txBody>
      </p:sp>
    </p:spTree>
    <p:extLst>
      <p:ext uri="{BB962C8B-B14F-4D97-AF65-F5344CB8AC3E}">
        <p14:creationId xmlns:p14="http://schemas.microsoft.com/office/powerpoint/2010/main" val="3358136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41A637F8-8979-4E59-B101-0D12CB271C8D}" type="slidenum">
              <a:rPr lang="en-US"/>
              <a:pPr/>
              <a:t>24</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C890904D-CC0F-4B86-A648-DF0605E7AFCD}" type="datetime1">
              <a:rPr lang="en-US"/>
              <a:pPr/>
              <a:t>1/19/2016</a:t>
            </a:fld>
            <a:endParaRPr lang="en-US"/>
          </a:p>
        </p:txBody>
      </p:sp>
      <p:sp>
        <p:nvSpPr>
          <p:cNvPr id="158722" name="Rectangle 1026"/>
          <p:cNvSpPr>
            <a:spLocks noGrp="1" noRot="1" noChangeAspect="1" noChangeArrowheads="1" noTextEdit="1"/>
          </p:cNvSpPr>
          <p:nvPr>
            <p:ph type="sldImg"/>
          </p:nvPr>
        </p:nvSpPr>
        <p:spPr>
          <a:xfrm>
            <a:off x="1562100" y="903288"/>
            <a:ext cx="3735388" cy="2801937"/>
          </a:xfrm>
          <a:ln/>
        </p:spPr>
      </p:sp>
      <p:sp>
        <p:nvSpPr>
          <p:cNvPr id="158723" name="Rectangle 1027"/>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488813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ED1B64DD-8CE1-4A8E-BDEB-0DABC04F325F}" type="slidenum">
              <a:rPr lang="en-US"/>
              <a:pPr/>
              <a:t>25</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E90C02F3-8783-40D6-BA70-4C9A9D1B573B}" type="datetime1">
              <a:rPr lang="en-US"/>
              <a:pPr/>
              <a:t>1/19/2016</a:t>
            </a:fld>
            <a:endParaRPr lang="en-US"/>
          </a:p>
        </p:txBody>
      </p:sp>
      <p:sp>
        <p:nvSpPr>
          <p:cNvPr id="154626" name="Rectangle 2"/>
          <p:cNvSpPr>
            <a:spLocks noGrp="1" noRot="1" noChangeAspect="1" noChangeArrowheads="1" noTextEdit="1"/>
          </p:cNvSpPr>
          <p:nvPr>
            <p:ph type="sldImg"/>
          </p:nvPr>
        </p:nvSpPr>
        <p:spPr>
          <a:xfrm>
            <a:off x="1562100" y="903288"/>
            <a:ext cx="3735388" cy="2801937"/>
          </a:xfrm>
          <a:ln/>
        </p:spPr>
      </p:sp>
      <p:sp>
        <p:nvSpPr>
          <p:cNvPr id="154627" name="Rectangle 3"/>
          <p:cNvSpPr>
            <a:spLocks noGrp="1" noChangeArrowheads="1"/>
          </p:cNvSpPr>
          <p:nvPr>
            <p:ph type="body" idx="1"/>
          </p:nvPr>
        </p:nvSpPr>
        <p:spPr/>
        <p:txBody>
          <a:bodyPr/>
          <a:lstStyle/>
          <a:p>
            <a:r>
              <a:rPr lang="en-US" dirty="0" smtClean="0"/>
              <a:t>For Demo attach debugger</a:t>
            </a:r>
            <a:r>
              <a:rPr lang="en-US" baseline="0" dirty="0" smtClean="0"/>
              <a:t> to NativeExceptions.exe; set a break point at  </a:t>
            </a:r>
            <a:r>
              <a:rPr lang="en-US" baseline="0" dirty="0" err="1" smtClean="0"/>
              <a:t>ComDllWithException!CExceptions</a:t>
            </a:r>
            <a:r>
              <a:rPr lang="en-US" baseline="0" dirty="0" smtClean="0"/>
              <a:t>::</a:t>
            </a:r>
            <a:r>
              <a:rPr lang="en-US" baseline="0" dirty="0" err="1" smtClean="0"/>
              <a:t>CppEx</a:t>
            </a:r>
            <a:endParaRPr lang="en-US" baseline="0" smtClean="0"/>
          </a:p>
          <a:p>
            <a:endParaRPr lang="en-US" smtClean="0"/>
          </a:p>
          <a:p>
            <a:r>
              <a:rPr lang="en-US" dirty="0" smtClean="0"/>
              <a:t>A stack, as related to executing code in Windows, is simply just a block of memory assigned by the operating system to a running thread. The purpose of the stack, among other things, is to track the function call chain (allocation of local variables, parameter passing, and so on).</a:t>
            </a:r>
          </a:p>
          <a:p>
            <a:endParaRPr lang="en-US" dirty="0" smtClean="0"/>
          </a:p>
          <a:p>
            <a:r>
              <a:rPr lang="en-US" dirty="0" err="1" smtClean="0"/>
              <a:t>Hewardt</a:t>
            </a:r>
            <a:r>
              <a:rPr lang="en-US" dirty="0" smtClean="0"/>
              <a:t>, Mario; </a:t>
            </a:r>
            <a:r>
              <a:rPr lang="en-US" dirty="0" err="1" smtClean="0"/>
              <a:t>Pravat</a:t>
            </a:r>
            <a:r>
              <a:rPr lang="en-US" dirty="0" smtClean="0"/>
              <a:t>, Daniel (2007-10-29). Advanced Windows Debugging (Kindle Locations 3932-3933). Pearson Education. Kindle Edition. </a:t>
            </a:r>
            <a:endParaRPr lang="en-US" dirty="0"/>
          </a:p>
        </p:txBody>
      </p:sp>
    </p:spTree>
    <p:extLst>
      <p:ext uri="{BB962C8B-B14F-4D97-AF65-F5344CB8AC3E}">
        <p14:creationId xmlns:p14="http://schemas.microsoft.com/office/powerpoint/2010/main" val="1110667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6C9CC8FF-8364-479E-9639-ECE56930DC2B}" type="slidenum">
              <a:rPr lang="en-US" b="0" smtClean="0">
                <a:latin typeface="Arial" charset="0"/>
              </a:rPr>
              <a:pPr eaLnBrk="1" hangingPunct="1"/>
              <a:t>4</a:t>
            </a:fld>
            <a:endParaRPr lang="en-US" b="0" smtClean="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1078552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to</a:t>
            </a:r>
            <a:r>
              <a:rPr lang="en-US" baseline="0" dirty="0" smtClean="0"/>
              <a:t> public private and public symbols ? </a:t>
            </a:r>
            <a:endParaRPr lang="en-US" dirty="0"/>
          </a:p>
        </p:txBody>
      </p:sp>
      <p:sp>
        <p:nvSpPr>
          <p:cNvPr id="4" name="Slide Number Placeholder 3"/>
          <p:cNvSpPr>
            <a:spLocks noGrp="1"/>
          </p:cNvSpPr>
          <p:nvPr>
            <p:ph type="sldNum" sz="quarter" idx="10"/>
          </p:nvPr>
        </p:nvSpPr>
        <p:spPr/>
        <p:txBody>
          <a:bodyPr/>
          <a:lstStyle/>
          <a:p>
            <a:pPr>
              <a:defRPr/>
            </a:pPr>
            <a:fld id="{F36CFF66-3438-464E-982D-24410B07B0B9}" type="slidenum">
              <a:rPr lang="en-US" smtClean="0"/>
              <a:pPr>
                <a:defRPr/>
              </a:pPr>
              <a:t>26</a:t>
            </a:fld>
            <a:endParaRPr lang="en-US"/>
          </a:p>
        </p:txBody>
      </p:sp>
    </p:spTree>
    <p:extLst>
      <p:ext uri="{BB962C8B-B14F-4D97-AF65-F5344CB8AC3E}">
        <p14:creationId xmlns:p14="http://schemas.microsoft.com/office/powerpoint/2010/main" val="30996667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80000"/>
              </a:lnSpc>
              <a:buFont typeface="Wingdings" pitchFamily="2" charset="2"/>
              <a:buNone/>
            </a:pPr>
            <a:r>
              <a:rPr lang="en-US" sz="2000" dirty="0" err="1" smtClean="0">
                <a:solidFill>
                  <a:srgbClr val="002060"/>
                </a:solidFill>
                <a:latin typeface="Courier New" pitchFamily="49" charset="0"/>
              </a:rPr>
              <a:t>OutputListBox</a:t>
            </a:r>
            <a:r>
              <a:rPr lang="en-US" sz="2000" baseline="0" dirty="0" smtClean="0">
                <a:solidFill>
                  <a:srgbClr val="002060"/>
                </a:solidFill>
                <a:latin typeface="Courier New" pitchFamily="49" charset="0"/>
              </a:rPr>
              <a:t> has a variable number of arguments, therefore (..)</a:t>
            </a:r>
          </a:p>
          <a:p>
            <a:pPr lvl="2">
              <a:lnSpc>
                <a:spcPct val="80000"/>
              </a:lnSpc>
              <a:buFont typeface="Wingdings" pitchFamily="2" charset="2"/>
              <a:buNone/>
            </a:pPr>
            <a:r>
              <a:rPr lang="en-US" sz="2000" baseline="0" dirty="0" smtClean="0">
                <a:solidFill>
                  <a:srgbClr val="002060"/>
                </a:solidFill>
                <a:latin typeface="Courier New" pitchFamily="49" charset="0"/>
              </a:rPr>
              <a:t>The call looks like:</a:t>
            </a:r>
            <a:endParaRPr lang="en-US" sz="2000" dirty="0" smtClean="0">
              <a:solidFill>
                <a:srgbClr val="002060"/>
              </a:solidFill>
              <a:latin typeface="Courier New" pitchFamily="49" charset="0"/>
            </a:endParaRPr>
          </a:p>
          <a:p>
            <a:pPr lvl="2">
              <a:lnSpc>
                <a:spcPct val="80000"/>
              </a:lnSpc>
              <a:buFont typeface="Wingdings" pitchFamily="2" charset="2"/>
              <a:buNone/>
            </a:pPr>
            <a:r>
              <a:rPr lang="en-US" sz="2000" dirty="0" err="1" smtClean="0">
                <a:solidFill>
                  <a:srgbClr val="002060"/>
                </a:solidFill>
                <a:latin typeface="Courier New" pitchFamily="49" charset="0"/>
              </a:rPr>
              <a:t>OutputListBox</a:t>
            </a:r>
            <a:r>
              <a:rPr lang="en-US" sz="2000" dirty="0" smtClean="0">
                <a:solidFill>
                  <a:srgbClr val="002060"/>
                </a:solidFill>
                <a:latin typeface="Courier New" pitchFamily="49" charset="0"/>
              </a:rPr>
              <a:t>(TEXT("TEST2:[%s]"),</a:t>
            </a:r>
            <a:r>
              <a:rPr lang="en-US" sz="2000" dirty="0" err="1" smtClean="0">
                <a:solidFill>
                  <a:srgbClr val="002060"/>
                </a:solidFill>
                <a:latin typeface="Courier New" pitchFamily="49" charset="0"/>
              </a:rPr>
              <a:t>pszFileName</a:t>
            </a:r>
            <a:r>
              <a:rPr lang="en-US" sz="2000" dirty="0" smtClean="0">
                <a:solidFill>
                  <a:srgbClr val="002060"/>
                </a:solidFill>
                <a:latin typeface="Courier New" pitchFamily="49" charset="0"/>
              </a:rPr>
              <a:t>);</a:t>
            </a:r>
          </a:p>
        </p:txBody>
      </p:sp>
      <p:sp>
        <p:nvSpPr>
          <p:cNvPr id="4" name="Slide Number Placeholder 3"/>
          <p:cNvSpPr>
            <a:spLocks noGrp="1"/>
          </p:cNvSpPr>
          <p:nvPr>
            <p:ph type="sldNum" sz="quarter" idx="10"/>
          </p:nvPr>
        </p:nvSpPr>
        <p:spPr/>
        <p:txBody>
          <a:bodyPr/>
          <a:lstStyle/>
          <a:p>
            <a:pPr>
              <a:defRPr/>
            </a:pPr>
            <a:fld id="{F36CFF66-3438-464E-982D-24410B07B0B9}" type="slidenum">
              <a:rPr lang="en-US" smtClean="0"/>
              <a:pPr>
                <a:defRPr/>
              </a:pPr>
              <a:t>27</a:t>
            </a:fld>
            <a:endParaRPr lang="en-US"/>
          </a:p>
        </p:txBody>
      </p:sp>
    </p:spTree>
    <p:extLst>
      <p:ext uri="{BB962C8B-B14F-4D97-AF65-F5344CB8AC3E}">
        <p14:creationId xmlns:p14="http://schemas.microsoft.com/office/powerpoint/2010/main" val="3797190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46BEAED3-0CE9-4AAC-92C8-0CDF7D452D44}" type="slidenum">
              <a:rPr lang="en-US"/>
              <a:pPr/>
              <a:t>30</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0F778A60-15FD-4CB2-9BD9-58442CF2FF0F}" type="datetime1">
              <a:rPr lang="en-US"/>
              <a:pPr/>
              <a:t>1/19/2016</a:t>
            </a:fld>
            <a:endParaRPr lang="en-US"/>
          </a:p>
        </p:txBody>
      </p:sp>
      <p:sp>
        <p:nvSpPr>
          <p:cNvPr id="156674" name="Rectangle 2"/>
          <p:cNvSpPr>
            <a:spLocks noGrp="1" noRot="1" noChangeAspect="1" noChangeArrowheads="1" noTextEdit="1"/>
          </p:cNvSpPr>
          <p:nvPr>
            <p:ph type="sldImg"/>
          </p:nvPr>
        </p:nvSpPr>
        <p:spPr>
          <a:xfrm>
            <a:off x="1562100" y="903288"/>
            <a:ext cx="3735388" cy="2801937"/>
          </a:xfrm>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031499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35339FC8-ABA0-4E28-9CA7-BAA97F6093B8}" type="slidenum">
              <a:rPr lang="en-US"/>
              <a:pPr/>
              <a:t>31</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150990BC-A2BD-4A7D-9B42-6A1795E37CB2}" type="datetime1">
              <a:rPr lang="en-US"/>
              <a:pPr/>
              <a:t>1/19/2016</a:t>
            </a:fld>
            <a:endParaRPr lang="en-US"/>
          </a:p>
        </p:txBody>
      </p:sp>
      <p:sp>
        <p:nvSpPr>
          <p:cNvPr id="164866" name="Rectangle 1026"/>
          <p:cNvSpPr>
            <a:spLocks noGrp="1" noRot="1" noChangeAspect="1" noChangeArrowheads="1" noTextEdit="1"/>
          </p:cNvSpPr>
          <p:nvPr>
            <p:ph type="sldImg"/>
          </p:nvPr>
        </p:nvSpPr>
        <p:spPr>
          <a:xfrm>
            <a:off x="1562100" y="903288"/>
            <a:ext cx="3735388" cy="2801937"/>
          </a:xfrm>
          <a:ln/>
        </p:spPr>
      </p:sp>
      <p:sp>
        <p:nvSpPr>
          <p:cNvPr id="164867" name="Rectangle 1027"/>
          <p:cNvSpPr>
            <a:spLocks noGrp="1" noChangeArrowheads="1"/>
          </p:cNvSpPr>
          <p:nvPr>
            <p:ph type="body" idx="1"/>
          </p:nvPr>
        </p:nvSpPr>
        <p:spPr/>
        <p:txBody>
          <a:bodyPr/>
          <a:lstStyle/>
          <a:p>
            <a:r>
              <a:rPr lang="en-US" dirty="0" smtClean="0"/>
              <a:t>?Show</a:t>
            </a:r>
            <a:r>
              <a:rPr lang="en-US" baseline="0" dirty="0" smtClean="0"/>
              <a:t> both decimal to hex and hex to decimal conversions</a:t>
            </a:r>
          </a:p>
          <a:p>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The default count for </a:t>
            </a:r>
            <a:r>
              <a:rPr lang="en-US" dirty="0" err="1" smtClean="0"/>
              <a:t>dd</a:t>
            </a:r>
            <a:r>
              <a:rPr lang="en-US" smtClean="0"/>
              <a:t> is 32 DWORDs (128 bytes).</a:t>
            </a:r>
          </a:p>
          <a:p>
            <a:endParaRPr lang="en-US" baseline="0" dirty="0" smtClean="0"/>
          </a:p>
          <a:p>
            <a:endParaRPr lang="en-US" baseline="0" dirty="0" smtClean="0"/>
          </a:p>
          <a:p>
            <a:r>
              <a:rPr lang="en-US" baseline="0" dirty="0" smtClean="0"/>
              <a:t>Show additional commands like </a:t>
            </a:r>
            <a:r>
              <a:rPr lang="en-US" baseline="0" dirty="0" err="1" smtClean="0"/>
              <a:t>db</a:t>
            </a:r>
            <a:r>
              <a:rPr lang="en-US" baseline="0" dirty="0" smtClean="0"/>
              <a:t> : for the character values “Rahul Marathe”</a:t>
            </a:r>
          </a:p>
          <a:p>
            <a:endParaRPr lang="en-US" baseline="0" dirty="0" smtClean="0"/>
          </a:p>
          <a:p>
            <a:endParaRPr lang="en-US" dirty="0"/>
          </a:p>
        </p:txBody>
      </p:sp>
    </p:spTree>
    <p:extLst>
      <p:ext uri="{BB962C8B-B14F-4D97-AF65-F5344CB8AC3E}">
        <p14:creationId xmlns:p14="http://schemas.microsoft.com/office/powerpoint/2010/main" val="2600096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fld id="{B57308CD-8A20-47D9-B0AC-910FFE86F794}" type="slidenum">
              <a:rPr lang="en-US"/>
              <a:pPr/>
              <a:t>33</a:t>
            </a:fld>
            <a:r>
              <a:rPr lang="en-US"/>
              <a:t>          Header (change with View-&gt;Header and Footer)</a:t>
            </a:r>
            <a:endParaRPr lang="en-US" sz="1200" b="0">
              <a:latin typeface="Times New Roman" pitchFamily="18" charset="0"/>
            </a:endParaRPr>
          </a:p>
        </p:txBody>
      </p:sp>
      <p:sp>
        <p:nvSpPr>
          <p:cNvPr id="5" name="Rectangle 3"/>
          <p:cNvSpPr>
            <a:spLocks noGrp="1" noChangeArrowheads="1"/>
          </p:cNvSpPr>
          <p:nvPr>
            <p:ph type="dt" idx="1"/>
          </p:nvPr>
        </p:nvSpPr>
        <p:spPr>
          <a:ln/>
        </p:spPr>
        <p:txBody>
          <a:bodyPr/>
          <a:lstStyle/>
          <a:p>
            <a:fld id="{28C75207-2743-4683-AE7C-82E581826657}" type="datetime1">
              <a:rPr lang="en-US"/>
              <a:pPr/>
              <a:t>1/19/2016</a:t>
            </a:fld>
            <a:endParaRPr lang="en-US"/>
          </a:p>
        </p:txBody>
      </p:sp>
      <p:sp>
        <p:nvSpPr>
          <p:cNvPr id="148482" name="Rectangle 2"/>
          <p:cNvSpPr>
            <a:spLocks noGrp="1" noRot="1" noChangeAspect="1" noChangeArrowheads="1" noTextEdit="1"/>
          </p:cNvSpPr>
          <p:nvPr>
            <p:ph type="sldImg"/>
          </p:nvPr>
        </p:nvSpPr>
        <p:spPr>
          <a:xfrm>
            <a:off x="1562100" y="903288"/>
            <a:ext cx="3735388" cy="2801937"/>
          </a:xfrm>
          <a:ln/>
        </p:spPr>
      </p:sp>
      <p:sp>
        <p:nvSpPr>
          <p:cNvPr id="148483" name="Rectangle 3"/>
          <p:cNvSpPr>
            <a:spLocks noGrp="1" noChangeArrowheads="1"/>
          </p:cNvSpPr>
          <p:nvPr>
            <p:ph type="body" idx="1"/>
          </p:nvPr>
        </p:nvSpPr>
        <p:spPr/>
        <p:txBody>
          <a:bodyPr/>
          <a:lstStyle/>
          <a:p>
            <a:pPr lvl="3">
              <a:spcBef>
                <a:spcPts val="300"/>
              </a:spcBef>
            </a:pPr>
            <a:r>
              <a:rPr lang="en-US" b="1" dirty="0">
                <a:latin typeface="Arial Narrow" pitchFamily="34" charset="0"/>
              </a:rPr>
              <a:t>Usage Analysis Problems and Solutions</a:t>
            </a:r>
          </a:p>
          <a:p>
            <a:pPr>
              <a:spcBef>
                <a:spcPts val="300"/>
              </a:spcBef>
              <a:spcAft>
                <a:spcPts val="300"/>
              </a:spcAft>
            </a:pPr>
            <a:r>
              <a:rPr lang="en-US" dirty="0">
                <a:latin typeface="Arial Narrow" pitchFamily="34" charset="0"/>
              </a:rPr>
              <a:t>The goal is to produce </a:t>
            </a:r>
            <a:r>
              <a:rPr lang="en-US" b="1" dirty="0">
                <a:latin typeface="Arial Narrow" pitchFamily="34" charset="0"/>
              </a:rPr>
              <a:t>Usage Reports</a:t>
            </a:r>
            <a:r>
              <a:rPr lang="en-US" dirty="0">
                <a:latin typeface="Arial Narrow" pitchFamily="34" charset="0"/>
              </a:rPr>
              <a:t> based on data from logs written by various servers (</a:t>
            </a:r>
            <a:r>
              <a:rPr lang="en-US" b="1" dirty="0">
                <a:latin typeface="Arial Narrow" pitchFamily="34" charset="0"/>
              </a:rPr>
              <a:t>HTTP servers</a:t>
            </a:r>
            <a:r>
              <a:rPr lang="en-US" dirty="0">
                <a:latin typeface="Arial Narrow" pitchFamily="34" charset="0"/>
              </a:rPr>
              <a:t>, </a:t>
            </a:r>
            <a:r>
              <a:rPr lang="en-US" b="1" dirty="0">
                <a:latin typeface="Arial Narrow" pitchFamily="34" charset="0"/>
              </a:rPr>
              <a:t>streaming media servers </a:t>
            </a:r>
            <a:r>
              <a:rPr lang="en-US" dirty="0">
                <a:latin typeface="Arial Narrow" pitchFamily="34" charset="0"/>
              </a:rPr>
              <a:t>such as RealAudio, and </a:t>
            </a:r>
            <a:r>
              <a:rPr lang="en-US" b="1" dirty="0">
                <a:latin typeface="Arial Narrow" pitchFamily="34" charset="0"/>
              </a:rPr>
              <a:t>proxy servers</a:t>
            </a:r>
            <a:r>
              <a:rPr lang="en-US" dirty="0">
                <a:latin typeface="Arial Narrow" pitchFamily="34" charset="0"/>
              </a:rPr>
              <a:t>). The problem is well suited to database technology, so the architecture includes the </a:t>
            </a:r>
            <a:r>
              <a:rPr lang="en-US" b="1" dirty="0">
                <a:latin typeface="Arial Narrow" pitchFamily="34" charset="0"/>
              </a:rPr>
              <a:t>Analysis Database</a:t>
            </a:r>
            <a:r>
              <a:rPr lang="en-US" dirty="0">
                <a:latin typeface="Arial Narrow" pitchFamily="34" charset="0"/>
              </a:rPr>
              <a:t>. The database is created during Site Server setup, if the administrator chooses the default database option (Microsoft Access). If the administrator chooses Microsoft SQL Server, the setup program does not create the database, and the administrator should use the </a:t>
            </a:r>
            <a:r>
              <a:rPr lang="en-US" b="1" dirty="0">
                <a:latin typeface="Arial Narrow" pitchFamily="34" charset="0"/>
              </a:rPr>
              <a:t>Database Setup Wizard</a:t>
            </a:r>
            <a:r>
              <a:rPr lang="en-US" dirty="0">
                <a:latin typeface="Arial Narrow" pitchFamily="34" charset="0"/>
              </a:rPr>
              <a:t>. When that wizard finishes, the Analysis Database contains various blank tables for usage data, and populated tables of reference data. To add log files to the database, the administrator runs the </a:t>
            </a:r>
            <a:r>
              <a:rPr lang="en-US" b="1" dirty="0">
                <a:latin typeface="Arial Narrow" pitchFamily="34" charset="0"/>
              </a:rPr>
              <a:t>Usage Import</a:t>
            </a:r>
            <a:r>
              <a:rPr lang="en-US" dirty="0">
                <a:latin typeface="Arial Narrow" pitchFamily="34" charset="0"/>
              </a:rPr>
              <a:t> tool. That tool's main job is parsing log files and adding content to the database, but during the parsing process it keeps track of frequently-requested totals, such as the number of visits, and it presents these </a:t>
            </a:r>
            <a:r>
              <a:rPr lang="en-US" b="1" dirty="0">
                <a:latin typeface="Arial Narrow" pitchFamily="34" charset="0"/>
              </a:rPr>
              <a:t>import statistics </a:t>
            </a:r>
            <a:r>
              <a:rPr lang="en-US" dirty="0">
                <a:latin typeface="Arial Narrow" pitchFamily="34" charset="0"/>
              </a:rPr>
              <a:t>at the end of the import process. In order to generate reports, the user runs the </a:t>
            </a:r>
            <a:r>
              <a:rPr lang="en-US" b="1" dirty="0">
                <a:latin typeface="Arial Narrow" pitchFamily="34" charset="0"/>
              </a:rPr>
              <a:t>Report Writer</a:t>
            </a:r>
            <a:r>
              <a:rPr lang="en-US" dirty="0">
                <a:latin typeface="Arial Narrow" pitchFamily="34" charset="0"/>
              </a:rPr>
              <a:t> tool. </a:t>
            </a:r>
          </a:p>
          <a:p>
            <a:pPr>
              <a:spcBef>
                <a:spcPts val="300"/>
              </a:spcBef>
              <a:spcAft>
                <a:spcPts val="300"/>
              </a:spcAft>
            </a:pPr>
            <a:r>
              <a:rPr lang="en-US" dirty="0" err="1">
                <a:latin typeface="Arial Narrow" pitchFamily="34" charset="0"/>
              </a:rPr>
              <a:t>Interse's</a:t>
            </a:r>
            <a:r>
              <a:rPr lang="en-US" dirty="0">
                <a:latin typeface="Arial Narrow" pitchFamily="34" charset="0"/>
              </a:rPr>
              <a:t> </a:t>
            </a:r>
            <a:r>
              <a:rPr lang="en-US" dirty="0" err="1">
                <a:latin typeface="Arial Narrow" pitchFamily="34" charset="0"/>
              </a:rPr>
              <a:t>MarketFocus</a:t>
            </a:r>
            <a:r>
              <a:rPr lang="en-US" dirty="0">
                <a:latin typeface="Arial Narrow" pitchFamily="34" charset="0"/>
              </a:rPr>
              <a:t> product was the basis for the usage analysis tools.</a:t>
            </a:r>
          </a:p>
          <a:p>
            <a:endParaRPr lang="en-US" dirty="0"/>
          </a:p>
        </p:txBody>
      </p:sp>
    </p:spTree>
    <p:extLst>
      <p:ext uri="{BB962C8B-B14F-4D97-AF65-F5344CB8AC3E}">
        <p14:creationId xmlns:p14="http://schemas.microsoft.com/office/powerpoint/2010/main" val="30429437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F0D69C64-08DF-4213-87C7-5777D4AF38E5}" type="slidenum">
              <a:rPr lang="en-US" b="0" smtClean="0">
                <a:latin typeface="Arial" charset="0"/>
              </a:rPr>
              <a:pPr eaLnBrk="1" hangingPunct="1"/>
              <a:t>34</a:t>
            </a:fld>
            <a:endParaRPr lang="en-US" b="0" smtClean="0">
              <a:latin typeface="Arial"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3407119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!threads - </a:t>
            </a:r>
            <a:r>
              <a:rPr lang="en-US" dirty="0" smtClean="0">
                <a:effectLst/>
              </a:rPr>
              <a:t>[</a:t>
            </a:r>
            <a:r>
              <a:rPr lang="en-US" b="1" dirty="0" smtClean="0">
                <a:effectLst/>
              </a:rPr>
              <a:t>-live</a:t>
            </a:r>
            <a:r>
              <a:rPr lang="en-US" dirty="0" smtClean="0">
                <a:effectLst/>
              </a:rPr>
              <a:t>] [</a:t>
            </a:r>
            <a:r>
              <a:rPr lang="en-US" b="1" dirty="0" smtClean="0">
                <a:effectLst/>
              </a:rPr>
              <a:t>-special</a:t>
            </a:r>
            <a:r>
              <a:rPr lang="en-US" dirty="0" smtClean="0">
                <a:effectLst/>
              </a:rPr>
              <a:t>]</a:t>
            </a:r>
          </a:p>
          <a:p>
            <a:endParaRPr lang="en-US" dirty="0" smtClean="0"/>
          </a:p>
          <a:p>
            <a:endParaRPr lang="en-US" dirty="0" smtClean="0"/>
          </a:p>
          <a:p>
            <a:r>
              <a:rPr lang="en-US" dirty="0" smtClean="0"/>
              <a:t>~*</a:t>
            </a:r>
            <a:r>
              <a:rPr lang="en-US" dirty="0" err="1" smtClean="0"/>
              <a:t>e!clrstack</a:t>
            </a:r>
            <a:r>
              <a:rPr lang="en-US" dirty="0" smtClean="0"/>
              <a:t> </a:t>
            </a:r>
          </a:p>
          <a:p>
            <a:r>
              <a:rPr lang="en-US" dirty="0" smtClean="0"/>
              <a:t> !</a:t>
            </a:r>
            <a:r>
              <a:rPr lang="en-US" dirty="0" err="1" smtClean="0"/>
              <a:t>threadpool</a:t>
            </a:r>
            <a:r>
              <a:rPr lang="en-US" dirty="0" smtClean="0"/>
              <a:t> </a:t>
            </a:r>
          </a:p>
          <a:p>
            <a:endParaRPr lang="en-US" dirty="0" smtClean="0"/>
          </a:p>
          <a:p>
            <a:r>
              <a:rPr lang="en-US" b="1" dirty="0" err="1" smtClean="0">
                <a:effectLst/>
              </a:rPr>
              <a:t>DumpHeap</a:t>
            </a:r>
            <a:r>
              <a:rPr lang="en-US" dirty="0" smtClean="0">
                <a:effectLst/>
              </a:rPr>
              <a:t> [</a:t>
            </a:r>
            <a:r>
              <a:rPr lang="en-US" b="1" dirty="0" smtClean="0">
                <a:effectLst/>
              </a:rPr>
              <a:t>-stat</a:t>
            </a:r>
            <a:r>
              <a:rPr lang="en-US" dirty="0" smtClean="0">
                <a:effectLst/>
              </a:rPr>
              <a:t>] [</a:t>
            </a:r>
            <a:r>
              <a:rPr lang="en-US" b="1" dirty="0" smtClean="0">
                <a:effectLst/>
              </a:rPr>
              <a:t>-strings</a:t>
            </a:r>
            <a:r>
              <a:rPr lang="en-US" dirty="0" smtClean="0">
                <a:effectLst/>
              </a:rPr>
              <a:t>] [</a:t>
            </a:r>
            <a:r>
              <a:rPr lang="en-US" b="1" dirty="0" smtClean="0">
                <a:effectLst/>
              </a:rPr>
              <a:t>-short</a:t>
            </a:r>
            <a:r>
              <a:rPr lang="en-US" dirty="0" smtClean="0">
                <a:effectLst/>
              </a:rPr>
              <a:t>] [</a:t>
            </a:r>
            <a:r>
              <a:rPr lang="en-US" b="1" dirty="0" smtClean="0">
                <a:effectLst/>
              </a:rPr>
              <a:t>-min</a:t>
            </a:r>
            <a:r>
              <a:rPr lang="en-US" dirty="0" smtClean="0">
                <a:effectLst/>
              </a:rPr>
              <a:t> &lt;size&gt;] [</a:t>
            </a:r>
            <a:r>
              <a:rPr lang="en-US" b="1" dirty="0" smtClean="0">
                <a:effectLst/>
              </a:rPr>
              <a:t>-max</a:t>
            </a:r>
            <a:r>
              <a:rPr lang="en-US" dirty="0" smtClean="0">
                <a:effectLst/>
              </a:rPr>
              <a:t> &lt;size&gt;] </a:t>
            </a:r>
            <a:r>
              <a:rPr lang="en-US" b="1" dirty="0" smtClean="0">
                <a:effectLst/>
              </a:rPr>
              <a:t>[-type]</a:t>
            </a:r>
          </a:p>
          <a:p>
            <a:endParaRPr lang="en-US" b="1" dirty="0" smtClean="0">
              <a:effectLst/>
            </a:endParaRPr>
          </a:p>
          <a:p>
            <a:r>
              <a:rPr lang="en-US" b="1" dirty="0" err="1" smtClean="0">
                <a:effectLst/>
              </a:rPr>
              <a:t>ObjSize</a:t>
            </a:r>
            <a:r>
              <a:rPr lang="en-US" dirty="0" smtClean="0">
                <a:effectLst/>
              </a:rPr>
              <a:t> [&lt;Object address&gt;] | [</a:t>
            </a:r>
            <a:r>
              <a:rPr lang="en-US" b="1" dirty="0" smtClean="0">
                <a:effectLst/>
              </a:rPr>
              <a:t>-aggregate</a:t>
            </a:r>
            <a:r>
              <a:rPr lang="en-US" dirty="0" smtClean="0">
                <a:effectLst/>
              </a:rPr>
              <a:t>] [</a:t>
            </a:r>
            <a:r>
              <a:rPr lang="en-US" b="1" dirty="0" smtClean="0">
                <a:effectLst/>
              </a:rPr>
              <a:t>-stat</a:t>
            </a:r>
            <a:r>
              <a:rPr lang="en-US" dirty="0" smtClean="0">
                <a:effectLst/>
              </a:rPr>
              <a:t>]</a:t>
            </a:r>
            <a:endParaRPr lang="en-US" b="1" dirty="0" smtClean="0">
              <a:effectLst/>
            </a:endParaRPr>
          </a:p>
          <a:p>
            <a:endParaRPr lang="en-US" b="1" dirty="0" smtClean="0"/>
          </a:p>
          <a:p>
            <a:endParaRPr lang="en-US" dirty="0" smtClean="0"/>
          </a:p>
          <a:p>
            <a:r>
              <a:rPr lang="en-US" dirty="0" smtClean="0"/>
              <a:t>!</a:t>
            </a:r>
            <a:r>
              <a:rPr lang="en-US" dirty="0" err="1" smtClean="0"/>
              <a:t>bpmd</a:t>
            </a:r>
            <a:r>
              <a:rPr lang="en-US" dirty="0" smtClean="0"/>
              <a:t> NetDebugDemos.exe </a:t>
            </a:r>
            <a:r>
              <a:rPr lang="en-US" dirty="0" err="1" smtClean="0"/>
              <a:t>NetDebugDemos.SOSBasics.ManagedBreakpoint</a:t>
            </a:r>
            <a:endParaRPr lang="en-US" dirty="0" smtClean="0"/>
          </a:p>
          <a:p>
            <a:endParaRPr lang="en-US" dirty="0" smtClean="0"/>
          </a:p>
          <a:p>
            <a:r>
              <a:rPr lang="en-US" dirty="0" smtClean="0"/>
              <a:t>TO DO</a:t>
            </a:r>
          </a:p>
          <a:p>
            <a:endParaRPr lang="en-US" dirty="0" smtClean="0"/>
          </a:p>
          <a:p>
            <a:pPr marL="0" lvl="1" indent="0">
              <a:lnSpc>
                <a:spcPct val="80000"/>
              </a:lnSpc>
              <a:spcAft>
                <a:spcPts val="600"/>
              </a:spcAft>
              <a:buNone/>
            </a:pPr>
            <a:r>
              <a:rPr lang="en-US" sz="2000" b="1" dirty="0" smtClean="0">
                <a:solidFill>
                  <a:srgbClr val="525353"/>
                </a:solidFill>
              </a:rPr>
              <a:t>!</a:t>
            </a:r>
            <a:r>
              <a:rPr lang="en-US" sz="2000" b="1" dirty="0" err="1" smtClean="0">
                <a:solidFill>
                  <a:srgbClr val="525353"/>
                </a:solidFill>
              </a:rPr>
              <a:t>objsize</a:t>
            </a:r>
            <a:r>
              <a:rPr lang="en-US" sz="2000" b="1" dirty="0" smtClean="0">
                <a:solidFill>
                  <a:srgbClr val="525353"/>
                </a:solidFill>
              </a:rPr>
              <a:t> – </a:t>
            </a:r>
            <a:r>
              <a:rPr lang="en-US" sz="2000" dirty="0" smtClean="0">
                <a:solidFill>
                  <a:srgbClr val="525353"/>
                </a:solidFill>
              </a:rPr>
              <a:t>Display size of an object or type</a:t>
            </a:r>
          </a:p>
          <a:p>
            <a:pPr marL="0" lvl="1" indent="0">
              <a:lnSpc>
                <a:spcPct val="80000"/>
              </a:lnSpc>
              <a:spcAft>
                <a:spcPts val="600"/>
              </a:spcAft>
              <a:buNone/>
            </a:pPr>
            <a:endParaRPr lang="en-US" sz="2000" b="1" dirty="0" smtClean="0">
              <a:solidFill>
                <a:srgbClr val="525353"/>
              </a:solidFill>
            </a:endParaRPr>
          </a:p>
          <a:p>
            <a:pPr marL="0" lvl="1" indent="0">
              <a:lnSpc>
                <a:spcPct val="80000"/>
              </a:lnSpc>
              <a:spcAft>
                <a:spcPts val="600"/>
              </a:spcAft>
              <a:buNone/>
            </a:pPr>
            <a:r>
              <a:rPr lang="en-US" sz="2000" b="1" dirty="0" smtClean="0">
                <a:solidFill>
                  <a:srgbClr val="525353"/>
                </a:solidFill>
              </a:rPr>
              <a:t>.</a:t>
            </a:r>
            <a:r>
              <a:rPr lang="en-US" sz="2000" b="1" dirty="0" err="1" smtClean="0">
                <a:solidFill>
                  <a:srgbClr val="525353"/>
                </a:solidFill>
              </a:rPr>
              <a:t>foreach</a:t>
            </a:r>
            <a:r>
              <a:rPr lang="hu-HU" sz="2000" b="1" dirty="0" smtClean="0">
                <a:solidFill>
                  <a:srgbClr val="525353"/>
                </a:solidFill>
              </a:rPr>
              <a:t> </a:t>
            </a:r>
            <a:r>
              <a:rPr lang="hu-HU" sz="2000" dirty="0" smtClean="0">
                <a:solidFill>
                  <a:srgbClr val="525353"/>
                </a:solidFill>
              </a:rPr>
              <a:t>–</a:t>
            </a:r>
            <a:r>
              <a:rPr lang="en-US" sz="2000" dirty="0" smtClean="0">
                <a:solidFill>
                  <a:srgbClr val="525353"/>
                </a:solidFill>
              </a:rPr>
              <a:t> Iterate over a list; execute additional command(s) for 			     each item</a:t>
            </a:r>
          </a:p>
          <a:p>
            <a:endParaRPr lang="en-US" dirty="0"/>
          </a:p>
        </p:txBody>
      </p:sp>
      <p:sp>
        <p:nvSpPr>
          <p:cNvPr id="4" name="Slide Number Placeholder 3"/>
          <p:cNvSpPr>
            <a:spLocks noGrp="1"/>
          </p:cNvSpPr>
          <p:nvPr>
            <p:ph type="sldNum" sz="quarter" idx="10"/>
          </p:nvPr>
        </p:nvSpPr>
        <p:spPr/>
        <p:txBody>
          <a:bodyPr/>
          <a:lstStyle/>
          <a:p>
            <a:pPr>
              <a:defRPr/>
            </a:pPr>
            <a:fld id="{F36CFF66-3438-464E-982D-24410B07B0B9}" type="slidenum">
              <a:rPr lang="en-US" smtClean="0"/>
              <a:pPr>
                <a:defRPr/>
              </a:pPr>
              <a:t>36</a:t>
            </a:fld>
            <a:endParaRPr lang="en-US"/>
          </a:p>
        </p:txBody>
      </p:sp>
    </p:spTree>
    <p:extLst>
      <p:ext uri="{BB962C8B-B14F-4D97-AF65-F5344CB8AC3E}">
        <p14:creationId xmlns:p14="http://schemas.microsoft.com/office/powerpoint/2010/main" val="30096742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a:r>
            <a:r>
              <a:rPr lang="en-US" dirty="0" err="1" smtClean="0"/>
              <a:t>e!clrstack</a:t>
            </a:r>
            <a:r>
              <a:rPr lang="en-US" dirty="0" smtClean="0"/>
              <a:t> </a:t>
            </a:r>
          </a:p>
          <a:p>
            <a:r>
              <a:rPr lang="en-US" dirty="0" smtClean="0"/>
              <a:t> !</a:t>
            </a:r>
            <a:r>
              <a:rPr lang="en-US" dirty="0" err="1" smtClean="0"/>
              <a:t>threadpool</a:t>
            </a: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F36CFF66-3438-464E-982D-24410B07B0B9}" type="slidenum">
              <a:rPr lang="en-US" smtClean="0"/>
              <a:pPr>
                <a:defRPr/>
              </a:pPr>
              <a:t>37</a:t>
            </a:fld>
            <a:endParaRPr lang="en-US"/>
          </a:p>
        </p:txBody>
      </p:sp>
    </p:spTree>
    <p:extLst>
      <p:ext uri="{BB962C8B-B14F-4D97-AF65-F5344CB8AC3E}">
        <p14:creationId xmlns:p14="http://schemas.microsoft.com/office/powerpoint/2010/main" val="22942586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9EBFFEA9-3191-4A1E-9640-802B378D8332}" type="slidenum">
              <a:rPr lang="en-US" b="0" smtClean="0">
                <a:latin typeface="Arial" charset="0"/>
              </a:rPr>
              <a:pPr eaLnBrk="1" hangingPunct="1"/>
              <a:t>38</a:t>
            </a:fld>
            <a:endParaRPr lang="en-US" b="0" smtClean="0">
              <a:latin typeface="Arial"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hu-HU" dirty="0" smtClean="0"/>
              <a:t>+</a:t>
            </a:r>
            <a:r>
              <a:rPr lang="hu-HU" baseline="0" dirty="0" smtClean="0"/>
              <a:t> </a:t>
            </a:r>
            <a:r>
              <a:rPr lang="hu-HU" baseline="0" dirty="0" err="1" smtClean="0"/>
              <a:t>Demonstrate</a:t>
            </a:r>
            <a:r>
              <a:rPr lang="hu-HU" baseline="0" dirty="0" smtClean="0"/>
              <a:t> </a:t>
            </a:r>
            <a:r>
              <a:rPr lang="hu-HU" baseline="0" dirty="0" err="1" smtClean="0"/>
              <a:t>how</a:t>
            </a:r>
            <a:r>
              <a:rPr lang="hu-HU" baseline="0" dirty="0" smtClean="0"/>
              <a:t> </a:t>
            </a:r>
            <a:r>
              <a:rPr lang="hu-HU" baseline="0" dirty="0" err="1" smtClean="0"/>
              <a:t>to</a:t>
            </a:r>
            <a:r>
              <a:rPr lang="hu-HU" baseline="0" dirty="0" smtClean="0"/>
              <a:t> </a:t>
            </a:r>
            <a:r>
              <a:rPr lang="hu-HU" baseline="0" dirty="0" err="1" smtClean="0"/>
              <a:t>load</a:t>
            </a:r>
            <a:r>
              <a:rPr lang="hu-HU" baseline="0" dirty="0" smtClean="0"/>
              <a:t> SOS </a:t>
            </a:r>
            <a:r>
              <a:rPr lang="hu-HU" baseline="0" dirty="0" err="1" smtClean="0"/>
              <a:t>in</a:t>
            </a:r>
            <a:r>
              <a:rPr lang="hu-HU" baseline="0" dirty="0" smtClean="0"/>
              <a:t> Visual </a:t>
            </a:r>
            <a:r>
              <a:rPr lang="hu-HU" baseline="0" dirty="0" err="1" smtClean="0"/>
              <a:t>Studio</a:t>
            </a:r>
            <a:r>
              <a:rPr lang="hu-HU" baseline="0" smtClean="0"/>
              <a:t>. </a:t>
            </a:r>
            <a:endParaRPr lang="en-GB" dirty="0" smtClean="0"/>
          </a:p>
        </p:txBody>
      </p:sp>
    </p:spTree>
    <p:extLst>
      <p:ext uri="{BB962C8B-B14F-4D97-AF65-F5344CB8AC3E}">
        <p14:creationId xmlns:p14="http://schemas.microsoft.com/office/powerpoint/2010/main" val="1685417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hu-HU" b="1" dirty="0" smtClean="0"/>
              <a:t>Question</a:t>
            </a:r>
            <a:r>
              <a:rPr lang="hu-HU" b="1" baseline="0" dirty="0" smtClean="0"/>
              <a:t> for the customer: what is </a:t>
            </a:r>
            <a:r>
              <a:rPr lang="hu-HU" b="1" baseline="0" smtClean="0"/>
              <a:t>the pahse </a:t>
            </a:r>
            <a:r>
              <a:rPr lang="hu-HU" b="1" baseline="0" dirty="0" smtClean="0"/>
              <a:t>of development? </a:t>
            </a:r>
            <a:r>
              <a:rPr lang="hu-HU" b="1" baseline="0" dirty="0" err="1" smtClean="0"/>
              <a:t>Do</a:t>
            </a:r>
            <a:r>
              <a:rPr lang="hu-HU" b="1" baseline="0" dirty="0" smtClean="0"/>
              <a:t> </a:t>
            </a:r>
            <a:r>
              <a:rPr lang="hu-HU" b="1" baseline="0" dirty="0" err="1" smtClean="0"/>
              <a:t>you</a:t>
            </a:r>
            <a:r>
              <a:rPr lang="hu-HU" b="1" baseline="0" dirty="0" smtClean="0"/>
              <a:t> </a:t>
            </a:r>
            <a:r>
              <a:rPr lang="hu-HU" b="1" baseline="0" dirty="0" err="1" smtClean="0"/>
              <a:t>have</a:t>
            </a:r>
            <a:r>
              <a:rPr lang="hu-HU" b="1" baseline="0" dirty="0" smtClean="0"/>
              <a:t> the </a:t>
            </a:r>
            <a:r>
              <a:rPr lang="hu-HU" b="1" baseline="0" dirty="0" err="1" smtClean="0"/>
              <a:t>same</a:t>
            </a:r>
            <a:r>
              <a:rPr lang="hu-HU" b="1" baseline="0" dirty="0" smtClean="0"/>
              <a:t> </a:t>
            </a:r>
            <a:r>
              <a:rPr lang="hu-HU" b="1" baseline="0" dirty="0" err="1" smtClean="0"/>
              <a:t>stages</a:t>
            </a:r>
            <a:r>
              <a:rPr lang="hu-HU" b="1" baseline="0" dirty="0" smtClean="0"/>
              <a:t>?</a:t>
            </a:r>
            <a:endParaRPr lang="hu-HU" b="1" dirty="0" smtClean="0"/>
          </a:p>
          <a:p>
            <a:r>
              <a:rPr lang="hu-HU" b="1" dirty="0" err="1" smtClean="0"/>
              <a:t>Question</a:t>
            </a:r>
            <a:r>
              <a:rPr lang="hu-HU" b="1" baseline="0" dirty="0" smtClean="0"/>
              <a:t> </a:t>
            </a:r>
            <a:r>
              <a:rPr lang="hu-HU" b="1" baseline="0" dirty="0" err="1" smtClean="0"/>
              <a:t>for</a:t>
            </a:r>
            <a:r>
              <a:rPr lang="hu-HU" b="1" baseline="0" dirty="0" smtClean="0"/>
              <a:t> the </a:t>
            </a:r>
            <a:r>
              <a:rPr lang="hu-HU" b="1" baseline="0" dirty="0" err="1" smtClean="0"/>
              <a:t>customer</a:t>
            </a:r>
            <a:r>
              <a:rPr lang="hu-HU" b="1" baseline="0" dirty="0" smtClean="0"/>
              <a:t>: </a:t>
            </a:r>
            <a:r>
              <a:rPr lang="hu-HU" b="1" baseline="0" dirty="0" err="1" smtClean="0"/>
              <a:t>how</a:t>
            </a:r>
            <a:r>
              <a:rPr lang="hu-HU" b="1" baseline="0" dirty="0" smtClean="0"/>
              <a:t> </a:t>
            </a:r>
            <a:r>
              <a:rPr lang="hu-HU" b="1" baseline="0" dirty="0" err="1" smtClean="0"/>
              <a:t>do</a:t>
            </a:r>
            <a:r>
              <a:rPr lang="hu-HU" b="1" baseline="0" dirty="0" smtClean="0"/>
              <a:t> </a:t>
            </a:r>
            <a:r>
              <a:rPr lang="hu-HU" b="1" baseline="0" dirty="0" err="1" smtClean="0"/>
              <a:t>you</a:t>
            </a:r>
            <a:r>
              <a:rPr lang="hu-HU" b="1" baseline="0" dirty="0" smtClean="0"/>
              <a:t> </a:t>
            </a:r>
            <a:r>
              <a:rPr lang="hu-HU" b="1" baseline="0" dirty="0" err="1" smtClean="0"/>
              <a:t>do</a:t>
            </a:r>
            <a:r>
              <a:rPr lang="hu-HU" b="1" baseline="0" dirty="0" smtClean="0"/>
              <a:t> </a:t>
            </a:r>
            <a:r>
              <a:rPr lang="hu-HU" b="1" baseline="0" dirty="0" err="1" smtClean="0"/>
              <a:t>troubleshooting</a:t>
            </a:r>
            <a:r>
              <a:rPr lang="hu-HU" b="1" baseline="0" dirty="0" smtClean="0"/>
              <a:t> </a:t>
            </a:r>
            <a:r>
              <a:rPr lang="hu-HU" b="1" baseline="0" dirty="0" err="1" smtClean="0"/>
              <a:t>when</a:t>
            </a:r>
            <a:r>
              <a:rPr lang="hu-HU" b="1" baseline="0" dirty="0" smtClean="0"/>
              <a:t> </a:t>
            </a:r>
            <a:r>
              <a:rPr lang="hu-HU" b="1" baseline="0" dirty="0" err="1" smtClean="0"/>
              <a:t>there</a:t>
            </a:r>
            <a:r>
              <a:rPr lang="hu-HU" b="1" baseline="0" dirty="0" smtClean="0"/>
              <a:t> is an </a:t>
            </a:r>
            <a:r>
              <a:rPr lang="hu-HU" b="1" baseline="0" dirty="0" err="1" smtClean="0"/>
              <a:t>issue</a:t>
            </a:r>
            <a:r>
              <a:rPr lang="hu-HU" b="1" baseline="0" dirty="0" smtClean="0"/>
              <a:t> </a:t>
            </a:r>
            <a:r>
              <a:rPr lang="hu-HU" b="1" baseline="0" dirty="0" err="1" smtClean="0"/>
              <a:t>in</a:t>
            </a:r>
            <a:r>
              <a:rPr lang="hu-HU" b="1" baseline="0" dirty="0" smtClean="0"/>
              <a:t> </a:t>
            </a:r>
            <a:r>
              <a:rPr lang="hu-HU" b="1" baseline="0" dirty="0" err="1" smtClean="0"/>
              <a:t>Production</a:t>
            </a:r>
            <a:r>
              <a:rPr lang="hu-HU" b="1" baseline="0" dirty="0" smtClean="0"/>
              <a:t>?</a:t>
            </a:r>
          </a:p>
          <a:p>
            <a:endParaRPr lang="hu-HU" b="1"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effectLst/>
              </a:rPr>
              <a:t>The staging server is a mirror of the production business management server. </a:t>
            </a:r>
          </a:p>
          <a:p>
            <a:endParaRPr lang="en-US" b="1" dirty="0" smtClean="0"/>
          </a:p>
        </p:txBody>
      </p:sp>
    </p:spTree>
    <p:extLst>
      <p:ext uri="{BB962C8B-B14F-4D97-AF65-F5344CB8AC3E}">
        <p14:creationId xmlns:p14="http://schemas.microsoft.com/office/powerpoint/2010/main" val="848774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2305941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hu-HU" dirty="0" err="1" smtClean="0"/>
              <a:t>Resource</a:t>
            </a:r>
            <a:r>
              <a:rPr lang="hu-HU" baseline="0" dirty="0" smtClean="0"/>
              <a:t> </a:t>
            </a:r>
            <a:r>
              <a:rPr lang="hu-HU" baseline="0" dirty="0" err="1" smtClean="0"/>
              <a:t>contention</a:t>
            </a:r>
            <a:r>
              <a:rPr lang="hu-HU" baseline="0" dirty="0" smtClean="0"/>
              <a:t>: </a:t>
            </a:r>
            <a:r>
              <a:rPr lang="hu-HU" baseline="0" dirty="0" err="1" smtClean="0"/>
              <a:t>in</a:t>
            </a:r>
            <a:r>
              <a:rPr lang="hu-HU" baseline="0" dirty="0" smtClean="0"/>
              <a:t> testing </a:t>
            </a:r>
            <a:r>
              <a:rPr lang="hu-HU" baseline="0" dirty="0" err="1" smtClean="0"/>
              <a:t>there</a:t>
            </a:r>
            <a:r>
              <a:rPr lang="hu-HU" baseline="0" dirty="0" smtClean="0"/>
              <a:t> </a:t>
            </a:r>
            <a:r>
              <a:rPr lang="hu-HU" baseline="0" dirty="0" err="1" smtClean="0"/>
              <a:t>was</a:t>
            </a:r>
            <a:r>
              <a:rPr lang="hu-HU" baseline="0" dirty="0" smtClean="0"/>
              <a:t> </a:t>
            </a:r>
            <a:r>
              <a:rPr lang="hu-HU" baseline="0" dirty="0" err="1" smtClean="0"/>
              <a:t>one</a:t>
            </a:r>
            <a:r>
              <a:rPr lang="hu-HU" baseline="0" dirty="0" smtClean="0"/>
              <a:t> </a:t>
            </a:r>
            <a:r>
              <a:rPr lang="hu-HU" baseline="0" dirty="0" err="1" smtClean="0"/>
              <a:t>app</a:t>
            </a:r>
            <a:r>
              <a:rPr lang="hu-HU" baseline="0" dirty="0" smtClean="0"/>
              <a:t>/</a:t>
            </a:r>
            <a:r>
              <a:rPr lang="hu-HU" baseline="0" dirty="0" err="1" smtClean="0"/>
              <a:t>application</a:t>
            </a:r>
            <a:r>
              <a:rPr lang="hu-HU" baseline="0" dirty="0" smtClean="0"/>
              <a:t> </a:t>
            </a:r>
            <a:r>
              <a:rPr lang="hu-HU" baseline="0" dirty="0" err="1" smtClean="0"/>
              <a:t>pool</a:t>
            </a:r>
            <a:r>
              <a:rPr lang="hu-HU" baseline="0" dirty="0" smtClean="0"/>
              <a:t> </a:t>
            </a:r>
            <a:r>
              <a:rPr lang="hu-HU" baseline="0" dirty="0" err="1" smtClean="0"/>
              <a:t>but</a:t>
            </a:r>
            <a:r>
              <a:rPr lang="hu-HU" baseline="0" dirty="0" smtClean="0"/>
              <a:t> </a:t>
            </a:r>
            <a:r>
              <a:rPr lang="hu-HU" baseline="0" dirty="0" err="1" smtClean="0"/>
              <a:t>in</a:t>
            </a:r>
            <a:r>
              <a:rPr lang="hu-HU" baseline="0" dirty="0" smtClean="0"/>
              <a:t> </a:t>
            </a:r>
            <a:r>
              <a:rPr lang="hu-HU" baseline="0" dirty="0" err="1" smtClean="0"/>
              <a:t>production</a:t>
            </a:r>
            <a:r>
              <a:rPr lang="hu-HU" baseline="0" dirty="0" smtClean="0"/>
              <a:t> </a:t>
            </a:r>
            <a:r>
              <a:rPr lang="hu-HU" baseline="0" dirty="0" err="1" smtClean="0"/>
              <a:t>there</a:t>
            </a:r>
            <a:r>
              <a:rPr lang="hu-HU" baseline="0" dirty="0" smtClean="0"/>
              <a:t> </a:t>
            </a:r>
            <a:r>
              <a:rPr lang="hu-HU" baseline="0" dirty="0" err="1" smtClean="0"/>
              <a:t>are</a:t>
            </a:r>
            <a:r>
              <a:rPr lang="hu-HU" baseline="0" dirty="0" smtClean="0"/>
              <a:t> more </a:t>
            </a:r>
            <a:r>
              <a:rPr lang="hu-HU" baseline="0" dirty="0" err="1" smtClean="0"/>
              <a:t>applications</a:t>
            </a:r>
            <a:r>
              <a:rPr lang="hu-HU" baseline="0" dirty="0" smtClean="0"/>
              <a:t> </a:t>
            </a:r>
            <a:r>
              <a:rPr lang="hu-HU" baseline="0" dirty="0" err="1" smtClean="0"/>
              <a:t>contesting</a:t>
            </a:r>
            <a:r>
              <a:rPr lang="hu-HU" baseline="0" dirty="0" smtClean="0"/>
              <a:t> </a:t>
            </a:r>
            <a:r>
              <a:rPr lang="hu-HU" baseline="0" dirty="0" err="1" smtClean="0"/>
              <a:t>for</a:t>
            </a:r>
            <a:r>
              <a:rPr lang="hu-HU" baseline="0" dirty="0" smtClean="0"/>
              <a:t> the </a:t>
            </a:r>
            <a:r>
              <a:rPr lang="hu-HU" baseline="0" dirty="0" err="1" smtClean="0"/>
              <a:t>same</a:t>
            </a:r>
            <a:r>
              <a:rPr lang="hu-HU" baseline="0" dirty="0" smtClean="0"/>
              <a:t> </a:t>
            </a:r>
            <a:r>
              <a:rPr lang="hu-HU" baseline="0" dirty="0" err="1" smtClean="0"/>
              <a:t>app</a:t>
            </a:r>
            <a:r>
              <a:rPr lang="hu-HU" baseline="0" dirty="0" smtClean="0"/>
              <a:t> </a:t>
            </a:r>
            <a:r>
              <a:rPr lang="hu-HU" baseline="0" dirty="0" err="1" smtClean="0"/>
              <a:t>pool</a:t>
            </a:r>
            <a:r>
              <a:rPr lang="hu-HU" baseline="0" dirty="0" smtClean="0"/>
              <a:t> </a:t>
            </a:r>
            <a:r>
              <a:rPr lang="hu-HU" baseline="0" dirty="0" err="1" smtClean="0"/>
              <a:t>resources</a:t>
            </a:r>
            <a:r>
              <a:rPr lang="hu-HU" baseline="0" dirty="0" smtClean="0"/>
              <a:t>.</a:t>
            </a:r>
            <a:endParaRPr lang="en-US" dirty="0" smtClean="0"/>
          </a:p>
        </p:txBody>
      </p:sp>
    </p:spTree>
    <p:extLst>
      <p:ext uri="{BB962C8B-B14F-4D97-AF65-F5344CB8AC3E}">
        <p14:creationId xmlns:p14="http://schemas.microsoft.com/office/powerpoint/2010/main" val="1358674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2660393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3751735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1BF24A97-D04D-4F7D-9C16-ED9819CC0805}" type="slidenum">
              <a:rPr lang="en-US" b="0" smtClean="0">
                <a:latin typeface="Arial" charset="0"/>
              </a:rPr>
              <a:pPr eaLnBrk="1" hangingPunct="1"/>
              <a:t>10</a:t>
            </a:fld>
            <a:endParaRPr lang="en-US" b="0" smtClean="0">
              <a:latin typeface="Arial" charset="0"/>
            </a:endParaRPr>
          </a:p>
        </p:txBody>
      </p:sp>
      <p:sp>
        <p:nvSpPr>
          <p:cNvPr id="32771" name="Shape 4"/>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b"/>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lgn="r" eaLnBrk="1" hangingPunct="1"/>
            <a:fld id="{C167C1D2-B46A-4907-9FE7-3B4F31FEE8E8}" type="slidenum">
              <a:rPr lang="en-US" sz="1200" b="0">
                <a:latin typeface="Arial" charset="0"/>
              </a:rPr>
              <a:pPr algn="r" eaLnBrk="1" hangingPunct="1"/>
              <a:t>10</a:t>
            </a:fld>
            <a:endParaRPr lang="en-US" sz="1200" b="0">
              <a:latin typeface="Arial" charset="0"/>
            </a:endParaRPr>
          </a:p>
        </p:txBody>
      </p:sp>
      <p:sp>
        <p:nvSpPr>
          <p:cNvPr id="32772" name="Rectangle 20481"/>
          <p:cNvSpPr>
            <a:spLocks noGrp="1" noRot="1" noChangeAspect="1" noChangeArrowheads="1" noTextEdit="1"/>
          </p:cNvSpPr>
          <p:nvPr>
            <p:ph type="sldImg"/>
          </p:nvPr>
        </p:nvSpPr>
        <p:spPr>
          <a:ln cap="flat" algn="ctr">
            <a:headEnd type="none" w="med" len="med"/>
            <a:tailEnd type="none" w="med" len="med"/>
          </a:ln>
        </p:spPr>
      </p:sp>
      <p:sp>
        <p:nvSpPr>
          <p:cNvPr id="32773" name="Rectangle 2048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237200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eaLnBrk="1" hangingPunct="1"/>
            <a:fld id="{8CCC947F-41C0-43DF-8037-47AB1688391A}" type="slidenum">
              <a:rPr lang="en-US" b="0" smtClean="0">
                <a:latin typeface="Arial" charset="0"/>
              </a:rPr>
              <a:pPr eaLnBrk="1" hangingPunct="1"/>
              <a:t>11</a:t>
            </a:fld>
            <a:endParaRPr lang="en-US" b="0" smtClean="0">
              <a:latin typeface="Arial"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smtClean="0"/>
          </a:p>
        </p:txBody>
      </p:sp>
    </p:spTree>
    <p:extLst>
      <p:ext uri="{BB962C8B-B14F-4D97-AF65-F5344CB8AC3E}">
        <p14:creationId xmlns:p14="http://schemas.microsoft.com/office/powerpoint/2010/main" val="26325701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jpe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Green_title.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93680" y="2693700"/>
            <a:ext cx="5053053" cy="1099800"/>
          </a:xfrm>
        </p:spPr>
        <p:txBody>
          <a:bodyPr anchor="t">
            <a:normAutofit/>
          </a:bodyPr>
          <a:lstStyle>
            <a:lvl1pPr algn="l">
              <a:lnSpc>
                <a:spcPct val="90000"/>
              </a:lnSpc>
              <a:defRPr sz="3200">
                <a:solidFill>
                  <a:schemeClr val="bg1"/>
                </a:solidFill>
                <a:effectLst>
                  <a:outerShdw blurRad="50800" dist="38100" dir="2700000">
                    <a:srgbClr val="000000">
                      <a:alpha val="43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393680" y="4004040"/>
            <a:ext cx="3226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10" name="Picture 9" descr="microsoft logo.png"/>
          <p:cNvPicPr>
            <a:picLocks noChangeAspect="1"/>
          </p:cNvPicPr>
          <p:nvPr/>
        </p:nvPicPr>
        <p:blipFill>
          <a:blip r:embed="rId3"/>
          <a:stretch>
            <a:fillRect/>
          </a:stretch>
        </p:blipFill>
        <p:spPr>
          <a:xfrm>
            <a:off x="4393680" y="6388200"/>
            <a:ext cx="1533147" cy="335281"/>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
        <p:nvSpPr>
          <p:cNvPr id="5" name="Footer Placeholder 4"/>
          <p:cNvSpPr>
            <a:spLocks noGrp="1"/>
          </p:cNvSpPr>
          <p:nvPr>
            <p:ph type="ftr" sz="quarter" idx="11"/>
          </p:nvPr>
        </p:nvSpPr>
        <p:spPr>
          <a:xfrm>
            <a:off x="3124200" y="6404947"/>
            <a:ext cx="2895600" cy="365125"/>
          </a:xfrm>
          <a:prstGeom prst="rect">
            <a:avLst/>
          </a:prstGeom>
        </p:spPr>
        <p:txBody>
          <a:bodyPr/>
          <a:lstStyle>
            <a:lvl1pPr algn="ctr">
              <a:defRPr sz="1200">
                <a:solidFill>
                  <a:srgbClr val="525353"/>
                </a:solidFill>
              </a:defRPr>
            </a:lvl1pPr>
          </a:lstStyle>
          <a:p>
            <a:endParaRPr lang="en-US" dirty="0"/>
          </a:p>
        </p:txBody>
      </p:sp>
      <p:sp>
        <p:nvSpPr>
          <p:cNvPr id="6" name="Slide Number Placeholder 5"/>
          <p:cNvSpPr>
            <a:spLocks noGrp="1"/>
          </p:cNvSpPr>
          <p:nvPr>
            <p:ph type="sldNum" sz="quarter" idx="12"/>
          </p:nvPr>
        </p:nvSpPr>
        <p:spPr>
          <a:xfrm>
            <a:off x="6553200" y="6404947"/>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9" name="Picture 8" descr="Template2_Orang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24200" y="6413502"/>
            <a:ext cx="2895600" cy="365125"/>
          </a:xfrm>
          <a:prstGeom prst="rect">
            <a:avLst/>
          </a:prstGeom>
        </p:spPr>
        <p:txBody>
          <a:bodyPr/>
          <a:lstStyle>
            <a:lvl1pPr algn="ctr">
              <a:defRPr sz="1200" baseline="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27790"/>
            <a:ext cx="2133600" cy="365125"/>
          </a:xfrm>
          <a:prstGeom prst="rect">
            <a:avLst/>
          </a:prstGeom>
        </p:spPr>
        <p:txBody>
          <a:bodyPr/>
          <a:lstStyle>
            <a:lvl1pPr algn="r">
              <a:defRPr sz="1200" baseline="0">
                <a:solidFill>
                  <a:schemeClr val="bg1"/>
                </a:solidFill>
              </a:defRPr>
            </a:lvl1pPr>
          </a:lstStyle>
          <a:p>
            <a:fld id="{64E1046F-EA70-4B42-8C4B-0948B0F9237A}" type="slidenum">
              <a:rPr lang="en-US" smtClean="0"/>
              <a:pPr/>
              <a:t>‹#›</a:t>
            </a:fld>
            <a:endParaRPr lang="en-US" dirty="0"/>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3600" indent="-290513">
              <a:buFont typeface="Arial"/>
              <a:buChar cha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1" name="Picture 10" descr="microsoft logo.png"/>
          <p:cNvPicPr>
            <a:picLocks noChangeAspect="1"/>
          </p:cNvPicPr>
          <p:nvPr userDrawn="1"/>
        </p:nvPicPr>
        <p:blipFill>
          <a:blip r:embed="rId3"/>
          <a:stretch>
            <a:fillRect/>
          </a:stretch>
        </p:blipFill>
        <p:spPr>
          <a:xfrm>
            <a:off x="1108440" y="6327119"/>
            <a:ext cx="1533147" cy="335281"/>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Blue_title.jpg"/>
          <p:cNvPicPr>
            <a:picLocks noChangeAspect="1"/>
          </p:cNvPicPr>
          <p:nvPr userDrawn="1"/>
        </p:nvPicPr>
        <p:blipFill>
          <a:blip r:embed="rId2"/>
          <a:stretch>
            <a:fillRect/>
          </a:stretch>
        </p:blipFill>
        <p:spPr>
          <a:xfrm>
            <a:off x="0" y="0"/>
            <a:ext cx="9144000" cy="6858000"/>
          </a:xfrm>
          <a:prstGeom prst="rect">
            <a:avLst/>
          </a:prstGeom>
        </p:spPr>
      </p:pic>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
        <p:nvSpPr>
          <p:cNvPr id="2" name="Title 1"/>
          <p:cNvSpPr>
            <a:spLocks noGrp="1"/>
          </p:cNvSpPr>
          <p:nvPr>
            <p:ph type="ctrTitle"/>
          </p:nvPr>
        </p:nvSpPr>
        <p:spPr>
          <a:xfrm>
            <a:off x="4393681" y="2692920"/>
            <a:ext cx="475032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393680" y="4002480"/>
            <a:ext cx="3607320"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descr="Template2_Blue_text_B.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905760" y="386958"/>
            <a:ext cx="7781040" cy="792162"/>
          </a:xfrm>
        </p:spPr>
        <p:txBody>
          <a:bodyPr/>
          <a:lstStyle>
            <a:lvl1pPr>
              <a:defRPr>
                <a:solidFill>
                  <a:schemeClr val="bg1"/>
                </a:solidFill>
              </a:defRPr>
            </a:lvl1pPr>
          </a:lstStyle>
          <a:p>
            <a:r>
              <a:rPr lang="en-US" smtClean="0"/>
              <a:t>Click to edit Master title style</a:t>
            </a:r>
            <a:endParaRPr lang="en-US"/>
          </a:p>
        </p:txBody>
      </p:sp>
      <p:sp>
        <p:nvSpPr>
          <p:cNvPr id="7" name="Text Placeholder 6"/>
          <p:cNvSpPr>
            <a:spLocks noGrp="1"/>
          </p:cNvSpPr>
          <p:nvPr>
            <p:ph type="body" sz="quarter" idx="13"/>
          </p:nvPr>
        </p:nvSpPr>
        <p:spPr>
          <a:xfrm>
            <a:off x="906463" y="111708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1" name="Picture 10" descr="microsoft logo.png"/>
          <p:cNvPicPr>
            <a:picLocks noChangeAspect="1"/>
          </p:cNvPicPr>
          <p:nvPr userDrawn="1"/>
        </p:nvPicPr>
        <p:blipFill>
          <a:blip r:embed="rId3"/>
          <a:stretch>
            <a:fillRect/>
          </a:stretch>
        </p:blipFill>
        <p:spPr>
          <a:xfrm>
            <a:off x="7432533" y="6455159"/>
            <a:ext cx="1533147" cy="335281"/>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tx2"/>
                </a:solidFill>
              </a:defRPr>
            </a:lvl1pPr>
            <a:lvl2pPr marL="285750" indent="-285750">
              <a:buSzPct val="100000"/>
              <a:buFontTx/>
              <a:buBlip>
                <a:blip r:embed="rId2"/>
              </a:buBlip>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buSzPct val="100000"/>
              <a:buFontTx/>
              <a:buBlip>
                <a:blip r:embed="rId2"/>
              </a:buBlip>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p:txBody>
      </p:sp>
      <p:sp>
        <p:nvSpPr>
          <p:cNvPr id="5" name="Footer Placeholder 4"/>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6" name="Slide Number Placeholder 5"/>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8" name="Text Placeholder 7"/>
          <p:cNvSpPr>
            <a:spLocks noGrp="1"/>
          </p:cNvSpPr>
          <p:nvPr>
            <p:ph type="body" sz="quarter" idx="13"/>
          </p:nvPr>
        </p:nvSpPr>
        <p:spPr>
          <a:xfrm>
            <a:off x="981960" y="1641840"/>
            <a:ext cx="7781040" cy="4530360"/>
          </a:xfrm>
        </p:spPr>
        <p:txBody>
          <a:bodyPr/>
          <a:lstStyle>
            <a:lvl1pPr marL="285750" indent="-285750">
              <a:spcAft>
                <a:spcPts val="0"/>
              </a:spcAft>
              <a:buSzPct val="100000"/>
              <a:buFontTx/>
              <a:buBlip>
                <a:blip r:embed="rId2"/>
              </a:buBlip>
              <a:defRPr sz="1800">
                <a:solidFill>
                  <a:srgbClr val="525353"/>
                </a:solidFill>
                <a:effectLst/>
              </a:defRPr>
            </a:lvl1pPr>
            <a:lvl2pPr marL="569913" indent="-284163">
              <a:buFont typeface="Lucida Grande"/>
              <a:buChar char="-"/>
              <a:defRPr sz="1600">
                <a:solidFill>
                  <a:srgbClr val="525353"/>
                </a:solidFill>
              </a:defRPr>
            </a:lvl2pPr>
            <a:lvl3pPr marL="855663" indent="-285750">
              <a:defRPr sz="1600">
                <a:solidFill>
                  <a:srgbClr val="525353"/>
                </a:solidFill>
              </a:defRPr>
            </a:lvl3pPr>
            <a:lvl4pPr marL="1139825" indent="-284163">
              <a:defRPr sz="1600">
                <a:solidFill>
                  <a:srgbClr val="525353"/>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chemeClr val="accent6">
                    <a:lumMod val="50000"/>
                  </a:schemeClr>
                </a:solidFill>
                <a:effectLst/>
                <a:latin typeface="Consolas"/>
                <a:cs typeface="Consolas"/>
              </a:defRPr>
            </a:lvl1pPr>
            <a:lvl2pPr marL="346075" indent="0">
              <a:buFont typeface="Arial"/>
              <a:buNone/>
              <a:defRPr baseline="0">
                <a:solidFill>
                  <a:schemeClr val="accent6">
                    <a:lumMod val="50000"/>
                  </a:schemeClr>
                </a:solidFill>
                <a:latin typeface="Consolas"/>
                <a:cs typeface="Consolas"/>
              </a:defRPr>
            </a:lvl2pPr>
            <a:lvl3pPr>
              <a:buNone/>
              <a:defRPr sz="1800" baseline="0">
                <a:solidFill>
                  <a:schemeClr val="accent6">
                    <a:lumMod val="50000"/>
                  </a:schemeClr>
                </a:solidFill>
                <a:latin typeface="Consolas"/>
                <a:cs typeface="Consolas"/>
              </a:defRPr>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3502"/>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4" name="Slide Number Placeholder 3"/>
          <p:cNvSpPr>
            <a:spLocks noGrp="1"/>
          </p:cNvSpPr>
          <p:nvPr>
            <p:ph type="sldNum" sz="quarter" idx="12"/>
          </p:nvPr>
        </p:nvSpPr>
        <p:spPr>
          <a:xfrm>
            <a:off x="6553200" y="6413502"/>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1709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pic>
        <p:nvPicPr>
          <p:cNvPr id="12" name="Picture 11" descr="Template2_Green_text_B.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1134360" y="481998"/>
            <a:ext cx="7781040" cy="792162"/>
          </a:xfrm>
        </p:spPr>
        <p:txBody>
          <a:bodyPr/>
          <a:lstStyle>
            <a:lvl1pPr>
              <a:defRPr>
                <a:solidFill>
                  <a:schemeClr val="bg1"/>
                </a:solidFill>
              </a:defRPr>
            </a:lvl1pPr>
          </a:lstStyle>
          <a:p>
            <a:r>
              <a:rPr lang="en-US" smtClean="0"/>
              <a:t>Click to edit Master title style</a:t>
            </a:r>
            <a:endParaRPr lang="en-US"/>
          </a:p>
        </p:txBody>
      </p:sp>
      <p:sp>
        <p:nvSpPr>
          <p:cNvPr id="4" name="Footer Placeholder 3"/>
          <p:cNvSpPr>
            <a:spLocks noGrp="1"/>
          </p:cNvSpPr>
          <p:nvPr>
            <p:ph type="ftr" sz="quarter" idx="11"/>
          </p:nvPr>
        </p:nvSpPr>
        <p:spPr>
          <a:xfrm>
            <a:off x="3109912" y="6416675"/>
            <a:ext cx="2895600" cy="365125"/>
          </a:xfrm>
          <a:prstGeom prst="rect">
            <a:avLst/>
          </a:prstGeom>
        </p:spPr>
        <p:txBody>
          <a:bodyPr/>
          <a:lstStyle>
            <a:lvl1pPr algn="ctr">
              <a:defRPr sz="1200">
                <a:solidFill>
                  <a:schemeClr val="bg1"/>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FFFFFF"/>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1127983" y="1143000"/>
            <a:ext cx="6713537" cy="4572000"/>
          </a:xfrm>
        </p:spPr>
        <p:txBody>
          <a:bodyPr/>
          <a:lstStyle>
            <a:lvl1pPr>
              <a:defRPr>
                <a:solidFill>
                  <a:srgbClr val="FFFFFF"/>
                </a:solidFill>
                <a:effectLst/>
              </a:defRPr>
            </a:lvl1pPr>
            <a:lvl2pPr marL="287338" indent="-287338">
              <a:buFont typeface="Arial"/>
              <a:buChar char="•"/>
              <a:defRPr>
                <a:solidFill>
                  <a:srgbClr val="FFFFFF"/>
                </a:solidFill>
              </a:defRPr>
            </a:lvl2pPr>
            <a:lvl4pPr marL="573088" indent="-285750">
              <a:defRPr sz="1600">
                <a:solidFill>
                  <a:srgbClr val="FFFFFF"/>
                </a:solidFill>
              </a:defRPr>
            </a:lvl4pPr>
            <a:lvl5pPr marL="860425" indent="-287338">
              <a:buFont typeface="Arial"/>
              <a:buChar char="•"/>
              <a:defRPr sz="16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1" name="Picture 10" descr="microsoft logo.png"/>
          <p:cNvPicPr>
            <a:picLocks noChangeAspect="1"/>
          </p:cNvPicPr>
          <p:nvPr/>
        </p:nvPicPr>
        <p:blipFill>
          <a:blip r:embed="rId3"/>
          <a:stretch>
            <a:fillRect/>
          </a:stretch>
        </p:blipFill>
        <p:spPr>
          <a:xfrm>
            <a:off x="1108440" y="6327119"/>
            <a:ext cx="1533147" cy="33528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74880" y="1600200"/>
            <a:ext cx="3749520" cy="4525963"/>
          </a:xfrm>
        </p:spPr>
        <p:txBody>
          <a:bodyPr/>
          <a:lstStyle>
            <a:lvl1pPr>
              <a:defRPr sz="2200">
                <a:solidFill>
                  <a:schemeClr val="accent4"/>
                </a:solidFill>
              </a:defRPr>
            </a:lvl1pPr>
            <a:lvl2pPr marL="285750" indent="-285750">
              <a:defRPr sz="1800">
                <a:solidFill>
                  <a:srgbClr val="525353"/>
                </a:solidFill>
              </a:defRPr>
            </a:lvl2pPr>
            <a:lvl3pPr>
              <a:defRPr sz="2000"/>
            </a:lvl3pPr>
            <a:lvl4pPr marL="569913" indent="-284163">
              <a:defRPr sz="1600">
                <a:solidFill>
                  <a:srgbClr val="525353"/>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4953000" y="1600200"/>
            <a:ext cx="3733800" cy="4525963"/>
          </a:xfrm>
        </p:spPr>
        <p:txBody>
          <a:bodyPr/>
          <a:lstStyle>
            <a:lvl1pPr>
              <a:defRPr sz="2200"/>
            </a:lvl1pPr>
            <a:lvl2pPr marL="285750" indent="-285750">
              <a:defRPr sz="1800">
                <a:solidFill>
                  <a:schemeClr val="accent6">
                    <a:lumMod val="50000"/>
                  </a:schemeClr>
                </a:solidFill>
              </a:defRPr>
            </a:lvl2pPr>
            <a:lvl3pPr>
              <a:defRPr sz="2000"/>
            </a:lvl3pPr>
            <a:lvl4pPr marL="569913" indent="-284163">
              <a:defRPr sz="1600">
                <a:solidFill>
                  <a:schemeClr val="accent6">
                    <a:lumMod val="50000"/>
                  </a:schemeClr>
                </a:solidFill>
              </a:defRPr>
            </a:lvl4pPr>
            <a:lvl5pPr marL="855663" indent="-285750">
              <a:buFont typeface="Arial"/>
              <a:buChar char="•"/>
              <a:defRPr sz="1600">
                <a:solidFill>
                  <a:srgbClr val="525353"/>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6" name="Footer Placeholder 5"/>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a:p>
        </p:txBody>
      </p:sp>
      <p:sp>
        <p:nvSpPr>
          <p:cNvPr id="7" name="Slide Number Placeholder 6"/>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
        <p:nvSpPr>
          <p:cNvPr id="7" name="Text Placeholder 6"/>
          <p:cNvSpPr>
            <a:spLocks noGrp="1"/>
          </p:cNvSpPr>
          <p:nvPr>
            <p:ph type="body" sz="quarter" idx="13"/>
          </p:nvPr>
        </p:nvSpPr>
        <p:spPr>
          <a:xfrm>
            <a:off x="974880" y="1134360"/>
            <a:ext cx="7407120" cy="4885440"/>
          </a:xfrm>
        </p:spPr>
        <p:txBody>
          <a:bodyPr/>
          <a:lstStyle>
            <a:lvl1pPr>
              <a:defRPr>
                <a:solidFill>
                  <a:srgbClr val="525353"/>
                </a:solidFill>
                <a:effectLst/>
                <a:latin typeface="Consolas"/>
                <a:cs typeface="Consolas"/>
              </a:defRPr>
            </a:lvl1pPr>
            <a:lvl2pPr marL="346075" indent="0">
              <a:buFont typeface="Arial"/>
              <a:buNone/>
              <a:defRPr baseline="0">
                <a:solidFill>
                  <a:srgbClr val="525353"/>
                </a:solidFill>
                <a:latin typeface="Consolas"/>
                <a:cs typeface="Consolas"/>
              </a:defRPr>
            </a:lvl2pPr>
            <a:lvl3pPr>
              <a:buNone/>
              <a:defRPr sz="1800" baseline="0">
                <a:solidFill>
                  <a:srgbClr val="525353"/>
                </a:solidFill>
                <a:latin typeface="Consolas"/>
                <a:cs typeface="Consolas"/>
              </a:defRPr>
            </a:lvl3pPr>
          </a:lstStyle>
          <a:p>
            <a:pPr lvl="0"/>
            <a:r>
              <a:rPr lang="en-US" smtClean="0"/>
              <a:t>Click to edit Master text styles</a:t>
            </a:r>
          </a:p>
          <a:p>
            <a:pPr lvl="1"/>
            <a:r>
              <a:rPr lang="en-US" smtClean="0"/>
              <a:t>Second level</a:t>
            </a:r>
          </a:p>
          <a:p>
            <a:pPr lvl="2"/>
            <a:r>
              <a:rPr lang="en-US" smtClean="0"/>
              <a:t>Third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416675"/>
            <a:ext cx="2895600" cy="365125"/>
          </a:xfrm>
          <a:prstGeom prst="rect">
            <a:avLst/>
          </a:prstGeom>
        </p:spPr>
        <p:txBody>
          <a:bodyPr/>
          <a:lstStyle>
            <a:lvl1pPr algn="ctr">
              <a:defRPr sz="1200">
                <a:solidFill>
                  <a:schemeClr val="accent6">
                    <a:lumMod val="50000"/>
                  </a:schemeClr>
                </a:solidFill>
              </a:defRPr>
            </a:lvl1pPr>
          </a:lstStyle>
          <a:p>
            <a:endParaRPr lang="en-US" dirty="0"/>
          </a:p>
        </p:txBody>
      </p:sp>
      <p:sp>
        <p:nvSpPr>
          <p:cNvPr id="5" name="Slide Number Placeholder 4"/>
          <p:cNvSpPr>
            <a:spLocks noGrp="1"/>
          </p:cNvSpPr>
          <p:nvPr>
            <p:ph type="sldNum" sz="quarter" idx="12"/>
          </p:nvPr>
        </p:nvSpPr>
        <p:spPr>
          <a:xfrm>
            <a:off x="6553200" y="6416675"/>
            <a:ext cx="2133600" cy="365125"/>
          </a:xfrm>
          <a:prstGeom prst="rect">
            <a:avLst/>
          </a:prstGeom>
        </p:spPr>
        <p:txBody>
          <a:bodyPr/>
          <a:lstStyle>
            <a:lvl1pPr algn="r">
              <a:defRPr sz="1200">
                <a:solidFill>
                  <a:schemeClr val="accent6">
                    <a:lumMod val="50000"/>
                  </a:schemeClr>
                </a:solidFill>
              </a:defRPr>
            </a:lvl1pPr>
          </a:lstStyle>
          <a:p>
            <a:fld id="{64E1046F-EA70-4B42-8C4B-0948B0F923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416675"/>
            <a:ext cx="2895600" cy="365125"/>
          </a:xfrm>
          <a:prstGeom prst="rect">
            <a:avLst/>
          </a:prstGeom>
        </p:spPr>
        <p:txBody>
          <a:bodyPr/>
          <a:lstStyle>
            <a:lvl1pPr algn="ctr">
              <a:defRPr sz="1200">
                <a:solidFill>
                  <a:srgbClr val="525353"/>
                </a:solidFill>
              </a:defRPr>
            </a:lvl1pPr>
          </a:lstStyle>
          <a:p>
            <a:endParaRPr lang="en-US" dirty="0"/>
          </a:p>
        </p:txBody>
      </p:sp>
      <p:sp>
        <p:nvSpPr>
          <p:cNvPr id="4" name="Slide Number Placeholder 3"/>
          <p:cNvSpPr>
            <a:spLocks noGrp="1"/>
          </p:cNvSpPr>
          <p:nvPr>
            <p:ph type="sldNum" sz="quarter" idx="12"/>
          </p:nvPr>
        </p:nvSpPr>
        <p:spPr>
          <a:xfrm>
            <a:off x="6553200" y="6416675"/>
            <a:ext cx="2133600" cy="365125"/>
          </a:xfrm>
          <a:prstGeom prst="rect">
            <a:avLst/>
          </a:prstGeom>
        </p:spPr>
        <p:txBody>
          <a:bodyPr/>
          <a:lstStyle>
            <a:lvl1pPr algn="r">
              <a:defRPr sz="1200">
                <a:solidFill>
                  <a:srgbClr val="525353"/>
                </a:solidFill>
              </a:defRPr>
            </a:lvl1pPr>
          </a:lstStyle>
          <a:p>
            <a:fld id="{64E1046F-EA70-4B42-8C4B-0948B0F923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0170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5" name="Picture 4" descr="Template3_Orange_title.jpg"/>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p:ph type="ctrTitle"/>
          </p:nvPr>
        </p:nvSpPr>
        <p:spPr>
          <a:xfrm>
            <a:off x="4385041" y="2692920"/>
            <a:ext cx="4758960" cy="1099800"/>
          </a:xfrm>
        </p:spPr>
        <p:txBody>
          <a:bodyPr anchor="t">
            <a:normAutofit/>
          </a:bodyPr>
          <a:lstStyle>
            <a:lvl1pPr algn="l">
              <a:lnSpc>
                <a:spcPct val="90000"/>
              </a:lnSpc>
              <a:defRPr sz="3200">
                <a:solidFill>
                  <a:srgbClr val="FFFFFF"/>
                </a:solidFill>
                <a:effectLst>
                  <a:outerShdw blurRad="50800" dist="38100" dir="2700000">
                    <a:srgbClr val="000000">
                      <a:alpha val="43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385040" y="4004040"/>
            <a:ext cx="4301759" cy="1066800"/>
          </a:xfrm>
        </p:spPr>
        <p:txBody>
          <a:bodyPr anchor="t">
            <a:normAutofit/>
          </a:bodyPr>
          <a:lstStyle>
            <a:lvl1pPr marL="0" indent="0" algn="l">
              <a:buNone/>
              <a:defRPr sz="16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pic>
        <p:nvPicPr>
          <p:cNvPr id="8" name="Picture 7" descr="microsoft logo.png"/>
          <p:cNvPicPr>
            <a:picLocks noChangeAspect="1"/>
          </p:cNvPicPr>
          <p:nvPr userDrawn="1"/>
        </p:nvPicPr>
        <p:blipFill>
          <a:blip r:embed="rId3"/>
          <a:stretch>
            <a:fillRect/>
          </a:stretch>
        </p:blipFill>
        <p:spPr>
          <a:xfrm>
            <a:off x="4393680" y="6388200"/>
            <a:ext cx="1533147" cy="335281"/>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image" Target="../media/image3.png"/><Relationship Id="rId5" Type="http://schemas.openxmlformats.org/officeDocument/2006/relationships/slideLayout" Target="../slideLayouts/slideLayout13.xml"/><Relationship Id="rId10" Type="http://schemas.openxmlformats.org/officeDocument/2006/relationships/image" Target="../media/image2.png"/><Relationship Id="rId4" Type="http://schemas.openxmlformats.org/officeDocument/2006/relationships/slideLayout" Target="../slideLayouts/slideLayout12.xml"/><Relationship Id="rId9" Type="http://schemas.openxmlformats.org/officeDocument/2006/relationships/image" Target="../media/image7.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image" Target="../media/image3.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2.png"/><Relationship Id="rId5" Type="http://schemas.openxmlformats.org/officeDocument/2006/relationships/slideLayout" Target="../slideLayouts/slideLayout20.xml"/><Relationship Id="rId10" Type="http://schemas.openxmlformats.org/officeDocument/2006/relationships/image" Target="../media/image11.jpeg"/><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3" name="Picture 12" descr="Template2_Green_text_A.jpg"/>
          <p:cNvPicPr>
            <a:picLocks noChangeAspect="1"/>
          </p:cNvPicPr>
          <p:nvPr/>
        </p:nvPicPr>
        <p:blipFill>
          <a:blip r:embed="rId10"/>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p:nvPicPr>
        <p:blipFill>
          <a:blip r:embed="rId11"/>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4"/>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2"/>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6" name="Picture 5" descr="Template2_Orange_text_A.jpg"/>
          <p:cNvPicPr>
            <a:picLocks noChangeAspect="1"/>
          </p:cNvPicPr>
          <p:nvPr/>
        </p:nvPicPr>
        <p:blipFill>
          <a:blip r:embed="rId9"/>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p:nvPicPr>
        <p:blipFill>
          <a:blip r:embed="rId10"/>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1"/>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Template2_Blue_text_A.jpg"/>
          <p:cNvPicPr>
            <a:picLocks noChangeAspect="1"/>
          </p:cNvPicPr>
          <p:nvPr/>
        </p:nvPicPr>
        <p:blipFill>
          <a:blip r:embed="rId10"/>
          <a:stretch>
            <a:fillRect/>
          </a:stretch>
        </p:blipFill>
        <p:spPr>
          <a:xfrm>
            <a:off x="0" y="0"/>
            <a:ext cx="9144000" cy="6858000"/>
          </a:xfrm>
          <a:prstGeom prst="rect">
            <a:avLst/>
          </a:prstGeom>
        </p:spPr>
      </p:pic>
      <p:sp>
        <p:nvSpPr>
          <p:cNvPr id="2" name="Title Placeholder 1"/>
          <p:cNvSpPr>
            <a:spLocks noGrp="1"/>
          </p:cNvSpPr>
          <p:nvPr>
            <p:ph type="title"/>
          </p:nvPr>
        </p:nvSpPr>
        <p:spPr>
          <a:xfrm>
            <a:off x="974880" y="342198"/>
            <a:ext cx="6714240" cy="792162"/>
          </a:xfrm>
          <a:prstGeom prst="rect">
            <a:avLst/>
          </a:prstGeom>
          <a:effectLst>
            <a:outerShdw blurRad="50800" dist="38100" dir="2700000">
              <a:srgbClr val="000000">
                <a:alpha val="43000"/>
              </a:srgbClr>
            </a:outerShdw>
          </a:effectLst>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81960" y="1154477"/>
            <a:ext cx="7781040" cy="631123"/>
          </a:xfrm>
          <a:prstGeom prst="rect">
            <a:avLst/>
          </a:prstGeom>
        </p:spPr>
        <p:txBody>
          <a:bodyPr vert="horz" lIns="91440" tIns="45720" rIns="91440" bIns="45720" rtlCol="0">
            <a:normAutofit/>
          </a:bodyPr>
          <a:lstStyle/>
          <a:p>
            <a:pPr lvl="0"/>
            <a:r>
              <a:rPr lang="en-US" dirty="0" smtClean="0"/>
              <a:t>Click to edit Master text styles</a:t>
            </a:r>
          </a:p>
        </p:txBody>
      </p:sp>
      <p:pic>
        <p:nvPicPr>
          <p:cNvPr id="15" name="Picture 14" descr="logo_g.png"/>
          <p:cNvPicPr>
            <a:picLocks noChangeAspect="1"/>
          </p:cNvPicPr>
          <p:nvPr/>
        </p:nvPicPr>
        <p:blipFill>
          <a:blip r:embed="rId11"/>
          <a:stretch>
            <a:fillRect/>
          </a:stretch>
        </p:blipFill>
        <p:spPr>
          <a:xfrm>
            <a:off x="1089141" y="6381960"/>
            <a:ext cx="1560579" cy="304801"/>
          </a:xfrm>
          <a:prstGeom prst="rect">
            <a:avLst/>
          </a:prstGeom>
        </p:spPr>
      </p:pic>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Lst>
  <p:txStyles>
    <p:titleStyle>
      <a:lvl1pPr algn="l" defTabSz="457200" rtl="0" eaLnBrk="1" latinLnBrk="0" hangingPunct="1">
        <a:spcBef>
          <a:spcPct val="0"/>
        </a:spcBef>
        <a:buNone/>
        <a:defRPr sz="3000" kern="1200">
          <a:solidFill>
            <a:srgbClr val="000000"/>
          </a:solidFill>
          <a:latin typeface="+mj-lt"/>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tx2"/>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2"/>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3" Type="http://schemas.openxmlformats.org/officeDocument/2006/relationships/hyperlink" Target="http://msdl.microsoft.com/download/symbols" TargetMode="External"/><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hu-HU" sz="4600" dirty="0" smtClean="0"/>
              <a:t>Introduction </a:t>
            </a:r>
            <a:r>
              <a:rPr lang="en-US" sz="4600" dirty="0" smtClean="0"/>
              <a:t/>
            </a:r>
            <a:br>
              <a:rPr lang="en-US" sz="4600" dirty="0" smtClean="0"/>
            </a:br>
            <a:r>
              <a:rPr lang="hu-HU" sz="4600" dirty="0" smtClean="0"/>
              <a:t>to Debugging</a:t>
            </a:r>
            <a:endParaRPr lang="en-US" sz="4600" dirty="0"/>
          </a:p>
        </p:txBody>
      </p:sp>
      <p:pic>
        <p:nvPicPr>
          <p:cNvPr id="7" name="Picture 6" descr="Silos_HOrngStripes_Andres.png"/>
          <p:cNvPicPr>
            <a:picLocks noChangeAspect="1"/>
          </p:cNvPicPr>
          <p:nvPr/>
        </p:nvPicPr>
        <p:blipFill>
          <a:blip r:embed="rId3"/>
          <a:stretch>
            <a:fillRect/>
          </a:stretch>
        </p:blipFill>
        <p:spPr>
          <a:xfrm>
            <a:off x="870362" y="1371600"/>
            <a:ext cx="1295400" cy="3538953"/>
          </a:xfrm>
          <a:prstGeom prst="rect">
            <a:avLst/>
          </a:prstGeom>
        </p:spPr>
      </p:pic>
    </p:spTree>
    <p:extLst>
      <p:ext uri="{BB962C8B-B14F-4D97-AF65-F5344CB8AC3E}">
        <p14:creationId xmlns:p14="http://schemas.microsoft.com/office/powerpoint/2010/main" val="4044948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Down Arrow 26627"/>
          <p:cNvSpPr>
            <a:spLocks noChangeArrowheads="1"/>
          </p:cNvSpPr>
          <p:nvPr/>
        </p:nvSpPr>
        <p:spPr bwMode="auto">
          <a:xfrm>
            <a:off x="3114675" y="1524000"/>
            <a:ext cx="2193925" cy="2590800"/>
          </a:xfrm>
          <a:prstGeom prst="downArrow">
            <a:avLst>
              <a:gd name="adj1" fmla="val 50000"/>
              <a:gd name="adj2" fmla="val 25001"/>
            </a:avLst>
          </a:prstGeom>
          <a:gradFill rotWithShape="1">
            <a:gsLst>
              <a:gs pos="0">
                <a:srgbClr val="EBF024"/>
              </a:gs>
              <a:gs pos="100000">
                <a:srgbClr val="000000"/>
              </a:gs>
            </a:gsLst>
            <a:lin ang="5400000" scaled="1"/>
          </a:gradFill>
          <a:ln w="9525" algn="ctr">
            <a:solidFill>
              <a:schemeClr val="tx1"/>
            </a:solidFill>
            <a:miter lim="800000"/>
            <a:headEnd/>
            <a:tailEnd/>
          </a:ln>
        </p:spPr>
        <p:txBody>
          <a:bodyPr wrap="none" anchor="ctr"/>
          <a:lstStyle/>
          <a:p>
            <a:pPr algn="ctr" eaLnBrk="0" hangingPunct="0"/>
            <a:r>
              <a:rPr lang="en-US" b="0">
                <a:latin typeface="Arial" charset="0"/>
              </a:rPr>
              <a:t> </a:t>
            </a:r>
          </a:p>
        </p:txBody>
      </p:sp>
      <p:sp>
        <p:nvSpPr>
          <p:cNvPr id="12291" name="TextBox 7170"/>
          <p:cNvSpPr txBox="1">
            <a:spLocks noChangeArrowheads="1"/>
          </p:cNvSpPr>
          <p:nvPr/>
        </p:nvSpPr>
        <p:spPr bwMode="auto">
          <a:xfrm>
            <a:off x="5257800" y="1371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spcBef>
                <a:spcPct val="50000"/>
              </a:spcBef>
            </a:pPr>
            <a:r>
              <a:rPr lang="en-US" sz="2400" b="0" u="sng">
                <a:solidFill>
                  <a:schemeClr val="bg1"/>
                </a:solidFill>
                <a:latin typeface="Arial" charset="0"/>
              </a:rPr>
              <a:t>Debugging tools</a:t>
            </a:r>
          </a:p>
        </p:txBody>
      </p:sp>
      <p:sp>
        <p:nvSpPr>
          <p:cNvPr id="12292" name="TextBox 7171"/>
          <p:cNvSpPr txBox="1">
            <a:spLocks noChangeArrowheads="1"/>
          </p:cNvSpPr>
          <p:nvPr/>
        </p:nvSpPr>
        <p:spPr bwMode="auto">
          <a:xfrm>
            <a:off x="1066800" y="13716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spcBef>
                <a:spcPct val="50000"/>
              </a:spcBef>
            </a:pPr>
            <a:r>
              <a:rPr lang="en-US" sz="2400" b="0" u="sng">
                <a:solidFill>
                  <a:schemeClr val="bg1"/>
                </a:solidFill>
                <a:latin typeface="Arial" charset="0"/>
              </a:rPr>
              <a:t>Environment</a:t>
            </a:r>
          </a:p>
        </p:txBody>
      </p:sp>
      <p:sp>
        <p:nvSpPr>
          <p:cNvPr id="26631" name="TextBox 26630"/>
          <p:cNvSpPr txBox="1">
            <a:spLocks noChangeArrowheads="1"/>
          </p:cNvSpPr>
          <p:nvPr/>
        </p:nvSpPr>
        <p:spPr bwMode="auto">
          <a:xfrm>
            <a:off x="5715000" y="1600199"/>
            <a:ext cx="2743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spcBef>
                <a:spcPct val="50000"/>
              </a:spcBef>
            </a:pPr>
            <a:r>
              <a:rPr lang="en-US" sz="2400" b="0" dirty="0">
                <a:solidFill>
                  <a:srgbClr val="525353"/>
                </a:solidFill>
                <a:latin typeface="Arial" charset="0"/>
              </a:rPr>
              <a:t>Application logs</a:t>
            </a:r>
          </a:p>
          <a:p>
            <a:pPr>
              <a:spcBef>
                <a:spcPct val="50000"/>
              </a:spcBef>
            </a:pPr>
            <a:r>
              <a:rPr lang="en-US" sz="2400" b="0" dirty="0" err="1">
                <a:solidFill>
                  <a:srgbClr val="525353"/>
                </a:solidFill>
                <a:latin typeface="Arial" charset="0"/>
              </a:rPr>
              <a:t>Perfmon</a:t>
            </a:r>
            <a:endParaRPr lang="en-US" sz="2400" b="0" dirty="0">
              <a:solidFill>
                <a:srgbClr val="525353"/>
              </a:solidFill>
              <a:latin typeface="Arial" charset="0"/>
            </a:endParaRPr>
          </a:p>
          <a:p>
            <a:pPr>
              <a:spcBef>
                <a:spcPct val="50000"/>
              </a:spcBef>
            </a:pPr>
            <a:r>
              <a:rPr lang="en-US" sz="2400" b="0" dirty="0" err="1">
                <a:solidFill>
                  <a:srgbClr val="525353"/>
                </a:solidFill>
                <a:latin typeface="Arial" charset="0"/>
              </a:rPr>
              <a:t>ADPlus</a:t>
            </a:r>
            <a:endParaRPr lang="en-US" sz="2400" b="0" dirty="0">
              <a:solidFill>
                <a:srgbClr val="525353"/>
              </a:solidFill>
              <a:latin typeface="Arial" charset="0"/>
            </a:endParaRPr>
          </a:p>
          <a:p>
            <a:pPr>
              <a:spcBef>
                <a:spcPct val="50000"/>
              </a:spcBef>
            </a:pPr>
            <a:r>
              <a:rPr lang="en-US" sz="2400" b="0" dirty="0" err="1">
                <a:solidFill>
                  <a:srgbClr val="525353"/>
                </a:solidFill>
                <a:latin typeface="Arial" charset="0"/>
              </a:rPr>
              <a:t>DebugDiag</a:t>
            </a:r>
            <a:endParaRPr lang="en-US" sz="2400" b="0" dirty="0">
              <a:solidFill>
                <a:srgbClr val="525353"/>
              </a:solidFill>
              <a:latin typeface="Arial" charset="0"/>
            </a:endParaRPr>
          </a:p>
          <a:p>
            <a:pPr>
              <a:spcBef>
                <a:spcPct val="50000"/>
              </a:spcBef>
            </a:pPr>
            <a:r>
              <a:rPr lang="en-US" sz="2400" b="0" dirty="0" err="1">
                <a:solidFill>
                  <a:srgbClr val="525353"/>
                </a:solidFill>
                <a:latin typeface="Arial" charset="0"/>
              </a:rPr>
              <a:t>WinDbg</a:t>
            </a:r>
            <a:r>
              <a:rPr lang="en-US" sz="2400" b="0" dirty="0">
                <a:solidFill>
                  <a:srgbClr val="525353"/>
                </a:solidFill>
                <a:latin typeface="Arial" charset="0"/>
              </a:rPr>
              <a:t>/CDB</a:t>
            </a:r>
          </a:p>
          <a:p>
            <a:pPr>
              <a:spcBef>
                <a:spcPct val="50000"/>
              </a:spcBef>
            </a:pPr>
            <a:r>
              <a:rPr lang="en-US" sz="2400" b="0" dirty="0" err="1">
                <a:solidFill>
                  <a:srgbClr val="525353"/>
                </a:solidFill>
                <a:latin typeface="Arial" charset="0"/>
              </a:rPr>
              <a:t>MDbg</a:t>
            </a:r>
            <a:endParaRPr lang="en-US" sz="2400" b="0" dirty="0">
              <a:solidFill>
                <a:srgbClr val="525353"/>
              </a:solidFill>
              <a:latin typeface="Arial" charset="0"/>
            </a:endParaRPr>
          </a:p>
          <a:p>
            <a:pPr>
              <a:spcBef>
                <a:spcPct val="50000"/>
              </a:spcBef>
            </a:pPr>
            <a:r>
              <a:rPr lang="en-US" sz="2400" b="0" dirty="0">
                <a:solidFill>
                  <a:srgbClr val="525353"/>
                </a:solidFill>
                <a:latin typeface="Arial" charset="0"/>
              </a:rPr>
              <a:t>Visual Studio</a:t>
            </a:r>
          </a:p>
          <a:p>
            <a:pPr>
              <a:spcBef>
                <a:spcPct val="50000"/>
              </a:spcBef>
            </a:pPr>
            <a:r>
              <a:rPr lang="en-US" sz="2400" b="0" dirty="0">
                <a:solidFill>
                  <a:srgbClr val="525353"/>
                </a:solidFill>
                <a:latin typeface="Arial" charset="0"/>
              </a:rPr>
              <a:t>Profilers</a:t>
            </a:r>
          </a:p>
        </p:txBody>
      </p:sp>
      <p:sp>
        <p:nvSpPr>
          <p:cNvPr id="26632" name="TextBox 26631"/>
          <p:cNvSpPr txBox="1">
            <a:spLocks noChangeArrowheads="1"/>
          </p:cNvSpPr>
          <p:nvPr/>
        </p:nvSpPr>
        <p:spPr bwMode="auto">
          <a:xfrm>
            <a:off x="1066800" y="1600200"/>
            <a:ext cx="2514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spcBef>
                <a:spcPct val="50000"/>
              </a:spcBef>
            </a:pPr>
            <a:r>
              <a:rPr lang="en-US" sz="2400" b="0" dirty="0">
                <a:solidFill>
                  <a:srgbClr val="525353"/>
                </a:solidFill>
                <a:latin typeface="Arial" charset="0"/>
              </a:rPr>
              <a:t>Production</a:t>
            </a:r>
            <a:r>
              <a:rPr lang="en-US" sz="2400" b="0" dirty="0">
                <a:solidFill>
                  <a:srgbClr val="000000"/>
                </a:solidFill>
                <a:latin typeface="Arial" charset="0"/>
              </a:rPr>
              <a:t/>
            </a:r>
            <a:br>
              <a:rPr lang="en-US" sz="2400" b="0" dirty="0">
                <a:solidFill>
                  <a:srgbClr val="000000"/>
                </a:solidFill>
                <a:latin typeface="Arial" charset="0"/>
              </a:rPr>
            </a:br>
            <a:r>
              <a:rPr lang="en-US" sz="2400" b="0" dirty="0">
                <a:solidFill>
                  <a:srgbClr val="000000"/>
                </a:solidFill>
                <a:latin typeface="Arial" charset="0"/>
              </a:rPr>
              <a:t/>
            </a:r>
            <a:br>
              <a:rPr lang="en-US" sz="2400" b="0" dirty="0">
                <a:solidFill>
                  <a:srgbClr val="000000"/>
                </a:solidFill>
                <a:latin typeface="Arial" charset="0"/>
              </a:rPr>
            </a:br>
            <a:r>
              <a:rPr lang="en-US" sz="2400" b="0" dirty="0">
                <a:solidFill>
                  <a:srgbClr val="525353"/>
                </a:solidFill>
                <a:latin typeface="Arial" charset="0"/>
              </a:rPr>
              <a:t>Staging</a:t>
            </a:r>
            <a:br>
              <a:rPr lang="en-US" sz="2400" b="0" dirty="0">
                <a:solidFill>
                  <a:srgbClr val="525353"/>
                </a:solidFill>
                <a:latin typeface="Arial" charset="0"/>
              </a:rPr>
            </a:br>
            <a:r>
              <a:rPr lang="en-US" sz="2400" b="0" dirty="0">
                <a:solidFill>
                  <a:srgbClr val="525353"/>
                </a:solidFill>
                <a:latin typeface="Arial" charset="0"/>
              </a:rPr>
              <a:t/>
            </a:r>
            <a:br>
              <a:rPr lang="en-US" sz="2400" b="0" dirty="0">
                <a:solidFill>
                  <a:srgbClr val="525353"/>
                </a:solidFill>
                <a:latin typeface="Arial" charset="0"/>
              </a:rPr>
            </a:br>
            <a:r>
              <a:rPr lang="en-US" sz="2400" b="0" dirty="0" err="1">
                <a:solidFill>
                  <a:srgbClr val="525353"/>
                </a:solidFill>
                <a:latin typeface="Arial" charset="0"/>
              </a:rPr>
              <a:t>Perf</a:t>
            </a:r>
            <a:r>
              <a:rPr lang="en-US" sz="2400" b="0" dirty="0">
                <a:solidFill>
                  <a:srgbClr val="525353"/>
                </a:solidFill>
                <a:latin typeface="Arial" charset="0"/>
              </a:rPr>
              <a:t>/scale test</a:t>
            </a:r>
            <a:br>
              <a:rPr lang="en-US" sz="2400" b="0" dirty="0">
                <a:solidFill>
                  <a:srgbClr val="525353"/>
                </a:solidFill>
                <a:latin typeface="Arial" charset="0"/>
              </a:rPr>
            </a:br>
            <a:r>
              <a:rPr lang="en-US" sz="2400" b="0" dirty="0">
                <a:solidFill>
                  <a:srgbClr val="525353"/>
                </a:solidFill>
                <a:latin typeface="Arial" charset="0"/>
              </a:rPr>
              <a:t/>
            </a:r>
            <a:br>
              <a:rPr lang="en-US" sz="2400" b="0" dirty="0">
                <a:solidFill>
                  <a:srgbClr val="525353"/>
                </a:solidFill>
                <a:latin typeface="Arial" charset="0"/>
              </a:rPr>
            </a:br>
            <a:r>
              <a:rPr lang="en-US" sz="2400" b="0" dirty="0">
                <a:solidFill>
                  <a:srgbClr val="525353"/>
                </a:solidFill>
                <a:latin typeface="Arial" charset="0"/>
              </a:rPr>
              <a:t>Integration test</a:t>
            </a:r>
            <a:br>
              <a:rPr lang="en-US" sz="2400" b="0" dirty="0">
                <a:solidFill>
                  <a:srgbClr val="525353"/>
                </a:solidFill>
                <a:latin typeface="Arial" charset="0"/>
              </a:rPr>
            </a:br>
            <a:r>
              <a:rPr lang="en-US" sz="2400" b="0" dirty="0">
                <a:solidFill>
                  <a:srgbClr val="525353"/>
                </a:solidFill>
                <a:latin typeface="Arial" charset="0"/>
              </a:rPr>
              <a:t/>
            </a:r>
            <a:br>
              <a:rPr lang="en-US" sz="2400" b="0" dirty="0">
                <a:solidFill>
                  <a:srgbClr val="525353"/>
                </a:solidFill>
                <a:latin typeface="Arial" charset="0"/>
              </a:rPr>
            </a:br>
            <a:r>
              <a:rPr lang="en-US" sz="2400" b="0" dirty="0">
                <a:solidFill>
                  <a:srgbClr val="525353"/>
                </a:solidFill>
                <a:latin typeface="Arial" charset="0"/>
              </a:rPr>
              <a:t>Functional test</a:t>
            </a:r>
            <a:br>
              <a:rPr lang="en-US" sz="2400" b="0" dirty="0">
                <a:solidFill>
                  <a:srgbClr val="525353"/>
                </a:solidFill>
                <a:latin typeface="Arial" charset="0"/>
              </a:rPr>
            </a:br>
            <a:r>
              <a:rPr lang="en-US" sz="2400" b="0" dirty="0">
                <a:solidFill>
                  <a:srgbClr val="525353"/>
                </a:solidFill>
                <a:latin typeface="Arial" charset="0"/>
              </a:rPr>
              <a:t/>
            </a:r>
            <a:br>
              <a:rPr lang="en-US" sz="2400" b="0" dirty="0">
                <a:solidFill>
                  <a:srgbClr val="525353"/>
                </a:solidFill>
                <a:latin typeface="Arial" charset="0"/>
              </a:rPr>
            </a:br>
            <a:r>
              <a:rPr lang="en-US" sz="2400" b="0" dirty="0">
                <a:solidFill>
                  <a:srgbClr val="525353"/>
                </a:solidFill>
                <a:latin typeface="Arial" charset="0"/>
              </a:rPr>
              <a:t>Development</a:t>
            </a:r>
          </a:p>
        </p:txBody>
      </p:sp>
      <p:sp>
        <p:nvSpPr>
          <p:cNvPr id="26637" name="TextBox 26636"/>
          <p:cNvSpPr txBox="1">
            <a:spLocks noChangeArrowheads="1"/>
          </p:cNvSpPr>
          <p:nvPr/>
        </p:nvSpPr>
        <p:spPr bwMode="auto">
          <a:xfrm>
            <a:off x="3143250" y="904875"/>
            <a:ext cx="2209800" cy="946150"/>
          </a:xfrm>
          <a:prstGeom prst="rect">
            <a:avLst/>
          </a:prstGeom>
          <a:noFill/>
          <a:ln>
            <a:noFill/>
          </a:ln>
          <a:extLst/>
        </p:spPr>
        <p:txBody>
          <a:bodyPr>
            <a:spAutoFit/>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lgn="ctr">
              <a:spcBef>
                <a:spcPct val="50000"/>
              </a:spcBef>
            </a:pPr>
            <a:r>
              <a:rPr lang="en-US" sz="2800" dirty="0">
                <a:solidFill>
                  <a:srgbClr val="00CC00"/>
                </a:solidFill>
                <a:latin typeface="Arial" charset="0"/>
              </a:rPr>
              <a:t>Least   Invasive</a:t>
            </a:r>
          </a:p>
        </p:txBody>
      </p:sp>
      <p:sp>
        <p:nvSpPr>
          <p:cNvPr id="26638" name="TextBox 26637"/>
          <p:cNvSpPr txBox="1">
            <a:spLocks noChangeArrowheads="1"/>
          </p:cNvSpPr>
          <p:nvPr/>
        </p:nvSpPr>
        <p:spPr bwMode="auto">
          <a:xfrm>
            <a:off x="3286125" y="5638800"/>
            <a:ext cx="1981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Arial Narrow" pitchFamily="34" charset="0"/>
                <a:cs typeface="Arial" charset="0"/>
              </a:defRPr>
            </a:lvl1pPr>
            <a:lvl2pPr marL="742950" indent="-285750" eaLnBrk="0" hangingPunct="0">
              <a:defRPr b="1">
                <a:solidFill>
                  <a:schemeClr val="tx1"/>
                </a:solidFill>
                <a:latin typeface="Arial Narrow" pitchFamily="34" charset="0"/>
                <a:cs typeface="Arial" charset="0"/>
              </a:defRPr>
            </a:lvl2pPr>
            <a:lvl3pPr marL="1143000" indent="-228600" eaLnBrk="0" hangingPunct="0">
              <a:defRPr b="1">
                <a:solidFill>
                  <a:schemeClr val="tx1"/>
                </a:solidFill>
                <a:latin typeface="Arial Narrow" pitchFamily="34" charset="0"/>
                <a:cs typeface="Arial" charset="0"/>
              </a:defRPr>
            </a:lvl3pPr>
            <a:lvl4pPr marL="1600200" indent="-228600" eaLnBrk="0" hangingPunct="0">
              <a:defRPr b="1">
                <a:solidFill>
                  <a:schemeClr val="tx1"/>
                </a:solidFill>
                <a:latin typeface="Arial Narrow" pitchFamily="34" charset="0"/>
                <a:cs typeface="Arial" charset="0"/>
              </a:defRPr>
            </a:lvl4pPr>
            <a:lvl5pPr marL="2057400" indent="-228600" eaLnBrk="0" hangingPunct="0">
              <a:defRPr b="1">
                <a:solidFill>
                  <a:schemeClr val="tx1"/>
                </a:solidFill>
                <a:latin typeface="Arial Narrow" pitchFamily="34" charset="0"/>
                <a:cs typeface="Arial" charset="0"/>
              </a:defRPr>
            </a:lvl5pPr>
            <a:lvl6pPr marL="2514600" indent="-228600" eaLnBrk="0" fontAlgn="base" hangingPunct="0">
              <a:spcBef>
                <a:spcPct val="0"/>
              </a:spcBef>
              <a:spcAft>
                <a:spcPct val="0"/>
              </a:spcAft>
              <a:defRPr b="1">
                <a:solidFill>
                  <a:schemeClr val="tx1"/>
                </a:solidFill>
                <a:latin typeface="Arial Narrow" pitchFamily="34" charset="0"/>
                <a:cs typeface="Arial" charset="0"/>
              </a:defRPr>
            </a:lvl6pPr>
            <a:lvl7pPr marL="2971800" indent="-228600" eaLnBrk="0" fontAlgn="base" hangingPunct="0">
              <a:spcBef>
                <a:spcPct val="0"/>
              </a:spcBef>
              <a:spcAft>
                <a:spcPct val="0"/>
              </a:spcAft>
              <a:defRPr b="1">
                <a:solidFill>
                  <a:schemeClr val="tx1"/>
                </a:solidFill>
                <a:latin typeface="Arial Narrow" pitchFamily="34" charset="0"/>
                <a:cs typeface="Arial" charset="0"/>
              </a:defRPr>
            </a:lvl7pPr>
            <a:lvl8pPr marL="3429000" indent="-228600" eaLnBrk="0" fontAlgn="base" hangingPunct="0">
              <a:spcBef>
                <a:spcPct val="0"/>
              </a:spcBef>
              <a:spcAft>
                <a:spcPct val="0"/>
              </a:spcAft>
              <a:defRPr b="1">
                <a:solidFill>
                  <a:schemeClr val="tx1"/>
                </a:solidFill>
                <a:latin typeface="Arial Narrow" pitchFamily="34" charset="0"/>
                <a:cs typeface="Arial" charset="0"/>
              </a:defRPr>
            </a:lvl8pPr>
            <a:lvl9pPr marL="3886200" indent="-228600" eaLnBrk="0" fontAlgn="base" hangingPunct="0">
              <a:spcBef>
                <a:spcPct val="0"/>
              </a:spcBef>
              <a:spcAft>
                <a:spcPct val="0"/>
              </a:spcAft>
              <a:defRPr b="1">
                <a:solidFill>
                  <a:schemeClr val="tx1"/>
                </a:solidFill>
                <a:latin typeface="Arial Narrow" pitchFamily="34" charset="0"/>
                <a:cs typeface="Arial" charset="0"/>
              </a:defRPr>
            </a:lvl9pPr>
          </a:lstStyle>
          <a:p>
            <a:pPr algn="ctr">
              <a:spcBef>
                <a:spcPct val="50000"/>
              </a:spcBef>
            </a:pPr>
            <a:r>
              <a:rPr lang="en-US" sz="2800" dirty="0">
                <a:solidFill>
                  <a:srgbClr val="FF0000"/>
                </a:solidFill>
                <a:latin typeface="Arial" charset="0"/>
              </a:rPr>
              <a:t>Most Invasive</a:t>
            </a:r>
          </a:p>
        </p:txBody>
      </p:sp>
      <p:sp>
        <p:nvSpPr>
          <p:cNvPr id="12297" name="Rectangle 15"/>
          <p:cNvSpPr>
            <a:spLocks noGrp="1" noChangeArrowheads="1"/>
          </p:cNvSpPr>
          <p:nvPr>
            <p:ph type="title"/>
          </p:nvPr>
        </p:nvSpPr>
        <p:spPr/>
        <p:txBody>
          <a:bodyPr/>
          <a:lstStyle/>
          <a:p>
            <a:r>
              <a:rPr lang="en-US" smtClean="0"/>
              <a:t>Tools and Environments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3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2" nodeType="clickEffect">
                                  <p:stCondLst>
                                    <p:cond delay="0"/>
                                  </p:stCondLst>
                                  <p:iterate type="lt">
                                    <p:tmAbs val="0"/>
                                  </p:iterate>
                                  <p:childTnLst>
                                    <p:set>
                                      <p:cBhvr>
                                        <p:cTn id="12" dur="1" fill="hold">
                                          <p:stCondLst>
                                            <p:cond delay="0"/>
                                          </p:stCondLst>
                                        </p:cTn>
                                        <p:tgtEl>
                                          <p:spTgt spid="26628"/>
                                        </p:tgtEl>
                                        <p:attrNameLst>
                                          <p:attrName>style.visibility</p:attrName>
                                        </p:attrNameLst>
                                      </p:cBhvr>
                                      <p:to>
                                        <p:strVal val="visible"/>
                                      </p:to>
                                    </p:set>
                                  </p:childTnLst>
                                </p:cTn>
                              </p:par>
                            </p:childTnLst>
                          </p:cTn>
                        </p:par>
                        <p:par>
                          <p:cTn id="13" fill="hold" nodeType="afterGroup">
                            <p:stCondLst>
                              <p:cond delay="0"/>
                            </p:stCondLst>
                            <p:childTnLst>
                              <p:par>
                                <p:cTn id="14" presetID="6" presetClass="emph" presetSubtype="0" fill="hold" grpId="0" nodeType="afterEffect">
                                  <p:stCondLst>
                                    <p:cond delay="0"/>
                                  </p:stCondLst>
                                  <p:iterate type="lt">
                                    <p:tmPct val="0"/>
                                  </p:iterate>
                                  <p:childTnLst>
                                    <p:animScale>
                                      <p:cBhvr>
                                        <p:cTn id="15" dur="2000" fill="hold"/>
                                        <p:tgtEl>
                                          <p:spTgt spid="26628"/>
                                        </p:tgtEl>
                                      </p:cBhvr>
                                      <p:by x="100000" y="150000"/>
                                    </p:animScale>
                                  </p:childTnLst>
                                </p:cTn>
                              </p:par>
                              <p:par>
                                <p:cTn id="16" presetID="42" presetClass="path" presetSubtype="0" fill="hold" grpId="1" nodeType="withEffect">
                                  <p:stCondLst>
                                    <p:cond delay="0"/>
                                  </p:stCondLst>
                                  <p:iterate type="lt">
                                    <p:tmPct val="0"/>
                                  </p:iterate>
                                  <p:childTnLst>
                                    <p:animMotion origin="layout" path="M -3.33333E-6 -0.03331 L -3.33333E-6 0.15545 " pathEditMode="relative" rAng="0" ptsTypes="AA">
                                      <p:cBhvr>
                                        <p:cTn id="17" dur="2000" fill="hold"/>
                                        <p:tgtEl>
                                          <p:spTgt spid="26628"/>
                                        </p:tgtEl>
                                        <p:attrNameLst>
                                          <p:attrName>ppt_x</p:attrName>
                                          <p:attrName>ppt_y</p:attrName>
                                        </p:attrNameLst>
                                      </p:cBhvr>
                                      <p:rCtr x="0" y="9400"/>
                                    </p:animMotion>
                                  </p:childTnLst>
                                </p:cTn>
                              </p:par>
                              <p:par>
                                <p:cTn id="18" presetID="1" presetClass="entr" presetSubtype="0" fill="hold" nodeType="withEffect">
                                  <p:stCondLst>
                                    <p:cond delay="0"/>
                                  </p:stCondLst>
                                  <p:childTnLst>
                                    <p:set>
                                      <p:cBhvr>
                                        <p:cTn id="19" dur="1" fill="hold">
                                          <p:stCondLst>
                                            <p:cond delay="0"/>
                                          </p:stCondLst>
                                        </p:cTn>
                                        <p:tgtEl>
                                          <p:spTgt spid="26637"/>
                                        </p:tgtEl>
                                        <p:attrNameLst>
                                          <p:attrName>style.visibility</p:attrName>
                                        </p:attrNameLst>
                                      </p:cBhvr>
                                      <p:to>
                                        <p:strVal val="visible"/>
                                      </p:to>
                                    </p:se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266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p:bldP spid="26628" grpId="1" animBg="1"/>
      <p:bldP spid="26628" grpId="2" animBg="1"/>
      <p:bldP spid="26631" grpId="0"/>
      <p:bldP spid="26632" grpId="0"/>
      <p:bldP spid="266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4"/>
          <p:cNvSpPr>
            <a:spLocks noGrp="1" noChangeArrowheads="1"/>
          </p:cNvSpPr>
          <p:nvPr>
            <p:ph type="title"/>
          </p:nvPr>
        </p:nvSpPr>
        <p:spPr/>
        <p:txBody>
          <a:bodyPr/>
          <a:lstStyle/>
          <a:p>
            <a:r>
              <a:rPr lang="en-US" dirty="0" smtClean="0"/>
              <a:t>Tools Development Environment</a:t>
            </a:r>
          </a:p>
        </p:txBody>
      </p:sp>
      <p:sp>
        <p:nvSpPr>
          <p:cNvPr id="13314" name="Rectangle 3"/>
          <p:cNvSpPr>
            <a:spLocks noGrp="1" noChangeArrowheads="1"/>
          </p:cNvSpPr>
          <p:nvPr>
            <p:ph type="body" sz="quarter" idx="13"/>
          </p:nvPr>
        </p:nvSpPr>
        <p:spPr>
          <a:xfrm>
            <a:off x="990600" y="1295400"/>
            <a:ext cx="7781040" cy="4530360"/>
          </a:xfrm>
        </p:spPr>
        <p:txBody>
          <a:bodyPr/>
          <a:lstStyle/>
          <a:p>
            <a:pPr marL="0" indent="0">
              <a:buNone/>
            </a:pPr>
            <a:r>
              <a:rPr lang="en-US" sz="2000" dirty="0" smtClean="0"/>
              <a:t>The Visual Studio debugger is a managed, native, and script debugger</a:t>
            </a:r>
          </a:p>
          <a:p>
            <a:pPr lvl="1"/>
            <a:r>
              <a:rPr lang="en-US" sz="1800" dirty="0" smtClean="0"/>
              <a:t>Can debug mixed-language solutions (C#, Visual Basic .NET, C++ .NET, and third-party languages)</a:t>
            </a:r>
          </a:p>
          <a:p>
            <a:pPr lvl="1"/>
            <a:r>
              <a:rPr lang="en-US" sz="1800" dirty="0" smtClean="0"/>
              <a:t>Good for interactive debugging during development</a:t>
            </a:r>
            <a:endParaRPr lang="hu-HU" sz="1800" dirty="0" smtClean="0"/>
          </a:p>
          <a:p>
            <a:pPr lvl="1"/>
            <a:r>
              <a:rPr lang="hu-HU" sz="1800" dirty="0" smtClean="0"/>
              <a:t>VS2010 introduced</a:t>
            </a:r>
            <a:r>
              <a:rPr lang="hu-HU" sz="1800" dirty="0"/>
              <a:t> </a:t>
            </a:r>
            <a:r>
              <a:rPr lang="hu-HU" sz="1800" dirty="0" smtClean="0"/>
              <a:t>the historical debugging concept (Ultimate SKU only)</a:t>
            </a:r>
            <a:endParaRPr lang="en-US" sz="1800" dirty="0" smtClean="0"/>
          </a:p>
          <a:p>
            <a:pPr lvl="1"/>
            <a:r>
              <a:rPr lang="en-US" sz="1800" dirty="0" smtClean="0"/>
              <a:t>Integrated support for profiling and unit testing (Visual Studio)</a:t>
            </a:r>
            <a:endParaRPr lang="hu-HU" sz="1800" dirty="0" smtClean="0"/>
          </a:p>
          <a:p>
            <a:pPr lvl="1"/>
            <a:endParaRPr lang="en-US" sz="1800" dirty="0" smtClean="0"/>
          </a:p>
          <a:p>
            <a:pPr>
              <a:buFont typeface="Wingdings" pitchFamily="2" charset="2"/>
              <a:buNone/>
            </a:pPr>
            <a:endParaRPr lang="en-US" dirty="0"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4"/>
          <p:cNvSpPr>
            <a:spLocks noGrp="1" noChangeArrowheads="1"/>
          </p:cNvSpPr>
          <p:nvPr>
            <p:ph type="title"/>
          </p:nvPr>
        </p:nvSpPr>
        <p:spPr/>
        <p:txBody>
          <a:bodyPr>
            <a:normAutofit/>
          </a:bodyPr>
          <a:lstStyle/>
          <a:p>
            <a:r>
              <a:rPr lang="en-US" dirty="0" smtClean="0"/>
              <a:t>Tools Test/Staging Environments</a:t>
            </a:r>
          </a:p>
        </p:txBody>
      </p:sp>
      <p:sp>
        <p:nvSpPr>
          <p:cNvPr id="14338" name="Rectangle 3"/>
          <p:cNvSpPr>
            <a:spLocks noGrp="1" noChangeArrowheads="1"/>
          </p:cNvSpPr>
          <p:nvPr>
            <p:ph type="body" sz="quarter" idx="13"/>
          </p:nvPr>
        </p:nvSpPr>
        <p:spPr/>
        <p:txBody>
          <a:bodyPr/>
          <a:lstStyle/>
          <a:p>
            <a:pPr marL="0" indent="0">
              <a:buNone/>
            </a:pPr>
            <a:r>
              <a:rPr lang="en-US" sz="2000" dirty="0" smtClean="0"/>
              <a:t>Profilers</a:t>
            </a:r>
          </a:p>
          <a:p>
            <a:pPr lvl="1"/>
            <a:r>
              <a:rPr lang="en-US" sz="1800" dirty="0" smtClean="0"/>
              <a:t>Visual Studio Profiler</a:t>
            </a:r>
          </a:p>
          <a:p>
            <a:pPr lvl="1"/>
            <a:r>
              <a:rPr lang="en-US" sz="1800" dirty="0" err="1" smtClean="0"/>
              <a:t>CLRProfiler</a:t>
            </a:r>
            <a:r>
              <a:rPr lang="en-US" sz="1800" dirty="0" smtClean="0"/>
              <a:t> 2.0</a:t>
            </a:r>
          </a:p>
          <a:p>
            <a:pPr lvl="1"/>
            <a:r>
              <a:rPr lang="en-US" sz="1800" dirty="0" smtClean="0"/>
              <a:t>Ants Profiler (3</a:t>
            </a:r>
            <a:r>
              <a:rPr lang="en-US" sz="1800" baseline="30000" dirty="0" smtClean="0"/>
              <a:t>rd</a:t>
            </a:r>
            <a:r>
              <a:rPr lang="en-US" sz="1800" dirty="0" smtClean="0"/>
              <a:t> party)</a:t>
            </a:r>
          </a:p>
          <a:p>
            <a:pPr lvl="1"/>
            <a:r>
              <a:rPr lang="en-US" sz="1800" dirty="0"/>
              <a:t>Mem Profiler (3</a:t>
            </a:r>
            <a:r>
              <a:rPr lang="en-US" sz="1800" baseline="30000" dirty="0"/>
              <a:t>rd</a:t>
            </a:r>
            <a:r>
              <a:rPr lang="en-US" sz="1800" dirty="0"/>
              <a:t> party</a:t>
            </a:r>
            <a:r>
              <a:rPr lang="en-US" sz="1800" dirty="0" smtClean="0"/>
              <a:t>)</a:t>
            </a:r>
          </a:p>
          <a:p>
            <a:pPr lvl="1"/>
            <a:r>
              <a:rPr lang="en-US" sz="1800" dirty="0" smtClean="0"/>
              <a:t>NP Profiler</a:t>
            </a:r>
          </a:p>
          <a:p>
            <a:pPr lvl="1"/>
            <a:r>
              <a:rPr lang="en-US" sz="1800" dirty="0" smtClean="0"/>
              <a:t>PerfView</a:t>
            </a:r>
          </a:p>
          <a:p>
            <a:endParaRPr lang="en-US" sz="2000" dirty="0" smtClean="0"/>
          </a:p>
          <a:p>
            <a:pPr marL="0" indent="0">
              <a:buNone/>
            </a:pPr>
            <a:r>
              <a:rPr lang="en-US" sz="2000" dirty="0" smtClean="0"/>
              <a:t>Debuggers</a:t>
            </a:r>
          </a:p>
          <a:p>
            <a:pPr lvl="1"/>
            <a:r>
              <a:rPr lang="en-US" sz="1800" dirty="0" smtClean="0"/>
              <a:t>WinDBG and CDB in conjunction with SOS</a:t>
            </a:r>
          </a:p>
          <a:p>
            <a:pPr marL="914400" lvl="2" indent="-285750">
              <a:buNone/>
            </a:pPr>
            <a:r>
              <a:rPr lang="en-US" sz="1800" dirty="0" smtClean="0">
                <a:solidFill>
                  <a:schemeClr val="bg1"/>
                </a:solidFill>
              </a:rPr>
              <a:t>Used for both live debug and dump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r>
              <a:rPr lang="en-US" dirty="0" smtClean="0"/>
              <a:t>Tools Production Environment</a:t>
            </a:r>
          </a:p>
        </p:txBody>
      </p:sp>
      <p:sp>
        <p:nvSpPr>
          <p:cNvPr id="15362" name="Rectangle 3"/>
          <p:cNvSpPr>
            <a:spLocks noGrp="1" noChangeArrowheads="1"/>
          </p:cNvSpPr>
          <p:nvPr>
            <p:ph type="body" sz="quarter" idx="13"/>
          </p:nvPr>
        </p:nvSpPr>
        <p:spPr>
          <a:xfrm>
            <a:off x="990600" y="1295400"/>
            <a:ext cx="7781040" cy="4530360"/>
          </a:xfrm>
        </p:spPr>
        <p:txBody>
          <a:bodyPr>
            <a:normAutofit/>
          </a:bodyPr>
          <a:lstStyle/>
          <a:p>
            <a:pPr marL="0" indent="0">
              <a:buNone/>
            </a:pPr>
            <a:r>
              <a:rPr lang="en-US" sz="2000" dirty="0" smtClean="0"/>
              <a:t>Diagnostics built into the application itself</a:t>
            </a:r>
          </a:p>
          <a:p>
            <a:pPr lvl="3"/>
            <a:endParaRPr lang="en-US" dirty="0" smtClean="0"/>
          </a:p>
          <a:p>
            <a:pPr marL="0" indent="0">
              <a:buNone/>
            </a:pPr>
            <a:r>
              <a:rPr lang="en-US" sz="2000" dirty="0" smtClean="0"/>
              <a:t>Other tools</a:t>
            </a:r>
          </a:p>
          <a:p>
            <a:pPr marL="342900" indent="-342900">
              <a:buFont typeface="Arial" pitchFamily="34" charset="0"/>
              <a:buChar char="•"/>
            </a:pPr>
            <a:r>
              <a:rPr lang="en-US" sz="2000" dirty="0" err="1" smtClean="0"/>
              <a:t>DebugDiag</a:t>
            </a:r>
            <a:r>
              <a:rPr lang="en-US" sz="2000" dirty="0" smtClean="0"/>
              <a:t> ( v </a:t>
            </a:r>
            <a:r>
              <a:rPr lang="en-US" sz="2000" smtClean="0"/>
              <a:t>2.0 Update 2)</a:t>
            </a:r>
            <a:endParaRPr lang="en-US" sz="2000" dirty="0"/>
          </a:p>
          <a:p>
            <a:pPr marL="630238" lvl="1" indent="-342900">
              <a:buFont typeface="Arial" pitchFamily="34" charset="0"/>
              <a:buChar char="•"/>
            </a:pPr>
            <a:r>
              <a:rPr lang="en-US" sz="1800" dirty="0" smtClean="0"/>
              <a:t>Runs as a service with a GUI front end</a:t>
            </a:r>
          </a:p>
          <a:p>
            <a:pPr marL="342900" indent="-342900">
              <a:buFont typeface="Arial" pitchFamily="34" charset="0"/>
              <a:buChar char="•"/>
            </a:pPr>
            <a:r>
              <a:rPr lang="en-US" sz="2000" dirty="0" err="1"/>
              <a:t>ADPlus</a:t>
            </a:r>
            <a:endParaRPr lang="en-US" sz="2000" dirty="0"/>
          </a:p>
          <a:p>
            <a:pPr marL="630238" lvl="1" indent="-342900">
              <a:buFont typeface="Arial" pitchFamily="34" charset="0"/>
              <a:buChar char="•"/>
            </a:pPr>
            <a:r>
              <a:rPr lang="en-US" sz="1800" dirty="0"/>
              <a:t>Automates console debugger CDB.exe</a:t>
            </a:r>
          </a:p>
          <a:p>
            <a:pPr marL="342900" indent="-342900">
              <a:buFont typeface="Arial" pitchFamily="34" charset="0"/>
              <a:buChar char="•"/>
            </a:pPr>
            <a:r>
              <a:rPr lang="en-US" sz="2000" dirty="0" smtClean="0"/>
              <a:t>Performance Monitor</a:t>
            </a:r>
          </a:p>
          <a:p>
            <a:pPr marL="630238" lvl="1" indent="-342900">
              <a:buFont typeface="Arial" pitchFamily="34" charset="0"/>
              <a:buChar char="•"/>
            </a:pPr>
            <a:r>
              <a:rPr lang="en-US" sz="1800" dirty="0" smtClean="0"/>
              <a:t>Diagnostic tool that gathers system and application performance data</a:t>
            </a:r>
          </a:p>
          <a:p>
            <a:endParaRPr lang="en-US" sz="2000" dirty="0" smtClean="0"/>
          </a:p>
          <a:p>
            <a:endParaRPr lang="en-US" sz="2000"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Demonstration: Debugging tools</a:t>
            </a:r>
            <a:endParaRPr lang="en-US" dirty="0"/>
          </a:p>
        </p:txBody>
      </p:sp>
      <p:sp>
        <p:nvSpPr>
          <p:cNvPr id="3" name="Content Placeholder 2"/>
          <p:cNvSpPr>
            <a:spLocks noGrp="1"/>
          </p:cNvSpPr>
          <p:nvPr>
            <p:ph type="body" sz="quarter" idx="13"/>
          </p:nvPr>
        </p:nvSpPr>
        <p:spPr/>
        <p:txBody>
          <a:bodyPr/>
          <a:lstStyle/>
          <a:p>
            <a:r>
              <a:rPr lang="hu-HU" smtClean="0"/>
              <a:t>In this demo we will show you the tools mentioned in the previous slides.</a:t>
            </a:r>
            <a:endParaRPr lang="en-US" dirty="0"/>
          </a:p>
        </p:txBody>
      </p:sp>
    </p:spTree>
    <p:extLst>
      <p:ext uri="{BB962C8B-B14F-4D97-AF65-F5344CB8AC3E}">
        <p14:creationId xmlns:p14="http://schemas.microsoft.com/office/powerpoint/2010/main" val="977461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Production Debugging Timeline</a:t>
            </a:r>
            <a:endParaRPr lang="en-GB" dirty="0" smtClean="0"/>
          </a:p>
        </p:txBody>
      </p:sp>
      <p:sp>
        <p:nvSpPr>
          <p:cNvPr id="16387" name="Content Placeholder 2"/>
          <p:cNvSpPr>
            <a:spLocks noGrp="1"/>
          </p:cNvSpPr>
          <p:nvPr>
            <p:ph type="body" sz="quarter" idx="13"/>
          </p:nvPr>
        </p:nvSpPr>
        <p:spPr>
          <a:xfrm>
            <a:off x="990600" y="1295400"/>
            <a:ext cx="7781040" cy="4530360"/>
          </a:xfrm>
        </p:spPr>
        <p:txBody>
          <a:bodyPr/>
          <a:lstStyle/>
          <a:p>
            <a:pPr marL="0" indent="0">
              <a:buNone/>
            </a:pPr>
            <a:r>
              <a:rPr lang="en-US" sz="2000" dirty="0" smtClean="0"/>
              <a:t>Before a problem occurs</a:t>
            </a:r>
          </a:p>
          <a:p>
            <a:pPr lvl="1"/>
            <a:r>
              <a:rPr lang="sv-SE" sz="1800" dirty="0" smtClean="0"/>
              <a:t>Pre-install debugging tools in production</a:t>
            </a:r>
          </a:p>
          <a:p>
            <a:pPr lvl="1"/>
            <a:r>
              <a:rPr lang="sv-SE" sz="1800" dirty="0" smtClean="0"/>
              <a:t>Build symbols as appropriate</a:t>
            </a:r>
          </a:p>
          <a:p>
            <a:pPr lvl="1"/>
            <a:r>
              <a:rPr lang="sv-SE" sz="1800" dirty="0" smtClean="0"/>
              <a:t>Build in application exception handling and logging</a:t>
            </a:r>
          </a:p>
          <a:p>
            <a:pPr lvl="1"/>
            <a:r>
              <a:rPr lang="sv-SE" sz="1800" dirty="0" smtClean="0"/>
              <a:t>Design, build, and test for performance and scalability</a:t>
            </a:r>
          </a:p>
          <a:p>
            <a:pPr lvl="1"/>
            <a:r>
              <a:rPr lang="sv-SE" sz="1800" dirty="0" smtClean="0"/>
              <a:t>Build in monitoring and diagnostics</a:t>
            </a:r>
          </a:p>
          <a:p>
            <a:pPr lvl="1"/>
            <a:r>
              <a:rPr lang="sv-SE" sz="1800" dirty="0" smtClean="0"/>
              <a:t>Know the metrics of your system</a:t>
            </a:r>
          </a:p>
          <a:p>
            <a:pPr lvl="1"/>
            <a:r>
              <a:rPr lang="sv-SE" sz="1800" dirty="0" smtClean="0"/>
              <a:t>Find and resolve problems before they become crises</a:t>
            </a:r>
          </a:p>
          <a:p>
            <a:pPr lvl="1"/>
            <a:r>
              <a:rPr lang="sv-SE" sz="1800" dirty="0" smtClean="0"/>
              <a:t>Plan your deployments</a:t>
            </a:r>
          </a:p>
          <a:p>
            <a:pPr>
              <a:buFont typeface="Wingdings" pitchFamily="2" charset="2"/>
              <a:buNone/>
            </a:pPr>
            <a:endParaRPr lang="en-GB"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4"/>
          <p:cNvSpPr>
            <a:spLocks noGrp="1" noChangeArrowheads="1"/>
          </p:cNvSpPr>
          <p:nvPr>
            <p:ph type="title"/>
          </p:nvPr>
        </p:nvSpPr>
        <p:spPr/>
        <p:txBody>
          <a:bodyPr>
            <a:normAutofit fontScale="90000"/>
          </a:bodyPr>
          <a:lstStyle/>
          <a:p>
            <a:r>
              <a:rPr lang="en-US" dirty="0" smtClean="0"/>
              <a:t>Production Debugging Timeline (Cont.)</a:t>
            </a:r>
          </a:p>
        </p:txBody>
      </p:sp>
      <p:sp>
        <p:nvSpPr>
          <p:cNvPr id="17410" name="Rectangle 3"/>
          <p:cNvSpPr>
            <a:spLocks noGrp="1" noChangeArrowheads="1"/>
          </p:cNvSpPr>
          <p:nvPr>
            <p:ph type="body" sz="quarter" idx="13"/>
          </p:nvPr>
        </p:nvSpPr>
        <p:spPr>
          <a:xfrm>
            <a:off x="990600" y="1143000"/>
            <a:ext cx="7781040" cy="4530360"/>
          </a:xfrm>
        </p:spPr>
        <p:txBody>
          <a:bodyPr/>
          <a:lstStyle/>
          <a:p>
            <a:pPr marL="0" indent="0">
              <a:buNone/>
            </a:pPr>
            <a:r>
              <a:rPr lang="en-US" sz="2000" dirty="0" smtClean="0"/>
              <a:t>When a problem does occur</a:t>
            </a:r>
          </a:p>
          <a:p>
            <a:pPr lvl="1"/>
            <a:r>
              <a:rPr lang="en-US" sz="1800" dirty="0" smtClean="0"/>
              <a:t>Don’t panic; be methodical</a:t>
            </a:r>
          </a:p>
          <a:p>
            <a:pPr lvl="1"/>
            <a:r>
              <a:rPr lang="en-US" sz="1800" dirty="0" smtClean="0"/>
              <a:t>Evaluate the symptoms</a:t>
            </a:r>
          </a:p>
          <a:p>
            <a:pPr lvl="1"/>
            <a:r>
              <a:rPr lang="en-US" sz="1800" dirty="0" smtClean="0"/>
              <a:t>Document what you do</a:t>
            </a:r>
          </a:p>
          <a:p>
            <a:pPr lvl="1"/>
            <a:r>
              <a:rPr lang="en-US" sz="1800" dirty="0" smtClean="0"/>
              <a:t>Consider mitigation strategies</a:t>
            </a:r>
          </a:p>
          <a:p>
            <a:pPr lvl="1"/>
            <a:r>
              <a:rPr lang="en-US" sz="1800" dirty="0" smtClean="0"/>
              <a:t>Gather data</a:t>
            </a:r>
          </a:p>
          <a:p>
            <a:pPr marL="0" indent="0">
              <a:buNone/>
            </a:pPr>
            <a:r>
              <a:rPr lang="en-US" sz="2000" dirty="0" smtClean="0"/>
              <a:t>After the problem has occurred</a:t>
            </a:r>
          </a:p>
          <a:p>
            <a:pPr lvl="1"/>
            <a:r>
              <a:rPr lang="en-US" sz="1800" dirty="0" smtClean="0"/>
              <a:t>Analyze data</a:t>
            </a:r>
          </a:p>
          <a:p>
            <a:pPr lvl="1"/>
            <a:r>
              <a:rPr lang="en-US" sz="1800" dirty="0" smtClean="0"/>
              <a:t>Plan and implement steps to resolve</a:t>
            </a:r>
          </a:p>
          <a:p>
            <a:pPr lvl="1"/>
            <a:r>
              <a:rPr lang="en-US" sz="1800" dirty="0" smtClean="0"/>
              <a:t>Evaluate the improvement and repeat as necessary</a:t>
            </a:r>
          </a:p>
          <a:p>
            <a:pPr lvl="1"/>
            <a:endParaRPr lang="en-US" dirty="0" smtClean="0"/>
          </a:p>
          <a:p>
            <a:endParaRPr lang="en-US" dirty="0" smtClean="0"/>
          </a:p>
          <a:p>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Comparing Debuggers</a:t>
            </a:r>
            <a:endParaRPr lang="en-US" dirty="0"/>
          </a:p>
        </p:txBody>
      </p:sp>
      <p:sp>
        <p:nvSpPr>
          <p:cNvPr id="5" name="Text Placeholder 4"/>
          <p:cNvSpPr>
            <a:spLocks noGrp="1"/>
          </p:cNvSpPr>
          <p:nvPr>
            <p:ph type="body" sz="quarter" idx="13"/>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565480312"/>
              </p:ext>
            </p:extLst>
          </p:nvPr>
        </p:nvGraphicFramePr>
        <p:xfrm>
          <a:off x="914400" y="1295400"/>
          <a:ext cx="7696200" cy="5144008"/>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r>
                        <a:rPr kumimoji="0" lang="en-US" sz="1800" u="none" strike="noStrike" cap="none" normalizeH="0" baseline="0" dirty="0" smtClean="0">
                          <a:ln>
                            <a:noFill/>
                          </a:ln>
                          <a:effectLst/>
                        </a:rPr>
                        <a:t>Advantages</a:t>
                      </a:r>
                      <a:endParaRPr lang="en-US" dirty="0">
                        <a:solidFill>
                          <a:srgbClr val="000000"/>
                        </a:solidFill>
                      </a:endParaRPr>
                    </a:p>
                  </a:txBody>
                  <a:tcPr/>
                </a:tc>
                <a:tc>
                  <a:txBody>
                    <a:bodyPr/>
                    <a:lstStyle/>
                    <a:p>
                      <a:r>
                        <a:rPr kumimoji="0" lang="en-US" sz="1800" u="none" strike="noStrike" cap="none" normalizeH="0" baseline="0" dirty="0" smtClean="0">
                          <a:ln>
                            <a:noFill/>
                          </a:ln>
                          <a:effectLst/>
                        </a:rPr>
                        <a:t>Disadvantages</a:t>
                      </a:r>
                      <a:endParaRPr lang="en-US" dirty="0">
                        <a:solidFill>
                          <a:srgbClr val="000000"/>
                        </a:solidFill>
                      </a:endParaRPr>
                    </a:p>
                  </a:txBody>
                  <a:tcPr/>
                </a:tc>
                <a:extLst>
                  <a:ext uri="{0D108BD9-81ED-4DB2-BD59-A6C34878D82A}">
                    <a16:rowId xmlns:a16="http://schemas.microsoft.com/office/drawing/2014/main" val="10000"/>
                  </a:ext>
                </a:extLst>
              </a:tr>
              <a:tr h="370840">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800" u="none" strike="noStrike" cap="none" normalizeH="0" baseline="0" dirty="0" smtClean="0">
                          <a:ln>
                            <a:noFill/>
                          </a:ln>
                          <a:solidFill>
                            <a:srgbClr val="525353"/>
                          </a:solidFill>
                          <a:effectLst/>
                        </a:rPr>
                        <a:t>Visual Studio</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800" u="none" strike="noStrike" cap="none" normalizeH="0" baseline="0" dirty="0" smtClean="0">
                          <a:ln>
                            <a:noFill/>
                          </a:ln>
                          <a:solidFill>
                            <a:srgbClr val="525353"/>
                          </a:solidFill>
                          <a:effectLst/>
                        </a:rPr>
                        <a:t>2010-2015</a:t>
                      </a:r>
                    </a:p>
                    <a:p>
                      <a:endParaRPr lang="en-US" dirty="0">
                        <a:solidFill>
                          <a:srgbClr val="525353"/>
                        </a:solidFill>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GUI</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Source level debugging</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Familiar</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build in .NET debugging</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Edit &amp; Continue</a:t>
                      </a:r>
                      <a:endParaRPr kumimoji="0" lang="en-US" sz="1600" b="1" i="0" u="none" strike="noStrike" cap="none" normalizeH="0" baseline="0" dirty="0" smtClean="0">
                        <a:ln>
                          <a:noFill/>
                        </a:ln>
                        <a:solidFill>
                          <a:srgbClr val="525353"/>
                        </a:solidFill>
                        <a:effectLst/>
                        <a:latin typeface="Arial" charset="0"/>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Large memory footprint</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hu-HU" sz="1600" u="none" strike="noStrike" cap="none" normalizeH="0" baseline="0" dirty="0" smtClean="0">
                          <a:ln>
                            <a:noFill/>
                          </a:ln>
                          <a:solidFill>
                            <a:srgbClr val="525353"/>
                          </a:solidFill>
                          <a:effectLst/>
                        </a:rPr>
                        <a:t>Not a free tool</a:t>
                      </a:r>
                      <a:endParaRPr kumimoji="0" lang="en-US" sz="1600" u="none" strike="noStrike" cap="none" normalizeH="0" baseline="0" dirty="0" smtClean="0">
                        <a:ln>
                          <a:noFill/>
                        </a:ln>
                        <a:solidFill>
                          <a:srgbClr val="525353"/>
                        </a:solidFill>
                        <a:effectLst/>
                      </a:endParaRP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hu-HU" sz="1600" u="none" strike="noStrike" cap="none" normalizeH="0" baseline="0" dirty="0" smtClean="0">
                          <a:ln>
                            <a:noFill/>
                          </a:ln>
                          <a:solidFill>
                            <a:srgbClr val="525353"/>
                          </a:solidFill>
                          <a:effectLst/>
                        </a:rPr>
                        <a:t>Requires installation</a:t>
                      </a:r>
                      <a:endParaRPr kumimoji="0" lang="en-US" sz="1600" u="none" strike="noStrike" cap="none" normalizeH="0" baseline="0" dirty="0" smtClean="0">
                        <a:ln>
                          <a:noFill/>
                        </a:ln>
                        <a:solidFill>
                          <a:srgbClr val="525353"/>
                        </a:solidFill>
                        <a:effectLst/>
                      </a:endParaRP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No Extension Support</a:t>
                      </a:r>
                    </a:p>
                    <a:p>
                      <a:endParaRPr lang="en-US" sz="1600" dirty="0">
                        <a:solidFill>
                          <a:srgbClr val="525353"/>
                        </a:solidFill>
                      </a:endParaRPr>
                    </a:p>
                  </a:txBody>
                  <a:tcPr/>
                </a:tc>
                <a:extLst>
                  <a:ext uri="{0D108BD9-81ED-4DB2-BD59-A6C34878D82A}">
                    <a16:rowId xmlns:a16="http://schemas.microsoft.com/office/drawing/2014/main" val="10001"/>
                  </a:ext>
                </a:extLst>
              </a:tr>
              <a:tr h="370840">
                <a:tc>
                  <a:txBody>
                    <a:bodyPr/>
                    <a:lstStyle/>
                    <a:p>
                      <a:r>
                        <a:rPr lang="hu-HU" dirty="0" smtClean="0">
                          <a:solidFill>
                            <a:srgbClr val="525353"/>
                          </a:solidFill>
                        </a:rPr>
                        <a:t>WinDBG</a:t>
                      </a:r>
                      <a:endParaRPr lang="en-US" dirty="0">
                        <a:solidFill>
                          <a:srgbClr val="525353"/>
                        </a:solidFill>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GUI</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Source level debugging</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Designed specifically for debugging</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X</a:t>
                      </a:r>
                      <a:r>
                        <a:rPr kumimoji="0" lang="hu-HU" sz="1600" u="none" strike="noStrike" cap="none" normalizeH="0" baseline="0" dirty="0" smtClean="0">
                          <a:ln>
                            <a:noFill/>
                          </a:ln>
                          <a:solidFill>
                            <a:srgbClr val="525353"/>
                          </a:solidFill>
                          <a:effectLst/>
                        </a:rPr>
                        <a:t>C</a:t>
                      </a:r>
                      <a:r>
                        <a:rPr kumimoji="0" lang="en-US" sz="1600" u="none" strike="noStrike" cap="none" normalizeH="0" baseline="0" dirty="0" err="1" smtClean="0">
                          <a:ln>
                            <a:noFill/>
                          </a:ln>
                          <a:solidFill>
                            <a:srgbClr val="525353"/>
                          </a:solidFill>
                          <a:effectLst/>
                        </a:rPr>
                        <a:t>opy</a:t>
                      </a:r>
                      <a:r>
                        <a:rPr kumimoji="0" lang="en-US" sz="1600" u="none" strike="noStrike" cap="none" normalizeH="0" baseline="0" dirty="0" smtClean="0">
                          <a:ln>
                            <a:noFill/>
                          </a:ln>
                          <a:solidFill>
                            <a:srgbClr val="525353"/>
                          </a:solidFill>
                          <a:effectLst/>
                        </a:rPr>
                        <a:t> deployment</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hu-HU" sz="1600" u="none" strike="noStrike" cap="none" normalizeH="0" baseline="0" dirty="0" smtClean="0">
                          <a:ln>
                            <a:noFill/>
                          </a:ln>
                          <a:solidFill>
                            <a:srgbClr val="525353"/>
                          </a:solidFill>
                          <a:effectLst/>
                        </a:rPr>
                        <a:t>Free tool</a:t>
                      </a:r>
                      <a:endParaRPr kumimoji="0" lang="en-US" sz="1600" u="none" strike="noStrike" cap="none" normalizeH="0" baseline="0" dirty="0" smtClean="0">
                        <a:ln>
                          <a:noFill/>
                        </a:ln>
                        <a:solidFill>
                          <a:srgbClr val="525353"/>
                        </a:solidFill>
                        <a:effectLst/>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medium footprint</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limited .NET debugging with   SOS or </a:t>
                      </a:r>
                      <a:r>
                        <a:rPr kumimoji="0" lang="en-US" sz="1600" u="none" strike="noStrike" cap="none" normalizeH="0" baseline="0" dirty="0" err="1" smtClean="0">
                          <a:ln>
                            <a:noFill/>
                          </a:ln>
                          <a:solidFill>
                            <a:srgbClr val="525353"/>
                          </a:solidFill>
                          <a:effectLst/>
                        </a:rPr>
                        <a:t>psscor</a:t>
                      </a:r>
                      <a:r>
                        <a:rPr kumimoji="0" lang="en-US" sz="1600" u="none" strike="noStrike" cap="none" normalizeH="0" baseline="0" dirty="0" smtClean="0">
                          <a:ln>
                            <a:noFill/>
                          </a:ln>
                          <a:solidFill>
                            <a:srgbClr val="525353"/>
                          </a:solidFill>
                          <a:effectLst/>
                        </a:rPr>
                        <a:t> extension</a:t>
                      </a:r>
                    </a:p>
                    <a:p>
                      <a:endParaRPr lang="en-US" sz="1600" dirty="0">
                        <a:solidFill>
                          <a:srgbClr val="525353"/>
                        </a:solidFill>
                      </a:endParaRPr>
                    </a:p>
                  </a:txBody>
                  <a:tcPr/>
                </a:tc>
                <a:extLst>
                  <a:ext uri="{0D108BD9-81ED-4DB2-BD59-A6C34878D82A}">
                    <a16:rowId xmlns:a16="http://schemas.microsoft.com/office/drawing/2014/main" val="10002"/>
                  </a:ext>
                </a:extLst>
              </a:tr>
              <a:tr h="370840">
                <a:tc>
                  <a:txBody>
                    <a:bodyPr/>
                    <a:lstStyle/>
                    <a:p>
                      <a:r>
                        <a:rPr lang="hu-HU" dirty="0" smtClean="0">
                          <a:solidFill>
                            <a:srgbClr val="525353"/>
                          </a:solidFill>
                        </a:rPr>
                        <a:t>CDB</a:t>
                      </a:r>
                      <a:endParaRPr lang="en-US" dirty="0">
                        <a:solidFill>
                          <a:srgbClr val="525353"/>
                        </a:solidFill>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Command-Line</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Light weight</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Designed specifically for debugging</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X</a:t>
                      </a:r>
                      <a:r>
                        <a:rPr kumimoji="0" lang="hu-HU" sz="1600" u="none" strike="noStrike" cap="none" normalizeH="0" baseline="0" dirty="0" smtClean="0">
                          <a:ln>
                            <a:noFill/>
                          </a:ln>
                          <a:solidFill>
                            <a:srgbClr val="525353"/>
                          </a:solidFill>
                          <a:effectLst/>
                        </a:rPr>
                        <a:t>C</a:t>
                      </a:r>
                      <a:r>
                        <a:rPr kumimoji="0" lang="en-US" sz="1600" u="none" strike="noStrike" cap="none" normalizeH="0" baseline="0" dirty="0" err="1" smtClean="0">
                          <a:ln>
                            <a:noFill/>
                          </a:ln>
                          <a:solidFill>
                            <a:srgbClr val="525353"/>
                          </a:solidFill>
                          <a:effectLst/>
                        </a:rPr>
                        <a:t>opy</a:t>
                      </a:r>
                      <a:r>
                        <a:rPr kumimoji="0" lang="en-US" sz="1600" u="none" strike="noStrike" cap="none" normalizeH="0" baseline="0" dirty="0" smtClean="0">
                          <a:ln>
                            <a:noFill/>
                          </a:ln>
                          <a:solidFill>
                            <a:srgbClr val="525353"/>
                          </a:solidFill>
                          <a:effectLst/>
                        </a:rPr>
                        <a:t> deployment</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Free</a:t>
                      </a:r>
                      <a:r>
                        <a:rPr kumimoji="0" lang="hu-HU" sz="1600" u="none" strike="noStrike" cap="none" normalizeH="0" baseline="0" dirty="0" smtClean="0">
                          <a:ln>
                            <a:noFill/>
                          </a:ln>
                          <a:solidFill>
                            <a:srgbClr val="525353"/>
                          </a:solidFill>
                          <a:effectLst/>
                        </a:rPr>
                        <a:t> tool</a:t>
                      </a:r>
                      <a:endParaRPr kumimoji="0" lang="en-US" sz="1600" u="none" strike="noStrike" cap="none" normalizeH="0" baseline="0" dirty="0" smtClean="0">
                        <a:ln>
                          <a:noFill/>
                        </a:ln>
                        <a:solidFill>
                          <a:srgbClr val="525353"/>
                        </a:solidFill>
                        <a:effectLst/>
                      </a:endParaRPr>
                    </a:p>
                    <a:p>
                      <a:endParaRPr lang="en-US" sz="1600" dirty="0">
                        <a:solidFill>
                          <a:srgbClr val="525353"/>
                        </a:solidFill>
                      </a:endParaRPr>
                    </a:p>
                  </a:txBody>
                  <a:tcPr/>
                </a:tc>
                <a:tc>
                  <a:txBody>
                    <a:bodyPr/>
                    <a:lstStyle/>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No source level debugging</a:t>
                      </a:r>
                    </a:p>
                    <a:p>
                      <a:pPr marL="0" marR="0" lvl="0" indent="0" algn="l" defTabSz="914400" rtl="0" eaLnBrk="1" fontAlgn="base" latinLnBrk="0" hangingPunct="1">
                        <a:lnSpc>
                          <a:spcPct val="100000"/>
                        </a:lnSpc>
                        <a:spcBef>
                          <a:spcPct val="20000"/>
                        </a:spcBef>
                        <a:spcAft>
                          <a:spcPct val="0"/>
                        </a:spcAft>
                        <a:buClr>
                          <a:srgbClr val="FFCC00"/>
                        </a:buClr>
                        <a:buSzTx/>
                        <a:buFontTx/>
                        <a:buNone/>
                        <a:tabLst/>
                      </a:pPr>
                      <a:r>
                        <a:rPr kumimoji="0" lang="en-US" sz="1600" u="none" strike="noStrike" cap="none" normalizeH="0" baseline="0" dirty="0" smtClean="0">
                          <a:ln>
                            <a:noFill/>
                          </a:ln>
                          <a:solidFill>
                            <a:srgbClr val="525353"/>
                          </a:solidFill>
                          <a:effectLst/>
                        </a:rPr>
                        <a:t>limited .NET debugging with SOS or </a:t>
                      </a:r>
                      <a:r>
                        <a:rPr kumimoji="0" lang="hu-HU" sz="1600" u="none" strike="noStrike" cap="none" normalizeH="0" baseline="0" dirty="0" smtClean="0">
                          <a:ln>
                            <a:noFill/>
                          </a:ln>
                          <a:solidFill>
                            <a:srgbClr val="525353"/>
                          </a:solidFill>
                          <a:effectLst/>
                        </a:rPr>
                        <a:t>Psscor</a:t>
                      </a:r>
                      <a:r>
                        <a:rPr kumimoji="0" lang="en-US" sz="1600" u="none" strike="noStrike" cap="none" normalizeH="0" baseline="0" dirty="0" smtClean="0">
                          <a:ln>
                            <a:noFill/>
                          </a:ln>
                          <a:solidFill>
                            <a:srgbClr val="525353"/>
                          </a:solidFill>
                          <a:effectLst/>
                        </a:rPr>
                        <a:t> extension</a:t>
                      </a:r>
                    </a:p>
                    <a:p>
                      <a:endParaRPr lang="en-US" sz="1600" dirty="0">
                        <a:solidFill>
                          <a:srgbClr val="525353"/>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37661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hu-HU" dirty="0" smtClean="0"/>
              <a:t>WinDBG outlook</a:t>
            </a:r>
            <a:endParaRPr lang="en-US" dirty="0"/>
          </a:p>
        </p:txBody>
      </p:sp>
      <p:pic>
        <p:nvPicPr>
          <p:cNvPr id="146435" name="Picture 3"/>
          <p:cNvPicPr>
            <a:picLocks noGrp="1" noChangeAspect="1" noChangeArrowheads="1"/>
          </p:cNvPicPr>
          <p:nvPr>
            <p:ph idx="1"/>
          </p:nvPr>
        </p:nvPicPr>
        <p:blipFill>
          <a:blip r:embed="rId2" cstate="print"/>
          <a:stretch>
            <a:fillRect/>
          </a:stretch>
        </p:blipFill>
        <p:spPr>
          <a:xfrm>
            <a:off x="1857375" y="1162050"/>
            <a:ext cx="5442186" cy="5029200"/>
          </a:xfrm>
          <a:noFill/>
          <a:ln/>
        </p:spPr>
      </p:pic>
      <p:sp>
        <p:nvSpPr>
          <p:cNvPr id="146436" name="Text Box 4"/>
          <p:cNvSpPr txBox="1">
            <a:spLocks noChangeArrowheads="1"/>
          </p:cNvSpPr>
          <p:nvPr/>
        </p:nvSpPr>
        <p:spPr bwMode="auto">
          <a:xfrm>
            <a:off x="723900" y="5715000"/>
            <a:ext cx="1066800" cy="457200"/>
          </a:xfrm>
          <a:prstGeom prst="rect">
            <a:avLst/>
          </a:prstGeom>
          <a:noFill/>
          <a:ln w="9525">
            <a:noFill/>
            <a:miter lim="800000"/>
            <a:headEnd/>
            <a:tailEnd/>
          </a:ln>
          <a:effectLst/>
        </p:spPr>
        <p:txBody>
          <a:bodyPr>
            <a:spAutoFit/>
          </a:bodyPr>
          <a:lstStyle/>
          <a:p>
            <a:pPr eaLnBrk="1" hangingPunct="1">
              <a:spcBef>
                <a:spcPct val="50000"/>
              </a:spcBef>
            </a:pPr>
            <a:r>
              <a:rPr lang="en-US" sz="1200" b="1" dirty="0">
                <a:solidFill>
                  <a:srgbClr val="525353"/>
                </a:solidFill>
                <a:latin typeface="Arial" charset="0"/>
              </a:rPr>
              <a:t>Current</a:t>
            </a:r>
            <a:r>
              <a:rPr lang="en-US" sz="1200" b="1" dirty="0">
                <a:solidFill>
                  <a:schemeClr val="bg1"/>
                </a:solidFill>
                <a:latin typeface="Arial" charset="0"/>
              </a:rPr>
              <a:t> </a:t>
            </a:r>
            <a:r>
              <a:rPr lang="en-US" sz="1200" b="1" dirty="0">
                <a:solidFill>
                  <a:srgbClr val="525353"/>
                </a:solidFill>
                <a:latin typeface="Arial" charset="0"/>
              </a:rPr>
              <a:t>Thread #</a:t>
            </a:r>
          </a:p>
        </p:txBody>
      </p:sp>
      <p:sp>
        <p:nvSpPr>
          <p:cNvPr id="146437" name="Line 5"/>
          <p:cNvSpPr>
            <a:spLocks noChangeShapeType="1"/>
          </p:cNvSpPr>
          <p:nvPr/>
        </p:nvSpPr>
        <p:spPr bwMode="auto">
          <a:xfrm>
            <a:off x="1552575" y="5972175"/>
            <a:ext cx="304800" cy="0"/>
          </a:xfrm>
          <a:prstGeom prst="line">
            <a:avLst/>
          </a:prstGeom>
          <a:noFill/>
          <a:ln w="28575">
            <a:solidFill>
              <a:schemeClr val="bg2"/>
            </a:solidFill>
            <a:round/>
            <a:headEnd/>
            <a:tailEnd type="triangle" w="med" len="med"/>
          </a:ln>
          <a:effectLst/>
        </p:spPr>
        <p:txBody>
          <a:bodyPr/>
          <a:lstStyle/>
          <a:p>
            <a:endParaRPr lang="en-US"/>
          </a:p>
        </p:txBody>
      </p:sp>
      <p:sp>
        <p:nvSpPr>
          <p:cNvPr id="146438" name="Text Box 6"/>
          <p:cNvSpPr txBox="1">
            <a:spLocks noChangeArrowheads="1"/>
          </p:cNvSpPr>
          <p:nvPr/>
        </p:nvSpPr>
        <p:spPr bwMode="auto">
          <a:xfrm>
            <a:off x="723900" y="4714875"/>
            <a:ext cx="1235075" cy="457200"/>
          </a:xfrm>
          <a:prstGeom prst="rect">
            <a:avLst/>
          </a:prstGeom>
          <a:noFill/>
          <a:ln w="9525">
            <a:noFill/>
            <a:miter lim="800000"/>
            <a:headEnd/>
            <a:tailEnd/>
          </a:ln>
          <a:effectLst/>
        </p:spPr>
        <p:txBody>
          <a:bodyPr>
            <a:spAutoFit/>
          </a:bodyPr>
          <a:lstStyle/>
          <a:p>
            <a:pPr eaLnBrk="1" hangingPunct="1"/>
            <a:r>
              <a:rPr lang="en-US" sz="1200" b="1" dirty="0">
                <a:solidFill>
                  <a:srgbClr val="525353"/>
                </a:solidFill>
                <a:latin typeface="Arial" charset="0"/>
              </a:rPr>
              <a:t>Command Line</a:t>
            </a:r>
          </a:p>
        </p:txBody>
      </p:sp>
      <p:sp>
        <p:nvSpPr>
          <p:cNvPr id="146439" name="Line 7"/>
          <p:cNvSpPr>
            <a:spLocks noChangeShapeType="1"/>
          </p:cNvSpPr>
          <p:nvPr/>
        </p:nvSpPr>
        <p:spPr bwMode="auto">
          <a:xfrm>
            <a:off x="1362075" y="5124450"/>
            <a:ext cx="990600" cy="838200"/>
          </a:xfrm>
          <a:prstGeom prst="line">
            <a:avLst/>
          </a:prstGeom>
          <a:noFill/>
          <a:ln w="28575">
            <a:solidFill>
              <a:schemeClr val="bg2"/>
            </a:solidFill>
            <a:round/>
            <a:headEnd/>
            <a:tailEnd type="triangle" w="med" len="med"/>
          </a:ln>
          <a:effectLst/>
        </p:spPr>
        <p:txBody>
          <a:bodyPr/>
          <a:lstStyle/>
          <a:p>
            <a:endParaRPr lang="en-US"/>
          </a:p>
        </p:txBody>
      </p:sp>
      <p:sp>
        <p:nvSpPr>
          <p:cNvPr id="146440" name="Text Box 8"/>
          <p:cNvSpPr txBox="1">
            <a:spLocks noChangeArrowheads="1"/>
          </p:cNvSpPr>
          <p:nvPr/>
        </p:nvSpPr>
        <p:spPr bwMode="auto">
          <a:xfrm>
            <a:off x="838200" y="1371600"/>
            <a:ext cx="838200" cy="457200"/>
          </a:xfrm>
          <a:prstGeom prst="rect">
            <a:avLst/>
          </a:prstGeom>
          <a:noFill/>
          <a:ln w="9525">
            <a:noFill/>
            <a:miter lim="800000"/>
            <a:headEnd/>
            <a:tailEnd/>
          </a:ln>
          <a:effectLst/>
        </p:spPr>
        <p:txBody>
          <a:bodyPr>
            <a:spAutoFit/>
          </a:bodyPr>
          <a:lstStyle/>
          <a:p>
            <a:pPr eaLnBrk="1" hangingPunct="1"/>
            <a:r>
              <a:rPr lang="en-US" sz="1200" b="1" dirty="0">
                <a:solidFill>
                  <a:srgbClr val="525353"/>
                </a:solidFill>
                <a:latin typeface="Arial" charset="0"/>
              </a:rPr>
              <a:t>Output</a:t>
            </a:r>
            <a:r>
              <a:rPr lang="en-US" sz="1200" b="1" dirty="0">
                <a:solidFill>
                  <a:schemeClr val="bg1"/>
                </a:solidFill>
                <a:latin typeface="Arial" charset="0"/>
              </a:rPr>
              <a:t> </a:t>
            </a:r>
            <a:r>
              <a:rPr lang="en-US" sz="1200" b="1" dirty="0">
                <a:solidFill>
                  <a:srgbClr val="525353"/>
                </a:solidFill>
                <a:latin typeface="Arial" charset="0"/>
              </a:rPr>
              <a:t>Window</a:t>
            </a:r>
          </a:p>
        </p:txBody>
      </p:sp>
      <p:sp>
        <p:nvSpPr>
          <p:cNvPr id="146441" name="Line 9"/>
          <p:cNvSpPr>
            <a:spLocks noChangeShapeType="1"/>
          </p:cNvSpPr>
          <p:nvPr/>
        </p:nvSpPr>
        <p:spPr bwMode="auto">
          <a:xfrm>
            <a:off x="1066800" y="1828800"/>
            <a:ext cx="762000" cy="533400"/>
          </a:xfrm>
          <a:prstGeom prst="line">
            <a:avLst/>
          </a:prstGeom>
          <a:noFill/>
          <a:ln w="28575">
            <a:solidFill>
              <a:schemeClr val="bg2"/>
            </a:solidFill>
            <a:round/>
            <a:headEnd/>
            <a:tailEnd type="triangle" w="med" len="med"/>
          </a:ln>
          <a:effectLst/>
        </p:spPr>
        <p:txBody>
          <a:bodyPr/>
          <a:lstStyle/>
          <a:p>
            <a:endParaRPr lang="en-US"/>
          </a:p>
        </p:txBody>
      </p:sp>
      <p:sp>
        <p:nvSpPr>
          <p:cNvPr id="146442" name="Text Box 10"/>
          <p:cNvSpPr txBox="1">
            <a:spLocks noChangeArrowheads="1"/>
          </p:cNvSpPr>
          <p:nvPr/>
        </p:nvSpPr>
        <p:spPr bwMode="auto">
          <a:xfrm>
            <a:off x="7315200" y="2133600"/>
            <a:ext cx="990600" cy="646331"/>
          </a:xfrm>
          <a:prstGeom prst="rect">
            <a:avLst/>
          </a:prstGeom>
          <a:noFill/>
          <a:ln w="9525">
            <a:noFill/>
            <a:miter lim="800000"/>
            <a:headEnd/>
            <a:tailEnd/>
          </a:ln>
          <a:effectLst/>
        </p:spPr>
        <p:txBody>
          <a:bodyPr>
            <a:spAutoFit/>
          </a:bodyPr>
          <a:lstStyle/>
          <a:p>
            <a:pPr algn="r" eaLnBrk="1" hangingPunct="1"/>
            <a:r>
              <a:rPr lang="en-US" sz="1200" b="1" dirty="0">
                <a:solidFill>
                  <a:srgbClr val="525353"/>
                </a:solidFill>
                <a:latin typeface="Arial" charset="0"/>
              </a:rPr>
              <a:t>View Window Shortcuts</a:t>
            </a:r>
          </a:p>
        </p:txBody>
      </p:sp>
      <p:sp>
        <p:nvSpPr>
          <p:cNvPr id="146443" name="Line 11"/>
          <p:cNvSpPr>
            <a:spLocks noChangeShapeType="1"/>
          </p:cNvSpPr>
          <p:nvPr/>
        </p:nvSpPr>
        <p:spPr bwMode="auto">
          <a:xfrm flipH="1" flipV="1">
            <a:off x="4876800" y="1676400"/>
            <a:ext cx="2667000" cy="762000"/>
          </a:xfrm>
          <a:prstGeom prst="line">
            <a:avLst/>
          </a:prstGeom>
          <a:noFill/>
          <a:ln w="28575">
            <a:solidFill>
              <a:schemeClr val="bg2"/>
            </a:solidFill>
            <a:round/>
            <a:headEnd/>
            <a:tailEnd type="triangle" w="med" len="med"/>
          </a:ln>
          <a:effectLst/>
        </p:spPr>
        <p:txBody>
          <a:bodyPr/>
          <a:lstStyle/>
          <a:p>
            <a:endParaRPr lang="en-US"/>
          </a:p>
        </p:txBody>
      </p:sp>
      <p:sp>
        <p:nvSpPr>
          <p:cNvPr id="146444" name="Text Box 12"/>
          <p:cNvSpPr txBox="1">
            <a:spLocks noChangeArrowheads="1"/>
          </p:cNvSpPr>
          <p:nvPr/>
        </p:nvSpPr>
        <p:spPr bwMode="auto">
          <a:xfrm>
            <a:off x="7086600" y="3810000"/>
            <a:ext cx="1236663" cy="519113"/>
          </a:xfrm>
          <a:prstGeom prst="rect">
            <a:avLst/>
          </a:prstGeom>
          <a:noFill/>
          <a:ln w="9525">
            <a:noFill/>
            <a:miter lim="800000"/>
            <a:headEnd/>
            <a:tailEnd/>
          </a:ln>
          <a:effectLst/>
        </p:spPr>
        <p:txBody>
          <a:bodyPr>
            <a:spAutoFit/>
          </a:bodyPr>
          <a:lstStyle/>
          <a:p>
            <a:pPr algn="r" eaLnBrk="1" hangingPunct="1"/>
            <a:r>
              <a:rPr lang="en-US" sz="1200" b="1" dirty="0">
                <a:solidFill>
                  <a:srgbClr val="525353"/>
                </a:solidFill>
                <a:latin typeface="Arial" charset="0"/>
              </a:rPr>
              <a:t>Tracing</a:t>
            </a:r>
            <a:r>
              <a:rPr lang="en-US" sz="1600" b="1" dirty="0">
                <a:solidFill>
                  <a:srgbClr val="525353"/>
                </a:solidFill>
                <a:latin typeface="Arial" charset="0"/>
              </a:rPr>
              <a:t> </a:t>
            </a:r>
            <a:r>
              <a:rPr lang="en-US" sz="1200" b="1" dirty="0">
                <a:solidFill>
                  <a:srgbClr val="525353"/>
                </a:solidFill>
                <a:latin typeface="Arial" charset="0"/>
              </a:rPr>
              <a:t>Shortcuts</a:t>
            </a:r>
          </a:p>
        </p:txBody>
      </p:sp>
      <p:sp>
        <p:nvSpPr>
          <p:cNvPr id="146445" name="Line 13"/>
          <p:cNvSpPr>
            <a:spLocks noChangeShapeType="1"/>
          </p:cNvSpPr>
          <p:nvPr/>
        </p:nvSpPr>
        <p:spPr bwMode="auto">
          <a:xfrm flipH="1" flipV="1">
            <a:off x="3657600" y="1676400"/>
            <a:ext cx="3962400" cy="2362200"/>
          </a:xfrm>
          <a:prstGeom prst="line">
            <a:avLst/>
          </a:prstGeom>
          <a:noFill/>
          <a:ln w="28575">
            <a:solidFill>
              <a:schemeClr val="bg2"/>
            </a:solidFill>
            <a:round/>
            <a:headEnd/>
            <a:tailEnd type="triangle" w="med" len="med"/>
          </a:ln>
          <a:effectLst/>
        </p:spPr>
        <p:txBody>
          <a:bodyPr/>
          <a:lstStyle/>
          <a:p>
            <a:endParaRPr lang="en-US"/>
          </a:p>
        </p:txBody>
      </p:sp>
    </p:spTree>
    <p:extLst>
      <p:ext uri="{BB962C8B-B14F-4D97-AF65-F5344CB8AC3E}">
        <p14:creationId xmlns:p14="http://schemas.microsoft.com/office/powerpoint/2010/main" val="288307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smtClean="0"/>
              <a:t>Execution Control</a:t>
            </a:r>
            <a:endParaRPr lang="en-US" dirty="0"/>
          </a:p>
        </p:txBody>
      </p:sp>
      <p:sp>
        <p:nvSpPr>
          <p:cNvPr id="3" name="Text Placeholder 2"/>
          <p:cNvSpPr>
            <a:spLocks noGrp="1"/>
          </p:cNvSpPr>
          <p:nvPr>
            <p:ph type="body" sz="quarter" idx="13"/>
          </p:nvPr>
        </p:nvSpPr>
        <p:spPr>
          <a:xfrm>
            <a:off x="990600" y="1219200"/>
            <a:ext cx="7781040" cy="5029200"/>
          </a:xfrm>
        </p:spPr>
        <p:txBody>
          <a:bodyPr>
            <a:noAutofit/>
          </a:bodyPr>
          <a:lstStyle/>
          <a:p>
            <a:pPr marL="0" indent="0">
              <a:buNone/>
            </a:pPr>
            <a:r>
              <a:rPr lang="hu-HU" sz="2200" dirty="0">
                <a:solidFill>
                  <a:srgbClr val="5990CA"/>
                </a:solidFill>
                <a:effectLst>
                  <a:outerShdw blurRad="76200" dist="38100" dir="2700000">
                    <a:srgbClr val="000000">
                      <a:alpha val="43000"/>
                    </a:srgbClr>
                  </a:outerShdw>
                </a:effectLst>
              </a:rPr>
              <a:t>Break</a:t>
            </a:r>
          </a:p>
          <a:p>
            <a:pPr marL="630238" lvl="1" indent="-342900">
              <a:buFontTx/>
              <a:buChar char="-"/>
            </a:pPr>
            <a:r>
              <a:rPr lang="hu-HU" sz="1800" dirty="0" smtClean="0"/>
              <a:t>Ctrl+Break, or Menu: Debug -&gt; Break</a:t>
            </a:r>
          </a:p>
          <a:p>
            <a:pPr marL="0" indent="0">
              <a:buNone/>
            </a:pPr>
            <a:r>
              <a:rPr lang="hu-HU" sz="2200" dirty="0">
                <a:solidFill>
                  <a:srgbClr val="5990CA"/>
                </a:solidFill>
                <a:effectLst>
                  <a:outerShdw blurRad="76200" dist="38100" dir="2700000">
                    <a:srgbClr val="000000">
                      <a:alpha val="43000"/>
                    </a:srgbClr>
                  </a:outerShdw>
                </a:effectLst>
              </a:rPr>
              <a:t>Go</a:t>
            </a:r>
          </a:p>
          <a:p>
            <a:pPr marL="630238" lvl="1" indent="-342900">
              <a:buFontTx/>
              <a:buChar char="-"/>
            </a:pPr>
            <a:r>
              <a:rPr lang="hu-HU" sz="1800" dirty="0" smtClean="0"/>
              <a:t>g or F5 – continue execution</a:t>
            </a:r>
          </a:p>
          <a:p>
            <a:pPr marL="0" indent="0">
              <a:buNone/>
            </a:pPr>
            <a:r>
              <a:rPr lang="hu-HU" sz="2200" dirty="0" smtClean="0">
                <a:solidFill>
                  <a:srgbClr val="5990CA"/>
                </a:solidFill>
                <a:effectLst>
                  <a:outerShdw blurRad="76200" dist="38100" dir="2700000">
                    <a:srgbClr val="000000">
                      <a:alpha val="43000"/>
                    </a:srgbClr>
                  </a:outerShdw>
                </a:effectLst>
              </a:rPr>
              <a:t>Step</a:t>
            </a:r>
            <a:endParaRPr lang="hu-HU" sz="2200" dirty="0">
              <a:solidFill>
                <a:srgbClr val="5990CA"/>
              </a:solidFill>
              <a:effectLst>
                <a:outerShdw blurRad="76200" dist="38100" dir="2700000">
                  <a:srgbClr val="000000">
                    <a:alpha val="43000"/>
                  </a:srgbClr>
                </a:outerShdw>
              </a:effectLst>
            </a:endParaRPr>
          </a:p>
          <a:p>
            <a:pPr marL="630238" lvl="1" indent="-342900">
              <a:buFontTx/>
              <a:buChar char="-"/>
            </a:pPr>
            <a:r>
              <a:rPr lang="hu-HU" sz="900" dirty="0"/>
              <a:t>p</a:t>
            </a:r>
            <a:r>
              <a:rPr lang="hu-HU" sz="900" dirty="0" smtClean="0"/>
              <a:t> or F10 – Step Over</a:t>
            </a:r>
          </a:p>
          <a:p>
            <a:pPr marL="630238" lvl="1" indent="-342900">
              <a:buFontTx/>
              <a:buChar char="-"/>
            </a:pPr>
            <a:r>
              <a:rPr lang="hu-HU" sz="900" dirty="0" smtClean="0"/>
              <a:t>t or F11 – Step Into</a:t>
            </a:r>
          </a:p>
          <a:p>
            <a:pPr marL="0" indent="0">
              <a:buNone/>
            </a:pPr>
            <a:r>
              <a:rPr lang="hu-HU" sz="2200" dirty="0">
                <a:solidFill>
                  <a:srgbClr val="5990CA"/>
                </a:solidFill>
                <a:effectLst>
                  <a:outerShdw blurRad="76200" dist="38100" dir="2700000">
                    <a:srgbClr val="000000">
                      <a:alpha val="43000"/>
                    </a:srgbClr>
                  </a:outerShdw>
                </a:effectLst>
              </a:rPr>
              <a:t>Detach</a:t>
            </a:r>
          </a:p>
          <a:p>
            <a:pPr marL="630238" lvl="1" indent="-342900">
              <a:buFontTx/>
              <a:buChar char="-"/>
            </a:pPr>
            <a:r>
              <a:rPr lang="hu-HU" sz="1800" dirty="0" smtClean="0"/>
              <a:t>q – Quit the debug session – it will terminate your application</a:t>
            </a:r>
          </a:p>
          <a:p>
            <a:pPr marL="630238" lvl="1" indent="-342900">
              <a:buFontTx/>
              <a:buChar char="-"/>
            </a:pPr>
            <a:r>
              <a:rPr lang="hu-HU" sz="1800" dirty="0"/>
              <a:t>q</a:t>
            </a:r>
            <a:r>
              <a:rPr lang="hu-HU" sz="1800" dirty="0" smtClean="0"/>
              <a:t>d – Quit the debug session with detach – the process won’t terminate</a:t>
            </a:r>
            <a:endParaRPr lang="en-US" sz="1800" dirty="0"/>
          </a:p>
        </p:txBody>
      </p:sp>
    </p:spTree>
    <p:extLst>
      <p:ext uri="{BB962C8B-B14F-4D97-AF65-F5344CB8AC3E}">
        <p14:creationId xmlns:p14="http://schemas.microsoft.com/office/powerpoint/2010/main" val="1648204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4" name="Text Placeholder 3"/>
          <p:cNvSpPr>
            <a:spLocks noGrp="1"/>
          </p:cNvSpPr>
          <p:nvPr>
            <p:ph type="body" sz="quarter" idx="13"/>
          </p:nvPr>
        </p:nvSpPr>
        <p:spPr/>
        <p:txBody>
          <a:bodyPr/>
          <a:lstStyle/>
          <a:p>
            <a:pPr>
              <a:lnSpc>
                <a:spcPct val="150000"/>
              </a:lnSpc>
            </a:pPr>
            <a:r>
              <a:rPr lang="en-US" sz="2000" dirty="0" smtClean="0"/>
              <a:t>@ Instructor : Rahul Marathe[ Premier Field Engineer, Microsoft]</a:t>
            </a:r>
          </a:p>
          <a:p>
            <a:pPr>
              <a:lnSpc>
                <a:spcPct val="150000"/>
              </a:lnSpc>
            </a:pPr>
            <a:r>
              <a:rPr lang="en-US" sz="2000" dirty="0" smtClean="0"/>
              <a:t>About You</a:t>
            </a:r>
          </a:p>
          <a:p>
            <a:pPr lvl="1">
              <a:lnSpc>
                <a:spcPct val="150000"/>
              </a:lnSpc>
            </a:pPr>
            <a:r>
              <a:rPr lang="en-US" dirty="0" smtClean="0"/>
              <a:t>Name, </a:t>
            </a:r>
            <a:r>
              <a:rPr lang="en-US" dirty="0" err="1" smtClean="0"/>
              <a:t>WinDbg</a:t>
            </a:r>
            <a:r>
              <a:rPr lang="en-US" dirty="0" smtClean="0"/>
              <a:t> Experience, Expectation</a:t>
            </a:r>
            <a:endParaRPr lang="en-US" dirty="0"/>
          </a:p>
          <a:p>
            <a:pPr>
              <a:lnSpc>
                <a:spcPct val="150000"/>
              </a:lnSpc>
            </a:pPr>
            <a:r>
              <a:rPr lang="en-US" sz="2000" dirty="0" smtClean="0"/>
              <a:t>Logistics</a:t>
            </a:r>
            <a:endParaRPr lang="en-US" sz="2000" dirty="0"/>
          </a:p>
          <a:p>
            <a:pPr lvl="1">
              <a:lnSpc>
                <a:spcPct val="150000"/>
              </a:lnSpc>
            </a:pPr>
            <a:r>
              <a:rPr lang="en-US" dirty="0" smtClean="0"/>
              <a:t>Start &amp; End Times : </a:t>
            </a:r>
          </a:p>
          <a:p>
            <a:pPr lvl="2">
              <a:lnSpc>
                <a:spcPct val="150000"/>
              </a:lnSpc>
            </a:pPr>
            <a:r>
              <a:rPr lang="en-US" dirty="0" smtClean="0"/>
              <a:t>Tuesday : </a:t>
            </a:r>
            <a:r>
              <a:rPr lang="en-US" dirty="0" smtClean="0"/>
              <a:t>9 </a:t>
            </a:r>
            <a:r>
              <a:rPr lang="en-US" dirty="0" smtClean="0"/>
              <a:t>am CST – 5.00 pm CST</a:t>
            </a:r>
          </a:p>
          <a:p>
            <a:pPr lvl="2">
              <a:lnSpc>
                <a:spcPct val="150000"/>
              </a:lnSpc>
            </a:pPr>
            <a:r>
              <a:rPr lang="en-US" dirty="0" smtClean="0"/>
              <a:t>Wednesday : </a:t>
            </a:r>
            <a:r>
              <a:rPr lang="en-US" dirty="0" smtClean="0"/>
              <a:t>9 </a:t>
            </a:r>
            <a:r>
              <a:rPr lang="en-US" dirty="0" smtClean="0"/>
              <a:t>am – 5.00 pm </a:t>
            </a:r>
            <a:r>
              <a:rPr lang="en-US" dirty="0" smtClean="0"/>
              <a:t>CST</a:t>
            </a:r>
          </a:p>
          <a:p>
            <a:pPr lvl="2">
              <a:lnSpc>
                <a:spcPct val="150000"/>
              </a:lnSpc>
            </a:pPr>
            <a:r>
              <a:rPr lang="en-US" smtClean="0"/>
              <a:t>Thursday 9 am CST – 2 pm CST</a:t>
            </a:r>
            <a:endParaRPr lang="en-US" dirty="0" smtClean="0"/>
          </a:p>
          <a:p>
            <a:pPr lvl="1">
              <a:lnSpc>
                <a:spcPct val="150000"/>
              </a:lnSpc>
            </a:pPr>
            <a:r>
              <a:rPr lang="en-US" dirty="0" smtClean="0"/>
              <a:t>Lunch Break – 12 – 1 pm CST</a:t>
            </a:r>
          </a:p>
          <a:p>
            <a:pPr marL="0" indent="0">
              <a:buNone/>
            </a:pPr>
            <a:endParaRPr lang="en-US" dirty="0"/>
          </a:p>
        </p:txBody>
      </p:sp>
      <p:sp>
        <p:nvSpPr>
          <p:cNvPr id="5" name="Content Placeholder 4"/>
          <p:cNvSpPr>
            <a:spLocks noGrp="1"/>
          </p:cNvSpPr>
          <p:nvPr>
            <p:ph idx="1"/>
          </p:nvPr>
        </p:nvSpPr>
        <p:spPr/>
        <p:txBody>
          <a:bodyPr/>
          <a:lstStyle/>
          <a:p>
            <a:endParaRPr lang="en-US"/>
          </a:p>
        </p:txBody>
      </p:sp>
    </p:spTree>
    <p:extLst>
      <p:ext uri="{BB962C8B-B14F-4D97-AF65-F5344CB8AC3E}">
        <p14:creationId xmlns:p14="http://schemas.microsoft.com/office/powerpoint/2010/main" val="1690572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49510" name="Rectangle 1030"/>
          <p:cNvSpPr>
            <a:spLocks noGrp="1" noChangeArrowheads="1"/>
          </p:cNvSpPr>
          <p:nvPr>
            <p:ph idx="1"/>
          </p:nvPr>
        </p:nvSpPr>
        <p:spPr>
          <a:xfrm>
            <a:off x="838200" y="838200"/>
            <a:ext cx="8305800" cy="5867400"/>
          </a:xfrm>
          <a:noFill/>
          <a:ln/>
        </p:spPr>
        <p:txBody>
          <a:bodyPr/>
          <a:lstStyle/>
          <a:p>
            <a:pPr>
              <a:lnSpc>
                <a:spcPct val="80000"/>
              </a:lnSpc>
            </a:pPr>
            <a:r>
              <a:rPr lang="en-US" sz="2800" dirty="0"/>
              <a:t>CDB and </a:t>
            </a:r>
            <a:r>
              <a:rPr lang="en-US" sz="2800" dirty="0" err="1" smtClean="0"/>
              <a:t>Windbg</a:t>
            </a:r>
            <a:endParaRPr lang="en-US" sz="2800" dirty="0"/>
          </a:p>
          <a:p>
            <a:pPr marL="0" lvl="1" indent="0">
              <a:lnSpc>
                <a:spcPct val="60000"/>
              </a:lnSpc>
              <a:spcAft>
                <a:spcPts val="1200"/>
              </a:spcAft>
              <a:buNone/>
            </a:pPr>
            <a:endParaRPr lang="en-US" sz="2200" dirty="0" smtClean="0">
              <a:solidFill>
                <a:srgbClr val="525353"/>
              </a:solidFill>
            </a:endParaRPr>
          </a:p>
          <a:p>
            <a:pPr marL="0" lvl="1" indent="0">
              <a:lnSpc>
                <a:spcPct val="60000"/>
              </a:lnSpc>
              <a:spcAft>
                <a:spcPts val="1200"/>
              </a:spcAft>
              <a:buNone/>
            </a:pPr>
            <a:r>
              <a:rPr lang="en-US" sz="2200" dirty="0" smtClean="0">
                <a:solidFill>
                  <a:srgbClr val="525353"/>
                </a:solidFill>
              </a:rPr>
              <a:t>LM </a:t>
            </a:r>
            <a:r>
              <a:rPr lang="en-US" sz="2200" dirty="0">
                <a:solidFill>
                  <a:srgbClr val="525353"/>
                </a:solidFill>
              </a:rPr>
              <a:t>– List loaded modules with source path</a:t>
            </a:r>
          </a:p>
          <a:p>
            <a:pPr marL="0" lvl="1" indent="0">
              <a:lnSpc>
                <a:spcPct val="60000"/>
              </a:lnSpc>
              <a:spcAft>
                <a:spcPts val="1200"/>
              </a:spcAft>
              <a:buNone/>
            </a:pPr>
            <a:r>
              <a:rPr lang="en-US" sz="2200" dirty="0" smtClean="0">
                <a:solidFill>
                  <a:srgbClr val="525353"/>
                </a:solidFill>
              </a:rPr>
              <a:t>LMVM </a:t>
            </a:r>
            <a:r>
              <a:rPr lang="en-US" sz="2200" dirty="0">
                <a:solidFill>
                  <a:srgbClr val="525353"/>
                </a:solidFill>
              </a:rPr>
              <a:t>&lt;module name&gt; – List verbose module </a:t>
            </a:r>
            <a:r>
              <a:rPr lang="en-US" sz="2200" dirty="0" smtClean="0">
                <a:solidFill>
                  <a:srgbClr val="525353"/>
                </a:solidFill>
              </a:rPr>
              <a:t>information</a:t>
            </a:r>
            <a:endParaRPr lang="en-US" sz="2200" dirty="0">
              <a:solidFill>
                <a:srgbClr val="525353"/>
              </a:solidFill>
            </a:endParaRPr>
          </a:p>
          <a:p>
            <a:pPr marL="0" lvl="1" indent="0">
              <a:lnSpc>
                <a:spcPct val="60000"/>
              </a:lnSpc>
              <a:spcAft>
                <a:spcPts val="1200"/>
              </a:spcAft>
              <a:buNone/>
            </a:pPr>
            <a:endParaRPr lang="en-US" sz="2200" dirty="0" smtClean="0">
              <a:solidFill>
                <a:srgbClr val="525353"/>
              </a:solidFill>
            </a:endParaRPr>
          </a:p>
          <a:p>
            <a:pPr marL="0" lvl="1" indent="0">
              <a:lnSpc>
                <a:spcPct val="60000"/>
              </a:lnSpc>
              <a:spcAft>
                <a:spcPts val="1200"/>
              </a:spcAft>
              <a:buNone/>
            </a:pPr>
            <a:r>
              <a:rPr lang="en-US" sz="2200" dirty="0" smtClean="0">
                <a:solidFill>
                  <a:srgbClr val="525353"/>
                </a:solidFill>
              </a:rPr>
              <a:t>x </a:t>
            </a:r>
            <a:r>
              <a:rPr lang="en-US" sz="2200" dirty="0">
                <a:solidFill>
                  <a:srgbClr val="525353"/>
                </a:solidFill>
              </a:rPr>
              <a:t>command, used to examine modules, types,…</a:t>
            </a:r>
          </a:p>
          <a:p>
            <a:pPr marL="0" lvl="1" indent="0">
              <a:lnSpc>
                <a:spcPct val="60000"/>
              </a:lnSpc>
              <a:spcAft>
                <a:spcPts val="1200"/>
              </a:spcAft>
              <a:buNone/>
            </a:pPr>
            <a:r>
              <a:rPr lang="en-US" sz="2200" dirty="0" smtClean="0">
                <a:solidFill>
                  <a:srgbClr val="525353"/>
                </a:solidFill>
              </a:rPr>
              <a:t>x </a:t>
            </a:r>
            <a:r>
              <a:rPr lang="en-US" sz="2200" dirty="0">
                <a:solidFill>
                  <a:srgbClr val="525353"/>
                </a:solidFill>
              </a:rPr>
              <a:t>Kernel32!Op* - list all symbols starting with “Op” in User32.dll </a:t>
            </a:r>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smtClean="0"/>
          </a:p>
          <a:p>
            <a:pPr marL="0" lvl="1" indent="0">
              <a:lnSpc>
                <a:spcPct val="60000"/>
              </a:lnSpc>
              <a:buNone/>
            </a:pPr>
            <a:endParaRPr lang="en-US" sz="2200" kern="1600" dirty="0"/>
          </a:p>
          <a:p>
            <a:pPr>
              <a:lnSpc>
                <a:spcPct val="80000"/>
              </a:lnSpc>
            </a:pPr>
            <a:endParaRPr lang="en-US" sz="2800" dirty="0" smtClean="0"/>
          </a:p>
        </p:txBody>
      </p:sp>
      <p:sp>
        <p:nvSpPr>
          <p:cNvPr id="149511" name="Rectangle 1031"/>
          <p:cNvSpPr>
            <a:spLocks noChangeArrowheads="1"/>
          </p:cNvSpPr>
          <p:nvPr/>
        </p:nvSpPr>
        <p:spPr bwMode="auto">
          <a:xfrm>
            <a:off x="1752600" y="3770313"/>
            <a:ext cx="6324600" cy="1508105"/>
          </a:xfrm>
          <a:prstGeom prst="rect">
            <a:avLst/>
          </a:prstGeom>
          <a:solidFill>
            <a:srgbClr val="000000"/>
          </a:solidFill>
          <a:ln w="28575">
            <a:solidFill>
              <a:schemeClr val="tx1"/>
            </a:solidFill>
            <a:miter lim="800000"/>
            <a:headEnd/>
            <a:tailEnd/>
          </a:ln>
          <a:effectLst/>
        </p:spPr>
        <p:txBody>
          <a:bodyPr wrap="square">
            <a:spAutoFit/>
          </a:bodyPr>
          <a:lstStyle/>
          <a:p>
            <a:pPr marL="342900" indent="-342900" eaLnBrk="1" hangingPunct="1">
              <a:spcBef>
                <a:spcPct val="20000"/>
              </a:spcBef>
              <a:buClr>
                <a:srgbClr val="FFCC00"/>
              </a:buClr>
              <a:buFont typeface="Wingdings" pitchFamily="2" charset="2"/>
              <a:buNone/>
            </a:pPr>
            <a:r>
              <a:rPr lang="pt-BR" sz="2000" dirty="0">
                <a:solidFill>
                  <a:srgbClr val="FFFFFF"/>
                </a:solidFill>
                <a:latin typeface="Lucida Sans Typewriter" pitchFamily="49" charset="0"/>
              </a:rPr>
              <a:t>0:001&gt; x  </a:t>
            </a:r>
            <a:r>
              <a:rPr lang="pt-BR" sz="2000" dirty="0" smtClean="0">
                <a:solidFill>
                  <a:srgbClr val="FFFFFF"/>
                </a:solidFill>
                <a:latin typeface="Lucida Sans Typewriter" pitchFamily="49" charset="0"/>
              </a:rPr>
              <a:t>kernel32!Op*</a:t>
            </a:r>
            <a:endParaRPr lang="pt-BR" sz="2000" dirty="0">
              <a:solidFill>
                <a:srgbClr val="FFFFFF"/>
              </a:solidFill>
              <a:latin typeface="Lucida Sans Typewriter" pitchFamily="49" charset="0"/>
            </a:endParaRPr>
          </a:p>
          <a:p>
            <a:pPr marL="342900" indent="-342900" eaLnBrk="1" hangingPunct="1">
              <a:spcBef>
                <a:spcPct val="20000"/>
              </a:spcBef>
              <a:buClr>
                <a:srgbClr val="FFCC00"/>
              </a:buClr>
              <a:buFont typeface="Wingdings" pitchFamily="2" charset="2"/>
              <a:buNone/>
            </a:pPr>
            <a:r>
              <a:rPr lang="pt-BR" sz="2000" dirty="0">
                <a:solidFill>
                  <a:srgbClr val="FFFFFF"/>
                </a:solidFill>
                <a:latin typeface="Lucida Sans Typewriter" pitchFamily="49" charset="0"/>
              </a:rPr>
              <a:t>76d60964 kernel32!OpenProfileUserMapping </a:t>
            </a:r>
          </a:p>
          <a:p>
            <a:pPr marL="342900" indent="-342900" eaLnBrk="1" hangingPunct="1">
              <a:spcBef>
                <a:spcPct val="20000"/>
              </a:spcBef>
              <a:buClr>
                <a:srgbClr val="FFCC00"/>
              </a:buClr>
              <a:buFont typeface="Wingdings" pitchFamily="2" charset="2"/>
              <a:buNone/>
            </a:pPr>
            <a:r>
              <a:rPr lang="pt-BR" sz="2000" dirty="0">
                <a:solidFill>
                  <a:srgbClr val="FFFFFF"/>
                </a:solidFill>
                <a:latin typeface="Lucida Sans Typewriter" pitchFamily="49" charset="0"/>
              </a:rPr>
              <a:t>76cd1225 </a:t>
            </a:r>
            <a:r>
              <a:rPr lang="pt-BR" sz="2000" dirty="0" smtClean="0">
                <a:solidFill>
                  <a:srgbClr val="FFFFFF"/>
                </a:solidFill>
                <a:latin typeface="Lucida Sans Typewriter" pitchFamily="49" charset="0"/>
              </a:rPr>
              <a:t>kernel32!OpenThread</a:t>
            </a:r>
          </a:p>
          <a:p>
            <a:pPr marL="342900" indent="-342900" eaLnBrk="1" hangingPunct="1">
              <a:spcBef>
                <a:spcPct val="20000"/>
              </a:spcBef>
              <a:buClr>
                <a:srgbClr val="FFCC00"/>
              </a:buClr>
              <a:buFont typeface="Wingdings" pitchFamily="2" charset="2"/>
              <a:buNone/>
            </a:pPr>
            <a:r>
              <a:rPr lang="pt-BR" sz="2000" dirty="0" smtClean="0">
                <a:solidFill>
                  <a:srgbClr val="FFFFFF"/>
                </a:solidFill>
                <a:latin typeface="Lucida Sans Typewriter" pitchFamily="49" charset="0"/>
              </a:rPr>
              <a:t>..</a:t>
            </a:r>
            <a:endParaRPr lang="pt-BR" sz="2000" dirty="0">
              <a:solidFill>
                <a:srgbClr val="CC0066"/>
              </a:solidFill>
              <a:latin typeface="Lucida Sans Typewriter" pitchFamily="49" charset="0"/>
            </a:endParaRPr>
          </a:p>
        </p:txBody>
      </p:sp>
      <p:sp>
        <p:nvSpPr>
          <p:cNvPr id="7" name="Rectangle 4"/>
          <p:cNvSpPr>
            <a:spLocks noGrp="1" noChangeArrowheads="1"/>
          </p:cNvSpPr>
          <p:nvPr>
            <p:ph type="title"/>
          </p:nvPr>
        </p:nvSpPr>
        <p:spPr>
          <a:xfrm>
            <a:off x="782391" y="152400"/>
            <a:ext cx="6714240" cy="792162"/>
          </a:xfrm>
          <a:noFill/>
          <a:ln/>
        </p:spPr>
        <p:txBody>
          <a:bodyPr>
            <a:normAutofit/>
          </a:bodyPr>
          <a:lstStyle/>
          <a:p>
            <a:r>
              <a:rPr lang="en-US" sz="3200" dirty="0"/>
              <a:t>View Modules and Symbols	</a:t>
            </a:r>
          </a:p>
        </p:txBody>
      </p:sp>
    </p:spTree>
    <p:extLst>
      <p:ext uri="{BB962C8B-B14F-4D97-AF65-F5344CB8AC3E}">
        <p14:creationId xmlns:p14="http://schemas.microsoft.com/office/powerpoint/2010/main" val="2174897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49510" name="Rectangle 1030"/>
          <p:cNvSpPr>
            <a:spLocks noGrp="1" noChangeArrowheads="1"/>
          </p:cNvSpPr>
          <p:nvPr>
            <p:ph idx="1"/>
          </p:nvPr>
        </p:nvSpPr>
        <p:spPr>
          <a:xfrm>
            <a:off x="838200" y="838200"/>
            <a:ext cx="8305800" cy="5867400"/>
          </a:xfrm>
          <a:noFill/>
          <a:ln/>
        </p:spPr>
        <p:txBody>
          <a:bodyPr/>
          <a:lstStyle/>
          <a:p>
            <a:pPr>
              <a:lnSpc>
                <a:spcPct val="80000"/>
              </a:lnSpc>
            </a:pPr>
            <a:r>
              <a:rPr lang="en-US" sz="2800" dirty="0"/>
              <a:t>CDB and </a:t>
            </a:r>
            <a:r>
              <a:rPr lang="en-US" sz="2800" dirty="0" err="1" smtClean="0"/>
              <a:t>Windbg</a:t>
            </a:r>
            <a:endParaRPr lang="en-US" sz="2800" dirty="0"/>
          </a:p>
          <a:p>
            <a:pPr marL="0" lvl="1" indent="0">
              <a:lnSpc>
                <a:spcPct val="60000"/>
              </a:lnSpc>
              <a:spcAft>
                <a:spcPts val="1200"/>
              </a:spcAft>
              <a:buNone/>
            </a:pPr>
            <a:endParaRPr lang="en-US" sz="2200" dirty="0" smtClean="0">
              <a:solidFill>
                <a:srgbClr val="525353"/>
              </a:solidFill>
            </a:endParaRPr>
          </a:p>
          <a:p>
            <a:pPr marL="0" lvl="1" indent="0">
              <a:lnSpc>
                <a:spcPct val="60000"/>
              </a:lnSpc>
              <a:spcAft>
                <a:spcPts val="1200"/>
              </a:spcAft>
              <a:buNone/>
            </a:pPr>
            <a:r>
              <a:rPr lang="en-US" sz="2200" dirty="0" err="1" smtClean="0">
                <a:solidFill>
                  <a:srgbClr val="525353"/>
                </a:solidFill>
              </a:rPr>
              <a:t>Lml</a:t>
            </a:r>
            <a:r>
              <a:rPr lang="en-US" sz="2200" dirty="0">
                <a:solidFill>
                  <a:srgbClr val="525353"/>
                </a:solidFill>
              </a:rPr>
              <a:t> </a:t>
            </a:r>
            <a:r>
              <a:rPr lang="en-US" sz="2200" dirty="0" smtClean="0">
                <a:solidFill>
                  <a:srgbClr val="525353"/>
                </a:solidFill>
              </a:rPr>
              <a:t>– Shows modules with loaded symbols</a:t>
            </a:r>
          </a:p>
          <a:p>
            <a:pPr marL="0" lvl="1" indent="0">
              <a:lnSpc>
                <a:spcPct val="60000"/>
              </a:lnSpc>
              <a:spcAft>
                <a:spcPts val="1200"/>
              </a:spcAft>
              <a:buNone/>
            </a:pPr>
            <a:r>
              <a:rPr lang="en-US" sz="2200" dirty="0" smtClean="0">
                <a:solidFill>
                  <a:srgbClr val="525353"/>
                </a:solidFill>
              </a:rPr>
              <a:t>.</a:t>
            </a:r>
            <a:r>
              <a:rPr lang="en-US" sz="2200" dirty="0" err="1" smtClean="0">
                <a:solidFill>
                  <a:srgbClr val="525353"/>
                </a:solidFill>
              </a:rPr>
              <a:t>sympath</a:t>
            </a:r>
            <a:r>
              <a:rPr lang="en-US" sz="2200" dirty="0" smtClean="0">
                <a:solidFill>
                  <a:srgbClr val="525353"/>
                </a:solidFill>
              </a:rPr>
              <a:t> – displays current symbol path</a:t>
            </a:r>
          </a:p>
          <a:p>
            <a:pPr marL="0" lvl="1" indent="0">
              <a:lnSpc>
                <a:spcPct val="60000"/>
              </a:lnSpc>
              <a:spcAft>
                <a:spcPts val="1200"/>
              </a:spcAft>
              <a:buNone/>
            </a:pPr>
            <a:r>
              <a:rPr lang="en-US" sz="2200" dirty="0" smtClean="0">
                <a:solidFill>
                  <a:srgbClr val="525353"/>
                </a:solidFill>
              </a:rPr>
              <a:t>To set symbols</a:t>
            </a:r>
          </a:p>
          <a:p>
            <a:pPr marL="0" lvl="1" indent="0">
              <a:lnSpc>
                <a:spcPct val="60000"/>
              </a:lnSpc>
              <a:spcAft>
                <a:spcPts val="1200"/>
              </a:spcAft>
              <a:buNone/>
            </a:pPr>
            <a:r>
              <a:rPr lang="en-US" sz="2200" dirty="0">
                <a:solidFill>
                  <a:srgbClr val="525353"/>
                </a:solidFill>
              </a:rPr>
              <a:t>	</a:t>
            </a:r>
            <a:r>
              <a:rPr lang="en-US" sz="2200" dirty="0" smtClean="0">
                <a:solidFill>
                  <a:srgbClr val="525353"/>
                </a:solidFill>
              </a:rPr>
              <a:t>- Use _NT_SYMBOL_PATH environment variable</a:t>
            </a:r>
          </a:p>
          <a:p>
            <a:pPr marL="0" lvl="1" indent="0">
              <a:lnSpc>
                <a:spcPct val="60000"/>
              </a:lnSpc>
              <a:spcAft>
                <a:spcPts val="1200"/>
              </a:spcAft>
              <a:buNone/>
            </a:pPr>
            <a:r>
              <a:rPr lang="en-US" sz="2200" dirty="0">
                <a:solidFill>
                  <a:srgbClr val="525353"/>
                </a:solidFill>
              </a:rPr>
              <a:t>	</a:t>
            </a:r>
            <a:r>
              <a:rPr lang="en-US" sz="2200" dirty="0" smtClean="0">
                <a:solidFill>
                  <a:srgbClr val="525353"/>
                </a:solidFill>
              </a:rPr>
              <a:t>- In </a:t>
            </a:r>
            <a:r>
              <a:rPr lang="en-US" sz="2200" dirty="0" err="1" smtClean="0">
                <a:solidFill>
                  <a:srgbClr val="525353"/>
                </a:solidFill>
              </a:rPr>
              <a:t>WinDbg</a:t>
            </a:r>
            <a:r>
              <a:rPr lang="en-US" sz="2200" dirty="0" smtClean="0">
                <a:solidFill>
                  <a:srgbClr val="525353"/>
                </a:solidFill>
              </a:rPr>
              <a:t> – use menu option File -&gt; Symbol File Path</a:t>
            </a:r>
          </a:p>
          <a:p>
            <a:pPr marL="0" lvl="1" indent="0">
              <a:lnSpc>
                <a:spcPct val="60000"/>
              </a:lnSpc>
              <a:spcAft>
                <a:spcPts val="1200"/>
              </a:spcAft>
              <a:buNone/>
            </a:pPr>
            <a:r>
              <a:rPr lang="en-US" sz="2200" dirty="0">
                <a:solidFill>
                  <a:srgbClr val="525353"/>
                </a:solidFill>
              </a:rPr>
              <a:t> </a:t>
            </a:r>
            <a:r>
              <a:rPr lang="en-US" sz="2200" dirty="0" smtClean="0">
                <a:solidFill>
                  <a:srgbClr val="525353"/>
                </a:solidFill>
              </a:rPr>
              <a:t>     - In </a:t>
            </a:r>
            <a:r>
              <a:rPr lang="en-US" sz="2200" dirty="0" err="1" smtClean="0">
                <a:solidFill>
                  <a:srgbClr val="525353"/>
                </a:solidFill>
              </a:rPr>
              <a:t>WinDbg</a:t>
            </a:r>
            <a:r>
              <a:rPr lang="en-US" sz="2200" dirty="0" smtClean="0">
                <a:solidFill>
                  <a:srgbClr val="525353"/>
                </a:solidFill>
              </a:rPr>
              <a:t> use command</a:t>
            </a:r>
          </a:p>
          <a:p>
            <a:pPr marL="0" lvl="1" indent="0">
              <a:lnSpc>
                <a:spcPct val="60000"/>
              </a:lnSpc>
              <a:spcAft>
                <a:spcPts val="1200"/>
              </a:spcAft>
              <a:buNone/>
            </a:pPr>
            <a:r>
              <a:rPr lang="en-US" sz="2200" dirty="0">
                <a:solidFill>
                  <a:srgbClr val="525353"/>
                </a:solidFill>
              </a:rPr>
              <a:t>	</a:t>
            </a:r>
            <a:r>
              <a:rPr lang="en-US" sz="2200" dirty="0" smtClean="0">
                <a:solidFill>
                  <a:srgbClr val="525353"/>
                </a:solidFill>
              </a:rPr>
              <a:t>	.</a:t>
            </a:r>
            <a:r>
              <a:rPr lang="en-US" sz="2200" dirty="0" err="1" smtClean="0">
                <a:solidFill>
                  <a:srgbClr val="525353"/>
                </a:solidFill>
              </a:rPr>
              <a:t>symfix</a:t>
            </a:r>
            <a:r>
              <a:rPr lang="en-US" sz="2200" dirty="0" smtClean="0">
                <a:solidFill>
                  <a:srgbClr val="525353"/>
                </a:solidFill>
              </a:rPr>
              <a:t> – to set the symbol server to Microsoft symbol server (</a:t>
            </a:r>
            <a:r>
              <a:rPr lang="en-US" sz="2200" dirty="0" smtClean="0">
                <a:solidFill>
                  <a:srgbClr val="525353"/>
                </a:solidFill>
                <a:hlinkClick r:id="rId3"/>
              </a:rPr>
              <a:t>http://msdl.Microsoft.com/download/symbols</a:t>
            </a:r>
            <a:r>
              <a:rPr lang="en-US" sz="2200" dirty="0" smtClean="0">
                <a:solidFill>
                  <a:srgbClr val="525353"/>
                </a:solidFill>
              </a:rPr>
              <a:t>)</a:t>
            </a:r>
          </a:p>
          <a:p>
            <a:pPr marL="0" lvl="1" indent="0">
              <a:lnSpc>
                <a:spcPct val="60000"/>
              </a:lnSpc>
              <a:spcAft>
                <a:spcPts val="1200"/>
              </a:spcAft>
              <a:buNone/>
            </a:pPr>
            <a:endParaRPr lang="en-US" sz="2200" dirty="0">
              <a:solidFill>
                <a:srgbClr val="525353"/>
              </a:solidFill>
            </a:endParaRPr>
          </a:p>
          <a:p>
            <a:pPr marL="0" lvl="1" indent="0">
              <a:lnSpc>
                <a:spcPct val="60000"/>
              </a:lnSpc>
              <a:spcAft>
                <a:spcPts val="1200"/>
              </a:spcAft>
              <a:buNone/>
            </a:pPr>
            <a:r>
              <a:rPr lang="en-US" sz="2200" dirty="0">
                <a:solidFill>
                  <a:srgbClr val="525353"/>
                </a:solidFill>
              </a:rPr>
              <a:t>!</a:t>
            </a:r>
            <a:r>
              <a:rPr lang="en-US" sz="2200" dirty="0" err="1">
                <a:solidFill>
                  <a:srgbClr val="525353"/>
                </a:solidFill>
              </a:rPr>
              <a:t>sym</a:t>
            </a:r>
            <a:r>
              <a:rPr lang="en-US" sz="2200" dirty="0">
                <a:solidFill>
                  <a:srgbClr val="525353"/>
                </a:solidFill>
              </a:rPr>
              <a:t> –noisy – help debug symbol issues.</a:t>
            </a:r>
          </a:p>
          <a:p>
            <a:pPr marL="0" lvl="1" indent="0">
              <a:lnSpc>
                <a:spcPct val="60000"/>
              </a:lnSpc>
              <a:spcAft>
                <a:spcPts val="1200"/>
              </a:spcAft>
              <a:buNone/>
            </a:pPr>
            <a:r>
              <a:rPr lang="en-US" sz="2200" dirty="0">
                <a:solidFill>
                  <a:srgbClr val="525353"/>
                </a:solidFill>
              </a:rPr>
              <a:t>		</a:t>
            </a:r>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a:p>
          <a:p>
            <a:pPr marL="0" lvl="1" indent="0">
              <a:lnSpc>
                <a:spcPct val="60000"/>
              </a:lnSpc>
              <a:buNone/>
            </a:pPr>
            <a:endParaRPr lang="en-US" sz="2200" kern="1600" dirty="0" smtClean="0"/>
          </a:p>
          <a:p>
            <a:pPr marL="0" lvl="1" indent="0">
              <a:lnSpc>
                <a:spcPct val="60000"/>
              </a:lnSpc>
              <a:buNone/>
            </a:pPr>
            <a:endParaRPr lang="en-US" sz="2200" kern="1600" dirty="0"/>
          </a:p>
          <a:p>
            <a:pPr>
              <a:lnSpc>
                <a:spcPct val="80000"/>
              </a:lnSpc>
            </a:pPr>
            <a:endParaRPr lang="en-US" sz="2800" dirty="0" smtClean="0"/>
          </a:p>
        </p:txBody>
      </p:sp>
      <p:sp>
        <p:nvSpPr>
          <p:cNvPr id="7" name="Rectangle 4"/>
          <p:cNvSpPr>
            <a:spLocks noGrp="1" noChangeArrowheads="1"/>
          </p:cNvSpPr>
          <p:nvPr>
            <p:ph type="title"/>
          </p:nvPr>
        </p:nvSpPr>
        <p:spPr>
          <a:xfrm>
            <a:off x="782391" y="152400"/>
            <a:ext cx="6714240" cy="792162"/>
          </a:xfrm>
          <a:noFill/>
          <a:ln/>
        </p:spPr>
        <p:txBody>
          <a:bodyPr>
            <a:normAutofit/>
          </a:bodyPr>
          <a:lstStyle/>
          <a:p>
            <a:r>
              <a:rPr lang="en-US" sz="3200" dirty="0" smtClean="0"/>
              <a:t>Verify and fix symbols</a:t>
            </a:r>
            <a:endParaRPr lang="en-US" sz="3200" dirty="0"/>
          </a:p>
        </p:txBody>
      </p:sp>
    </p:spTree>
    <p:extLst>
      <p:ext uri="{BB962C8B-B14F-4D97-AF65-F5344CB8AC3E}">
        <p14:creationId xmlns:p14="http://schemas.microsoft.com/office/powerpoint/2010/main" val="2488663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74086" name="Rectangle 6"/>
          <p:cNvSpPr>
            <a:spLocks noGrp="1" noChangeArrowheads="1"/>
          </p:cNvSpPr>
          <p:nvPr>
            <p:ph idx="1"/>
          </p:nvPr>
        </p:nvSpPr>
        <p:spPr>
          <a:xfrm>
            <a:off x="838200" y="685800"/>
            <a:ext cx="8305800" cy="5500914"/>
          </a:xfrm>
          <a:noFill/>
          <a:ln/>
        </p:spPr>
        <p:txBody>
          <a:bodyPr>
            <a:normAutofit/>
          </a:bodyPr>
          <a:lstStyle/>
          <a:p>
            <a:r>
              <a:rPr lang="en-US" dirty="0"/>
              <a:t>Static (Fixed) Breakpoints</a:t>
            </a:r>
          </a:p>
          <a:p>
            <a:pPr marL="0" lvl="1" indent="0">
              <a:buNone/>
            </a:pPr>
            <a:r>
              <a:rPr lang="en-US" sz="2400" b="0" dirty="0" err="1">
                <a:solidFill>
                  <a:srgbClr val="525353"/>
                </a:solidFill>
              </a:rPr>
              <a:t>bp</a:t>
            </a:r>
            <a:r>
              <a:rPr lang="en-US" sz="2400" b="0" dirty="0">
                <a:solidFill>
                  <a:srgbClr val="525353"/>
                </a:solidFill>
              </a:rPr>
              <a:t> </a:t>
            </a:r>
            <a:r>
              <a:rPr lang="en-US" sz="2400" dirty="0">
                <a:solidFill>
                  <a:srgbClr val="525353"/>
                </a:solidFill>
              </a:rPr>
              <a:t>– set </a:t>
            </a:r>
            <a:r>
              <a:rPr lang="en-US" sz="2400" dirty="0" smtClean="0">
                <a:solidFill>
                  <a:srgbClr val="525353"/>
                </a:solidFill>
              </a:rPr>
              <a:t>breakpoint </a:t>
            </a:r>
          </a:p>
          <a:p>
            <a:pPr marL="0" lvl="1" indent="0">
              <a:buNone/>
            </a:pPr>
            <a:r>
              <a:rPr lang="en-US" sz="2400" dirty="0" err="1" smtClean="0">
                <a:solidFill>
                  <a:srgbClr val="525353"/>
                </a:solidFill>
              </a:rPr>
              <a:t>bu</a:t>
            </a:r>
            <a:r>
              <a:rPr lang="en-US" sz="2400" dirty="0" smtClean="0">
                <a:solidFill>
                  <a:srgbClr val="525353"/>
                </a:solidFill>
              </a:rPr>
              <a:t>-   set unresolved breakpoint</a:t>
            </a:r>
            <a:endParaRPr lang="en-US" sz="2400" dirty="0">
              <a:solidFill>
                <a:srgbClr val="525353"/>
              </a:solidFill>
            </a:endParaRPr>
          </a:p>
          <a:p>
            <a:r>
              <a:rPr lang="en-US" dirty="0" smtClean="0"/>
              <a:t>Conditional </a:t>
            </a:r>
            <a:r>
              <a:rPr lang="en-US" dirty="0"/>
              <a:t>Breakpoints</a:t>
            </a:r>
          </a:p>
          <a:p>
            <a:pPr marL="0" lvl="1" indent="0">
              <a:buNone/>
            </a:pPr>
            <a:r>
              <a:rPr lang="en-US" sz="2400" dirty="0">
                <a:solidFill>
                  <a:srgbClr val="525353"/>
                </a:solidFill>
              </a:rPr>
              <a:t>Break at location if condition is true</a:t>
            </a:r>
          </a:p>
          <a:p>
            <a:pPr marL="914400" lvl="2" indent="0">
              <a:lnSpc>
                <a:spcPct val="90000"/>
              </a:lnSpc>
              <a:buNone/>
            </a:pPr>
            <a:r>
              <a:rPr lang="en-US" sz="2200" b="1" dirty="0" err="1">
                <a:solidFill>
                  <a:srgbClr val="525353"/>
                </a:solidFill>
                <a:latin typeface="Courier New" pitchFamily="49" charset="0"/>
              </a:rPr>
              <a:t>bp</a:t>
            </a:r>
            <a:r>
              <a:rPr lang="en-US" sz="2200" b="1" dirty="0">
                <a:solidFill>
                  <a:srgbClr val="525353"/>
                </a:solidFill>
                <a:latin typeface="Courier New" pitchFamily="49" charset="0"/>
              </a:rPr>
              <a:t> MyFunction+0xb “j (poi(</a:t>
            </a:r>
            <a:r>
              <a:rPr lang="en-US" sz="2200" b="1" dirty="0" err="1">
                <a:solidFill>
                  <a:srgbClr val="525353"/>
                </a:solidFill>
                <a:latin typeface="Courier New" pitchFamily="49" charset="0"/>
              </a:rPr>
              <a:t>MyVar</a:t>
            </a:r>
            <a:r>
              <a:rPr lang="en-US" sz="2200" b="1" dirty="0">
                <a:solidFill>
                  <a:srgbClr val="525353"/>
                </a:solidFill>
                <a:latin typeface="Courier New" pitchFamily="49" charset="0"/>
              </a:rPr>
              <a:t>) &gt; 0x20)”</a:t>
            </a:r>
            <a:endParaRPr lang="en-US" b="1" dirty="0">
              <a:solidFill>
                <a:srgbClr val="525353"/>
              </a:solidFill>
              <a:latin typeface="Courier New" pitchFamily="49" charset="0"/>
            </a:endParaRPr>
          </a:p>
          <a:p>
            <a:pPr marL="0" lvl="1" indent="0">
              <a:buNone/>
            </a:pPr>
            <a:r>
              <a:rPr lang="en-US" sz="2400" dirty="0" smtClean="0">
                <a:solidFill>
                  <a:srgbClr val="525353"/>
                </a:solidFill>
              </a:rPr>
              <a:t>Break </a:t>
            </a:r>
            <a:r>
              <a:rPr lang="en-US" sz="2400" dirty="0">
                <a:solidFill>
                  <a:srgbClr val="525353"/>
                </a:solidFill>
              </a:rPr>
              <a:t>at location if location == value</a:t>
            </a:r>
          </a:p>
          <a:p>
            <a:pPr marL="914400" lvl="2" indent="0">
              <a:lnSpc>
                <a:spcPct val="90000"/>
              </a:lnSpc>
              <a:buNone/>
            </a:pPr>
            <a:r>
              <a:rPr lang="en-US" sz="2200" b="1" dirty="0" err="1">
                <a:solidFill>
                  <a:srgbClr val="525353"/>
                </a:solidFill>
                <a:latin typeface="Courier New" pitchFamily="49" charset="0"/>
              </a:rPr>
              <a:t>bp</a:t>
            </a:r>
            <a:r>
              <a:rPr lang="en-US" sz="2200" b="1" dirty="0">
                <a:solidFill>
                  <a:srgbClr val="525353"/>
                </a:solidFill>
                <a:latin typeface="Courier New" pitchFamily="49" charset="0"/>
              </a:rPr>
              <a:t> </a:t>
            </a:r>
            <a:r>
              <a:rPr lang="en-US" sz="2200" b="1" dirty="0" err="1">
                <a:solidFill>
                  <a:srgbClr val="525353"/>
                </a:solidFill>
                <a:latin typeface="Courier New" pitchFamily="49" charset="0"/>
              </a:rPr>
              <a:t>MyMod!myFunction</a:t>
            </a:r>
            <a:r>
              <a:rPr lang="en-US" sz="2200" b="1" dirty="0">
                <a:solidFill>
                  <a:srgbClr val="525353"/>
                </a:solidFill>
                <a:latin typeface="Courier New" pitchFamily="49" charset="0"/>
              </a:rPr>
              <a:t> “j </a:t>
            </a:r>
            <a:r>
              <a:rPr lang="en-US" sz="2200" b="1" dirty="0" err="1">
                <a:solidFill>
                  <a:srgbClr val="525353"/>
                </a:solidFill>
                <a:latin typeface="Courier New" pitchFamily="49" charset="0"/>
              </a:rPr>
              <a:t>MyMod!g_myGlobal</a:t>
            </a:r>
            <a:r>
              <a:rPr lang="en-US" sz="2200" b="1" dirty="0">
                <a:solidFill>
                  <a:srgbClr val="525353"/>
                </a:solidFill>
                <a:latin typeface="Courier New" pitchFamily="49" charset="0"/>
              </a:rPr>
              <a:t> == 1”</a:t>
            </a:r>
          </a:p>
          <a:p>
            <a:pPr marL="0" lvl="1" indent="0">
              <a:buNone/>
            </a:pPr>
            <a:r>
              <a:rPr lang="en-US" sz="2400" dirty="0">
                <a:solidFill>
                  <a:srgbClr val="525353"/>
                </a:solidFill>
              </a:rPr>
              <a:t>Break at location after count is reached</a:t>
            </a:r>
          </a:p>
          <a:p>
            <a:pPr marL="914400" lvl="2" indent="0">
              <a:lnSpc>
                <a:spcPct val="90000"/>
              </a:lnSpc>
              <a:buNone/>
            </a:pPr>
            <a:r>
              <a:rPr lang="en-US" sz="2200" b="1" dirty="0" err="1">
                <a:solidFill>
                  <a:srgbClr val="525353"/>
                </a:solidFill>
                <a:latin typeface="Courier New" pitchFamily="49" charset="0"/>
              </a:rPr>
              <a:t>bp</a:t>
            </a:r>
            <a:r>
              <a:rPr lang="en-US" sz="2200" b="1" dirty="0">
                <a:solidFill>
                  <a:srgbClr val="525353"/>
                </a:solidFill>
                <a:latin typeface="Courier New" pitchFamily="49" charset="0"/>
              </a:rPr>
              <a:t> MyFunction+0xb 7</a:t>
            </a:r>
          </a:p>
        </p:txBody>
      </p:sp>
      <p:sp>
        <p:nvSpPr>
          <p:cNvPr id="5" name="Rectangle 4"/>
          <p:cNvSpPr>
            <a:spLocks noGrp="1" noChangeArrowheads="1"/>
          </p:cNvSpPr>
          <p:nvPr>
            <p:ph type="title"/>
          </p:nvPr>
        </p:nvSpPr>
        <p:spPr>
          <a:xfrm>
            <a:off x="777443" y="20782"/>
            <a:ext cx="6714240" cy="792162"/>
          </a:xfrm>
          <a:noFill/>
          <a:ln/>
        </p:spPr>
        <p:txBody>
          <a:bodyPr>
            <a:normAutofit/>
          </a:bodyPr>
          <a:lstStyle/>
          <a:p>
            <a:r>
              <a:rPr lang="en-US" sz="3200" dirty="0">
                <a:latin typeface="Tahoma" pitchFamily="34" charset="0"/>
              </a:rPr>
              <a:t>Breakpoints</a:t>
            </a:r>
          </a:p>
        </p:txBody>
      </p:sp>
    </p:spTree>
    <p:extLst>
      <p:ext uri="{BB962C8B-B14F-4D97-AF65-F5344CB8AC3E}">
        <p14:creationId xmlns:p14="http://schemas.microsoft.com/office/powerpoint/2010/main" val="3013074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a:xfrm>
            <a:off x="762000" y="228600"/>
            <a:ext cx="8078788" cy="854075"/>
          </a:xfrm>
        </p:spPr>
        <p:txBody>
          <a:bodyPr/>
          <a:lstStyle/>
          <a:p>
            <a:r>
              <a:rPr lang="en-US" dirty="0"/>
              <a:t>Breakpoints (continued)</a:t>
            </a:r>
          </a:p>
        </p:txBody>
      </p:sp>
      <p:sp>
        <p:nvSpPr>
          <p:cNvPr id="207875" name="Rectangle 3"/>
          <p:cNvSpPr>
            <a:spLocks noGrp="1" noChangeArrowheads="1"/>
          </p:cNvSpPr>
          <p:nvPr>
            <p:ph idx="1"/>
          </p:nvPr>
        </p:nvSpPr>
        <p:spPr>
          <a:xfrm>
            <a:off x="762000" y="1066800"/>
            <a:ext cx="8305800" cy="5791200"/>
          </a:xfrm>
        </p:spPr>
        <p:txBody>
          <a:bodyPr>
            <a:normAutofit/>
          </a:bodyPr>
          <a:lstStyle/>
          <a:p>
            <a:pPr>
              <a:lnSpc>
                <a:spcPct val="80000"/>
              </a:lnSpc>
            </a:pPr>
            <a:r>
              <a:rPr lang="en-US" sz="2400" dirty="0"/>
              <a:t>Execute debug statements when breakpoint is reached</a:t>
            </a:r>
          </a:p>
          <a:p>
            <a:pPr marL="0" lvl="1" indent="0">
              <a:lnSpc>
                <a:spcPct val="80000"/>
              </a:lnSpc>
              <a:spcAft>
                <a:spcPts val="1200"/>
              </a:spcAft>
              <a:buNone/>
            </a:pPr>
            <a:r>
              <a:rPr lang="hu-HU" sz="2000" b="1" dirty="0" smtClean="0">
                <a:solidFill>
                  <a:srgbClr val="525353"/>
                </a:solidFill>
                <a:latin typeface="Courier New" pitchFamily="49" charset="0"/>
              </a:rPr>
              <a:t>	</a:t>
            </a:r>
            <a:r>
              <a:rPr lang="en-US" sz="2000" b="1" dirty="0" err="1" smtClean="0">
                <a:solidFill>
                  <a:srgbClr val="525353"/>
                </a:solidFill>
                <a:latin typeface="Courier New" pitchFamily="49" charset="0"/>
              </a:rPr>
              <a:t>bp</a:t>
            </a:r>
            <a:r>
              <a:rPr lang="en-US" sz="2000" b="1" dirty="0" smtClean="0">
                <a:solidFill>
                  <a:srgbClr val="525353"/>
                </a:solidFill>
                <a:latin typeface="Courier New" pitchFamily="49" charset="0"/>
              </a:rPr>
              <a:t> </a:t>
            </a:r>
            <a:r>
              <a:rPr lang="en-US" sz="2000" b="1" dirty="0">
                <a:solidFill>
                  <a:srgbClr val="525353"/>
                </a:solidFill>
                <a:latin typeface="Courier New" pitchFamily="49" charset="0"/>
              </a:rPr>
              <a:t>MyFunction+0xb “</a:t>
            </a:r>
            <a:r>
              <a:rPr lang="en-US" sz="2000" b="1" dirty="0" err="1">
                <a:solidFill>
                  <a:srgbClr val="525353"/>
                </a:solidFill>
                <a:latin typeface="Courier New" pitchFamily="49" charset="0"/>
              </a:rPr>
              <a:t>kb;.frame</a:t>
            </a:r>
            <a:r>
              <a:rPr lang="en-US" sz="2000" b="1" dirty="0">
                <a:solidFill>
                  <a:srgbClr val="525353"/>
                </a:solidFill>
                <a:latin typeface="Courier New" pitchFamily="49" charset="0"/>
              </a:rPr>
              <a:t> 2;dv;g”</a:t>
            </a:r>
          </a:p>
          <a:p>
            <a:pPr>
              <a:lnSpc>
                <a:spcPct val="80000"/>
              </a:lnSpc>
            </a:pPr>
            <a:r>
              <a:rPr lang="en-US" sz="2400" dirty="0" smtClean="0"/>
              <a:t>Others</a:t>
            </a:r>
            <a:endParaRPr lang="hu-HU" sz="2400" dirty="0"/>
          </a:p>
          <a:p>
            <a:pPr>
              <a:lnSpc>
                <a:spcPct val="80000"/>
              </a:lnSpc>
            </a:pPr>
            <a:r>
              <a:rPr lang="hu-HU" sz="2400" b="0" dirty="0">
                <a:solidFill>
                  <a:srgbClr val="525353"/>
                </a:solidFill>
              </a:rPr>
              <a:t>	</a:t>
            </a:r>
            <a:r>
              <a:rPr lang="en-US" sz="1800" b="0" dirty="0" err="1" smtClean="0">
                <a:solidFill>
                  <a:srgbClr val="525353"/>
                </a:solidFill>
                <a:effectLst/>
              </a:rPr>
              <a:t>bu</a:t>
            </a:r>
            <a:r>
              <a:rPr lang="en-US" sz="1800" b="0" dirty="0" smtClean="0">
                <a:solidFill>
                  <a:srgbClr val="525353"/>
                </a:solidFill>
                <a:effectLst/>
              </a:rPr>
              <a:t> </a:t>
            </a:r>
            <a:r>
              <a:rPr lang="en-US" sz="1800" b="0" dirty="0">
                <a:solidFill>
                  <a:srgbClr val="525353"/>
                </a:solidFill>
                <a:effectLst/>
              </a:rPr>
              <a:t>Breakpoint </a:t>
            </a:r>
            <a:r>
              <a:rPr lang="en-US" sz="1800" b="0" dirty="0" smtClean="0">
                <a:solidFill>
                  <a:srgbClr val="525353"/>
                </a:solidFill>
                <a:effectLst/>
              </a:rPr>
              <a:t>unresolved</a:t>
            </a:r>
            <a:endParaRPr lang="hu-HU" sz="1800" b="0" dirty="0" smtClean="0">
              <a:solidFill>
                <a:srgbClr val="525353"/>
              </a:solidFill>
              <a:effectLst/>
            </a:endParaRPr>
          </a:p>
          <a:p>
            <a:pPr>
              <a:lnSpc>
                <a:spcPct val="80000"/>
              </a:lnSpc>
              <a:spcAft>
                <a:spcPts val="0"/>
              </a:spcAft>
            </a:pPr>
            <a:r>
              <a:rPr lang="hu-HU" sz="1300" dirty="0">
                <a:solidFill>
                  <a:srgbClr val="525353"/>
                </a:solidFill>
              </a:rPr>
              <a:t>	</a:t>
            </a:r>
            <a:r>
              <a:rPr lang="hu-HU" sz="1300" dirty="0" smtClean="0">
                <a:solidFill>
                  <a:srgbClr val="525353"/>
                </a:solidFill>
              </a:rPr>
              <a:t>	</a:t>
            </a:r>
            <a:r>
              <a:rPr lang="en-US" sz="1600" dirty="0">
                <a:solidFill>
                  <a:srgbClr val="525353"/>
                </a:solidFill>
                <a:effectLst/>
              </a:rPr>
              <a:t>can be set on modules which are not loaded right now</a:t>
            </a:r>
            <a:endParaRPr lang="hu-HU" sz="1600" dirty="0">
              <a:solidFill>
                <a:srgbClr val="525353"/>
              </a:solidFill>
              <a:effectLst/>
            </a:endParaRPr>
          </a:p>
          <a:p>
            <a:pPr>
              <a:lnSpc>
                <a:spcPct val="80000"/>
              </a:lnSpc>
              <a:spcAft>
                <a:spcPts val="0"/>
              </a:spcAft>
            </a:pPr>
            <a:r>
              <a:rPr lang="hu-HU" sz="1600" dirty="0">
                <a:solidFill>
                  <a:srgbClr val="525353"/>
                </a:solidFill>
                <a:effectLst/>
              </a:rPr>
              <a:t>		</a:t>
            </a:r>
            <a:r>
              <a:rPr lang="en-US" sz="1600" dirty="0">
                <a:solidFill>
                  <a:srgbClr val="525353"/>
                </a:solidFill>
                <a:effectLst/>
              </a:rPr>
              <a:t>gets resolved when module loads</a:t>
            </a:r>
            <a:endParaRPr lang="hu-HU" sz="1600" dirty="0">
              <a:solidFill>
                <a:srgbClr val="525353"/>
              </a:solidFill>
              <a:effectLst/>
            </a:endParaRPr>
          </a:p>
          <a:p>
            <a:pPr>
              <a:lnSpc>
                <a:spcPct val="80000"/>
              </a:lnSpc>
              <a:spcAft>
                <a:spcPts val="1200"/>
              </a:spcAft>
            </a:pPr>
            <a:r>
              <a:rPr lang="hu-HU" sz="1600" dirty="0">
                <a:solidFill>
                  <a:srgbClr val="525353"/>
                </a:solidFill>
                <a:effectLst/>
              </a:rPr>
              <a:t>		</a:t>
            </a:r>
            <a:r>
              <a:rPr lang="en-US" sz="1600" dirty="0">
                <a:solidFill>
                  <a:srgbClr val="525353"/>
                </a:solidFill>
                <a:effectLst/>
              </a:rPr>
              <a:t>stores Breakpoint in the Workspace</a:t>
            </a:r>
            <a:endParaRPr lang="hu-HU" sz="1600" dirty="0">
              <a:solidFill>
                <a:srgbClr val="525353"/>
              </a:solidFill>
              <a:effectLst/>
            </a:endParaRPr>
          </a:p>
          <a:p>
            <a:pPr marL="514350" lvl="3" indent="0">
              <a:lnSpc>
                <a:spcPct val="80000"/>
              </a:lnSpc>
              <a:spcAft>
                <a:spcPts val="1200"/>
              </a:spcAft>
              <a:buNone/>
            </a:pPr>
            <a:r>
              <a:rPr lang="en-US" b="0" dirty="0" err="1" smtClean="0">
                <a:solidFill>
                  <a:srgbClr val="525353"/>
                </a:solidFill>
              </a:rPr>
              <a:t>bl</a:t>
            </a:r>
            <a:r>
              <a:rPr lang="en-US" dirty="0" smtClean="0">
                <a:solidFill>
                  <a:srgbClr val="525353"/>
                </a:solidFill>
              </a:rPr>
              <a:t> </a:t>
            </a:r>
            <a:r>
              <a:rPr lang="en-US" dirty="0">
                <a:solidFill>
                  <a:srgbClr val="525353"/>
                </a:solidFill>
              </a:rPr>
              <a:t>– list </a:t>
            </a:r>
            <a:r>
              <a:rPr lang="en-US" dirty="0" smtClean="0">
                <a:solidFill>
                  <a:srgbClr val="525353"/>
                </a:solidFill>
              </a:rPr>
              <a:t>breakpoints</a:t>
            </a:r>
            <a:endParaRPr lang="hu-HU" dirty="0" smtClean="0">
              <a:solidFill>
                <a:srgbClr val="525353"/>
              </a:solidFill>
            </a:endParaRPr>
          </a:p>
          <a:p>
            <a:pPr marL="514350" lvl="3" indent="0">
              <a:lnSpc>
                <a:spcPct val="80000"/>
              </a:lnSpc>
              <a:spcAft>
                <a:spcPts val="1200"/>
              </a:spcAft>
              <a:buNone/>
            </a:pPr>
            <a:r>
              <a:rPr lang="en-US" b="0" dirty="0" err="1" smtClean="0">
                <a:solidFill>
                  <a:srgbClr val="525353"/>
                </a:solidFill>
              </a:rPr>
              <a:t>bd</a:t>
            </a:r>
            <a:r>
              <a:rPr lang="en-US" dirty="0" smtClean="0">
                <a:solidFill>
                  <a:srgbClr val="525353"/>
                </a:solidFill>
              </a:rPr>
              <a:t> </a:t>
            </a:r>
            <a:r>
              <a:rPr lang="en-US" dirty="0">
                <a:solidFill>
                  <a:srgbClr val="525353"/>
                </a:solidFill>
              </a:rPr>
              <a:t>– disable </a:t>
            </a:r>
            <a:r>
              <a:rPr lang="en-US" dirty="0" smtClean="0">
                <a:solidFill>
                  <a:srgbClr val="525353"/>
                </a:solidFill>
              </a:rPr>
              <a:t>breakpoint</a:t>
            </a:r>
            <a:endParaRPr lang="hu-HU" dirty="0" smtClean="0">
              <a:solidFill>
                <a:srgbClr val="525353"/>
              </a:solidFill>
            </a:endParaRPr>
          </a:p>
          <a:p>
            <a:pPr marL="514350" lvl="3" indent="0">
              <a:lnSpc>
                <a:spcPct val="80000"/>
              </a:lnSpc>
              <a:spcAft>
                <a:spcPts val="1200"/>
              </a:spcAft>
              <a:buNone/>
            </a:pPr>
            <a:r>
              <a:rPr lang="en-US" b="0" dirty="0" smtClean="0">
                <a:solidFill>
                  <a:srgbClr val="525353"/>
                </a:solidFill>
              </a:rPr>
              <a:t>be</a:t>
            </a:r>
            <a:r>
              <a:rPr lang="en-US" dirty="0" smtClean="0">
                <a:solidFill>
                  <a:srgbClr val="525353"/>
                </a:solidFill>
              </a:rPr>
              <a:t> </a:t>
            </a:r>
            <a:r>
              <a:rPr lang="en-US" dirty="0">
                <a:solidFill>
                  <a:srgbClr val="525353"/>
                </a:solidFill>
              </a:rPr>
              <a:t>– enable </a:t>
            </a:r>
            <a:r>
              <a:rPr lang="en-US" dirty="0" smtClean="0">
                <a:solidFill>
                  <a:srgbClr val="525353"/>
                </a:solidFill>
              </a:rPr>
              <a:t>breakpoint</a:t>
            </a:r>
            <a:endParaRPr lang="hu-HU" dirty="0" smtClean="0">
              <a:solidFill>
                <a:srgbClr val="525353"/>
              </a:solidFill>
            </a:endParaRPr>
          </a:p>
          <a:p>
            <a:pPr marL="514350" lvl="3" indent="0">
              <a:lnSpc>
                <a:spcPct val="80000"/>
              </a:lnSpc>
              <a:spcAft>
                <a:spcPts val="1200"/>
              </a:spcAft>
              <a:buNone/>
            </a:pPr>
            <a:r>
              <a:rPr lang="en-US" b="0" dirty="0" err="1" smtClean="0">
                <a:solidFill>
                  <a:srgbClr val="525353"/>
                </a:solidFill>
              </a:rPr>
              <a:t>bc</a:t>
            </a:r>
            <a:r>
              <a:rPr lang="en-US" dirty="0" smtClean="0">
                <a:solidFill>
                  <a:srgbClr val="525353"/>
                </a:solidFill>
              </a:rPr>
              <a:t> </a:t>
            </a:r>
            <a:r>
              <a:rPr lang="en-US" dirty="0">
                <a:solidFill>
                  <a:srgbClr val="525353"/>
                </a:solidFill>
              </a:rPr>
              <a:t>– clear breakpoint </a:t>
            </a:r>
            <a:endParaRPr lang="hu-HU" dirty="0" smtClean="0">
              <a:solidFill>
                <a:srgbClr val="525353"/>
              </a:solidFill>
            </a:endParaRPr>
          </a:p>
          <a:p>
            <a:pPr marL="514350" lvl="3" indent="0">
              <a:lnSpc>
                <a:spcPct val="80000"/>
              </a:lnSpc>
              <a:spcAft>
                <a:spcPts val="1200"/>
              </a:spcAft>
              <a:buNone/>
            </a:pPr>
            <a:r>
              <a:rPr lang="en-US" dirty="0" err="1" smtClean="0">
                <a:solidFill>
                  <a:srgbClr val="525353"/>
                </a:solidFill>
              </a:rPr>
              <a:t>bd</a:t>
            </a:r>
            <a:r>
              <a:rPr lang="en-US" dirty="0" smtClean="0">
                <a:solidFill>
                  <a:srgbClr val="525353"/>
                </a:solidFill>
              </a:rPr>
              <a:t> </a:t>
            </a:r>
            <a:r>
              <a:rPr lang="en-US" dirty="0">
                <a:solidFill>
                  <a:srgbClr val="525353"/>
                </a:solidFill>
              </a:rPr>
              <a:t>* - disables all </a:t>
            </a:r>
            <a:r>
              <a:rPr lang="en-US" dirty="0" smtClean="0">
                <a:solidFill>
                  <a:srgbClr val="525353"/>
                </a:solidFill>
              </a:rPr>
              <a:t>breakpoints</a:t>
            </a:r>
            <a:endParaRPr lang="hu-HU" dirty="0" smtClean="0">
              <a:solidFill>
                <a:srgbClr val="525353"/>
              </a:solidFill>
            </a:endParaRPr>
          </a:p>
          <a:p>
            <a:pPr marL="514350" lvl="3" indent="0">
              <a:lnSpc>
                <a:spcPct val="80000"/>
              </a:lnSpc>
              <a:spcAft>
                <a:spcPts val="1200"/>
              </a:spcAft>
              <a:buNone/>
            </a:pPr>
            <a:r>
              <a:rPr lang="en-US" dirty="0" err="1" smtClean="0">
                <a:solidFill>
                  <a:srgbClr val="525353"/>
                </a:solidFill>
              </a:rPr>
              <a:t>bd</a:t>
            </a:r>
            <a:r>
              <a:rPr lang="en-US" dirty="0" smtClean="0">
                <a:solidFill>
                  <a:srgbClr val="525353"/>
                </a:solidFill>
              </a:rPr>
              <a:t> </a:t>
            </a:r>
            <a:r>
              <a:rPr lang="en-US" dirty="0">
                <a:solidFill>
                  <a:srgbClr val="525353"/>
                </a:solidFill>
              </a:rPr>
              <a:t>3 – disables Breakpoint 3</a:t>
            </a:r>
            <a:endParaRPr lang="en-US" b="0" dirty="0">
              <a:solidFill>
                <a:srgbClr val="525353"/>
              </a:solidFill>
            </a:endParaRPr>
          </a:p>
          <a:p>
            <a:pPr>
              <a:lnSpc>
                <a:spcPct val="80000"/>
              </a:lnSpc>
            </a:pPr>
            <a:endParaRPr lang="en-US" sz="2800" dirty="0"/>
          </a:p>
        </p:txBody>
      </p:sp>
    </p:spTree>
    <p:extLst>
      <p:ext uri="{BB962C8B-B14F-4D97-AF65-F5344CB8AC3E}">
        <p14:creationId xmlns:p14="http://schemas.microsoft.com/office/powerpoint/2010/main" val="3390572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57699" name="Rectangle 3"/>
          <p:cNvSpPr>
            <a:spLocks noChangeArrowheads="1"/>
          </p:cNvSpPr>
          <p:nvPr/>
        </p:nvSpPr>
        <p:spPr bwMode="auto">
          <a:xfrm>
            <a:off x="531813" y="0"/>
            <a:ext cx="8191500" cy="841375"/>
          </a:xfrm>
          <a:prstGeom prst="rect">
            <a:avLst/>
          </a:prstGeom>
          <a:noFill/>
          <a:ln w="9525">
            <a:noFill/>
            <a:miter lim="800000"/>
            <a:headEnd/>
            <a:tailEnd/>
          </a:ln>
          <a:effectLst/>
        </p:spPr>
        <p:txBody>
          <a:bodyPr anchor="ctr"/>
          <a:lstStyle/>
          <a:p>
            <a:endParaRPr lang="en-US" sz="2400">
              <a:latin typeface="Times New Roman" pitchFamily="18" charset="0"/>
            </a:endParaRPr>
          </a:p>
        </p:txBody>
      </p:sp>
      <p:sp>
        <p:nvSpPr>
          <p:cNvPr id="157702" name="Rectangle 6"/>
          <p:cNvSpPr>
            <a:spLocks noGrp="1" noChangeArrowheads="1"/>
          </p:cNvSpPr>
          <p:nvPr>
            <p:ph type="title"/>
          </p:nvPr>
        </p:nvSpPr>
        <p:spPr/>
        <p:txBody>
          <a:bodyPr>
            <a:normAutofit/>
          </a:bodyPr>
          <a:lstStyle/>
          <a:p>
            <a:r>
              <a:rPr lang="en-US" dirty="0"/>
              <a:t>Thread </a:t>
            </a:r>
            <a:r>
              <a:rPr lang="en-US" dirty="0" smtClean="0"/>
              <a:t>Commands</a:t>
            </a:r>
            <a:endParaRPr lang="en-US" dirty="0"/>
          </a:p>
        </p:txBody>
      </p:sp>
      <p:sp>
        <p:nvSpPr>
          <p:cNvPr id="157703" name="Rectangle 7"/>
          <p:cNvSpPr>
            <a:spLocks noGrp="1" noChangeArrowheads="1"/>
          </p:cNvSpPr>
          <p:nvPr>
            <p:ph type="body" sz="quarter" idx="13"/>
          </p:nvPr>
        </p:nvSpPr>
        <p:spPr>
          <a:xfrm>
            <a:off x="951798" y="1371600"/>
            <a:ext cx="7781040" cy="4530360"/>
          </a:xfrm>
        </p:spPr>
        <p:txBody>
          <a:bodyPr/>
          <a:lstStyle/>
          <a:p>
            <a:pPr marL="0" lvl="1" indent="0">
              <a:lnSpc>
                <a:spcPct val="80000"/>
              </a:lnSpc>
              <a:buNone/>
              <a:tabLst>
                <a:tab pos="1201738" algn="l"/>
              </a:tabLst>
            </a:pPr>
            <a:endParaRPr lang="en-US" sz="2400" b="0" dirty="0" smtClean="0"/>
          </a:p>
          <a:p>
            <a:pPr marL="0" lvl="1" indent="0">
              <a:lnSpc>
                <a:spcPct val="80000"/>
              </a:lnSpc>
              <a:buNone/>
              <a:tabLst>
                <a:tab pos="1201738" algn="l"/>
              </a:tabLst>
            </a:pPr>
            <a:r>
              <a:rPr lang="en-US" sz="2400" b="0" dirty="0" smtClean="0"/>
              <a:t>~.</a:t>
            </a:r>
            <a:r>
              <a:rPr lang="en-US" sz="2400" dirty="0" smtClean="0"/>
              <a:t>  :  </a:t>
            </a:r>
            <a:r>
              <a:rPr lang="en-US" sz="2400" dirty="0"/>
              <a:t>Current Thread</a:t>
            </a:r>
          </a:p>
          <a:p>
            <a:pPr marL="0" lvl="1" indent="0">
              <a:lnSpc>
                <a:spcPct val="80000"/>
              </a:lnSpc>
              <a:buNone/>
              <a:tabLst>
                <a:tab pos="1201738" algn="l"/>
              </a:tabLst>
            </a:pPr>
            <a:r>
              <a:rPr lang="en-US" sz="2400" dirty="0"/>
              <a:t>~# :  Display thread caused exception</a:t>
            </a:r>
          </a:p>
          <a:p>
            <a:pPr marL="0" lvl="1" indent="0">
              <a:lnSpc>
                <a:spcPct val="80000"/>
              </a:lnSpc>
              <a:buNone/>
              <a:tabLst>
                <a:tab pos="1201738" algn="l"/>
              </a:tabLst>
            </a:pPr>
            <a:r>
              <a:rPr lang="en-US" sz="2400" b="0" dirty="0"/>
              <a:t>~5</a:t>
            </a:r>
            <a:r>
              <a:rPr lang="en-US" sz="2400" dirty="0"/>
              <a:t> </a:t>
            </a:r>
            <a:r>
              <a:rPr lang="en-US" sz="2400" dirty="0" smtClean="0"/>
              <a:t>:  </a:t>
            </a:r>
            <a:r>
              <a:rPr lang="en-US" sz="2400" dirty="0"/>
              <a:t>Display Thread 5 </a:t>
            </a:r>
            <a:r>
              <a:rPr lang="en-US" sz="2400" dirty="0" smtClean="0"/>
              <a:t>can </a:t>
            </a:r>
            <a:r>
              <a:rPr lang="en-US" sz="2400" dirty="0"/>
              <a:t>be </a:t>
            </a:r>
            <a:r>
              <a:rPr lang="en-US" sz="2000" dirty="0" smtClean="0"/>
              <a:t>0</a:t>
            </a:r>
            <a:r>
              <a:rPr lang="en-US" sz="2000" dirty="0"/>
              <a:t>...Thread </a:t>
            </a:r>
            <a:r>
              <a:rPr lang="en-US" sz="2000" dirty="0" smtClean="0"/>
              <a:t>Count-1</a:t>
            </a:r>
            <a:endParaRPr lang="en-US" sz="2000" dirty="0"/>
          </a:p>
          <a:p>
            <a:pPr marL="0" lvl="1" indent="0">
              <a:lnSpc>
                <a:spcPct val="80000"/>
              </a:lnSpc>
              <a:buNone/>
              <a:tabLst>
                <a:tab pos="1201738" algn="l"/>
              </a:tabLst>
            </a:pPr>
            <a:r>
              <a:rPr lang="en-US" sz="2400" b="0" dirty="0"/>
              <a:t>~5s </a:t>
            </a:r>
            <a:r>
              <a:rPr lang="en-US" sz="2400" dirty="0" smtClean="0"/>
              <a:t>:</a:t>
            </a:r>
            <a:r>
              <a:rPr lang="hu-HU" sz="2400" dirty="0" smtClean="0"/>
              <a:t> Set Thread 5 to be the current one</a:t>
            </a:r>
            <a:endParaRPr lang="en-US" sz="2400" b="0" dirty="0"/>
          </a:p>
          <a:p>
            <a:pPr marL="0" lvl="1" indent="0">
              <a:lnSpc>
                <a:spcPct val="80000"/>
              </a:lnSpc>
              <a:buNone/>
              <a:tabLst>
                <a:tab pos="1201738" algn="l"/>
              </a:tabLst>
            </a:pPr>
            <a:r>
              <a:rPr lang="en-US" sz="2400" b="0" dirty="0" smtClean="0"/>
              <a:t>~*</a:t>
            </a:r>
            <a:r>
              <a:rPr lang="en-US" sz="2400" dirty="0" smtClean="0"/>
              <a:t>:  </a:t>
            </a:r>
            <a:r>
              <a:rPr lang="en-US" sz="2400" dirty="0"/>
              <a:t>All Threads  </a:t>
            </a:r>
            <a:endParaRPr lang="en-US" sz="2400" dirty="0" smtClean="0"/>
          </a:p>
          <a:p>
            <a:pPr marL="0" lvl="1" indent="0">
              <a:lnSpc>
                <a:spcPct val="80000"/>
              </a:lnSpc>
              <a:buNone/>
              <a:tabLst>
                <a:tab pos="1201738" algn="l"/>
              </a:tabLst>
            </a:pPr>
            <a:endParaRPr lang="en-US" sz="2400" dirty="0"/>
          </a:p>
          <a:p>
            <a:pPr marL="0" indent="0">
              <a:lnSpc>
                <a:spcPct val="80000"/>
              </a:lnSpc>
              <a:buNone/>
              <a:tabLst>
                <a:tab pos="1201738" algn="l"/>
              </a:tabLst>
            </a:pPr>
            <a:r>
              <a:rPr lang="en-US" sz="2400" dirty="0" smtClean="0"/>
              <a:t>Example</a:t>
            </a:r>
            <a:r>
              <a:rPr lang="en-US" sz="2400" dirty="0"/>
              <a:t>: Display the </a:t>
            </a:r>
            <a:r>
              <a:rPr lang="hu-HU" sz="2400" dirty="0" smtClean="0"/>
              <a:t>call stack </a:t>
            </a:r>
            <a:r>
              <a:rPr lang="en-US" sz="2400" dirty="0" smtClean="0"/>
              <a:t>for </a:t>
            </a:r>
            <a:r>
              <a:rPr lang="en-US" sz="2400" dirty="0"/>
              <a:t>all </a:t>
            </a:r>
            <a:r>
              <a:rPr lang="en-US" sz="2400" dirty="0" smtClean="0"/>
              <a:t>threads</a:t>
            </a:r>
            <a:r>
              <a:rPr lang="hu-HU" sz="2400" dirty="0" smtClean="0"/>
              <a:t> </a:t>
            </a:r>
            <a:r>
              <a:rPr lang="en-US" sz="2000" b="1" dirty="0" smtClean="0"/>
              <a:t>~*</a:t>
            </a:r>
            <a:r>
              <a:rPr lang="en-US" sz="2000" b="1" dirty="0"/>
              <a:t>kb</a:t>
            </a:r>
          </a:p>
          <a:p>
            <a:pPr marL="0" indent="0">
              <a:lnSpc>
                <a:spcPct val="80000"/>
              </a:lnSpc>
              <a:buNone/>
              <a:tabLst>
                <a:tab pos="1201738" algn="l"/>
              </a:tabLst>
            </a:pPr>
            <a:endParaRPr lang="en-US" sz="2800" b="0" dirty="0"/>
          </a:p>
        </p:txBody>
      </p:sp>
    </p:spTree>
    <p:extLst>
      <p:ext uri="{BB962C8B-B14F-4D97-AF65-F5344CB8AC3E}">
        <p14:creationId xmlns:p14="http://schemas.microsoft.com/office/powerpoint/2010/main" val="3113158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53606" name="Rectangle 6"/>
          <p:cNvSpPr>
            <a:spLocks noGrp="1" noChangeArrowheads="1"/>
          </p:cNvSpPr>
          <p:nvPr>
            <p:ph type="title"/>
          </p:nvPr>
        </p:nvSpPr>
        <p:spPr>
          <a:xfrm>
            <a:off x="763588" y="304800"/>
            <a:ext cx="8153400" cy="622300"/>
          </a:xfrm>
        </p:spPr>
        <p:txBody>
          <a:bodyPr>
            <a:normAutofit fontScale="90000"/>
          </a:bodyPr>
          <a:lstStyle/>
          <a:p>
            <a:r>
              <a:rPr lang="en-US" sz="4000" dirty="0"/>
              <a:t>Call Stacks</a:t>
            </a:r>
          </a:p>
        </p:txBody>
      </p:sp>
      <p:sp>
        <p:nvSpPr>
          <p:cNvPr id="153607" name="Rectangle 7"/>
          <p:cNvSpPr>
            <a:spLocks noGrp="1" noChangeArrowheads="1"/>
          </p:cNvSpPr>
          <p:nvPr>
            <p:ph idx="1"/>
          </p:nvPr>
        </p:nvSpPr>
        <p:spPr>
          <a:xfrm>
            <a:off x="914400" y="1160463"/>
            <a:ext cx="8153400" cy="5219700"/>
          </a:xfrm>
        </p:spPr>
        <p:txBody>
          <a:bodyPr>
            <a:normAutofit/>
          </a:bodyPr>
          <a:lstStyle/>
          <a:p>
            <a:pPr>
              <a:lnSpc>
                <a:spcPct val="70000"/>
              </a:lnSpc>
            </a:pPr>
            <a:r>
              <a:rPr lang="en-US" sz="2800" dirty="0" smtClean="0"/>
              <a:t>CDB/</a:t>
            </a:r>
            <a:r>
              <a:rPr lang="en-US" sz="2800" dirty="0" err="1" smtClean="0"/>
              <a:t>Windbg</a:t>
            </a:r>
            <a:r>
              <a:rPr lang="en-US" sz="2800" dirty="0" smtClean="0"/>
              <a:t/>
            </a:r>
            <a:br>
              <a:rPr lang="en-US" sz="2800" dirty="0" smtClean="0"/>
            </a:br>
            <a:r>
              <a:rPr lang="en-US" sz="2800" dirty="0"/>
              <a:t/>
            </a:r>
            <a:br>
              <a:rPr lang="en-US" sz="2800" dirty="0"/>
            </a:br>
            <a:r>
              <a:rPr lang="en-US" sz="2800" dirty="0">
                <a:solidFill>
                  <a:schemeClr val="bg1">
                    <a:lumMod val="50000"/>
                  </a:schemeClr>
                </a:solidFill>
              </a:rPr>
              <a:t>k command with several options </a:t>
            </a:r>
          </a:p>
          <a:p>
            <a:pPr>
              <a:lnSpc>
                <a:spcPct val="70000"/>
              </a:lnSpc>
            </a:pPr>
            <a:r>
              <a:rPr lang="en-US" sz="2800" dirty="0">
                <a:solidFill>
                  <a:schemeClr val="bg1">
                    <a:lumMod val="50000"/>
                  </a:schemeClr>
                </a:solidFill>
              </a:rPr>
              <a:t>Display of calls and arguments</a:t>
            </a:r>
          </a:p>
          <a:p>
            <a:pPr>
              <a:lnSpc>
                <a:spcPct val="70000"/>
              </a:lnSpc>
            </a:pPr>
            <a:endParaRPr lang="en-US" sz="2800" dirty="0" smtClean="0"/>
          </a:p>
          <a:p>
            <a:pPr marL="0" lvl="1" indent="0">
              <a:lnSpc>
                <a:spcPct val="70000"/>
              </a:lnSpc>
              <a:spcAft>
                <a:spcPts val="1200"/>
              </a:spcAft>
              <a:buNone/>
            </a:pPr>
            <a:r>
              <a:rPr lang="en-US" sz="2200" dirty="0" err="1">
                <a:solidFill>
                  <a:srgbClr val="525353"/>
                </a:solidFill>
              </a:rPr>
              <a:t>kn</a:t>
            </a:r>
            <a:r>
              <a:rPr lang="en-US" sz="2200" dirty="0">
                <a:solidFill>
                  <a:srgbClr val="525353"/>
                </a:solidFill>
              </a:rPr>
              <a:t> – include frame numbers</a:t>
            </a:r>
          </a:p>
          <a:p>
            <a:pPr marL="0" lvl="1" indent="0">
              <a:lnSpc>
                <a:spcPct val="70000"/>
              </a:lnSpc>
              <a:spcAft>
                <a:spcPts val="1200"/>
              </a:spcAft>
              <a:buNone/>
            </a:pPr>
            <a:r>
              <a:rPr lang="en-US" sz="2200" dirty="0" smtClean="0">
                <a:solidFill>
                  <a:srgbClr val="525353"/>
                </a:solidFill>
              </a:rPr>
              <a:t>kb </a:t>
            </a:r>
            <a:r>
              <a:rPr lang="en-US" sz="2200" dirty="0">
                <a:solidFill>
                  <a:srgbClr val="525353"/>
                </a:solidFill>
              </a:rPr>
              <a:t>– include first three parameters</a:t>
            </a:r>
          </a:p>
          <a:p>
            <a:pPr marL="0" lvl="1" indent="0">
              <a:lnSpc>
                <a:spcPct val="70000"/>
              </a:lnSpc>
              <a:spcAft>
                <a:spcPts val="1200"/>
              </a:spcAft>
              <a:buNone/>
            </a:pPr>
            <a:r>
              <a:rPr lang="en-US" sz="2200" dirty="0" err="1" smtClean="0">
                <a:solidFill>
                  <a:srgbClr val="525353"/>
                </a:solidFill>
              </a:rPr>
              <a:t>kd</a:t>
            </a:r>
            <a:r>
              <a:rPr lang="en-US" sz="2200" dirty="0" smtClean="0">
                <a:solidFill>
                  <a:srgbClr val="525353"/>
                </a:solidFill>
              </a:rPr>
              <a:t> </a:t>
            </a:r>
            <a:r>
              <a:rPr lang="en-US" sz="2200" dirty="0">
                <a:solidFill>
                  <a:srgbClr val="525353"/>
                </a:solidFill>
              </a:rPr>
              <a:t>– display raw stack data</a:t>
            </a:r>
          </a:p>
          <a:p>
            <a:pPr marL="0" lvl="1" indent="0">
              <a:lnSpc>
                <a:spcPct val="70000"/>
              </a:lnSpc>
              <a:spcAft>
                <a:spcPts val="1200"/>
              </a:spcAft>
              <a:buNone/>
            </a:pPr>
            <a:r>
              <a:rPr lang="en-US" sz="2200" dirty="0" err="1" smtClean="0">
                <a:solidFill>
                  <a:srgbClr val="525353"/>
                </a:solidFill>
              </a:rPr>
              <a:t>kp</a:t>
            </a:r>
            <a:r>
              <a:rPr lang="en-US" sz="2200" dirty="0" smtClean="0">
                <a:solidFill>
                  <a:srgbClr val="525353"/>
                </a:solidFill>
              </a:rPr>
              <a:t> </a:t>
            </a:r>
            <a:r>
              <a:rPr lang="en-US" sz="2200" dirty="0">
                <a:solidFill>
                  <a:srgbClr val="525353"/>
                </a:solidFill>
              </a:rPr>
              <a:t>– gives detailed symbol information about parameters</a:t>
            </a:r>
          </a:p>
          <a:p>
            <a:pPr marL="0" lvl="1" indent="0">
              <a:lnSpc>
                <a:spcPct val="70000"/>
              </a:lnSpc>
              <a:spcAft>
                <a:spcPts val="1200"/>
              </a:spcAft>
              <a:buNone/>
            </a:pPr>
            <a:r>
              <a:rPr lang="en-US" sz="2200" dirty="0" err="1">
                <a:solidFill>
                  <a:srgbClr val="525353"/>
                </a:solidFill>
              </a:rPr>
              <a:t>kL</a:t>
            </a:r>
            <a:r>
              <a:rPr lang="en-US" sz="2200" dirty="0">
                <a:solidFill>
                  <a:srgbClr val="525353"/>
                </a:solidFill>
              </a:rPr>
              <a:t> – display without source lines</a:t>
            </a:r>
          </a:p>
          <a:p>
            <a:pPr marL="0" lvl="1" indent="0">
              <a:lnSpc>
                <a:spcPct val="70000"/>
              </a:lnSpc>
              <a:buNone/>
            </a:pPr>
            <a:endParaRPr lang="en-US" sz="2400" dirty="0" smtClean="0">
              <a:solidFill>
                <a:srgbClr val="002060"/>
              </a:solidFill>
            </a:endParaRPr>
          </a:p>
          <a:p>
            <a:pPr marL="0" lvl="1" indent="0">
              <a:lnSpc>
                <a:spcPct val="70000"/>
              </a:lnSpc>
              <a:buNone/>
            </a:pPr>
            <a:endParaRPr lang="en-US" sz="2400" dirty="0">
              <a:solidFill>
                <a:srgbClr val="002060"/>
              </a:solidFill>
            </a:endParaRPr>
          </a:p>
        </p:txBody>
      </p:sp>
    </p:spTree>
    <p:extLst>
      <p:ext uri="{BB962C8B-B14F-4D97-AF65-F5344CB8AC3E}">
        <p14:creationId xmlns:p14="http://schemas.microsoft.com/office/powerpoint/2010/main" val="4213760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dirty="0" err="1" smtClean="0"/>
              <a:t>Navigat</a:t>
            </a:r>
            <a:r>
              <a:rPr lang="hu-HU" dirty="0" smtClean="0"/>
              <a:t>ing</a:t>
            </a:r>
            <a:r>
              <a:rPr lang="en-US" dirty="0" smtClean="0"/>
              <a:t> </a:t>
            </a:r>
            <a:r>
              <a:rPr lang="hu-HU" dirty="0" smtClean="0"/>
              <a:t>on </a:t>
            </a:r>
            <a:r>
              <a:rPr lang="en-US" dirty="0" smtClean="0"/>
              <a:t>a </a:t>
            </a:r>
            <a:r>
              <a:rPr lang="en-US" dirty="0"/>
              <a:t>Thread</a:t>
            </a:r>
          </a:p>
        </p:txBody>
      </p:sp>
      <p:sp>
        <p:nvSpPr>
          <p:cNvPr id="205827" name="Rectangle 3"/>
          <p:cNvSpPr>
            <a:spLocks noGrp="1" noChangeArrowheads="1"/>
          </p:cNvSpPr>
          <p:nvPr>
            <p:ph type="body" sz="quarter" idx="13"/>
          </p:nvPr>
        </p:nvSpPr>
        <p:spPr>
          <a:xfrm>
            <a:off x="990600" y="1294178"/>
            <a:ext cx="7781040" cy="4530360"/>
          </a:xfrm>
        </p:spPr>
        <p:txBody>
          <a:bodyPr>
            <a:normAutofit/>
          </a:bodyPr>
          <a:lstStyle/>
          <a:p>
            <a:pPr marL="0" indent="0">
              <a:buNone/>
            </a:pPr>
            <a:r>
              <a:rPr lang="en-US" sz="2200" dirty="0">
                <a:solidFill>
                  <a:schemeClr val="tx2"/>
                </a:solidFill>
                <a:effectLst>
                  <a:outerShdw blurRad="76200" dist="38100" dir="2700000">
                    <a:srgbClr val="000000">
                      <a:alpha val="43000"/>
                    </a:srgbClr>
                  </a:outerShdw>
                </a:effectLst>
              </a:rPr>
              <a:t>Change frames</a:t>
            </a:r>
          </a:p>
          <a:p>
            <a:pPr marL="0" lvl="1" indent="0">
              <a:buNone/>
            </a:pPr>
            <a:r>
              <a:rPr lang="en-US" sz="2000" b="0" dirty="0"/>
              <a:t>.frame</a:t>
            </a:r>
            <a:r>
              <a:rPr lang="en-US" sz="2000" dirty="0"/>
              <a:t> &lt;frame number</a:t>
            </a:r>
            <a:r>
              <a:rPr lang="en-US" sz="2000" dirty="0" smtClean="0"/>
              <a:t>&gt;</a:t>
            </a:r>
            <a:endParaRPr lang="hu-HU" sz="2000" dirty="0" smtClean="0"/>
          </a:p>
          <a:p>
            <a:pPr marL="0" lvl="1" indent="0">
              <a:buNone/>
            </a:pPr>
            <a:endParaRPr lang="en-US" sz="2000" dirty="0"/>
          </a:p>
          <a:p>
            <a:pPr marL="0" indent="0">
              <a:buNone/>
            </a:pPr>
            <a:r>
              <a:rPr lang="en-US" sz="2200" dirty="0">
                <a:solidFill>
                  <a:schemeClr val="tx2"/>
                </a:solidFill>
                <a:effectLst>
                  <a:outerShdw blurRad="76200" dist="38100" dir="2700000">
                    <a:srgbClr val="000000">
                      <a:alpha val="43000"/>
                    </a:srgbClr>
                  </a:outerShdw>
                </a:effectLst>
              </a:rPr>
              <a:t>View Local Variables </a:t>
            </a:r>
            <a:r>
              <a:rPr lang="en-US" sz="2200" dirty="0" smtClean="0">
                <a:solidFill>
                  <a:schemeClr val="tx2"/>
                </a:solidFill>
                <a:effectLst>
                  <a:outerShdw blurRad="76200" dist="38100" dir="2700000">
                    <a:srgbClr val="000000">
                      <a:alpha val="43000"/>
                    </a:srgbClr>
                  </a:outerShdw>
                </a:effectLst>
              </a:rPr>
              <a:t>(*)</a:t>
            </a:r>
            <a:endParaRPr lang="en-US" sz="2200" dirty="0">
              <a:solidFill>
                <a:schemeClr val="tx2"/>
              </a:solidFill>
              <a:effectLst>
                <a:outerShdw blurRad="76200" dist="38100" dir="2700000">
                  <a:srgbClr val="000000">
                    <a:alpha val="43000"/>
                  </a:srgbClr>
                </a:outerShdw>
              </a:effectLst>
            </a:endParaRPr>
          </a:p>
          <a:p>
            <a:pPr marL="0" lvl="1" indent="0">
              <a:buNone/>
            </a:pPr>
            <a:r>
              <a:rPr lang="en-US" sz="2000" b="0" dirty="0" smtClean="0"/>
              <a:t>dv</a:t>
            </a:r>
            <a:r>
              <a:rPr lang="en-US" sz="2000" dirty="0" smtClean="0"/>
              <a:t> </a:t>
            </a:r>
            <a:r>
              <a:rPr lang="en-US" sz="2000" dirty="0"/>
              <a:t>– display </a:t>
            </a:r>
            <a:r>
              <a:rPr lang="en-US" sz="2000" dirty="0" smtClean="0"/>
              <a:t>locals (Alt+3)</a:t>
            </a:r>
          </a:p>
          <a:p>
            <a:pPr marL="0" lvl="1" indent="0">
              <a:buNone/>
            </a:pPr>
            <a:r>
              <a:rPr lang="en-US" sz="2000" b="0" dirty="0" err="1" smtClean="0"/>
              <a:t>dt</a:t>
            </a:r>
            <a:r>
              <a:rPr lang="en-US" sz="2000" dirty="0" smtClean="0"/>
              <a:t> </a:t>
            </a:r>
            <a:r>
              <a:rPr lang="en-US" sz="2000" dirty="0"/>
              <a:t>– displays information about </a:t>
            </a:r>
            <a:endParaRPr lang="hu-HU" sz="2000" dirty="0" smtClean="0"/>
          </a:p>
          <a:p>
            <a:pPr marL="0" lvl="1" indent="0">
              <a:buNone/>
            </a:pPr>
            <a:r>
              <a:rPr lang="en-US" sz="2000" dirty="0" smtClean="0"/>
              <a:t>Variables (local/global) or </a:t>
            </a:r>
          </a:p>
          <a:p>
            <a:pPr marL="0" lvl="1" indent="0">
              <a:buNone/>
            </a:pPr>
            <a:r>
              <a:rPr lang="en-US" sz="2000" dirty="0" smtClean="0"/>
              <a:t>datatype</a:t>
            </a:r>
          </a:p>
          <a:p>
            <a:pPr marL="0" lvl="1" indent="0">
              <a:buNone/>
            </a:pPr>
            <a:endParaRPr lang="en-US" sz="2000" dirty="0"/>
          </a:p>
          <a:p>
            <a:pPr marL="0" lvl="1" indent="0">
              <a:buNone/>
            </a:pPr>
            <a:r>
              <a:rPr lang="en-US" sz="2000" dirty="0" smtClean="0"/>
              <a:t>*need private symbols</a:t>
            </a:r>
          </a:p>
        </p:txBody>
      </p:sp>
      <p:sp>
        <p:nvSpPr>
          <p:cNvPr id="205828" name="Rectangle 4"/>
          <p:cNvSpPr>
            <a:spLocks noChangeArrowheads="1"/>
          </p:cNvSpPr>
          <p:nvPr/>
        </p:nvSpPr>
        <p:spPr bwMode="auto">
          <a:xfrm>
            <a:off x="4743450" y="2743200"/>
            <a:ext cx="4267200" cy="2376488"/>
          </a:xfrm>
          <a:prstGeom prst="rect">
            <a:avLst/>
          </a:prstGeom>
          <a:solidFill>
            <a:srgbClr val="000000"/>
          </a:solidFill>
          <a:ln w="28575">
            <a:solidFill>
              <a:schemeClr val="tx1"/>
            </a:solidFill>
            <a:miter lim="800000"/>
            <a:headEnd/>
            <a:tailEnd/>
          </a:ln>
          <a:effectLst>
            <a:outerShdw dist="71842" dir="2700000" algn="ctr" rotWithShape="0">
              <a:srgbClr val="919191"/>
            </a:outerShdw>
          </a:effectLst>
        </p:spPr>
        <p:txBody>
          <a:bodyPr>
            <a:spAutoFit/>
          </a:bodyPr>
          <a:lstStyle/>
          <a:p>
            <a:pPr marL="342900" indent="-342900" eaLnBrk="1" hangingPunct="1">
              <a:spcBef>
                <a:spcPct val="20000"/>
              </a:spcBef>
              <a:buClr>
                <a:srgbClr val="FFCC00"/>
              </a:buClr>
              <a:buFont typeface="Wingdings" pitchFamily="2" charset="2"/>
              <a:buNone/>
            </a:pPr>
            <a:r>
              <a:rPr lang="en-US" sz="1800" b="1" dirty="0">
                <a:solidFill>
                  <a:srgbClr val="FFFFFF"/>
                </a:solidFill>
                <a:latin typeface="Courier New" pitchFamily="49" charset="0"/>
              </a:rPr>
              <a:t>0:000&gt; dv</a:t>
            </a:r>
          </a:p>
          <a:p>
            <a:pPr marL="342900" indent="-342900" eaLnBrk="1" hangingPunct="1">
              <a:spcBef>
                <a:spcPct val="20000"/>
              </a:spcBef>
              <a:buClr>
                <a:srgbClr val="FFCC00"/>
              </a:buClr>
              <a:buFont typeface="Wingdings" pitchFamily="2" charset="2"/>
              <a:buNone/>
            </a:pPr>
            <a:r>
              <a:rPr lang="en-US" sz="1800" b="1" dirty="0" err="1">
                <a:solidFill>
                  <a:srgbClr val="FFFFFF"/>
                </a:solidFill>
                <a:latin typeface="Courier New" pitchFamily="49" charset="0"/>
              </a:rPr>
              <a:t>hInstance</a:t>
            </a:r>
            <a:r>
              <a:rPr lang="en-US" sz="1800" b="1" dirty="0">
                <a:solidFill>
                  <a:srgbClr val="FFFFFF"/>
                </a:solidFill>
                <a:latin typeface="Courier New" pitchFamily="49" charset="0"/>
              </a:rPr>
              <a:t> = 01000000 </a:t>
            </a:r>
          </a:p>
          <a:p>
            <a:pPr marL="342900" indent="-342900" eaLnBrk="1" hangingPunct="1">
              <a:spcBef>
                <a:spcPct val="20000"/>
              </a:spcBef>
              <a:buClr>
                <a:srgbClr val="FFCC00"/>
              </a:buClr>
              <a:buFont typeface="Wingdings" pitchFamily="2" charset="2"/>
              <a:buNone/>
            </a:pPr>
            <a:r>
              <a:rPr lang="en-US" sz="1800" b="1" dirty="0" err="1">
                <a:solidFill>
                  <a:srgbClr val="FFFFFF"/>
                </a:solidFill>
                <a:latin typeface="Courier New" pitchFamily="49" charset="0"/>
              </a:rPr>
              <a:t>hPrevInstance</a:t>
            </a:r>
            <a:r>
              <a:rPr lang="en-US" sz="1800" b="1" dirty="0">
                <a:solidFill>
                  <a:srgbClr val="FFFFFF"/>
                </a:solidFill>
                <a:latin typeface="Courier New" pitchFamily="49" charset="0"/>
              </a:rPr>
              <a:t> = 00000000 </a:t>
            </a:r>
          </a:p>
          <a:p>
            <a:pPr marL="342900" indent="-342900" eaLnBrk="1" hangingPunct="1">
              <a:spcBef>
                <a:spcPct val="20000"/>
              </a:spcBef>
              <a:buClr>
                <a:srgbClr val="FFCC00"/>
              </a:buClr>
              <a:buFont typeface="Wingdings" pitchFamily="2" charset="2"/>
              <a:buNone/>
            </a:pPr>
            <a:r>
              <a:rPr lang="en-US" sz="1800" b="1" dirty="0" err="1">
                <a:solidFill>
                  <a:srgbClr val="FFFFFF"/>
                </a:solidFill>
                <a:latin typeface="Courier New" pitchFamily="49" charset="0"/>
              </a:rPr>
              <a:t>lpAnsiCmdLine</a:t>
            </a:r>
            <a:r>
              <a:rPr lang="en-US" sz="1800" b="1" dirty="0">
                <a:solidFill>
                  <a:srgbClr val="FFFFFF"/>
                </a:solidFill>
                <a:latin typeface="Courier New" pitchFamily="49" charset="0"/>
              </a:rPr>
              <a:t> = 00091eeb ""</a:t>
            </a:r>
          </a:p>
          <a:p>
            <a:pPr marL="342900" indent="-342900" eaLnBrk="1" hangingPunct="1">
              <a:spcBef>
                <a:spcPct val="20000"/>
              </a:spcBef>
              <a:buClr>
                <a:srgbClr val="FFCC00"/>
              </a:buClr>
              <a:buFont typeface="Wingdings" pitchFamily="2" charset="2"/>
              <a:buNone/>
            </a:pPr>
            <a:r>
              <a:rPr lang="en-US" sz="1800" b="1" dirty="0" err="1">
                <a:solidFill>
                  <a:srgbClr val="FFFFFF"/>
                </a:solidFill>
                <a:latin typeface="Courier New" pitchFamily="49" charset="0"/>
              </a:rPr>
              <a:t>cmdShow</a:t>
            </a:r>
            <a:r>
              <a:rPr lang="en-US" sz="1800" b="1" dirty="0">
                <a:solidFill>
                  <a:srgbClr val="FFFFFF"/>
                </a:solidFill>
                <a:latin typeface="Courier New" pitchFamily="49" charset="0"/>
              </a:rPr>
              <a:t> = 0xa</a:t>
            </a:r>
          </a:p>
          <a:p>
            <a:pPr marL="342900" indent="-342900" eaLnBrk="1" hangingPunct="1">
              <a:spcBef>
                <a:spcPct val="20000"/>
              </a:spcBef>
              <a:buClr>
                <a:srgbClr val="FFCC00"/>
              </a:buClr>
              <a:buFont typeface="Wingdings" pitchFamily="2" charset="2"/>
              <a:buNone/>
            </a:pPr>
            <a:r>
              <a:rPr lang="en-US" sz="1800" b="1" dirty="0" err="1">
                <a:solidFill>
                  <a:srgbClr val="FFFFFF"/>
                </a:solidFill>
                <a:latin typeface="Courier New" pitchFamily="49" charset="0"/>
              </a:rPr>
              <a:t>msg</a:t>
            </a:r>
            <a:r>
              <a:rPr lang="en-US" sz="1800" b="1" dirty="0">
                <a:solidFill>
                  <a:srgbClr val="FFFFFF"/>
                </a:solidFill>
                <a:latin typeface="Courier New" pitchFamily="49" charset="0"/>
              </a:rPr>
              <a:t> = </a:t>
            </a:r>
            <a:r>
              <a:rPr lang="en-US" sz="1800" b="1" dirty="0" err="1">
                <a:solidFill>
                  <a:srgbClr val="FFFFFF"/>
                </a:solidFill>
                <a:latin typeface="Courier New" pitchFamily="49" charset="0"/>
              </a:rPr>
              <a:t>tagMSG</a:t>
            </a:r>
            <a:endParaRPr lang="en-US" sz="1800" b="1" dirty="0">
              <a:solidFill>
                <a:srgbClr val="FFFFFF"/>
              </a:solidFill>
              <a:latin typeface="Courier New" pitchFamily="49" charset="0"/>
            </a:endParaRPr>
          </a:p>
          <a:p>
            <a:pPr marL="342900" indent="-342900" eaLnBrk="1" hangingPunct="1">
              <a:spcBef>
                <a:spcPct val="20000"/>
              </a:spcBef>
              <a:buClr>
                <a:srgbClr val="FFCC00"/>
              </a:buClr>
              <a:buFont typeface="Wingdings" pitchFamily="2" charset="2"/>
              <a:buNone/>
            </a:pPr>
            <a:r>
              <a:rPr lang="en-US" sz="1800" b="1" dirty="0" err="1">
                <a:solidFill>
                  <a:srgbClr val="FFFFFF"/>
                </a:solidFill>
                <a:latin typeface="Courier New" pitchFamily="49" charset="0"/>
              </a:rPr>
              <a:t>lpfnRegisterPenApp</a:t>
            </a:r>
            <a:r>
              <a:rPr lang="en-US" sz="1800" b="1" dirty="0">
                <a:solidFill>
                  <a:srgbClr val="FFFFFF"/>
                </a:solidFill>
                <a:latin typeface="Courier New" pitchFamily="49" charset="0"/>
              </a:rPr>
              <a:t> = 00000000</a:t>
            </a:r>
          </a:p>
        </p:txBody>
      </p:sp>
    </p:spTree>
    <p:extLst>
      <p:ext uri="{BB962C8B-B14F-4D97-AF65-F5344CB8AC3E}">
        <p14:creationId xmlns:p14="http://schemas.microsoft.com/office/powerpoint/2010/main" val="1785654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792" name="Picture 8"/>
          <p:cNvPicPr>
            <a:picLocks noChangeAspect="1" noChangeArrowheads="1"/>
          </p:cNvPicPr>
          <p:nvPr/>
        </p:nvPicPr>
        <p:blipFill>
          <a:blip r:embed="rId3" cstate="print"/>
          <a:srcRect/>
          <a:stretch>
            <a:fillRect/>
          </a:stretch>
        </p:blipFill>
        <p:spPr bwMode="auto">
          <a:xfrm>
            <a:off x="273299" y="2819400"/>
            <a:ext cx="8870701" cy="2182050"/>
          </a:xfrm>
          <a:prstGeom prst="rect">
            <a:avLst/>
          </a:prstGeom>
          <a:noFill/>
          <a:ln w="9525">
            <a:noFill/>
            <a:miter lim="800000"/>
            <a:headEnd/>
            <a:tailEnd/>
          </a:ln>
        </p:spPr>
      </p:pic>
      <p:sp>
        <p:nvSpPr>
          <p:cNvPr id="246786" name="Rectangle 2"/>
          <p:cNvSpPr>
            <a:spLocks noGrp="1" noChangeArrowheads="1"/>
          </p:cNvSpPr>
          <p:nvPr>
            <p:ph type="title"/>
          </p:nvPr>
        </p:nvSpPr>
        <p:spPr/>
        <p:txBody>
          <a:bodyPr wrap="none">
            <a:normAutofit/>
          </a:bodyPr>
          <a:lstStyle/>
          <a:p>
            <a:r>
              <a:rPr lang="en-US" sz="3200" dirty="0"/>
              <a:t>Call Stacks – examples</a:t>
            </a:r>
          </a:p>
        </p:txBody>
      </p:sp>
      <p:sp>
        <p:nvSpPr>
          <p:cNvPr id="246787" name="Rectangle 3"/>
          <p:cNvSpPr>
            <a:spLocks noGrp="1" noChangeArrowheads="1"/>
          </p:cNvSpPr>
          <p:nvPr>
            <p:ph idx="1"/>
          </p:nvPr>
        </p:nvSpPr>
        <p:spPr>
          <a:xfrm>
            <a:off x="762000" y="1066800"/>
            <a:ext cx="8382000" cy="5410200"/>
          </a:xfrm>
        </p:spPr>
        <p:txBody>
          <a:bodyPr>
            <a:normAutofit/>
          </a:bodyPr>
          <a:lstStyle/>
          <a:p>
            <a:pPr>
              <a:lnSpc>
                <a:spcPct val="80000"/>
              </a:lnSpc>
            </a:pPr>
            <a:r>
              <a:rPr lang="en-US" sz="2800" dirty="0" smtClean="0"/>
              <a:t>K Command</a:t>
            </a:r>
          </a:p>
          <a:p>
            <a:pPr marL="0" lvl="2" indent="0">
              <a:lnSpc>
                <a:spcPct val="80000"/>
              </a:lnSpc>
              <a:spcAft>
                <a:spcPts val="600"/>
              </a:spcAft>
              <a:buNone/>
            </a:pPr>
            <a:endParaRPr lang="en-US" sz="2000" dirty="0" smtClean="0">
              <a:solidFill>
                <a:srgbClr val="002060"/>
              </a:solidFill>
              <a:latin typeface="Courier New" pitchFamily="49" charset="0"/>
            </a:endParaRPr>
          </a:p>
          <a:p>
            <a:pPr marL="0" lvl="2" indent="0">
              <a:lnSpc>
                <a:spcPct val="80000"/>
              </a:lnSpc>
              <a:spcAft>
                <a:spcPts val="600"/>
              </a:spcAft>
              <a:buNone/>
            </a:pPr>
            <a:endParaRPr lang="en-US" sz="2000" dirty="0">
              <a:solidFill>
                <a:srgbClr val="002060"/>
              </a:solidFill>
              <a:latin typeface="Courier New" pitchFamily="49" charset="0"/>
            </a:endParaRPr>
          </a:p>
          <a:p>
            <a:pPr marL="0" lvl="2" indent="0">
              <a:lnSpc>
                <a:spcPct val="80000"/>
              </a:lnSpc>
              <a:spcAft>
                <a:spcPts val="600"/>
              </a:spcAft>
              <a:buNone/>
            </a:pPr>
            <a:endParaRPr lang="en-US" sz="2000" dirty="0" smtClean="0">
              <a:solidFill>
                <a:srgbClr val="002060"/>
              </a:solidFill>
              <a:latin typeface="Courier New" pitchFamily="49" charset="0"/>
            </a:endParaRPr>
          </a:p>
          <a:p>
            <a:pPr marL="0" lvl="2" indent="0">
              <a:lnSpc>
                <a:spcPct val="80000"/>
              </a:lnSpc>
              <a:spcAft>
                <a:spcPts val="600"/>
              </a:spcAft>
              <a:buNone/>
            </a:pPr>
            <a:endParaRPr lang="en-US" sz="2000" dirty="0">
              <a:solidFill>
                <a:srgbClr val="002060"/>
              </a:solidFill>
              <a:latin typeface="Courier New" pitchFamily="49" charset="0"/>
            </a:endParaRPr>
          </a:p>
          <a:p>
            <a:pPr marL="0" lvl="2" indent="0">
              <a:lnSpc>
                <a:spcPct val="80000"/>
              </a:lnSpc>
              <a:spcAft>
                <a:spcPts val="600"/>
              </a:spcAft>
              <a:buNone/>
            </a:pPr>
            <a:endParaRPr lang="en-US" sz="2000" dirty="0" smtClean="0">
              <a:solidFill>
                <a:srgbClr val="002060"/>
              </a:solidFill>
              <a:latin typeface="Courier New" pitchFamily="49" charset="0"/>
            </a:endParaRPr>
          </a:p>
          <a:p>
            <a:pPr marL="0" lvl="2" indent="0">
              <a:lnSpc>
                <a:spcPct val="80000"/>
              </a:lnSpc>
              <a:spcAft>
                <a:spcPts val="600"/>
              </a:spcAft>
              <a:buNone/>
            </a:pPr>
            <a:endParaRPr lang="en-US" sz="2000" dirty="0">
              <a:solidFill>
                <a:srgbClr val="002060"/>
              </a:solidFill>
              <a:latin typeface="Courier New" pitchFamily="49" charset="0"/>
            </a:endParaRPr>
          </a:p>
          <a:p>
            <a:pPr marL="0" lvl="2" indent="0">
              <a:lnSpc>
                <a:spcPct val="80000"/>
              </a:lnSpc>
              <a:spcAft>
                <a:spcPts val="600"/>
              </a:spcAft>
              <a:buNone/>
            </a:pPr>
            <a:endParaRPr lang="en-US" sz="2000" dirty="0" smtClean="0">
              <a:solidFill>
                <a:srgbClr val="002060"/>
              </a:solidFill>
              <a:latin typeface="Courier New" pitchFamily="49" charset="0"/>
            </a:endParaRPr>
          </a:p>
          <a:p>
            <a:pPr marL="0" lvl="2" indent="0">
              <a:lnSpc>
                <a:spcPct val="80000"/>
              </a:lnSpc>
              <a:spcAft>
                <a:spcPts val="600"/>
              </a:spcAft>
              <a:buNone/>
            </a:pPr>
            <a:endParaRPr lang="en-US" sz="2000" dirty="0">
              <a:solidFill>
                <a:srgbClr val="002060"/>
              </a:solidFill>
              <a:latin typeface="Courier New" pitchFamily="49" charset="0"/>
            </a:endParaRPr>
          </a:p>
          <a:p>
            <a:pPr marL="0" lvl="2" indent="0">
              <a:lnSpc>
                <a:spcPct val="80000"/>
              </a:lnSpc>
              <a:spcAft>
                <a:spcPts val="600"/>
              </a:spcAft>
              <a:buNone/>
            </a:pPr>
            <a:endParaRPr lang="en-US" sz="2000" dirty="0" smtClean="0">
              <a:solidFill>
                <a:srgbClr val="002060"/>
              </a:solidFill>
              <a:latin typeface="Courier New" pitchFamily="49" charset="0"/>
            </a:endParaRPr>
          </a:p>
          <a:p>
            <a:pPr marL="0" lvl="2" indent="0">
              <a:lnSpc>
                <a:spcPct val="80000"/>
              </a:lnSpc>
              <a:spcAft>
                <a:spcPts val="600"/>
              </a:spcAft>
              <a:buNone/>
            </a:pPr>
            <a:endParaRPr lang="en-US" sz="2000" dirty="0" smtClean="0">
              <a:solidFill>
                <a:srgbClr val="002060"/>
              </a:solidFill>
              <a:latin typeface="Courier New" pitchFamily="49" charset="0"/>
            </a:endParaRPr>
          </a:p>
          <a:p>
            <a:pPr marL="0" lvl="2" indent="0">
              <a:lnSpc>
                <a:spcPct val="80000"/>
              </a:lnSpc>
              <a:spcAft>
                <a:spcPts val="600"/>
              </a:spcAft>
              <a:buNone/>
            </a:pPr>
            <a:r>
              <a:rPr lang="en-US" sz="2000" dirty="0" err="1" smtClean="0">
                <a:solidFill>
                  <a:srgbClr val="002060"/>
                </a:solidFill>
                <a:latin typeface="Courier New" pitchFamily="49" charset="0"/>
              </a:rPr>
              <a:t>OutputListBox</a:t>
            </a:r>
            <a:r>
              <a:rPr lang="en-US" sz="2000" dirty="0" smtClean="0">
                <a:solidFill>
                  <a:srgbClr val="002060"/>
                </a:solidFill>
                <a:latin typeface="Courier New" pitchFamily="49" charset="0"/>
              </a:rPr>
              <a:t> </a:t>
            </a:r>
            <a:r>
              <a:rPr lang="en-US" sz="2000" dirty="0">
                <a:solidFill>
                  <a:srgbClr val="002060"/>
                </a:solidFill>
                <a:latin typeface="Courier New" pitchFamily="49" charset="0"/>
              </a:rPr>
              <a:t>has a variable number of </a:t>
            </a:r>
            <a:r>
              <a:rPr lang="en-US" sz="2000" dirty="0" smtClean="0">
                <a:solidFill>
                  <a:srgbClr val="002060"/>
                </a:solidFill>
                <a:latin typeface="Courier New" pitchFamily="49" charset="0"/>
              </a:rPr>
              <a:t>arguments: (..)</a:t>
            </a:r>
            <a:endParaRPr lang="en-US" sz="2800" dirty="0"/>
          </a:p>
        </p:txBody>
      </p:sp>
      <p:sp>
        <p:nvSpPr>
          <p:cNvPr id="2" name="Oval 1"/>
          <p:cNvSpPr/>
          <p:nvPr/>
        </p:nvSpPr>
        <p:spPr>
          <a:xfrm>
            <a:off x="5181600" y="3910425"/>
            <a:ext cx="838200" cy="509175"/>
          </a:xfrm>
          <a:prstGeom prst="ellipse">
            <a:avLst/>
          </a:prstGeom>
          <a:no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4"/>
          <p:cNvGrpSpPr>
            <a:grpSpLocks/>
          </p:cNvGrpSpPr>
          <p:nvPr/>
        </p:nvGrpSpPr>
        <p:grpSpPr bwMode="auto">
          <a:xfrm>
            <a:off x="0" y="1783340"/>
            <a:ext cx="2362200" cy="2057400"/>
            <a:chOff x="192" y="1008"/>
            <a:chExt cx="1488" cy="1296"/>
          </a:xfrm>
        </p:grpSpPr>
        <p:sp>
          <p:nvSpPr>
            <p:cNvPr id="7" name="Oval 5"/>
            <p:cNvSpPr>
              <a:spLocks noChangeArrowheads="1"/>
            </p:cNvSpPr>
            <p:nvPr/>
          </p:nvSpPr>
          <p:spPr bwMode="auto">
            <a:xfrm>
              <a:off x="1056" y="2160"/>
              <a:ext cx="624" cy="144"/>
            </a:xfrm>
            <a:prstGeom prst="ellipse">
              <a:avLst/>
            </a:prstGeom>
            <a:noFill/>
            <a:ln w="28575">
              <a:solidFill>
                <a:srgbClr val="FF0000"/>
              </a:solidFill>
              <a:round/>
              <a:headEnd type="none" w="sm" len="sm"/>
              <a:tailEnd type="none" w="sm" len="sm"/>
            </a:ln>
          </p:spPr>
          <p:txBody>
            <a:bodyPr wrap="none" anchor="ctr"/>
            <a:lstStyle/>
            <a:p>
              <a:endParaRPr lang="de-DE"/>
            </a:p>
          </p:txBody>
        </p:sp>
        <p:sp>
          <p:nvSpPr>
            <p:cNvPr id="8" name="Line 6"/>
            <p:cNvSpPr>
              <a:spLocks noChangeShapeType="1"/>
            </p:cNvSpPr>
            <p:nvPr/>
          </p:nvSpPr>
          <p:spPr bwMode="auto">
            <a:xfrm flipH="1" flipV="1">
              <a:off x="816" y="1392"/>
              <a:ext cx="672" cy="768"/>
            </a:xfrm>
            <a:prstGeom prst="line">
              <a:avLst/>
            </a:prstGeom>
            <a:noFill/>
            <a:ln w="28575">
              <a:solidFill>
                <a:srgbClr val="FF0000"/>
              </a:solidFill>
              <a:round/>
              <a:headEnd type="triangle" w="lg" len="med"/>
              <a:tailEnd type="none" w="sm" len="sm"/>
            </a:ln>
          </p:spPr>
          <p:txBody>
            <a:bodyPr/>
            <a:lstStyle/>
            <a:p>
              <a:endParaRPr lang="de-DE"/>
            </a:p>
          </p:txBody>
        </p:sp>
        <p:sp>
          <p:nvSpPr>
            <p:cNvPr id="9" name="Text Box 7"/>
            <p:cNvSpPr txBox="1">
              <a:spLocks noChangeArrowheads="1"/>
            </p:cNvSpPr>
            <p:nvPr/>
          </p:nvSpPr>
          <p:spPr bwMode="auto">
            <a:xfrm>
              <a:off x="192" y="1008"/>
              <a:ext cx="1354" cy="365"/>
            </a:xfrm>
            <a:prstGeom prst="rect">
              <a:avLst/>
            </a:prstGeom>
            <a:noFill/>
            <a:ln w="12700">
              <a:noFill/>
              <a:miter lim="800000"/>
              <a:headEnd type="none" w="sm" len="sm"/>
              <a:tailEnd type="none" w="sm" len="sm"/>
            </a:ln>
          </p:spPr>
          <p:txBody>
            <a:bodyPr wrap="none">
              <a:spAutoFit/>
            </a:bodyPr>
            <a:lstStyle/>
            <a:p>
              <a:pPr algn="ctr"/>
              <a:r>
                <a:rPr lang="en-US" sz="1800" dirty="0">
                  <a:solidFill>
                    <a:schemeClr val="tx1">
                      <a:lumMod val="10000"/>
                    </a:schemeClr>
                  </a:solidFill>
                  <a:latin typeface="Verdana" pitchFamily="34" charset="0"/>
                </a:rPr>
                <a:t>Return address</a:t>
              </a:r>
            </a:p>
            <a:p>
              <a:pPr algn="ctr"/>
              <a:r>
                <a:rPr lang="en-US" sz="1400" dirty="0">
                  <a:solidFill>
                    <a:schemeClr val="tx1">
                      <a:lumMod val="10000"/>
                    </a:schemeClr>
                  </a:solidFill>
                  <a:latin typeface="Verdana" pitchFamily="34" charset="0"/>
                </a:rPr>
                <a:t>poi(ESP)</a:t>
              </a:r>
            </a:p>
          </p:txBody>
        </p:sp>
      </p:grpSp>
      <p:cxnSp>
        <p:nvCxnSpPr>
          <p:cNvPr id="4" name="Straight Arrow Connector 3"/>
          <p:cNvCxnSpPr/>
          <p:nvPr/>
        </p:nvCxnSpPr>
        <p:spPr>
          <a:xfrm flipV="1">
            <a:off x="2590800" y="4343400"/>
            <a:ext cx="2590800" cy="990600"/>
          </a:xfrm>
          <a:prstGeom prst="straightConnector1">
            <a:avLst/>
          </a:prstGeom>
          <a:ln>
            <a:solidFill>
              <a:srgbClr val="C0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422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Call Stacks – examples</a:t>
            </a:r>
          </a:p>
        </p:txBody>
      </p:sp>
      <p:sp>
        <p:nvSpPr>
          <p:cNvPr id="247811" name="Rectangle 3"/>
          <p:cNvSpPr>
            <a:spLocks noGrp="1" noChangeArrowheads="1"/>
          </p:cNvSpPr>
          <p:nvPr>
            <p:ph idx="1"/>
          </p:nvPr>
        </p:nvSpPr>
        <p:spPr>
          <a:xfrm>
            <a:off x="715488" y="1371600"/>
            <a:ext cx="8229600" cy="1600200"/>
          </a:xfrm>
        </p:spPr>
        <p:txBody>
          <a:bodyPr>
            <a:normAutofit/>
          </a:bodyPr>
          <a:lstStyle/>
          <a:p>
            <a:pPr>
              <a:lnSpc>
                <a:spcPct val="90000"/>
              </a:lnSpc>
            </a:pPr>
            <a:r>
              <a:rPr lang="en-US" sz="2000" dirty="0"/>
              <a:t>what are the arguments?</a:t>
            </a:r>
          </a:p>
          <a:p>
            <a:pPr>
              <a:lnSpc>
                <a:spcPct val="90000"/>
              </a:lnSpc>
            </a:pPr>
            <a:r>
              <a:rPr lang="en-US" sz="2000" dirty="0"/>
              <a:t>KB Command –displays the first 3 Arguments -&gt;</a:t>
            </a:r>
            <a:r>
              <a:rPr lang="en-US" sz="2000" dirty="0">
                <a:solidFill>
                  <a:srgbClr val="C00000"/>
                </a:solidFill>
              </a:rPr>
              <a:t>DWORDs</a:t>
            </a:r>
            <a:r>
              <a:rPr lang="en-US" sz="2000" dirty="0"/>
              <a:t> on the stack </a:t>
            </a:r>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000" dirty="0"/>
          </a:p>
          <a:p>
            <a:pPr>
              <a:lnSpc>
                <a:spcPct val="90000"/>
              </a:lnSpc>
            </a:pPr>
            <a:endParaRPr lang="en-US" sz="2800" dirty="0"/>
          </a:p>
        </p:txBody>
      </p:sp>
      <p:pic>
        <p:nvPicPr>
          <p:cNvPr id="247812" name="Picture 4"/>
          <p:cNvPicPr>
            <a:picLocks noChangeAspect="1" noChangeArrowheads="1"/>
          </p:cNvPicPr>
          <p:nvPr/>
        </p:nvPicPr>
        <p:blipFill>
          <a:blip r:embed="rId2" cstate="print"/>
          <a:srcRect/>
          <a:stretch>
            <a:fillRect/>
          </a:stretch>
        </p:blipFill>
        <p:spPr bwMode="auto">
          <a:xfrm>
            <a:off x="229037" y="2743200"/>
            <a:ext cx="8990725" cy="2209799"/>
          </a:xfrm>
          <a:prstGeom prst="rect">
            <a:avLst/>
          </a:prstGeom>
          <a:noFill/>
          <a:ln w="9525">
            <a:noFill/>
            <a:miter lim="800000"/>
            <a:headEnd/>
            <a:tailEnd/>
          </a:ln>
        </p:spPr>
      </p:pic>
      <p:sp>
        <p:nvSpPr>
          <p:cNvPr id="7" name="Oval 6"/>
          <p:cNvSpPr/>
          <p:nvPr/>
        </p:nvSpPr>
        <p:spPr bwMode="auto">
          <a:xfrm>
            <a:off x="3429000" y="4114800"/>
            <a:ext cx="1295400" cy="3810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solidFill>
                <a:srgbClr val="FF0000"/>
              </a:solidFill>
              <a:effectLst>
                <a:outerShdw blurRad="38100" dist="38100" dir="2700000" algn="tl">
                  <a:srgbClr val="000000">
                    <a:alpha val="43137"/>
                  </a:srgbClr>
                </a:outerShdw>
              </a:effectLst>
              <a:latin typeface="Arial" charset="0"/>
            </a:endParaRPr>
          </a:p>
        </p:txBody>
      </p:sp>
    </p:spTree>
    <p:extLst>
      <p:ext uri="{BB962C8B-B14F-4D97-AF65-F5344CB8AC3E}">
        <p14:creationId xmlns:p14="http://schemas.microsoft.com/office/powerpoint/2010/main" val="88382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8836" name="Rectangle 4"/>
          <p:cNvSpPr>
            <a:spLocks noGrp="1" noChangeArrowheads="1"/>
          </p:cNvSpPr>
          <p:nvPr>
            <p:ph type="title"/>
          </p:nvPr>
        </p:nvSpPr>
        <p:spPr>
          <a:noFill/>
          <a:ln/>
        </p:spPr>
        <p:txBody>
          <a:bodyPr>
            <a:normAutofit/>
          </a:bodyPr>
          <a:lstStyle/>
          <a:p>
            <a:r>
              <a:rPr lang="en-US" sz="3200" dirty="0"/>
              <a:t>Call Stacks – examples</a:t>
            </a:r>
          </a:p>
        </p:txBody>
      </p:sp>
      <p:sp>
        <p:nvSpPr>
          <p:cNvPr id="248835" name="Rectangle 3"/>
          <p:cNvSpPr>
            <a:spLocks noGrp="1" noChangeArrowheads="1"/>
          </p:cNvSpPr>
          <p:nvPr>
            <p:ph idx="1"/>
          </p:nvPr>
        </p:nvSpPr>
        <p:spPr>
          <a:xfrm>
            <a:off x="762000" y="1295400"/>
            <a:ext cx="8229600" cy="4114800"/>
          </a:xfrm>
        </p:spPr>
        <p:txBody>
          <a:bodyPr/>
          <a:lstStyle/>
          <a:p>
            <a:r>
              <a:rPr lang="en-US" sz="2400" dirty="0"/>
              <a:t>KN adds the frame number to the display </a:t>
            </a:r>
          </a:p>
          <a:p>
            <a:endParaRPr lang="en-US" sz="2400" dirty="0"/>
          </a:p>
          <a:p>
            <a:endParaRPr lang="en-US" sz="2400" dirty="0"/>
          </a:p>
          <a:p>
            <a:endParaRPr lang="en-US" sz="2400" dirty="0"/>
          </a:p>
          <a:p>
            <a:endParaRPr lang="en-US" sz="2400" dirty="0"/>
          </a:p>
          <a:p>
            <a:endParaRPr lang="en-US" sz="2400" dirty="0"/>
          </a:p>
          <a:p>
            <a:pPr marL="0" lvl="1" indent="0">
              <a:buNone/>
            </a:pPr>
            <a:r>
              <a:rPr lang="en-US" sz="2400" dirty="0" smtClean="0"/>
              <a:t>options </a:t>
            </a:r>
            <a:r>
              <a:rPr lang="en-US" sz="2400" dirty="0"/>
              <a:t>can be chained together to get the desired results.</a:t>
            </a:r>
          </a:p>
        </p:txBody>
      </p:sp>
      <p:pic>
        <p:nvPicPr>
          <p:cNvPr id="248837" name="Picture 5"/>
          <p:cNvPicPr>
            <a:picLocks noChangeAspect="1" noChangeArrowheads="1"/>
          </p:cNvPicPr>
          <p:nvPr/>
        </p:nvPicPr>
        <p:blipFill>
          <a:blip r:embed="rId2" cstate="print"/>
          <a:srcRect/>
          <a:stretch>
            <a:fillRect/>
          </a:stretch>
        </p:blipFill>
        <p:spPr bwMode="auto">
          <a:xfrm>
            <a:off x="76199" y="1904999"/>
            <a:ext cx="8987247" cy="2209801"/>
          </a:xfrm>
          <a:prstGeom prst="rect">
            <a:avLst/>
          </a:prstGeom>
          <a:noFill/>
          <a:ln w="9525">
            <a:noFill/>
            <a:miter lim="800000"/>
            <a:headEnd/>
            <a:tailEnd/>
          </a:ln>
        </p:spPr>
      </p:pic>
      <p:grpSp>
        <p:nvGrpSpPr>
          <p:cNvPr id="6" name="Gruppieren 3"/>
          <p:cNvGrpSpPr/>
          <p:nvPr/>
        </p:nvGrpSpPr>
        <p:grpSpPr>
          <a:xfrm>
            <a:off x="-105207" y="5294139"/>
            <a:ext cx="1813861" cy="1586163"/>
            <a:chOff x="-107355" y="5410200"/>
            <a:chExt cx="1859955" cy="1447800"/>
          </a:xfrm>
        </p:grpSpPr>
        <p:sp>
          <p:nvSpPr>
            <p:cNvPr id="7" name="Rechtwinkliges Dreieck 4"/>
            <p:cNvSpPr/>
            <p:nvPr/>
          </p:nvSpPr>
          <p:spPr bwMode="auto">
            <a:xfrm>
              <a:off x="0" y="5410200"/>
              <a:ext cx="1752600" cy="1447800"/>
            </a:xfrm>
            <a:prstGeom prst="rtTriangl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charset="0"/>
              </a:endParaRPr>
            </a:p>
          </p:txBody>
        </p:sp>
        <p:sp>
          <p:nvSpPr>
            <p:cNvPr id="8" name="Textfeld 5"/>
            <p:cNvSpPr txBox="1"/>
            <p:nvPr/>
          </p:nvSpPr>
          <p:spPr>
            <a:xfrm rot="2633674">
              <a:off x="-107355" y="6055745"/>
              <a:ext cx="15744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smtClean="0">
                  <a:ln>
                    <a:noFill/>
                  </a:ln>
                  <a:solidFill>
                    <a:sysClr val="windowText" lastClr="000000"/>
                  </a:solidFill>
                  <a:effectLst/>
                  <a:uLnTx/>
                  <a:uFillTx/>
                </a:rPr>
                <a:t>not </a:t>
              </a:r>
              <a:r>
                <a:rPr kumimoji="0" lang="de-DE" sz="2000" b="0" i="0" u="none" strike="noStrike" kern="0" cap="none" spc="0" normalizeH="0" baseline="0" noProof="0" dirty="0" err="1" smtClean="0">
                  <a:ln>
                    <a:noFill/>
                  </a:ln>
                  <a:solidFill>
                    <a:sysClr val="windowText" lastClr="000000"/>
                  </a:solidFill>
                  <a:effectLst/>
                  <a:uLnTx/>
                  <a:uFillTx/>
                </a:rPr>
                <a:t>presented</a:t>
              </a:r>
              <a:endParaRPr kumimoji="0" lang="de-DE" sz="2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347057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 Overview</a:t>
            </a:r>
            <a:endParaRPr lang="en-US" dirty="0"/>
          </a:p>
        </p:txBody>
      </p:sp>
      <p:sp>
        <p:nvSpPr>
          <p:cNvPr id="3" name="Content Placeholder 2"/>
          <p:cNvSpPr>
            <a:spLocks noGrp="1"/>
          </p:cNvSpPr>
          <p:nvPr>
            <p:ph idx="1"/>
          </p:nvPr>
        </p:nvSpPr>
        <p:spPr/>
        <p:txBody>
          <a:bodyPr/>
          <a:lstStyle/>
          <a:p>
            <a:r>
              <a:rPr lang="en-US" dirty="0" smtClean="0"/>
              <a:t>Introduction to Debugging</a:t>
            </a:r>
            <a:endParaRPr lang="en-US" dirty="0"/>
          </a:p>
        </p:txBody>
      </p:sp>
      <p:sp>
        <p:nvSpPr>
          <p:cNvPr id="4" name="Text Placeholder 3"/>
          <p:cNvSpPr>
            <a:spLocks noGrp="1"/>
          </p:cNvSpPr>
          <p:nvPr>
            <p:ph type="body" sz="quarter" idx="13"/>
          </p:nvPr>
        </p:nvSpPr>
        <p:spPr/>
        <p:txBody>
          <a:bodyPr/>
          <a:lstStyle/>
          <a:p>
            <a:pPr>
              <a:lnSpc>
                <a:spcPct val="150000"/>
              </a:lnSpc>
            </a:pPr>
            <a:r>
              <a:rPr lang="en-US" sz="2000" dirty="0" smtClean="0"/>
              <a:t>Problems </a:t>
            </a:r>
            <a:r>
              <a:rPr lang="en-US" sz="2000" dirty="0"/>
              <a:t>in </a:t>
            </a:r>
            <a:r>
              <a:rPr lang="en-US" sz="2000" dirty="0" smtClean="0"/>
              <a:t>Production</a:t>
            </a:r>
          </a:p>
          <a:p>
            <a:pPr>
              <a:lnSpc>
                <a:spcPct val="150000"/>
              </a:lnSpc>
            </a:pPr>
            <a:r>
              <a:rPr lang="en-US" sz="2000" dirty="0" smtClean="0"/>
              <a:t>Challenges in debugging Production issues</a:t>
            </a:r>
            <a:endParaRPr lang="en-US" sz="2000" dirty="0"/>
          </a:p>
          <a:p>
            <a:pPr>
              <a:lnSpc>
                <a:spcPct val="150000"/>
              </a:lnSpc>
            </a:pPr>
            <a:r>
              <a:rPr lang="en-US" sz="2000" dirty="0"/>
              <a:t>Production Environment Debugging Timeline</a:t>
            </a:r>
          </a:p>
          <a:p>
            <a:pPr>
              <a:lnSpc>
                <a:spcPct val="150000"/>
              </a:lnSpc>
            </a:pPr>
            <a:r>
              <a:rPr lang="en-US" sz="2000" dirty="0"/>
              <a:t>Tools for .NET </a:t>
            </a:r>
            <a:r>
              <a:rPr lang="en-US" sz="2000" dirty="0" smtClean="0"/>
              <a:t>Debugging</a:t>
            </a:r>
          </a:p>
          <a:p>
            <a:pPr>
              <a:lnSpc>
                <a:spcPct val="150000"/>
              </a:lnSpc>
            </a:pPr>
            <a:r>
              <a:rPr lang="en-US" sz="2000" dirty="0" smtClean="0"/>
              <a:t>Son of Strike (SOS)</a:t>
            </a:r>
            <a:endParaRPr lang="en-US" sz="2000" dirty="0"/>
          </a:p>
          <a:p>
            <a:pPr>
              <a:lnSpc>
                <a:spcPct val="150000"/>
              </a:lnSpc>
            </a:pPr>
            <a:r>
              <a:rPr lang="en-US" sz="2000" dirty="0"/>
              <a:t>Review</a:t>
            </a:r>
          </a:p>
          <a:p>
            <a:pPr marL="0" indent="0">
              <a:buNone/>
            </a:pPr>
            <a:endParaRPr lang="en-US" dirty="0"/>
          </a:p>
        </p:txBody>
      </p:sp>
    </p:spTree>
    <p:extLst>
      <p:ext uri="{BB962C8B-B14F-4D97-AF65-F5344CB8AC3E}">
        <p14:creationId xmlns:p14="http://schemas.microsoft.com/office/powerpoint/2010/main" val="1156411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5650" name="Rectangle 2"/>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55651" name="Rectangle 3"/>
          <p:cNvSpPr>
            <a:spLocks noChangeArrowheads="1"/>
          </p:cNvSpPr>
          <p:nvPr/>
        </p:nvSpPr>
        <p:spPr bwMode="auto">
          <a:xfrm>
            <a:off x="914400" y="0"/>
            <a:ext cx="8418513" cy="838200"/>
          </a:xfrm>
          <a:prstGeom prst="rect">
            <a:avLst/>
          </a:prstGeom>
          <a:noFill/>
          <a:ln w="9525">
            <a:noFill/>
            <a:miter lim="800000"/>
            <a:headEnd/>
            <a:tailEnd/>
          </a:ln>
          <a:effectLst/>
        </p:spPr>
        <p:txBody>
          <a:bodyPr anchor="ctr"/>
          <a:lstStyle/>
          <a:p>
            <a:pPr defTabSz="457200"/>
            <a:r>
              <a:rPr lang="en-US" sz="3200" dirty="0">
                <a:solidFill>
                  <a:srgbClr val="000000"/>
                </a:solidFill>
                <a:latin typeface="+mj-lt"/>
                <a:ea typeface="+mj-ea"/>
                <a:cs typeface="+mj-cs"/>
              </a:rPr>
              <a:t>View Registers and Assembly</a:t>
            </a:r>
          </a:p>
        </p:txBody>
      </p:sp>
      <p:pic>
        <p:nvPicPr>
          <p:cNvPr id="155655" name="Picture 7"/>
          <p:cNvPicPr>
            <a:picLocks noChangeAspect="1" noChangeArrowheads="1"/>
          </p:cNvPicPr>
          <p:nvPr/>
        </p:nvPicPr>
        <p:blipFill>
          <a:blip r:embed="rId3" cstate="print"/>
          <a:srcRect/>
          <a:stretch>
            <a:fillRect/>
          </a:stretch>
        </p:blipFill>
        <p:spPr bwMode="auto">
          <a:xfrm>
            <a:off x="140525" y="1256734"/>
            <a:ext cx="8502732" cy="2091239"/>
          </a:xfrm>
          <a:prstGeom prst="rect">
            <a:avLst/>
          </a:prstGeom>
          <a:noFill/>
          <a:ln w="9525">
            <a:noFill/>
            <a:miter lim="800000"/>
            <a:headEnd/>
            <a:tailEnd/>
          </a:ln>
        </p:spPr>
      </p:pic>
      <p:pic>
        <p:nvPicPr>
          <p:cNvPr id="155656" name="Picture 8"/>
          <p:cNvPicPr>
            <a:picLocks noChangeAspect="1" noChangeArrowheads="1"/>
          </p:cNvPicPr>
          <p:nvPr/>
        </p:nvPicPr>
        <p:blipFill rotWithShape="1">
          <a:blip r:embed="rId4" cstate="print"/>
          <a:srcRect t="17403"/>
          <a:stretch/>
        </p:blipFill>
        <p:spPr bwMode="auto">
          <a:xfrm>
            <a:off x="2975264" y="4259284"/>
            <a:ext cx="6193476" cy="2590799"/>
          </a:xfrm>
          <a:prstGeom prst="rect">
            <a:avLst/>
          </a:prstGeom>
          <a:noFill/>
          <a:ln w="9525">
            <a:noFill/>
            <a:miter lim="800000"/>
            <a:headEnd/>
            <a:tailEnd/>
          </a:ln>
        </p:spPr>
      </p:pic>
      <p:sp>
        <p:nvSpPr>
          <p:cNvPr id="155657" name="Oval 9"/>
          <p:cNvSpPr>
            <a:spLocks noChangeArrowheads="1"/>
          </p:cNvSpPr>
          <p:nvPr/>
        </p:nvSpPr>
        <p:spPr bwMode="auto">
          <a:xfrm>
            <a:off x="5739740" y="5458691"/>
            <a:ext cx="2514600" cy="304800"/>
          </a:xfrm>
          <a:prstGeom prst="ellipse">
            <a:avLst/>
          </a:prstGeom>
          <a:noFill/>
          <a:ln w="28575">
            <a:solidFill>
              <a:srgbClr val="CC0066"/>
            </a:solidFill>
            <a:round/>
            <a:headEnd type="none" w="sm" len="sm"/>
            <a:tailEnd type="none" w="sm" len="sm"/>
          </a:ln>
          <a:effectLst/>
        </p:spPr>
        <p:txBody>
          <a:bodyPr wrap="none" anchor="ctr"/>
          <a:lstStyle/>
          <a:p>
            <a:endParaRPr lang="en-US"/>
          </a:p>
        </p:txBody>
      </p:sp>
      <p:sp>
        <p:nvSpPr>
          <p:cNvPr id="155658" name="Oval 10"/>
          <p:cNvSpPr>
            <a:spLocks noChangeArrowheads="1"/>
          </p:cNvSpPr>
          <p:nvPr/>
        </p:nvSpPr>
        <p:spPr bwMode="auto">
          <a:xfrm>
            <a:off x="0" y="2302356"/>
            <a:ext cx="1752600" cy="517044"/>
          </a:xfrm>
          <a:prstGeom prst="ellipse">
            <a:avLst/>
          </a:prstGeom>
          <a:noFill/>
          <a:ln w="38100">
            <a:solidFill>
              <a:schemeClr val="accent2"/>
            </a:solidFill>
            <a:round/>
            <a:headEnd type="none" w="sm" len="sm"/>
            <a:tailEnd type="none" w="sm" len="sm"/>
          </a:ln>
          <a:effectLst/>
        </p:spPr>
        <p:txBody>
          <a:bodyPr wrap="none" anchor="ctr"/>
          <a:lstStyle/>
          <a:p>
            <a:endParaRPr lang="en-US"/>
          </a:p>
        </p:txBody>
      </p:sp>
      <p:sp>
        <p:nvSpPr>
          <p:cNvPr id="155659" name="Oval 11"/>
          <p:cNvSpPr>
            <a:spLocks noChangeArrowheads="1"/>
          </p:cNvSpPr>
          <p:nvPr/>
        </p:nvSpPr>
        <p:spPr bwMode="auto">
          <a:xfrm>
            <a:off x="2764971" y="5458691"/>
            <a:ext cx="2971800" cy="304800"/>
          </a:xfrm>
          <a:prstGeom prst="ellipse">
            <a:avLst/>
          </a:prstGeom>
          <a:noFill/>
          <a:ln w="28575">
            <a:solidFill>
              <a:schemeClr val="accent2"/>
            </a:solidFill>
            <a:round/>
            <a:headEnd type="none" w="sm" len="sm"/>
            <a:tailEnd type="none" w="sm" len="sm"/>
          </a:ln>
          <a:effectLst/>
        </p:spPr>
        <p:txBody>
          <a:bodyPr wrap="none" anchor="ctr"/>
          <a:lstStyle/>
          <a:p>
            <a:endParaRPr lang="en-US"/>
          </a:p>
        </p:txBody>
      </p:sp>
      <p:sp>
        <p:nvSpPr>
          <p:cNvPr id="155660" name="Oval 12"/>
          <p:cNvSpPr>
            <a:spLocks noChangeArrowheads="1"/>
          </p:cNvSpPr>
          <p:nvPr/>
        </p:nvSpPr>
        <p:spPr bwMode="auto">
          <a:xfrm>
            <a:off x="2819400" y="2090112"/>
            <a:ext cx="1584366" cy="424488"/>
          </a:xfrm>
          <a:prstGeom prst="ellipse">
            <a:avLst/>
          </a:prstGeom>
          <a:noFill/>
          <a:ln w="28575">
            <a:solidFill>
              <a:srgbClr val="CC0066"/>
            </a:solidFill>
            <a:round/>
            <a:headEnd type="none" w="sm" len="sm"/>
            <a:tailEnd type="none" w="sm" len="sm"/>
          </a:ln>
          <a:effectLst/>
        </p:spPr>
        <p:txBody>
          <a:bodyPr wrap="none" anchor="ctr"/>
          <a:lstStyle/>
          <a:p>
            <a:endParaRPr lang="en-US"/>
          </a:p>
        </p:txBody>
      </p:sp>
      <p:sp>
        <p:nvSpPr>
          <p:cNvPr id="155654" name="Rectangle 6"/>
          <p:cNvSpPr>
            <a:spLocks noGrp="1" noChangeArrowheads="1"/>
          </p:cNvSpPr>
          <p:nvPr>
            <p:ph idx="1"/>
          </p:nvPr>
        </p:nvSpPr>
        <p:spPr>
          <a:xfrm>
            <a:off x="914400" y="762000"/>
            <a:ext cx="7848600" cy="4745915"/>
          </a:xfrm>
          <a:noFill/>
          <a:ln/>
        </p:spPr>
        <p:txBody>
          <a:bodyPr/>
          <a:lstStyle/>
          <a:p>
            <a:pPr>
              <a:lnSpc>
                <a:spcPct val="90000"/>
              </a:lnSpc>
            </a:pPr>
            <a:r>
              <a:rPr lang="en-US" sz="2400" dirty="0"/>
              <a:t>View </a:t>
            </a:r>
            <a:r>
              <a:rPr lang="en-US" sz="2400" dirty="0" smtClean="0"/>
              <a:t>Registers </a:t>
            </a:r>
            <a:r>
              <a:rPr lang="en-US" sz="2400" b="0" dirty="0" smtClean="0">
                <a:solidFill>
                  <a:schemeClr val="tx1">
                    <a:lumMod val="10000"/>
                  </a:schemeClr>
                </a:solidFill>
              </a:rPr>
              <a:t>R</a:t>
            </a:r>
            <a:r>
              <a:rPr lang="en-US" sz="2400" dirty="0" smtClean="0"/>
              <a:t> </a:t>
            </a:r>
            <a:r>
              <a:rPr lang="en-US" sz="2400" dirty="0"/>
              <a:t>command – CDB/</a:t>
            </a:r>
            <a:r>
              <a:rPr lang="en-US" sz="2400" dirty="0" err="1"/>
              <a:t>Windbg</a:t>
            </a: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a:p>
          <a:p>
            <a:pPr lvl="1">
              <a:lnSpc>
                <a:spcPct val="90000"/>
              </a:lnSpc>
            </a:pPr>
            <a:endParaRPr lang="en-US" sz="2400" dirty="0"/>
          </a:p>
          <a:p>
            <a:pPr>
              <a:lnSpc>
                <a:spcPct val="90000"/>
              </a:lnSpc>
            </a:pPr>
            <a:endParaRPr lang="en-US" sz="2400" dirty="0" smtClean="0"/>
          </a:p>
          <a:p>
            <a:pPr>
              <a:lnSpc>
                <a:spcPct val="90000"/>
              </a:lnSpc>
            </a:pPr>
            <a:r>
              <a:rPr lang="en-US" sz="2400" dirty="0" smtClean="0"/>
              <a:t>Disassembly</a:t>
            </a:r>
            <a:endParaRPr lang="en-US" sz="2400" dirty="0"/>
          </a:p>
          <a:p>
            <a:pPr marL="0" lvl="1" indent="0">
              <a:lnSpc>
                <a:spcPct val="90000"/>
              </a:lnSpc>
              <a:buNone/>
            </a:pPr>
            <a:endParaRPr lang="en-US" sz="2000" dirty="0" smtClean="0"/>
          </a:p>
          <a:p>
            <a:pPr marL="0" lvl="1" indent="0">
              <a:lnSpc>
                <a:spcPct val="90000"/>
              </a:lnSpc>
              <a:buNone/>
            </a:pPr>
            <a:r>
              <a:rPr lang="en-US" sz="2000" b="0" dirty="0" smtClean="0">
                <a:solidFill>
                  <a:schemeClr val="tx1">
                    <a:lumMod val="10000"/>
                  </a:schemeClr>
                </a:solidFill>
              </a:rPr>
              <a:t>U &lt;address&gt; </a:t>
            </a:r>
          </a:p>
          <a:p>
            <a:pPr marL="0" lvl="1" indent="0">
              <a:lnSpc>
                <a:spcPct val="90000"/>
              </a:lnSpc>
              <a:buNone/>
            </a:pPr>
            <a:r>
              <a:rPr lang="en-US" sz="2000" b="0" dirty="0" err="1" smtClean="0">
                <a:solidFill>
                  <a:schemeClr val="tx1">
                    <a:lumMod val="10000"/>
                  </a:schemeClr>
                </a:solidFill>
              </a:rPr>
              <a:t>Uf</a:t>
            </a:r>
            <a:r>
              <a:rPr lang="en-US" sz="2000" b="0" dirty="0" smtClean="0">
                <a:solidFill>
                  <a:schemeClr val="tx1">
                    <a:lumMod val="10000"/>
                  </a:schemeClr>
                </a:solidFill>
              </a:rPr>
              <a:t> &lt;function&gt;</a:t>
            </a:r>
            <a:endParaRPr lang="en-US" sz="2000" dirty="0">
              <a:solidFill>
                <a:schemeClr val="tx1">
                  <a:lumMod val="10000"/>
                </a:schemeClr>
              </a:solidFill>
            </a:endParaRPr>
          </a:p>
        </p:txBody>
      </p:sp>
      <p:grpSp>
        <p:nvGrpSpPr>
          <p:cNvPr id="11" name="Gruppieren 3"/>
          <p:cNvGrpSpPr/>
          <p:nvPr/>
        </p:nvGrpSpPr>
        <p:grpSpPr>
          <a:xfrm>
            <a:off x="-105207" y="5294139"/>
            <a:ext cx="1813861" cy="1586163"/>
            <a:chOff x="-107355" y="5410200"/>
            <a:chExt cx="1859955" cy="1447800"/>
          </a:xfrm>
        </p:grpSpPr>
        <p:sp>
          <p:nvSpPr>
            <p:cNvPr id="12" name="Rechtwinkliges Dreieck 4"/>
            <p:cNvSpPr/>
            <p:nvPr/>
          </p:nvSpPr>
          <p:spPr bwMode="auto">
            <a:xfrm>
              <a:off x="0" y="5410200"/>
              <a:ext cx="1752600" cy="1447800"/>
            </a:xfrm>
            <a:prstGeom prst="rtTriangl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charset="0"/>
              </a:endParaRPr>
            </a:p>
          </p:txBody>
        </p:sp>
        <p:sp>
          <p:nvSpPr>
            <p:cNvPr id="13" name="Textfeld 5"/>
            <p:cNvSpPr txBox="1"/>
            <p:nvPr/>
          </p:nvSpPr>
          <p:spPr>
            <a:xfrm rot="2633674">
              <a:off x="-107355" y="6055745"/>
              <a:ext cx="15744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smtClean="0">
                  <a:ln>
                    <a:noFill/>
                  </a:ln>
                  <a:solidFill>
                    <a:sysClr val="windowText" lastClr="000000"/>
                  </a:solidFill>
                  <a:effectLst/>
                  <a:uLnTx/>
                  <a:uFillTx/>
                </a:rPr>
                <a:t>not </a:t>
              </a:r>
              <a:r>
                <a:rPr kumimoji="0" lang="de-DE" sz="2000" b="0" i="0" u="none" strike="noStrike" kern="0" cap="none" spc="0" normalizeH="0" baseline="0" noProof="0" dirty="0" err="1" smtClean="0">
                  <a:ln>
                    <a:noFill/>
                  </a:ln>
                  <a:solidFill>
                    <a:sysClr val="windowText" lastClr="000000"/>
                  </a:solidFill>
                  <a:effectLst/>
                  <a:uLnTx/>
                  <a:uFillTx/>
                </a:rPr>
                <a:t>presented</a:t>
              </a:r>
              <a:endParaRPr kumimoji="0" lang="de-DE" sz="2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23285723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1026"/>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6" name="Rectangle 4"/>
          <p:cNvSpPr>
            <a:spLocks noGrp="1" noChangeArrowheads="1"/>
          </p:cNvSpPr>
          <p:nvPr>
            <p:ph type="title"/>
          </p:nvPr>
        </p:nvSpPr>
        <p:spPr>
          <a:noFill/>
          <a:ln/>
        </p:spPr>
        <p:txBody>
          <a:bodyPr>
            <a:normAutofit fontScale="90000"/>
          </a:bodyPr>
          <a:lstStyle/>
          <a:p>
            <a:r>
              <a:rPr lang="en-US" sz="3200" dirty="0" smtClean="0"/>
              <a:t>Examine/Modify </a:t>
            </a:r>
            <a:r>
              <a:rPr lang="en-US" sz="3200" dirty="0"/>
              <a:t>Memory</a:t>
            </a:r>
            <a:br>
              <a:rPr lang="en-US" sz="3200" dirty="0"/>
            </a:br>
            <a:endParaRPr lang="en-US" sz="3200" dirty="0"/>
          </a:p>
        </p:txBody>
      </p:sp>
      <p:sp>
        <p:nvSpPr>
          <p:cNvPr id="163847" name="Rectangle 1031"/>
          <p:cNvSpPr>
            <a:spLocks noGrp="1" noChangeArrowheads="1"/>
          </p:cNvSpPr>
          <p:nvPr>
            <p:ph type="body" sz="quarter" idx="13"/>
          </p:nvPr>
        </p:nvSpPr>
        <p:spPr>
          <a:xfrm>
            <a:off x="990600" y="1315906"/>
            <a:ext cx="7781040" cy="4530360"/>
          </a:xfrm>
          <a:noFill/>
          <a:ln/>
        </p:spPr>
        <p:txBody>
          <a:bodyPr/>
          <a:lstStyle/>
          <a:p>
            <a:pPr marL="0" lvl="1" indent="0">
              <a:spcAft>
                <a:spcPts val="1200"/>
              </a:spcAft>
              <a:buNone/>
            </a:pPr>
            <a:r>
              <a:rPr lang="hu-HU" sz="2400" b="1" dirty="0"/>
              <a:t>d</a:t>
            </a:r>
            <a:r>
              <a:rPr lang="en-US" sz="2400" b="1" dirty="0" smtClean="0"/>
              <a:t> </a:t>
            </a:r>
            <a:r>
              <a:rPr lang="en-US" sz="2400" b="1" dirty="0"/>
              <a:t>commands – display address or address </a:t>
            </a:r>
            <a:r>
              <a:rPr lang="en-US" sz="2400" b="1" dirty="0" smtClean="0"/>
              <a:t>range</a:t>
            </a:r>
            <a:endParaRPr lang="hu-HU" sz="2400" b="1" dirty="0" smtClean="0"/>
          </a:p>
          <a:p>
            <a:pPr marL="0" lvl="1" indent="0">
              <a:lnSpc>
                <a:spcPct val="60000"/>
              </a:lnSpc>
              <a:spcAft>
                <a:spcPts val="600"/>
              </a:spcAft>
              <a:buNone/>
            </a:pPr>
            <a:r>
              <a:rPr lang="en-US" sz="2200" dirty="0" err="1" smtClean="0"/>
              <a:t>dd</a:t>
            </a:r>
            <a:r>
              <a:rPr lang="en-US" sz="2200" dirty="0" smtClean="0"/>
              <a:t> </a:t>
            </a:r>
            <a:r>
              <a:rPr lang="en-US" sz="2200" dirty="0"/>
              <a:t>– display double words (</a:t>
            </a:r>
            <a:r>
              <a:rPr lang="en-US" sz="2200" dirty="0" smtClean="0"/>
              <a:t>DWORDS/4 bytes) </a:t>
            </a:r>
            <a:endParaRPr lang="en-US" sz="2200" dirty="0"/>
          </a:p>
          <a:p>
            <a:pPr marL="0" lvl="1" indent="0">
              <a:lnSpc>
                <a:spcPct val="60000"/>
              </a:lnSpc>
              <a:spcAft>
                <a:spcPts val="600"/>
              </a:spcAft>
              <a:buNone/>
            </a:pPr>
            <a:r>
              <a:rPr lang="en-US" sz="2200" dirty="0"/>
              <a:t>dc – display double words and ASCII </a:t>
            </a:r>
            <a:r>
              <a:rPr lang="en-US" sz="2200" dirty="0" smtClean="0"/>
              <a:t>values, poi(char* address)</a:t>
            </a:r>
            <a:endParaRPr lang="en-US" sz="2200" dirty="0"/>
          </a:p>
          <a:p>
            <a:pPr marL="0" lvl="1" indent="0">
              <a:lnSpc>
                <a:spcPct val="60000"/>
              </a:lnSpc>
              <a:spcAft>
                <a:spcPts val="600"/>
              </a:spcAft>
              <a:buNone/>
            </a:pPr>
            <a:r>
              <a:rPr lang="en-US" sz="2200" dirty="0" err="1"/>
              <a:t>da</a:t>
            </a:r>
            <a:r>
              <a:rPr lang="en-US" sz="2200" dirty="0"/>
              <a:t> – display ASCII value</a:t>
            </a:r>
          </a:p>
          <a:p>
            <a:pPr marL="0" lvl="1" indent="0">
              <a:lnSpc>
                <a:spcPct val="60000"/>
              </a:lnSpc>
              <a:spcAft>
                <a:spcPts val="600"/>
              </a:spcAft>
              <a:buNone/>
            </a:pPr>
            <a:r>
              <a:rPr lang="en-US" sz="2200" dirty="0"/>
              <a:t>du – display Unicode value</a:t>
            </a:r>
          </a:p>
          <a:p>
            <a:pPr marL="0" lvl="1" indent="0">
              <a:lnSpc>
                <a:spcPct val="60000"/>
              </a:lnSpc>
              <a:spcAft>
                <a:spcPts val="600"/>
              </a:spcAft>
              <a:buNone/>
            </a:pPr>
            <a:r>
              <a:rPr lang="en-US" sz="2200" dirty="0" err="1"/>
              <a:t>dp</a:t>
            </a:r>
            <a:r>
              <a:rPr lang="en-US" sz="2200" dirty="0"/>
              <a:t> – display pointer (64Bit on 64Bit target)</a:t>
            </a:r>
          </a:p>
          <a:p>
            <a:pPr marL="0" lvl="1" indent="0">
              <a:lnSpc>
                <a:spcPct val="60000"/>
              </a:lnSpc>
              <a:spcAft>
                <a:spcPts val="600"/>
              </a:spcAft>
              <a:buNone/>
            </a:pPr>
            <a:r>
              <a:rPr lang="en-US" sz="2200" dirty="0" err="1" smtClean="0"/>
              <a:t>ed</a:t>
            </a:r>
            <a:r>
              <a:rPr lang="en-US" sz="2200" dirty="0" smtClean="0"/>
              <a:t> </a:t>
            </a:r>
            <a:r>
              <a:rPr lang="en-US" sz="2200" dirty="0"/>
              <a:t>– edit memory (ex.  </a:t>
            </a:r>
            <a:r>
              <a:rPr lang="en-US" sz="2200" dirty="0" err="1"/>
              <a:t>ed</a:t>
            </a:r>
            <a:r>
              <a:rPr lang="en-US" sz="2200" dirty="0"/>
              <a:t> 0x23478924 10</a:t>
            </a:r>
            <a:r>
              <a:rPr lang="en-US" sz="2200" dirty="0" smtClean="0"/>
              <a:t>)</a:t>
            </a:r>
          </a:p>
          <a:p>
            <a:pPr marL="0" lvl="1" indent="0">
              <a:lnSpc>
                <a:spcPct val="60000"/>
              </a:lnSpc>
              <a:buNone/>
            </a:pPr>
            <a:endParaRPr lang="en-US" sz="2200" dirty="0"/>
          </a:p>
          <a:p>
            <a:pPr marL="0" lvl="1" indent="0">
              <a:buNone/>
            </a:pPr>
            <a:r>
              <a:rPr lang="en-US" sz="2400" b="0" dirty="0" smtClean="0"/>
              <a:t>? </a:t>
            </a:r>
            <a:r>
              <a:rPr lang="en-US" sz="2400" dirty="0"/>
              <a:t>– expression </a:t>
            </a:r>
            <a:r>
              <a:rPr lang="en-US" sz="2400" dirty="0" smtClean="0"/>
              <a:t>evaluator, ?n0 converts decimal to Hex</a:t>
            </a:r>
            <a:endParaRPr lang="en-US" dirty="0">
              <a:latin typeface="Courier New" pitchFamily="49" charset="0"/>
            </a:endParaRPr>
          </a:p>
          <a:p>
            <a:pPr lvl="1"/>
            <a:endParaRPr lang="en-US" sz="2000" dirty="0">
              <a:latin typeface="Courier New" pitchFamily="49" charset="0"/>
            </a:endParaRPr>
          </a:p>
        </p:txBody>
      </p:sp>
      <p:sp>
        <p:nvSpPr>
          <p:cNvPr id="163850" name="Rectangle 1034"/>
          <p:cNvSpPr>
            <a:spLocks noChangeArrowheads="1"/>
          </p:cNvSpPr>
          <p:nvPr/>
        </p:nvSpPr>
        <p:spPr bwMode="auto">
          <a:xfrm>
            <a:off x="1066800" y="5105400"/>
            <a:ext cx="7134225" cy="769441"/>
          </a:xfrm>
          <a:prstGeom prst="rect">
            <a:avLst/>
          </a:prstGeom>
          <a:solidFill>
            <a:srgbClr val="000000"/>
          </a:solidFill>
          <a:ln w="28575">
            <a:solidFill>
              <a:schemeClr val="tx1"/>
            </a:solidFill>
            <a:miter lim="800000"/>
            <a:headEnd/>
            <a:tailEnd/>
          </a:ln>
          <a:effectLst>
            <a:outerShdw dist="71842" sx="1000" sy="1000" algn="ctr" rotWithShape="0">
              <a:srgbClr val="919191"/>
            </a:outerShdw>
          </a:effectLst>
        </p:spPr>
        <p:txBody>
          <a:bodyPr wrap="square">
            <a:spAutoFit/>
          </a:bodyPr>
          <a:lstStyle/>
          <a:p>
            <a:pPr marL="342900" indent="-342900" eaLnBrk="1" hangingPunct="1">
              <a:spcBef>
                <a:spcPct val="20000"/>
              </a:spcBef>
              <a:buClr>
                <a:srgbClr val="FFCC00"/>
              </a:buClr>
              <a:buFont typeface="Wingdings" pitchFamily="2" charset="2"/>
              <a:buNone/>
            </a:pPr>
            <a:r>
              <a:rPr lang="en-US" sz="2000" dirty="0">
                <a:solidFill>
                  <a:srgbClr val="FFFFFF"/>
                </a:solidFill>
                <a:latin typeface="Lucida Sans Typewriter" pitchFamily="49" charset="0"/>
              </a:rPr>
              <a:t>0:000&gt; ?10</a:t>
            </a:r>
          </a:p>
          <a:p>
            <a:pPr marL="342900" indent="-342900" eaLnBrk="1" hangingPunct="1">
              <a:spcBef>
                <a:spcPct val="20000"/>
              </a:spcBef>
              <a:buClr>
                <a:srgbClr val="FFCC00"/>
              </a:buClr>
              <a:buFont typeface="Wingdings" pitchFamily="2" charset="2"/>
              <a:buNone/>
            </a:pPr>
            <a:r>
              <a:rPr lang="en-US" sz="2000" dirty="0">
                <a:solidFill>
                  <a:srgbClr val="FFFFFF"/>
                </a:solidFill>
                <a:latin typeface="Lucida Sans Typewriter" pitchFamily="49" charset="0"/>
              </a:rPr>
              <a:t>Evaluated expression: 16 = 00000010</a:t>
            </a:r>
          </a:p>
        </p:txBody>
      </p:sp>
    </p:spTree>
    <p:extLst>
      <p:ext uri="{BB962C8B-B14F-4D97-AF65-F5344CB8AC3E}">
        <p14:creationId xmlns:p14="http://schemas.microsoft.com/office/powerpoint/2010/main" val="3978920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914400" y="304801"/>
            <a:ext cx="8229600" cy="762000"/>
          </a:xfrm>
        </p:spPr>
        <p:txBody>
          <a:bodyPr/>
          <a:lstStyle/>
          <a:p>
            <a:r>
              <a:rPr lang="en-US" dirty="0"/>
              <a:t>Set Exceptions</a:t>
            </a:r>
          </a:p>
        </p:txBody>
      </p:sp>
      <p:sp>
        <p:nvSpPr>
          <p:cNvPr id="206851" name="Rectangle 3"/>
          <p:cNvSpPr>
            <a:spLocks noGrp="1" noChangeArrowheads="1"/>
          </p:cNvSpPr>
          <p:nvPr>
            <p:ph idx="1"/>
          </p:nvPr>
        </p:nvSpPr>
        <p:spPr>
          <a:xfrm>
            <a:off x="981960" y="1154477"/>
            <a:ext cx="7781040" cy="4865323"/>
          </a:xfrm>
        </p:spPr>
        <p:txBody>
          <a:bodyPr>
            <a:normAutofit/>
          </a:bodyPr>
          <a:lstStyle/>
          <a:p>
            <a:r>
              <a:rPr lang="en-US" sz="2800" dirty="0"/>
              <a:t>Controls debugger actions when an exception occurs</a:t>
            </a:r>
          </a:p>
          <a:p>
            <a:pPr marL="796925" lvl="2" indent="0">
              <a:buNone/>
            </a:pPr>
            <a:r>
              <a:rPr lang="en-US" sz="2000" b="0" dirty="0" err="1">
                <a:solidFill>
                  <a:srgbClr val="525353"/>
                </a:solidFill>
              </a:rPr>
              <a:t>sxe</a:t>
            </a:r>
            <a:r>
              <a:rPr lang="en-US" sz="2000" dirty="0">
                <a:solidFill>
                  <a:srgbClr val="525353"/>
                </a:solidFill>
              </a:rPr>
              <a:t> – enable</a:t>
            </a:r>
          </a:p>
          <a:p>
            <a:pPr marL="796925" lvl="2" indent="0">
              <a:buNone/>
            </a:pPr>
            <a:r>
              <a:rPr lang="en-US" sz="2000" b="0" dirty="0" err="1">
                <a:solidFill>
                  <a:srgbClr val="525353"/>
                </a:solidFill>
              </a:rPr>
              <a:t>sxd</a:t>
            </a:r>
            <a:r>
              <a:rPr lang="en-US" sz="2000" dirty="0">
                <a:solidFill>
                  <a:srgbClr val="525353"/>
                </a:solidFill>
              </a:rPr>
              <a:t> – disable</a:t>
            </a:r>
          </a:p>
          <a:p>
            <a:pPr marL="796925" lvl="2" indent="0">
              <a:buNone/>
            </a:pPr>
            <a:r>
              <a:rPr lang="en-US" sz="2000" b="0" dirty="0" err="1">
                <a:solidFill>
                  <a:srgbClr val="525353"/>
                </a:solidFill>
              </a:rPr>
              <a:t>sxi</a:t>
            </a:r>
            <a:r>
              <a:rPr lang="en-US" sz="2000" dirty="0">
                <a:solidFill>
                  <a:srgbClr val="525353"/>
                </a:solidFill>
              </a:rPr>
              <a:t> – ignore</a:t>
            </a:r>
          </a:p>
          <a:p>
            <a:pPr marL="796925" lvl="2" indent="0">
              <a:spcAft>
                <a:spcPts val="1200"/>
              </a:spcAft>
              <a:buNone/>
            </a:pPr>
            <a:r>
              <a:rPr lang="en-US" sz="2000" b="0" dirty="0" err="1">
                <a:solidFill>
                  <a:srgbClr val="525353"/>
                </a:solidFill>
              </a:rPr>
              <a:t>sxn</a:t>
            </a:r>
            <a:r>
              <a:rPr lang="en-US" sz="2000" dirty="0">
                <a:solidFill>
                  <a:srgbClr val="525353"/>
                </a:solidFill>
              </a:rPr>
              <a:t> – notify</a:t>
            </a:r>
          </a:p>
          <a:p>
            <a:r>
              <a:rPr lang="en-US" sz="2800" dirty="0"/>
              <a:t>Types of events to handle</a:t>
            </a:r>
          </a:p>
          <a:p>
            <a:pPr marL="796925" lvl="2" indent="0">
              <a:buNone/>
            </a:pPr>
            <a:r>
              <a:rPr lang="en-US" sz="2000" b="0" dirty="0" err="1">
                <a:solidFill>
                  <a:srgbClr val="525353"/>
                </a:solidFill>
              </a:rPr>
              <a:t>sxe</a:t>
            </a:r>
            <a:r>
              <a:rPr lang="en-US" sz="2000" b="0" dirty="0">
                <a:solidFill>
                  <a:srgbClr val="525353"/>
                </a:solidFill>
              </a:rPr>
              <a:t> </a:t>
            </a:r>
            <a:r>
              <a:rPr lang="en-US" sz="2000" b="0" dirty="0" err="1">
                <a:solidFill>
                  <a:srgbClr val="525353"/>
                </a:solidFill>
              </a:rPr>
              <a:t>ld</a:t>
            </a:r>
            <a:r>
              <a:rPr lang="en-US" sz="2000" dirty="0">
                <a:solidFill>
                  <a:srgbClr val="525353"/>
                </a:solidFill>
              </a:rPr>
              <a:t> – break when a module loads</a:t>
            </a:r>
          </a:p>
          <a:p>
            <a:pPr marL="796925" lvl="2" indent="0">
              <a:buNone/>
            </a:pPr>
            <a:r>
              <a:rPr lang="en-US" sz="2000" b="0" dirty="0" err="1">
                <a:solidFill>
                  <a:srgbClr val="525353"/>
                </a:solidFill>
              </a:rPr>
              <a:t>sxn</a:t>
            </a:r>
            <a:r>
              <a:rPr lang="en-US" sz="2000" b="0" dirty="0">
                <a:solidFill>
                  <a:srgbClr val="525353"/>
                </a:solidFill>
              </a:rPr>
              <a:t> </a:t>
            </a:r>
            <a:r>
              <a:rPr lang="en-US" sz="2000" b="0" dirty="0" err="1">
                <a:solidFill>
                  <a:srgbClr val="525353"/>
                </a:solidFill>
              </a:rPr>
              <a:t>av</a:t>
            </a:r>
            <a:r>
              <a:rPr lang="en-US" sz="2000" dirty="0">
                <a:solidFill>
                  <a:srgbClr val="525353"/>
                </a:solidFill>
              </a:rPr>
              <a:t> – notify (don’t break) on Access Violations</a:t>
            </a:r>
          </a:p>
        </p:txBody>
      </p:sp>
    </p:spTree>
    <p:extLst>
      <p:ext uri="{BB962C8B-B14F-4D97-AF65-F5344CB8AC3E}">
        <p14:creationId xmlns:p14="http://schemas.microsoft.com/office/powerpoint/2010/main" val="1086253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Rectangle 2"/>
          <p:cNvSpPr>
            <a:spLocks noGrp="1" noChangeArrowheads="1"/>
          </p:cNvSpPr>
          <p:nvPr/>
        </p:nvSpPr>
        <p:spPr bwMode="auto">
          <a:xfrm>
            <a:off x="763588" y="1160463"/>
            <a:ext cx="7524750" cy="5219700"/>
          </a:xfrm>
          <a:prstGeom prst="rect">
            <a:avLst/>
          </a:prstGeom>
          <a:noFill/>
          <a:ln w="12700">
            <a:noFill/>
            <a:miter lim="800000"/>
            <a:headEnd/>
            <a:tailEnd/>
          </a:ln>
          <a:effectLst/>
        </p:spPr>
        <p:txBody>
          <a:bodyPr lIns="90488" tIns="44450" rIns="90488" bIns="44450" anchor="ctr"/>
          <a:lstStyle/>
          <a:p>
            <a:pPr algn="ctr"/>
            <a:endParaRPr lang="en-US" sz="5400" b="1">
              <a:solidFill>
                <a:schemeClr val="accent2"/>
              </a:solidFill>
              <a:latin typeface="Times New Roman" pitchFamily="18" charset="0"/>
            </a:endParaRPr>
          </a:p>
        </p:txBody>
      </p:sp>
      <p:sp>
        <p:nvSpPr>
          <p:cNvPr id="147462" name="Rectangle 6"/>
          <p:cNvSpPr>
            <a:spLocks noGrp="1" noChangeArrowheads="1"/>
          </p:cNvSpPr>
          <p:nvPr>
            <p:ph type="title"/>
          </p:nvPr>
        </p:nvSpPr>
        <p:spPr>
          <a:xfrm>
            <a:off x="800204" y="0"/>
            <a:ext cx="8153400" cy="622300"/>
          </a:xfrm>
        </p:spPr>
        <p:txBody>
          <a:bodyPr>
            <a:normAutofit/>
          </a:bodyPr>
          <a:lstStyle/>
          <a:p>
            <a:r>
              <a:rPr lang="en-US" dirty="0"/>
              <a:t>Debugger Log File Commands</a:t>
            </a:r>
          </a:p>
        </p:txBody>
      </p:sp>
      <p:sp>
        <p:nvSpPr>
          <p:cNvPr id="147463" name="Rectangle 7"/>
          <p:cNvSpPr>
            <a:spLocks noGrp="1" noChangeArrowheads="1"/>
          </p:cNvSpPr>
          <p:nvPr>
            <p:ph idx="1"/>
          </p:nvPr>
        </p:nvSpPr>
        <p:spPr>
          <a:xfrm>
            <a:off x="796636" y="685801"/>
            <a:ext cx="8382000" cy="5029200"/>
          </a:xfrm>
        </p:spPr>
        <p:txBody>
          <a:bodyPr>
            <a:normAutofit lnSpcReduction="10000"/>
          </a:bodyPr>
          <a:lstStyle/>
          <a:p>
            <a:pPr>
              <a:lnSpc>
                <a:spcPct val="90000"/>
              </a:lnSpc>
            </a:pPr>
            <a:r>
              <a:rPr lang="en-US" sz="2800" dirty="0"/>
              <a:t>CDB/</a:t>
            </a:r>
            <a:r>
              <a:rPr lang="en-US" sz="2800" dirty="0" err="1"/>
              <a:t>Windbg</a:t>
            </a:r>
            <a:endParaRPr lang="en-US" sz="2800" dirty="0"/>
          </a:p>
          <a:p>
            <a:pPr marL="0" lvl="1" indent="0">
              <a:lnSpc>
                <a:spcPct val="90000"/>
              </a:lnSpc>
              <a:buNone/>
            </a:pPr>
            <a:r>
              <a:rPr lang="en-US" sz="2400" dirty="0" err="1" smtClean="0"/>
              <a:t>Logfile</a:t>
            </a:r>
            <a:r>
              <a:rPr lang="en-US" sz="2400" dirty="0" smtClean="0"/>
              <a:t> Open/Close/Append</a:t>
            </a:r>
            <a:endParaRPr lang="en-US" sz="2400" dirty="0"/>
          </a:p>
          <a:p>
            <a:pPr lvl="2">
              <a:lnSpc>
                <a:spcPct val="90000"/>
              </a:lnSpc>
            </a:pPr>
            <a:endParaRPr lang="en-US" sz="1400" dirty="0">
              <a:latin typeface="Courier New" pitchFamily="49" charset="0"/>
            </a:endParaRPr>
          </a:p>
          <a:p>
            <a:pPr lvl="2">
              <a:lnSpc>
                <a:spcPct val="90000"/>
              </a:lnSpc>
            </a:pPr>
            <a:endParaRPr lang="en-US" sz="1400" dirty="0">
              <a:latin typeface="Courier New" pitchFamily="49" charset="0"/>
            </a:endParaRPr>
          </a:p>
          <a:p>
            <a:pPr lvl="2">
              <a:lnSpc>
                <a:spcPct val="90000"/>
              </a:lnSpc>
            </a:pPr>
            <a:endParaRPr lang="en-US" sz="1400" dirty="0">
              <a:latin typeface="Courier New" pitchFamily="49" charset="0"/>
            </a:endParaRPr>
          </a:p>
          <a:p>
            <a:pPr lvl="2">
              <a:lnSpc>
                <a:spcPct val="90000"/>
              </a:lnSpc>
            </a:pPr>
            <a:endParaRPr lang="en-US" sz="1400" dirty="0">
              <a:latin typeface="Courier New" pitchFamily="49" charset="0"/>
            </a:endParaRPr>
          </a:p>
          <a:p>
            <a:pPr lvl="2">
              <a:lnSpc>
                <a:spcPct val="90000"/>
              </a:lnSpc>
            </a:pPr>
            <a:endParaRPr lang="en-US" sz="1400" dirty="0">
              <a:latin typeface="Courier New" pitchFamily="49" charset="0"/>
            </a:endParaRPr>
          </a:p>
          <a:p>
            <a:pPr lvl="2">
              <a:lnSpc>
                <a:spcPct val="90000"/>
              </a:lnSpc>
            </a:pPr>
            <a:endParaRPr lang="en-US" sz="1400" dirty="0">
              <a:latin typeface="Courier New" pitchFamily="49" charset="0"/>
            </a:endParaRPr>
          </a:p>
          <a:p>
            <a:pPr lvl="2">
              <a:lnSpc>
                <a:spcPct val="90000"/>
              </a:lnSpc>
            </a:pPr>
            <a:endParaRPr lang="en-US" sz="1400" dirty="0">
              <a:latin typeface="Courier New" pitchFamily="49" charset="0"/>
            </a:endParaRPr>
          </a:p>
          <a:p>
            <a:pPr marL="0" lvl="1" indent="0">
              <a:lnSpc>
                <a:spcPct val="90000"/>
              </a:lnSpc>
              <a:buNone/>
            </a:pPr>
            <a:endParaRPr lang="en-US" sz="2400" dirty="0" smtClean="0"/>
          </a:p>
          <a:p>
            <a:pPr marL="0" lvl="1" indent="0">
              <a:lnSpc>
                <a:spcPct val="90000"/>
              </a:lnSpc>
              <a:buNone/>
            </a:pPr>
            <a:r>
              <a:rPr lang="en-US" sz="2400" dirty="0" smtClean="0"/>
              <a:t>Add </a:t>
            </a:r>
            <a:r>
              <a:rPr lang="en-US" sz="2400" dirty="0"/>
              <a:t>comments</a:t>
            </a:r>
          </a:p>
          <a:p>
            <a:pPr>
              <a:lnSpc>
                <a:spcPct val="90000"/>
              </a:lnSpc>
            </a:pPr>
            <a:endParaRPr lang="en-US" sz="2800" dirty="0"/>
          </a:p>
          <a:p>
            <a:pPr>
              <a:lnSpc>
                <a:spcPct val="90000"/>
              </a:lnSpc>
            </a:pPr>
            <a:endParaRPr lang="en-US" sz="2800" dirty="0"/>
          </a:p>
          <a:p>
            <a:pPr>
              <a:lnSpc>
                <a:spcPct val="90000"/>
              </a:lnSpc>
            </a:pPr>
            <a:r>
              <a:rPr lang="en-US" sz="2800" dirty="0" smtClean="0"/>
              <a:t/>
            </a:r>
            <a:br>
              <a:rPr lang="en-US" sz="2800" dirty="0" smtClean="0"/>
            </a:br>
            <a:endParaRPr lang="en-US" sz="2200" dirty="0"/>
          </a:p>
        </p:txBody>
      </p:sp>
      <p:sp>
        <p:nvSpPr>
          <p:cNvPr id="147464" name="Rectangle 8"/>
          <p:cNvSpPr>
            <a:spLocks noChangeArrowheads="1"/>
          </p:cNvSpPr>
          <p:nvPr/>
        </p:nvSpPr>
        <p:spPr bwMode="auto">
          <a:xfrm>
            <a:off x="1190996" y="1752600"/>
            <a:ext cx="7772400" cy="1339850"/>
          </a:xfrm>
          <a:prstGeom prst="rect">
            <a:avLst/>
          </a:prstGeom>
          <a:solidFill>
            <a:srgbClr val="000000"/>
          </a:solidFill>
          <a:ln w="28575">
            <a:solidFill>
              <a:schemeClr val="tx1"/>
            </a:solidFill>
            <a:miter lim="800000"/>
            <a:headEnd/>
            <a:tailEnd/>
          </a:ln>
          <a:effectLst>
            <a:outerShdw dist="71842" dir="2700000" algn="ctr" rotWithShape="0">
              <a:srgbClr val="919191"/>
            </a:outerShdw>
          </a:effectLst>
        </p:spPr>
        <p:txBody>
          <a:bodyPr>
            <a:spAutoFit/>
          </a:bodyPr>
          <a:lstStyle/>
          <a:p>
            <a:pPr marL="342900" indent="-342900" eaLnBrk="1" hangingPunct="1"/>
            <a:r>
              <a:rPr lang="en-US" sz="2000">
                <a:solidFill>
                  <a:srgbClr val="FFFFFF"/>
                </a:solidFill>
                <a:latin typeface="Lucida Sans Typewriter" pitchFamily="49" charset="0"/>
              </a:rPr>
              <a:t>.logopen [filename]	//open a new log file</a:t>
            </a:r>
          </a:p>
          <a:p>
            <a:pPr marL="342900" indent="-342900" eaLnBrk="1" hangingPunct="1"/>
            <a:r>
              <a:rPr lang="en-US" sz="2000">
                <a:solidFill>
                  <a:srgbClr val="FFFFFF"/>
                </a:solidFill>
                <a:latin typeface="Lucida Sans Typewriter" pitchFamily="49" charset="0"/>
              </a:rPr>
              <a:t>.logappend [filename]	//appends to an existing log file</a:t>
            </a:r>
          </a:p>
          <a:p>
            <a:pPr marL="342900" indent="-342900" eaLnBrk="1" hangingPunct="1"/>
            <a:r>
              <a:rPr lang="en-US" sz="2000">
                <a:solidFill>
                  <a:srgbClr val="FFFFFF"/>
                </a:solidFill>
                <a:latin typeface="Lucida Sans Typewriter" pitchFamily="49" charset="0"/>
              </a:rPr>
              <a:t>.logclose		//close current log file</a:t>
            </a:r>
          </a:p>
        </p:txBody>
      </p:sp>
      <p:sp>
        <p:nvSpPr>
          <p:cNvPr id="147465" name="Rectangle 9"/>
          <p:cNvSpPr>
            <a:spLocks noChangeArrowheads="1"/>
          </p:cNvSpPr>
          <p:nvPr/>
        </p:nvSpPr>
        <p:spPr bwMode="auto">
          <a:xfrm>
            <a:off x="1152896" y="3895106"/>
            <a:ext cx="7848600" cy="730250"/>
          </a:xfrm>
          <a:prstGeom prst="rect">
            <a:avLst/>
          </a:prstGeom>
          <a:solidFill>
            <a:srgbClr val="000000"/>
          </a:solidFill>
          <a:ln w="28575">
            <a:solidFill>
              <a:schemeClr val="tx1"/>
            </a:solidFill>
            <a:miter lim="800000"/>
            <a:headEnd/>
            <a:tailEnd/>
          </a:ln>
          <a:effectLst>
            <a:outerShdw dist="71842" dir="2700000" algn="ctr" rotWithShape="0">
              <a:srgbClr val="919191"/>
            </a:outerShdw>
          </a:effectLst>
        </p:spPr>
        <p:txBody>
          <a:bodyPr>
            <a:spAutoFit/>
          </a:bodyPr>
          <a:lstStyle/>
          <a:p>
            <a:pPr marL="342900" indent="-342900" eaLnBrk="1" hangingPunct="1"/>
            <a:r>
              <a:rPr lang="en-US" sz="2000">
                <a:solidFill>
                  <a:srgbClr val="FFFFFF"/>
                </a:solidFill>
                <a:latin typeface="Lucida Sans Typewriter" pitchFamily="49" charset="0"/>
              </a:rPr>
              <a:t>* [comment]		// Used to add a comment</a:t>
            </a:r>
          </a:p>
          <a:p>
            <a:pPr marL="342900" indent="-342900" eaLnBrk="1" hangingPunct="1"/>
            <a:r>
              <a:rPr lang="en-US" sz="2000">
                <a:solidFill>
                  <a:srgbClr val="FFFFFF"/>
                </a:solidFill>
                <a:latin typeface="Lucida Sans Typewriter" pitchFamily="49" charset="0"/>
              </a:rPr>
              <a:t>.echo [comment]	// Will echo back what you type</a:t>
            </a:r>
          </a:p>
        </p:txBody>
      </p:sp>
      <p:grpSp>
        <p:nvGrpSpPr>
          <p:cNvPr id="7" name="Gruppieren 3"/>
          <p:cNvGrpSpPr/>
          <p:nvPr/>
        </p:nvGrpSpPr>
        <p:grpSpPr>
          <a:xfrm>
            <a:off x="-105207" y="5294139"/>
            <a:ext cx="1813861" cy="1586163"/>
            <a:chOff x="-107355" y="5410200"/>
            <a:chExt cx="1859955" cy="1447800"/>
          </a:xfrm>
        </p:grpSpPr>
        <p:sp>
          <p:nvSpPr>
            <p:cNvPr id="8" name="Rechtwinkliges Dreieck 4"/>
            <p:cNvSpPr/>
            <p:nvPr/>
          </p:nvSpPr>
          <p:spPr bwMode="auto">
            <a:xfrm>
              <a:off x="0" y="5410200"/>
              <a:ext cx="1752600" cy="1447800"/>
            </a:xfrm>
            <a:prstGeom prst="rtTriangle">
              <a:avLst/>
            </a:prstGeom>
            <a:solidFill>
              <a:srgbClr val="FFFFFF"/>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3200" b="0" i="0" u="none" strike="noStrike" kern="0" cap="none" spc="0" normalizeH="0" baseline="0" noProof="0" dirty="0" smtClean="0">
                <a:ln>
                  <a:noFill/>
                </a:ln>
                <a:solidFill>
                  <a:sysClr val="windowText" lastClr="000000"/>
                </a:solidFill>
                <a:effectLst>
                  <a:outerShdw blurRad="38100" dist="38100" dir="2700000" algn="tl">
                    <a:srgbClr val="000000">
                      <a:alpha val="43137"/>
                    </a:srgbClr>
                  </a:outerShdw>
                </a:effectLst>
                <a:uLnTx/>
                <a:uFillTx/>
                <a:latin typeface="Arial" charset="0"/>
              </a:endParaRPr>
            </a:p>
          </p:txBody>
        </p:sp>
        <p:sp>
          <p:nvSpPr>
            <p:cNvPr id="9" name="Textfeld 5"/>
            <p:cNvSpPr txBox="1"/>
            <p:nvPr/>
          </p:nvSpPr>
          <p:spPr>
            <a:xfrm rot="2633674">
              <a:off x="-107355" y="6055745"/>
              <a:ext cx="1574470"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2000" b="0" i="0" u="none" strike="noStrike" kern="0" cap="none" spc="0" normalizeH="0" baseline="0" noProof="0" dirty="0" smtClean="0">
                  <a:ln>
                    <a:noFill/>
                  </a:ln>
                  <a:solidFill>
                    <a:sysClr val="windowText" lastClr="000000"/>
                  </a:solidFill>
                  <a:effectLst/>
                  <a:uLnTx/>
                  <a:uFillTx/>
                </a:rPr>
                <a:t>not </a:t>
              </a:r>
              <a:r>
                <a:rPr kumimoji="0" lang="de-DE" sz="2000" b="0" i="0" u="none" strike="noStrike" kern="0" cap="none" spc="0" normalizeH="0" baseline="0" noProof="0" dirty="0" err="1" smtClean="0">
                  <a:ln>
                    <a:noFill/>
                  </a:ln>
                  <a:solidFill>
                    <a:sysClr val="windowText" lastClr="000000"/>
                  </a:solidFill>
                  <a:effectLst/>
                  <a:uLnTx/>
                  <a:uFillTx/>
                </a:rPr>
                <a:t>presented</a:t>
              </a:r>
              <a:endParaRPr kumimoji="0" lang="de-DE" sz="2000" b="0" i="0" u="none" strike="noStrike" kern="0" cap="none" spc="0" normalizeH="0" baseline="0" noProof="0" dirty="0">
                <a:ln>
                  <a:noFill/>
                </a:ln>
                <a:solidFill>
                  <a:sysClr val="windowText" lastClr="000000"/>
                </a:solidFill>
                <a:effectLst/>
                <a:uLnTx/>
                <a:uFillTx/>
              </a:endParaRPr>
            </a:p>
          </p:txBody>
        </p:sp>
      </p:grpSp>
    </p:spTree>
    <p:extLst>
      <p:ext uri="{BB962C8B-B14F-4D97-AF65-F5344CB8AC3E}">
        <p14:creationId xmlns:p14="http://schemas.microsoft.com/office/powerpoint/2010/main" val="5668940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Grp="1" noChangeArrowheads="1"/>
          </p:cNvSpPr>
          <p:nvPr>
            <p:ph type="title"/>
          </p:nvPr>
        </p:nvSpPr>
        <p:spPr/>
        <p:txBody>
          <a:bodyPr/>
          <a:lstStyle/>
          <a:p>
            <a:r>
              <a:rPr lang="en-US" dirty="0" smtClean="0"/>
              <a:t>SOS: Not Just a Call for Help</a:t>
            </a:r>
          </a:p>
        </p:txBody>
      </p:sp>
      <p:sp>
        <p:nvSpPr>
          <p:cNvPr id="18434" name="Rectangle 3"/>
          <p:cNvSpPr>
            <a:spLocks noGrp="1" noChangeArrowheads="1"/>
          </p:cNvSpPr>
          <p:nvPr>
            <p:ph type="body" sz="quarter" idx="4294967295"/>
          </p:nvPr>
        </p:nvSpPr>
        <p:spPr>
          <a:xfrm>
            <a:off x="838200" y="1143000"/>
            <a:ext cx="7696200" cy="4572000"/>
          </a:xfrm>
        </p:spPr>
        <p:txBody>
          <a:bodyPr>
            <a:normAutofit/>
          </a:bodyPr>
          <a:lstStyle/>
          <a:p>
            <a:pPr>
              <a:lnSpc>
                <a:spcPct val="80000"/>
              </a:lnSpc>
              <a:spcAft>
                <a:spcPts val="1200"/>
              </a:spcAft>
            </a:pPr>
            <a:r>
              <a:rPr lang="en-US" sz="2000" dirty="0" smtClean="0"/>
              <a:t>SOS.DLL</a:t>
            </a:r>
            <a:endParaRPr lang="hu-HU" sz="2000" dirty="0" smtClean="0"/>
          </a:p>
          <a:p>
            <a:pPr>
              <a:lnSpc>
                <a:spcPct val="80000"/>
              </a:lnSpc>
            </a:pPr>
            <a:r>
              <a:rPr lang="hu-HU" sz="2000" dirty="0">
                <a:solidFill>
                  <a:srgbClr val="525353"/>
                </a:solidFill>
              </a:rPr>
              <a:t>	</a:t>
            </a:r>
            <a:r>
              <a:rPr lang="en-US" sz="2000" dirty="0" smtClean="0">
                <a:solidFill>
                  <a:srgbClr val="525353"/>
                </a:solidFill>
                <a:effectLst/>
              </a:rPr>
              <a:t>debugger extension used to debug managed code</a:t>
            </a:r>
            <a:endParaRPr lang="hu-HU" sz="2000" dirty="0" smtClean="0">
              <a:solidFill>
                <a:srgbClr val="525353"/>
              </a:solidFill>
              <a:effectLst/>
            </a:endParaRPr>
          </a:p>
          <a:p>
            <a:pPr>
              <a:lnSpc>
                <a:spcPct val="80000"/>
              </a:lnSpc>
              <a:spcAft>
                <a:spcPts val="1800"/>
              </a:spcAft>
            </a:pPr>
            <a:r>
              <a:rPr lang="hu-HU" sz="2000" dirty="0" smtClean="0">
                <a:solidFill>
                  <a:srgbClr val="525353"/>
                </a:solidFill>
                <a:effectLst/>
              </a:rPr>
              <a:t>	</a:t>
            </a:r>
            <a:r>
              <a:rPr lang="en-US" sz="2000" dirty="0" smtClean="0">
                <a:solidFill>
                  <a:srgbClr val="525353"/>
                </a:solidFill>
                <a:effectLst/>
              </a:rPr>
              <a:t>E.g. debuggers: </a:t>
            </a:r>
            <a:r>
              <a:rPr lang="en-US" sz="2000" dirty="0">
                <a:solidFill>
                  <a:srgbClr val="525353"/>
                </a:solidFill>
                <a:effectLst/>
              </a:rPr>
              <a:t>WinDBG/CDB </a:t>
            </a:r>
            <a:endParaRPr lang="hu-HU" sz="2000" dirty="0" smtClean="0">
              <a:solidFill>
                <a:srgbClr val="525353"/>
              </a:solidFill>
              <a:effectLst/>
            </a:endParaRPr>
          </a:p>
          <a:p>
            <a:pPr>
              <a:lnSpc>
                <a:spcPct val="80000"/>
              </a:lnSpc>
            </a:pPr>
            <a:r>
              <a:rPr lang="en-US" sz="2000" dirty="0" smtClean="0"/>
              <a:t>To use SOS in WinDBG, use .</a:t>
            </a:r>
            <a:r>
              <a:rPr lang="en-US" sz="2000" dirty="0" err="1" smtClean="0"/>
              <a:t>loadby</a:t>
            </a:r>
            <a:r>
              <a:rPr lang="en-US" sz="2000" dirty="0" smtClean="0"/>
              <a:t> command</a:t>
            </a:r>
          </a:p>
          <a:p>
            <a:pPr marL="796925" lvl="2" indent="0">
              <a:lnSpc>
                <a:spcPct val="80000"/>
              </a:lnSpc>
              <a:buNone/>
            </a:pPr>
            <a:r>
              <a:rPr lang="en-US" sz="1800" dirty="0" smtClean="0">
                <a:solidFill>
                  <a:srgbClr val="525353"/>
                </a:solidFill>
              </a:rPr>
              <a:t>.</a:t>
            </a:r>
            <a:r>
              <a:rPr lang="en-US" sz="1800" dirty="0" err="1" smtClean="0">
                <a:solidFill>
                  <a:srgbClr val="525353"/>
                </a:solidFill>
              </a:rPr>
              <a:t>loadby</a:t>
            </a:r>
            <a:r>
              <a:rPr lang="en-US" sz="1800" dirty="0" smtClean="0">
                <a:solidFill>
                  <a:srgbClr val="525353"/>
                </a:solidFill>
              </a:rPr>
              <a:t> </a:t>
            </a:r>
            <a:r>
              <a:rPr lang="en-US" sz="1800" dirty="0" err="1" smtClean="0">
                <a:solidFill>
                  <a:srgbClr val="525353"/>
                </a:solidFill>
              </a:rPr>
              <a:t>sos</a:t>
            </a:r>
            <a:r>
              <a:rPr lang="en-US" sz="1800" dirty="0" smtClean="0">
                <a:solidFill>
                  <a:srgbClr val="525353"/>
                </a:solidFill>
              </a:rPr>
              <a:t> </a:t>
            </a:r>
            <a:r>
              <a:rPr lang="en-US" sz="1800" dirty="0" err="1" smtClean="0">
                <a:solidFill>
                  <a:srgbClr val="525353"/>
                </a:solidFill>
              </a:rPr>
              <a:t>mscorwks</a:t>
            </a:r>
            <a:r>
              <a:rPr lang="en-US" sz="1800" dirty="0" smtClean="0">
                <a:solidFill>
                  <a:srgbClr val="525353"/>
                </a:solidFill>
              </a:rPr>
              <a:t> – .NET 2.0, 3.0 &amp; 3.5</a:t>
            </a:r>
          </a:p>
          <a:p>
            <a:pPr marL="796925" lvl="2" indent="0">
              <a:lnSpc>
                <a:spcPct val="80000"/>
              </a:lnSpc>
              <a:spcAft>
                <a:spcPts val="1800"/>
              </a:spcAft>
              <a:buNone/>
            </a:pPr>
            <a:r>
              <a:rPr lang="en-US" sz="1800" dirty="0" smtClean="0">
                <a:solidFill>
                  <a:srgbClr val="525353"/>
                </a:solidFill>
              </a:rPr>
              <a:t>.</a:t>
            </a:r>
            <a:r>
              <a:rPr lang="en-US" sz="1800" dirty="0" err="1" smtClean="0">
                <a:solidFill>
                  <a:srgbClr val="525353"/>
                </a:solidFill>
              </a:rPr>
              <a:t>loadby</a:t>
            </a:r>
            <a:r>
              <a:rPr lang="en-US" sz="1800" dirty="0" smtClean="0">
                <a:solidFill>
                  <a:srgbClr val="525353"/>
                </a:solidFill>
              </a:rPr>
              <a:t> </a:t>
            </a:r>
            <a:r>
              <a:rPr lang="en-US" sz="1800" dirty="0" err="1" smtClean="0">
                <a:solidFill>
                  <a:srgbClr val="525353"/>
                </a:solidFill>
              </a:rPr>
              <a:t>sos</a:t>
            </a:r>
            <a:r>
              <a:rPr lang="en-US" sz="1800" dirty="0" smtClean="0">
                <a:solidFill>
                  <a:srgbClr val="525353"/>
                </a:solidFill>
              </a:rPr>
              <a:t> </a:t>
            </a:r>
            <a:r>
              <a:rPr lang="en-US" sz="1800" dirty="0" err="1" smtClean="0">
                <a:solidFill>
                  <a:srgbClr val="525353"/>
                </a:solidFill>
              </a:rPr>
              <a:t>clr</a:t>
            </a:r>
            <a:r>
              <a:rPr lang="en-US" sz="1800" dirty="0" smtClean="0">
                <a:solidFill>
                  <a:srgbClr val="525353"/>
                </a:solidFill>
              </a:rPr>
              <a:t> – .NET 4.0 (New!)</a:t>
            </a:r>
            <a:endParaRPr lang="hu-HU" sz="1800" dirty="0" smtClean="0">
              <a:solidFill>
                <a:srgbClr val="525353"/>
              </a:solidFill>
            </a:endParaRPr>
          </a:p>
          <a:p>
            <a:r>
              <a:rPr lang="hu-HU" sz="2000" dirty="0" smtClean="0"/>
              <a:t>To use SOS in Visual Studio</a:t>
            </a:r>
            <a:endParaRPr lang="en-US" sz="2000" dirty="0"/>
          </a:p>
          <a:p>
            <a:r>
              <a:rPr lang="hu-HU" sz="1800" dirty="0" smtClean="0">
                <a:solidFill>
                  <a:srgbClr val="525353"/>
                </a:solidFill>
                <a:effectLst/>
              </a:rPr>
              <a:t>	Use the .load &lt;FullPath&gt; in the Immediate Window</a:t>
            </a:r>
            <a:endParaRPr lang="en-US" sz="1800" dirty="0" smtClean="0">
              <a:solidFill>
                <a:srgbClr val="525353"/>
              </a:solidFill>
              <a:effectLst/>
            </a:endParaRPr>
          </a:p>
          <a:p>
            <a:r>
              <a:rPr lang="hu-HU" sz="1800" dirty="0" smtClean="0">
                <a:solidFill>
                  <a:srgbClr val="525353"/>
                </a:solidFill>
                <a:effectLst/>
              </a:rPr>
              <a:t>	</a:t>
            </a:r>
            <a:r>
              <a:rPr lang="en-US" sz="1800" dirty="0" smtClean="0">
                <a:solidFill>
                  <a:srgbClr val="525353"/>
                </a:solidFill>
                <a:effectLst/>
              </a:rPr>
              <a:t>Version to use and method of loading may vary depending on</a:t>
            </a:r>
            <a:r>
              <a:rPr lang="hu-HU" sz="1800" dirty="0">
                <a:solidFill>
                  <a:srgbClr val="525353"/>
                </a:solidFill>
                <a:effectLst/>
              </a:rPr>
              <a:t> </a:t>
            </a:r>
            <a:r>
              <a:rPr lang="hu-HU" sz="1800" dirty="0" smtClean="0">
                <a:solidFill>
                  <a:srgbClr val="525353"/>
                </a:solidFill>
                <a:effectLst/>
              </a:rPr>
              <a:t>	</a:t>
            </a:r>
            <a:r>
              <a:rPr lang="en-US" sz="1800" dirty="0" smtClean="0">
                <a:solidFill>
                  <a:srgbClr val="525353"/>
                </a:solidFill>
                <a:effectLst/>
              </a:rPr>
              <a:t>situation and version of .NET Framework being debugged</a:t>
            </a:r>
          </a:p>
        </p:txBody>
      </p:sp>
    </p:spTree>
    <p:extLst>
      <p:ext uri="{BB962C8B-B14F-4D97-AF65-F5344CB8AC3E}">
        <p14:creationId xmlns:p14="http://schemas.microsoft.com/office/powerpoint/2010/main" val="35207280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Post-Mortem </a:t>
            </a:r>
            <a:r>
              <a:rPr lang="hu-HU" dirty="0" smtClean="0"/>
              <a:t>Managed </a:t>
            </a:r>
            <a:r>
              <a:rPr lang="en-US" dirty="0" smtClean="0"/>
              <a:t>Debugging</a:t>
            </a:r>
            <a:endParaRPr lang="en-US" dirty="0"/>
          </a:p>
        </p:txBody>
      </p:sp>
      <p:sp>
        <p:nvSpPr>
          <p:cNvPr id="3" name="Content Placeholder 2"/>
          <p:cNvSpPr>
            <a:spLocks noGrp="1"/>
          </p:cNvSpPr>
          <p:nvPr>
            <p:ph type="body" sz="quarter" idx="13"/>
          </p:nvPr>
        </p:nvSpPr>
        <p:spPr>
          <a:xfrm>
            <a:off x="990600" y="1219200"/>
            <a:ext cx="7781040" cy="4530360"/>
          </a:xfrm>
        </p:spPr>
        <p:txBody>
          <a:bodyPr>
            <a:normAutofit fontScale="92500" lnSpcReduction="10000"/>
          </a:bodyPr>
          <a:lstStyle/>
          <a:p>
            <a:pPr marL="0" indent="0">
              <a:buNone/>
            </a:pPr>
            <a:r>
              <a:rPr lang="en-US" sz="2400" dirty="0">
                <a:solidFill>
                  <a:schemeClr val="tx2"/>
                </a:solidFill>
                <a:effectLst>
                  <a:outerShdw blurRad="76200" dist="38100" dir="2700000">
                    <a:srgbClr val="000000">
                      <a:alpha val="43000"/>
                    </a:srgbClr>
                  </a:outerShdw>
                </a:effectLst>
              </a:rPr>
              <a:t>What do you need to debug managed dumps?</a:t>
            </a:r>
          </a:p>
          <a:p>
            <a:endParaRPr lang="en-US" dirty="0" smtClean="0"/>
          </a:p>
          <a:p>
            <a:pPr marL="0" indent="0">
              <a:spcAft>
                <a:spcPts val="1200"/>
              </a:spcAft>
              <a:buNone/>
            </a:pPr>
            <a:r>
              <a:rPr lang="en-US" sz="2200" dirty="0" smtClean="0"/>
              <a:t>SOS extension </a:t>
            </a:r>
          </a:p>
          <a:p>
            <a:pPr marL="0" indent="0">
              <a:buNone/>
            </a:pPr>
            <a:r>
              <a:rPr lang="hu-HU" sz="2200" dirty="0" smtClean="0"/>
              <a:t>.NET 1.x</a:t>
            </a:r>
            <a:endParaRPr lang="en-US" sz="2200" dirty="0" smtClean="0"/>
          </a:p>
          <a:p>
            <a:pPr lvl="1" indent="0">
              <a:buNone/>
            </a:pPr>
            <a:r>
              <a:rPr lang="hu-HU" sz="2100" dirty="0" smtClean="0"/>
              <a:t>SOS </a:t>
            </a:r>
            <a:r>
              <a:rPr lang="en-US" sz="2100" dirty="0" smtClean="0"/>
              <a:t>ships </a:t>
            </a:r>
            <a:r>
              <a:rPr lang="hu-HU" sz="2100" dirty="0" smtClean="0"/>
              <a:t>with </a:t>
            </a:r>
            <a:r>
              <a:rPr lang="en-US" sz="2100" dirty="0" err="1" smtClean="0"/>
              <a:t>windbg</a:t>
            </a:r>
            <a:endParaRPr lang="en-US" sz="2100" dirty="0"/>
          </a:p>
          <a:p>
            <a:pPr lvl="1" indent="0">
              <a:buNone/>
            </a:pPr>
            <a:r>
              <a:rPr lang="hu-HU" sz="2100" dirty="0" smtClean="0"/>
              <a:t>No other DLL required</a:t>
            </a:r>
            <a:endParaRPr lang="en-US" sz="2100" dirty="0"/>
          </a:p>
          <a:p>
            <a:pPr lvl="1" indent="0">
              <a:buNone/>
            </a:pPr>
            <a:r>
              <a:rPr lang="hu-HU" sz="2100" dirty="0" smtClean="0"/>
              <a:t>The framework is not required on the debugger machine</a:t>
            </a:r>
          </a:p>
          <a:p>
            <a:pPr marL="0" indent="0">
              <a:buNone/>
            </a:pPr>
            <a:r>
              <a:rPr lang="hu-HU" sz="2200" dirty="0" smtClean="0"/>
              <a:t>.NET 2.0/4.0</a:t>
            </a:r>
            <a:endParaRPr lang="en-US" sz="2200" dirty="0" smtClean="0"/>
          </a:p>
          <a:p>
            <a:pPr lvl="1" indent="0">
              <a:buNone/>
            </a:pPr>
            <a:r>
              <a:rPr lang="hu-HU" sz="1900" dirty="0"/>
              <a:t>SOS </a:t>
            </a:r>
            <a:r>
              <a:rPr lang="en-US" sz="1900" dirty="0"/>
              <a:t>ships </a:t>
            </a:r>
            <a:r>
              <a:rPr lang="hu-HU" sz="1900" dirty="0"/>
              <a:t>with the framework</a:t>
            </a:r>
            <a:endParaRPr lang="en-US" sz="1900" dirty="0"/>
          </a:p>
          <a:p>
            <a:pPr lvl="1" indent="0">
              <a:buNone/>
            </a:pPr>
            <a:r>
              <a:rPr lang="hu-HU" sz="1900" dirty="0"/>
              <a:t>Require mscordacwks.dll – this must be the same version as on the machine where the dump was taken</a:t>
            </a:r>
            <a:endParaRPr lang="en-US" sz="1900" dirty="0"/>
          </a:p>
          <a:p>
            <a:pPr lvl="1" indent="0">
              <a:buNone/>
            </a:pPr>
            <a:r>
              <a:rPr lang="hu-HU" sz="1900" dirty="0"/>
              <a:t>Otherwise you get error message when running any SOS commands</a:t>
            </a:r>
          </a:p>
          <a:p>
            <a:pPr lvl="1"/>
            <a:endParaRPr lang="hu-HU" dirty="0" smtClean="0"/>
          </a:p>
        </p:txBody>
      </p:sp>
    </p:spTree>
    <p:extLst>
      <p:ext uri="{BB962C8B-B14F-4D97-AF65-F5344CB8AC3E}">
        <p14:creationId xmlns:p14="http://schemas.microsoft.com/office/powerpoint/2010/main" val="2538118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Common</a:t>
            </a:r>
            <a:r>
              <a:rPr lang="hu-HU" dirty="0" smtClean="0"/>
              <a:t> SOS </a:t>
            </a:r>
            <a:r>
              <a:rPr lang="hu-HU" dirty="0" err="1" smtClean="0"/>
              <a:t>commands</a:t>
            </a:r>
            <a:endParaRPr lang="en-US" dirty="0"/>
          </a:p>
        </p:txBody>
      </p:sp>
      <p:sp>
        <p:nvSpPr>
          <p:cNvPr id="3" name="Content Placeholder 2"/>
          <p:cNvSpPr>
            <a:spLocks noGrp="1"/>
          </p:cNvSpPr>
          <p:nvPr>
            <p:ph type="body" sz="quarter" idx="4294967295"/>
          </p:nvPr>
        </p:nvSpPr>
        <p:spPr>
          <a:xfrm>
            <a:off x="1066800" y="1295400"/>
            <a:ext cx="7696200" cy="4572000"/>
          </a:xfrm>
        </p:spPr>
        <p:txBody>
          <a:bodyPr>
            <a:normAutofit lnSpcReduction="10000"/>
          </a:bodyPr>
          <a:lstStyle/>
          <a:p>
            <a:pPr marL="0" lvl="1" indent="0">
              <a:lnSpc>
                <a:spcPct val="80000"/>
              </a:lnSpc>
              <a:buNone/>
            </a:pPr>
            <a:r>
              <a:rPr lang="en-US" sz="2000" b="1" dirty="0" smtClean="0">
                <a:solidFill>
                  <a:srgbClr val="525353"/>
                </a:solidFill>
              </a:rPr>
              <a:t>!threads</a:t>
            </a:r>
            <a:r>
              <a:rPr lang="hu-HU" sz="2000" b="1" dirty="0">
                <a:solidFill>
                  <a:srgbClr val="525353"/>
                </a:solidFill>
              </a:rPr>
              <a:t> </a:t>
            </a:r>
            <a:r>
              <a:rPr lang="hu-HU" sz="2000" b="0" dirty="0" smtClean="0">
                <a:solidFill>
                  <a:srgbClr val="525353"/>
                </a:solidFill>
              </a:rPr>
              <a:t>– listing the managed threads</a:t>
            </a:r>
            <a:endParaRPr lang="en-US" sz="2000" b="0" dirty="0" smtClean="0">
              <a:solidFill>
                <a:srgbClr val="525353"/>
              </a:solidFill>
            </a:endParaRPr>
          </a:p>
          <a:p>
            <a:pPr marL="0" lvl="1" indent="0">
              <a:lnSpc>
                <a:spcPct val="80000"/>
              </a:lnSpc>
              <a:buNone/>
            </a:pPr>
            <a:endParaRPr lang="en-US" sz="2000" dirty="0">
              <a:solidFill>
                <a:srgbClr val="525353"/>
              </a:solidFill>
            </a:endParaRPr>
          </a:p>
          <a:p>
            <a:pPr marL="0" lvl="1" indent="0">
              <a:lnSpc>
                <a:spcPct val="80000"/>
              </a:lnSpc>
              <a:buNone/>
            </a:pPr>
            <a:r>
              <a:rPr lang="en-US" sz="2000" b="1" dirty="0" smtClean="0">
                <a:solidFill>
                  <a:srgbClr val="525353"/>
                </a:solidFill>
              </a:rPr>
              <a:t>!</a:t>
            </a:r>
            <a:r>
              <a:rPr lang="en-US" sz="2000" b="1" dirty="0" err="1" smtClean="0">
                <a:solidFill>
                  <a:srgbClr val="525353"/>
                </a:solidFill>
              </a:rPr>
              <a:t>ThreadPool</a:t>
            </a:r>
            <a:r>
              <a:rPr lang="en-US" sz="2000" b="1" dirty="0" smtClean="0">
                <a:solidFill>
                  <a:srgbClr val="525353"/>
                </a:solidFill>
              </a:rPr>
              <a:t> – </a:t>
            </a:r>
            <a:r>
              <a:rPr lang="en-US" sz="2000" dirty="0" smtClean="0">
                <a:solidFill>
                  <a:srgbClr val="525353"/>
                </a:solidFill>
              </a:rPr>
              <a:t>Displays information about managed thread pool</a:t>
            </a:r>
            <a:endParaRPr lang="de-DE" sz="2000" b="1" dirty="0" smtClean="0">
              <a:solidFill>
                <a:srgbClr val="525353"/>
              </a:solidFill>
            </a:endParaRPr>
          </a:p>
          <a:p>
            <a:pPr marL="0" lvl="1" indent="0">
              <a:lnSpc>
                <a:spcPct val="80000"/>
              </a:lnSpc>
              <a:buNone/>
            </a:pPr>
            <a:endParaRPr lang="hu-HU" sz="2000" b="0" dirty="0" smtClean="0">
              <a:solidFill>
                <a:srgbClr val="525353"/>
              </a:solidFill>
            </a:endParaRPr>
          </a:p>
          <a:p>
            <a:pPr marL="0" lvl="1" indent="0">
              <a:lnSpc>
                <a:spcPct val="80000"/>
              </a:lnSpc>
              <a:buNone/>
            </a:pPr>
            <a:r>
              <a:rPr lang="en-US" sz="2000" b="1" dirty="0" smtClean="0">
                <a:solidFill>
                  <a:srgbClr val="525353"/>
                </a:solidFill>
              </a:rPr>
              <a:t>!</a:t>
            </a:r>
            <a:r>
              <a:rPr lang="en-US" sz="2000" b="1" dirty="0" err="1" smtClean="0">
                <a:solidFill>
                  <a:srgbClr val="525353"/>
                </a:solidFill>
              </a:rPr>
              <a:t>clrstack</a:t>
            </a:r>
            <a:r>
              <a:rPr lang="hu-HU" sz="2000" b="1" dirty="0">
                <a:solidFill>
                  <a:srgbClr val="525353"/>
                </a:solidFill>
              </a:rPr>
              <a:t> </a:t>
            </a:r>
            <a:r>
              <a:rPr lang="hu-HU" sz="2000" b="0" dirty="0" smtClean="0">
                <a:solidFill>
                  <a:srgbClr val="525353"/>
                </a:solidFill>
              </a:rPr>
              <a:t>– listing the managed callstack of the currently active </a:t>
            </a:r>
            <a:r>
              <a:rPr lang="en-US" sz="2000" b="0" dirty="0" smtClean="0">
                <a:solidFill>
                  <a:srgbClr val="525353"/>
                </a:solidFill>
              </a:rPr>
              <a:t>			     </a:t>
            </a:r>
            <a:r>
              <a:rPr lang="hu-HU" sz="2000" b="0" dirty="0" smtClean="0">
                <a:solidFill>
                  <a:srgbClr val="525353"/>
                </a:solidFill>
              </a:rPr>
              <a:t>thread</a:t>
            </a:r>
            <a:endParaRPr lang="en-US" sz="2000" b="0" dirty="0" smtClean="0">
              <a:solidFill>
                <a:srgbClr val="525353"/>
              </a:solidFill>
            </a:endParaRPr>
          </a:p>
          <a:p>
            <a:pPr marL="0" lvl="1" indent="0">
              <a:lnSpc>
                <a:spcPct val="80000"/>
              </a:lnSpc>
              <a:buNone/>
            </a:pPr>
            <a:r>
              <a:rPr lang="en-US" sz="2000" dirty="0" smtClean="0">
                <a:solidFill>
                  <a:srgbClr val="525353"/>
                </a:solidFill>
              </a:rPr>
              <a:t>!</a:t>
            </a:r>
            <a:r>
              <a:rPr lang="en-US" sz="2000" b="1" dirty="0" err="1" smtClean="0">
                <a:solidFill>
                  <a:srgbClr val="525353"/>
                </a:solidFill>
              </a:rPr>
              <a:t>uniqstack</a:t>
            </a:r>
            <a:r>
              <a:rPr lang="en-US" sz="2000" dirty="0" smtClean="0">
                <a:solidFill>
                  <a:srgbClr val="525353"/>
                </a:solidFill>
              </a:rPr>
              <a:t> – List only unique stack</a:t>
            </a:r>
            <a:endParaRPr lang="de-DE" sz="2000" b="0" dirty="0" smtClean="0">
              <a:solidFill>
                <a:srgbClr val="525353"/>
              </a:solidFill>
            </a:endParaRPr>
          </a:p>
          <a:p>
            <a:pPr marL="0" lvl="1" indent="0">
              <a:lnSpc>
                <a:spcPct val="80000"/>
              </a:lnSpc>
              <a:buNone/>
            </a:pPr>
            <a:endParaRPr lang="hu-HU" sz="2000" b="0" dirty="0" smtClean="0">
              <a:solidFill>
                <a:srgbClr val="525353"/>
              </a:solidFill>
            </a:endParaRPr>
          </a:p>
          <a:p>
            <a:pPr marL="0" lvl="1" indent="0">
              <a:lnSpc>
                <a:spcPct val="80000"/>
              </a:lnSpc>
              <a:buNone/>
            </a:pPr>
            <a:r>
              <a:rPr lang="en-US" sz="2000" b="1" dirty="0" smtClean="0">
                <a:solidFill>
                  <a:srgbClr val="525353"/>
                </a:solidFill>
              </a:rPr>
              <a:t>!</a:t>
            </a:r>
            <a:r>
              <a:rPr lang="en-US" sz="2000" b="1" dirty="0" err="1" smtClean="0">
                <a:solidFill>
                  <a:srgbClr val="525353"/>
                </a:solidFill>
              </a:rPr>
              <a:t>dumpstackobjects</a:t>
            </a:r>
            <a:r>
              <a:rPr lang="hu-HU" sz="2000" b="1" dirty="0">
                <a:solidFill>
                  <a:srgbClr val="525353"/>
                </a:solidFill>
              </a:rPr>
              <a:t> </a:t>
            </a:r>
            <a:r>
              <a:rPr lang="hu-HU" sz="2000" b="0" dirty="0" smtClean="0">
                <a:solidFill>
                  <a:srgbClr val="525353"/>
                </a:solidFill>
              </a:rPr>
              <a:t>– listing the managed objects on the stack</a:t>
            </a:r>
            <a:endParaRPr lang="de-DE" sz="2000" b="0" dirty="0" smtClean="0">
              <a:solidFill>
                <a:srgbClr val="525353"/>
              </a:solidFill>
            </a:endParaRPr>
          </a:p>
          <a:p>
            <a:pPr marL="0" lvl="1" indent="0">
              <a:lnSpc>
                <a:spcPct val="80000"/>
              </a:lnSpc>
              <a:buNone/>
            </a:pPr>
            <a:endParaRPr lang="hu-HU" sz="2000" b="0" dirty="0" smtClean="0">
              <a:solidFill>
                <a:srgbClr val="525353"/>
              </a:solidFill>
            </a:endParaRPr>
          </a:p>
          <a:p>
            <a:pPr marL="0" lvl="1" indent="0">
              <a:lnSpc>
                <a:spcPct val="80000"/>
              </a:lnSpc>
              <a:buNone/>
            </a:pPr>
            <a:r>
              <a:rPr lang="hu-HU" sz="2000" b="1" dirty="0" smtClean="0">
                <a:solidFill>
                  <a:srgbClr val="525353"/>
                </a:solidFill>
              </a:rPr>
              <a:t>!dumpheap </a:t>
            </a:r>
            <a:r>
              <a:rPr lang="hu-HU" sz="2000" b="0" dirty="0" smtClean="0">
                <a:solidFill>
                  <a:srgbClr val="525353"/>
                </a:solidFill>
              </a:rPr>
              <a:t>– provides information about the objects on the heap</a:t>
            </a:r>
            <a:endParaRPr lang="de-DE" sz="2000" b="0" dirty="0" smtClean="0">
              <a:solidFill>
                <a:srgbClr val="525353"/>
              </a:solidFill>
            </a:endParaRPr>
          </a:p>
          <a:p>
            <a:pPr marL="0" lvl="1" indent="0">
              <a:lnSpc>
                <a:spcPct val="80000"/>
              </a:lnSpc>
              <a:buNone/>
            </a:pPr>
            <a:endParaRPr lang="en-US" sz="2000" b="0" dirty="0" smtClean="0">
              <a:solidFill>
                <a:srgbClr val="525353"/>
              </a:solidFill>
            </a:endParaRPr>
          </a:p>
          <a:p>
            <a:pPr marL="0" lvl="1" indent="0">
              <a:lnSpc>
                <a:spcPct val="80000"/>
              </a:lnSpc>
              <a:buNone/>
            </a:pPr>
            <a:r>
              <a:rPr lang="en-US" sz="2000" b="1" dirty="0">
                <a:solidFill>
                  <a:srgbClr val="525353"/>
                </a:solidFill>
              </a:rPr>
              <a:t>!</a:t>
            </a:r>
            <a:r>
              <a:rPr lang="en-US" sz="2000" b="1" dirty="0" err="1">
                <a:solidFill>
                  <a:srgbClr val="525353"/>
                </a:solidFill>
              </a:rPr>
              <a:t>dumpobj</a:t>
            </a:r>
            <a:r>
              <a:rPr lang="en-US" sz="2000" b="1" dirty="0">
                <a:solidFill>
                  <a:srgbClr val="525353"/>
                </a:solidFill>
              </a:rPr>
              <a:t> </a:t>
            </a:r>
            <a:r>
              <a:rPr lang="en-US" sz="2000" dirty="0">
                <a:solidFill>
                  <a:srgbClr val="525353"/>
                </a:solidFill>
              </a:rPr>
              <a:t>&lt;object address&gt;</a:t>
            </a:r>
            <a:r>
              <a:rPr lang="hu-HU" sz="2000" dirty="0">
                <a:solidFill>
                  <a:srgbClr val="525353"/>
                </a:solidFill>
              </a:rPr>
              <a:t> - dumping out the content of an object </a:t>
            </a:r>
            <a:endParaRPr lang="de-DE" sz="2000" dirty="0">
              <a:solidFill>
                <a:srgbClr val="525353"/>
              </a:solidFill>
            </a:endParaRPr>
          </a:p>
          <a:p>
            <a:pPr marL="0" lvl="1" indent="0">
              <a:lnSpc>
                <a:spcPct val="80000"/>
              </a:lnSpc>
              <a:buNone/>
            </a:pPr>
            <a:endParaRPr lang="hu-HU" sz="2000" b="0" dirty="0" smtClean="0">
              <a:solidFill>
                <a:srgbClr val="525353"/>
              </a:solidFill>
            </a:endParaRPr>
          </a:p>
          <a:p>
            <a:pPr marL="0" lvl="1" indent="0">
              <a:lnSpc>
                <a:spcPct val="80000"/>
              </a:lnSpc>
              <a:spcAft>
                <a:spcPts val="600"/>
              </a:spcAft>
              <a:buNone/>
            </a:pPr>
            <a:r>
              <a:rPr lang="en-US" sz="2000" b="1" dirty="0" smtClean="0">
                <a:solidFill>
                  <a:srgbClr val="525353"/>
                </a:solidFill>
              </a:rPr>
              <a:t>!</a:t>
            </a:r>
            <a:r>
              <a:rPr lang="en-US" sz="2000" b="1" dirty="0" err="1" smtClean="0">
                <a:solidFill>
                  <a:srgbClr val="525353"/>
                </a:solidFill>
              </a:rPr>
              <a:t>bpmd</a:t>
            </a:r>
            <a:r>
              <a:rPr lang="en-US" sz="2000" b="1" dirty="0" smtClean="0">
                <a:solidFill>
                  <a:srgbClr val="525353"/>
                </a:solidFill>
              </a:rPr>
              <a:t> </a:t>
            </a:r>
            <a:r>
              <a:rPr lang="en-US" sz="2000" dirty="0" smtClean="0">
                <a:solidFill>
                  <a:srgbClr val="525353"/>
                </a:solidFill>
              </a:rPr>
              <a:t>– Set managed breakpoint</a:t>
            </a:r>
            <a:endParaRPr lang="hu-HU" sz="2000" b="0" dirty="0" smtClean="0">
              <a:solidFill>
                <a:srgbClr val="525353"/>
              </a:solidFill>
            </a:endParaRPr>
          </a:p>
          <a:p>
            <a:pPr marL="0" indent="0">
              <a:lnSpc>
                <a:spcPct val="80000"/>
              </a:lnSpc>
              <a:buNone/>
            </a:pPr>
            <a:endParaRPr lang="en-US" sz="2000" b="0" dirty="0" smtClean="0"/>
          </a:p>
          <a:p>
            <a:pPr>
              <a:lnSpc>
                <a:spcPct val="80000"/>
              </a:lnSpc>
              <a:buNone/>
            </a:pPr>
            <a:endParaRPr lang="en-US" dirty="0"/>
          </a:p>
          <a:p>
            <a:endParaRPr lang="en-US" dirty="0"/>
          </a:p>
        </p:txBody>
      </p:sp>
    </p:spTree>
    <p:extLst>
      <p:ext uri="{BB962C8B-B14F-4D97-AF65-F5344CB8AC3E}">
        <p14:creationId xmlns:p14="http://schemas.microsoft.com/office/powerpoint/2010/main" val="76233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err="1" smtClean="0"/>
              <a:t>Common</a:t>
            </a:r>
            <a:r>
              <a:rPr lang="hu-HU" dirty="0" smtClean="0"/>
              <a:t> SOS </a:t>
            </a:r>
            <a:r>
              <a:rPr lang="hu-HU" dirty="0" err="1" smtClean="0"/>
              <a:t>commands</a:t>
            </a:r>
            <a:endParaRPr lang="en-US" dirty="0"/>
          </a:p>
        </p:txBody>
      </p:sp>
      <p:sp>
        <p:nvSpPr>
          <p:cNvPr id="3" name="Content Placeholder 2"/>
          <p:cNvSpPr>
            <a:spLocks noGrp="1"/>
          </p:cNvSpPr>
          <p:nvPr>
            <p:ph type="body" sz="quarter" idx="4294967295"/>
          </p:nvPr>
        </p:nvSpPr>
        <p:spPr>
          <a:xfrm>
            <a:off x="1066800" y="1295400"/>
            <a:ext cx="7696200" cy="4572000"/>
          </a:xfrm>
        </p:spPr>
        <p:txBody>
          <a:bodyPr>
            <a:normAutofit lnSpcReduction="10000"/>
          </a:bodyPr>
          <a:lstStyle/>
          <a:p>
            <a:pPr marL="0" lvl="1" indent="0">
              <a:lnSpc>
                <a:spcPct val="80000"/>
              </a:lnSpc>
              <a:buNone/>
            </a:pPr>
            <a:r>
              <a:rPr lang="en-US" sz="2000" b="1" dirty="0" smtClean="0">
                <a:solidFill>
                  <a:srgbClr val="525353"/>
                </a:solidFill>
              </a:rPr>
              <a:t>!</a:t>
            </a:r>
            <a:r>
              <a:rPr lang="en-US" sz="2000" b="1" dirty="0" err="1" smtClean="0">
                <a:solidFill>
                  <a:srgbClr val="525353"/>
                </a:solidFill>
              </a:rPr>
              <a:t>DumpStack</a:t>
            </a:r>
            <a:r>
              <a:rPr lang="en-US" sz="2000" b="1" dirty="0" smtClean="0">
                <a:solidFill>
                  <a:srgbClr val="525353"/>
                </a:solidFill>
              </a:rPr>
              <a:t> – </a:t>
            </a:r>
            <a:r>
              <a:rPr lang="en-US" sz="2000" dirty="0" smtClean="0">
                <a:solidFill>
                  <a:srgbClr val="525353"/>
                </a:solidFill>
              </a:rPr>
              <a:t>Display stack trace, similar to k command on x64</a:t>
            </a:r>
          </a:p>
          <a:p>
            <a:pPr marL="0" lvl="1" indent="0">
              <a:lnSpc>
                <a:spcPct val="80000"/>
              </a:lnSpc>
              <a:buNone/>
            </a:pPr>
            <a:endParaRPr lang="en-US" sz="2000" dirty="0">
              <a:solidFill>
                <a:srgbClr val="525353"/>
              </a:solidFill>
            </a:endParaRPr>
          </a:p>
          <a:p>
            <a:pPr marL="0" lvl="1" indent="0">
              <a:lnSpc>
                <a:spcPct val="80000"/>
              </a:lnSpc>
              <a:buNone/>
            </a:pPr>
            <a:r>
              <a:rPr lang="en-US" sz="2000" b="1" dirty="0" smtClean="0">
                <a:solidFill>
                  <a:srgbClr val="525353"/>
                </a:solidFill>
              </a:rPr>
              <a:t>!</a:t>
            </a:r>
            <a:r>
              <a:rPr lang="en-US" sz="2000" b="1" dirty="0" err="1" smtClean="0">
                <a:solidFill>
                  <a:srgbClr val="525353"/>
                </a:solidFill>
              </a:rPr>
              <a:t>EEStack</a:t>
            </a:r>
            <a:r>
              <a:rPr lang="en-US" sz="2000" b="1" dirty="0" smtClean="0">
                <a:solidFill>
                  <a:srgbClr val="525353"/>
                </a:solidFill>
              </a:rPr>
              <a:t>  - </a:t>
            </a:r>
            <a:r>
              <a:rPr lang="en-US" sz="2000" dirty="0" smtClean="0">
                <a:solidFill>
                  <a:srgbClr val="525353"/>
                </a:solidFill>
              </a:rPr>
              <a:t>Display stack on all threads</a:t>
            </a:r>
            <a:endParaRPr lang="en-US" sz="2000" b="1" dirty="0" smtClean="0">
              <a:solidFill>
                <a:srgbClr val="525353"/>
              </a:solidFill>
            </a:endParaRPr>
          </a:p>
          <a:p>
            <a:pPr marL="0" lvl="1" indent="0">
              <a:lnSpc>
                <a:spcPct val="80000"/>
              </a:lnSpc>
              <a:buNone/>
            </a:pPr>
            <a:endParaRPr lang="en-US" sz="2000" dirty="0" smtClean="0">
              <a:solidFill>
                <a:srgbClr val="525353"/>
              </a:solidFill>
            </a:endParaRPr>
          </a:p>
          <a:p>
            <a:pPr marL="0" lvl="1" indent="0">
              <a:lnSpc>
                <a:spcPct val="80000"/>
              </a:lnSpc>
              <a:buNone/>
            </a:pPr>
            <a:r>
              <a:rPr lang="en-US" sz="2000" b="1" dirty="0" smtClean="0">
                <a:solidFill>
                  <a:srgbClr val="525353"/>
                </a:solidFill>
              </a:rPr>
              <a:t>.chain</a:t>
            </a:r>
            <a:r>
              <a:rPr lang="hu-HU" sz="2000" b="0" dirty="0" smtClean="0">
                <a:solidFill>
                  <a:srgbClr val="525353"/>
                </a:solidFill>
              </a:rPr>
              <a:t>– </a:t>
            </a:r>
            <a:r>
              <a:rPr lang="en-US" sz="2000" b="0" dirty="0" smtClean="0">
                <a:solidFill>
                  <a:srgbClr val="525353"/>
                </a:solidFill>
              </a:rPr>
              <a:t>Shows extension that are loaded</a:t>
            </a:r>
            <a:endParaRPr lang="de-DE" sz="2000" b="0" dirty="0" smtClean="0">
              <a:solidFill>
                <a:srgbClr val="525353"/>
              </a:solidFill>
            </a:endParaRPr>
          </a:p>
          <a:p>
            <a:pPr marL="0" lvl="1" indent="0">
              <a:lnSpc>
                <a:spcPct val="80000"/>
              </a:lnSpc>
              <a:buNone/>
            </a:pPr>
            <a:endParaRPr lang="hu-HU" sz="2000" b="0" dirty="0" smtClean="0">
              <a:solidFill>
                <a:srgbClr val="525353"/>
              </a:solidFill>
            </a:endParaRPr>
          </a:p>
          <a:p>
            <a:pPr marL="0" lvl="1" indent="0">
              <a:lnSpc>
                <a:spcPct val="80000"/>
              </a:lnSpc>
              <a:buNone/>
            </a:pPr>
            <a:r>
              <a:rPr lang="en-US" sz="2000" b="1" dirty="0" smtClean="0">
                <a:solidFill>
                  <a:srgbClr val="525353"/>
                </a:solidFill>
              </a:rPr>
              <a:t>!</a:t>
            </a:r>
            <a:r>
              <a:rPr lang="en-US" sz="2000" b="1" dirty="0" err="1" smtClean="0">
                <a:solidFill>
                  <a:srgbClr val="525353"/>
                </a:solidFill>
              </a:rPr>
              <a:t>EEVersion</a:t>
            </a:r>
            <a:r>
              <a:rPr lang="en-US" sz="2000" b="1" dirty="0" smtClean="0">
                <a:solidFill>
                  <a:srgbClr val="525353"/>
                </a:solidFill>
              </a:rPr>
              <a:t> </a:t>
            </a:r>
            <a:r>
              <a:rPr lang="hu-HU" sz="2000" b="0" dirty="0" smtClean="0">
                <a:solidFill>
                  <a:srgbClr val="525353"/>
                </a:solidFill>
              </a:rPr>
              <a:t>– </a:t>
            </a:r>
            <a:r>
              <a:rPr lang="en-US" sz="2000" b="0" dirty="0" smtClean="0">
                <a:solidFill>
                  <a:srgbClr val="525353"/>
                </a:solidFill>
              </a:rPr>
              <a:t>Shows </a:t>
            </a:r>
            <a:r>
              <a:rPr lang="en-US" sz="2000" b="0" dirty="0" err="1" smtClean="0">
                <a:solidFill>
                  <a:srgbClr val="525353"/>
                </a:solidFill>
              </a:rPr>
              <a:t>.Net</a:t>
            </a:r>
            <a:r>
              <a:rPr lang="en-US" sz="2000" b="0" dirty="0" smtClean="0">
                <a:solidFill>
                  <a:srgbClr val="525353"/>
                </a:solidFill>
              </a:rPr>
              <a:t> Version and SOS Version</a:t>
            </a:r>
          </a:p>
          <a:p>
            <a:pPr marL="0" lvl="1" indent="0">
              <a:lnSpc>
                <a:spcPct val="80000"/>
              </a:lnSpc>
              <a:buNone/>
            </a:pPr>
            <a:endParaRPr lang="en-US" sz="2000" b="0" dirty="0" smtClean="0">
              <a:solidFill>
                <a:srgbClr val="525353"/>
              </a:solidFill>
            </a:endParaRPr>
          </a:p>
          <a:p>
            <a:pPr marL="0" lvl="1" indent="0">
              <a:lnSpc>
                <a:spcPct val="80000"/>
              </a:lnSpc>
              <a:buNone/>
            </a:pPr>
            <a:endParaRPr lang="en-US" sz="2000" dirty="0">
              <a:solidFill>
                <a:srgbClr val="525353"/>
              </a:solidFill>
            </a:endParaRPr>
          </a:p>
          <a:p>
            <a:pPr marL="0" lvl="1" indent="0">
              <a:lnSpc>
                <a:spcPct val="80000"/>
              </a:lnSpc>
              <a:buNone/>
            </a:pPr>
            <a:r>
              <a:rPr lang="en-US" sz="2000" b="1" i="1" dirty="0" smtClean="0">
                <a:solidFill>
                  <a:srgbClr val="525353"/>
                </a:solidFill>
              </a:rPr>
              <a:t>Version Commands</a:t>
            </a:r>
            <a:endParaRPr lang="de-DE" sz="2000" b="1" i="1" dirty="0">
              <a:solidFill>
                <a:srgbClr val="525353"/>
              </a:solidFill>
            </a:endParaRPr>
          </a:p>
          <a:p>
            <a:pPr marL="0" lvl="1" indent="0">
              <a:lnSpc>
                <a:spcPct val="80000"/>
              </a:lnSpc>
              <a:buNone/>
            </a:pPr>
            <a:endParaRPr lang="en-US" sz="2000" dirty="0" smtClean="0">
              <a:solidFill>
                <a:srgbClr val="525353"/>
              </a:solidFill>
            </a:endParaRPr>
          </a:p>
          <a:p>
            <a:pPr marL="0" lvl="1" indent="0">
              <a:lnSpc>
                <a:spcPct val="80000"/>
              </a:lnSpc>
              <a:buNone/>
            </a:pPr>
            <a:r>
              <a:rPr lang="en-US" sz="2000" b="1" dirty="0" smtClean="0">
                <a:solidFill>
                  <a:srgbClr val="525353"/>
                </a:solidFill>
              </a:rPr>
              <a:t>Version</a:t>
            </a:r>
            <a:r>
              <a:rPr lang="en-US" sz="2000" dirty="0" smtClean="0">
                <a:solidFill>
                  <a:srgbClr val="525353"/>
                </a:solidFill>
              </a:rPr>
              <a:t> – Version of debugger</a:t>
            </a:r>
          </a:p>
          <a:p>
            <a:pPr marL="0" lvl="1" indent="0">
              <a:lnSpc>
                <a:spcPct val="80000"/>
              </a:lnSpc>
              <a:buNone/>
            </a:pPr>
            <a:r>
              <a:rPr lang="en-US" sz="2000" b="1" dirty="0" err="1" smtClean="0">
                <a:solidFill>
                  <a:srgbClr val="525353"/>
                </a:solidFill>
              </a:rPr>
              <a:t>Vertarget</a:t>
            </a:r>
            <a:r>
              <a:rPr lang="en-US" sz="2000" dirty="0" smtClean="0">
                <a:solidFill>
                  <a:srgbClr val="525353"/>
                </a:solidFill>
              </a:rPr>
              <a:t> – Version of the target computer</a:t>
            </a:r>
          </a:p>
          <a:p>
            <a:pPr marL="0" lvl="1" indent="0">
              <a:lnSpc>
                <a:spcPct val="80000"/>
              </a:lnSpc>
              <a:buNone/>
            </a:pPr>
            <a:endParaRPr lang="en-US" sz="2000" dirty="0" smtClean="0">
              <a:solidFill>
                <a:srgbClr val="525353"/>
              </a:solidFill>
            </a:endParaRPr>
          </a:p>
          <a:p>
            <a:pPr marL="0" lvl="1" indent="0">
              <a:lnSpc>
                <a:spcPct val="80000"/>
              </a:lnSpc>
              <a:buNone/>
            </a:pPr>
            <a:r>
              <a:rPr lang="en-US" sz="2000" dirty="0" smtClean="0">
                <a:solidFill>
                  <a:srgbClr val="525353"/>
                </a:solidFill>
              </a:rPr>
              <a:t>!</a:t>
            </a:r>
            <a:r>
              <a:rPr lang="en-US" sz="2000" b="1" dirty="0" err="1" smtClean="0">
                <a:solidFill>
                  <a:srgbClr val="525353"/>
                </a:solidFill>
              </a:rPr>
              <a:t>sos.Help</a:t>
            </a:r>
            <a:r>
              <a:rPr lang="en-US" sz="2000" dirty="0" smtClean="0">
                <a:solidFill>
                  <a:srgbClr val="525353"/>
                </a:solidFill>
              </a:rPr>
              <a:t> – Shows commands in an extension like SOS</a:t>
            </a:r>
            <a:endParaRPr lang="de-DE" sz="2000" b="0" dirty="0" smtClean="0">
              <a:solidFill>
                <a:srgbClr val="525353"/>
              </a:solidFill>
            </a:endParaRPr>
          </a:p>
          <a:p>
            <a:pPr marL="0" indent="0">
              <a:lnSpc>
                <a:spcPct val="80000"/>
              </a:lnSpc>
              <a:buNone/>
            </a:pPr>
            <a:endParaRPr lang="en-US" sz="2000" b="0" dirty="0" smtClean="0"/>
          </a:p>
          <a:p>
            <a:pPr>
              <a:lnSpc>
                <a:spcPct val="80000"/>
              </a:lnSpc>
              <a:buNone/>
            </a:pPr>
            <a:endParaRPr lang="en-US" dirty="0"/>
          </a:p>
          <a:p>
            <a:endParaRPr lang="en-US" dirty="0"/>
          </a:p>
        </p:txBody>
      </p:sp>
    </p:spTree>
    <p:extLst>
      <p:ext uri="{BB962C8B-B14F-4D97-AF65-F5344CB8AC3E}">
        <p14:creationId xmlns:p14="http://schemas.microsoft.com/office/powerpoint/2010/main" val="27115337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smtClean="0"/>
              <a:t>Demonstration: </a:t>
            </a:r>
            <a:r>
              <a:rPr lang="en-US" sz="3200" dirty="0" err="1" smtClean="0"/>
              <a:t>WinDbg</a:t>
            </a:r>
            <a:r>
              <a:rPr lang="en-US" sz="3200" dirty="0" smtClean="0"/>
              <a:t> and SOS</a:t>
            </a:r>
          </a:p>
        </p:txBody>
      </p:sp>
      <p:sp>
        <p:nvSpPr>
          <p:cNvPr id="20483" name="Rectangle 3"/>
          <p:cNvSpPr>
            <a:spLocks noGrp="1" noChangeArrowheads="1"/>
          </p:cNvSpPr>
          <p:nvPr>
            <p:ph type="body" sz="quarter" idx="13"/>
          </p:nvPr>
        </p:nvSpPr>
        <p:spPr/>
        <p:txBody>
          <a:bodyPr/>
          <a:lstStyle/>
          <a:p>
            <a:pPr marL="0" indent="0">
              <a:buFont typeface="Wingdings" pitchFamily="2" charset="2"/>
              <a:buNone/>
            </a:pPr>
            <a:r>
              <a:rPr lang="en-US" sz="1800" dirty="0">
                <a:solidFill>
                  <a:schemeClr val="bg1"/>
                </a:solidFill>
                <a:latin typeface="Consolas"/>
                <a:cs typeface="Consolas"/>
              </a:rPr>
              <a:t>The instructor will demonstrate some of the basic steps to execute when analyzing a managed application with </a:t>
            </a:r>
            <a:r>
              <a:rPr lang="en-US" sz="1800" dirty="0" err="1">
                <a:solidFill>
                  <a:schemeClr val="bg1"/>
                </a:solidFill>
                <a:latin typeface="Consolas"/>
                <a:cs typeface="Consolas"/>
              </a:rPr>
              <a:t>WinDbg</a:t>
            </a:r>
            <a:r>
              <a:rPr lang="en-US" sz="1800" dirty="0">
                <a:solidFill>
                  <a:schemeClr val="bg1"/>
                </a:solidFill>
                <a:latin typeface="Consolas"/>
                <a:cs typeface="Consolas"/>
              </a:rPr>
              <a:t> and SOS.</a:t>
            </a:r>
          </a:p>
          <a:p>
            <a:pPr marL="0" indent="0"/>
            <a:endParaRPr lang="en-US" sz="2000" b="0" dirty="0" smtClean="0"/>
          </a:p>
        </p:txBody>
      </p:sp>
    </p:spTree>
    <p:extLst>
      <p:ext uri="{BB962C8B-B14F-4D97-AF65-F5344CB8AC3E}">
        <p14:creationId xmlns:p14="http://schemas.microsoft.com/office/powerpoint/2010/main" val="2752083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fontScale="90000"/>
          </a:bodyPr>
          <a:lstStyle/>
          <a:p>
            <a:r>
              <a:rPr lang="en-US" smtClean="0"/>
              <a:t>Demonstration: .NET Debugging Preview</a:t>
            </a:r>
          </a:p>
        </p:txBody>
      </p:sp>
      <p:sp>
        <p:nvSpPr>
          <p:cNvPr id="6147" name="Rectangle 3"/>
          <p:cNvSpPr>
            <a:spLocks noGrp="1" noChangeArrowheads="1"/>
          </p:cNvSpPr>
          <p:nvPr>
            <p:ph type="body" sz="quarter" idx="13"/>
          </p:nvPr>
        </p:nvSpPr>
        <p:spPr/>
        <p:txBody>
          <a:bodyPr/>
          <a:lstStyle/>
          <a:p>
            <a:r>
              <a:rPr lang="en-US" sz="1800" b="0" dirty="0" smtClean="0"/>
              <a:t>In this demo, we’ll show you the power of .NET Debugging by introducing a problematic application and using several tools to diagnose, investigate, and determine the root cause of the issue.</a:t>
            </a:r>
            <a:r>
              <a:rPr lang="en-US" dirty="0" smtClean="0"/>
              <a:t>  </a:t>
            </a:r>
          </a:p>
          <a:p>
            <a:r>
              <a:rPr lang="en-US" sz="1800" b="0" dirty="0" smtClean="0"/>
              <a:t>Don’t worry too much about the detail now; this will be covered in depth during the course.</a:t>
            </a:r>
          </a:p>
          <a:p>
            <a:pPr>
              <a:buSzPct val="90000"/>
            </a:pPr>
            <a:r>
              <a:rPr lang="en-US" sz="1800" b="0" dirty="0" smtClean="0"/>
              <a:t>By the end of this course, </a:t>
            </a:r>
            <a:r>
              <a:rPr lang="en-US" sz="1800" b="0" i="1" u="sng" dirty="0" smtClean="0"/>
              <a:t>you</a:t>
            </a:r>
            <a:r>
              <a:rPr lang="en-US" sz="1800" b="0" dirty="0" smtClean="0"/>
              <a:t> will have the knowledge that will allow you to perform the same root cause analysis on problematic .NET applications!</a:t>
            </a:r>
            <a:endParaRPr lang="en-US" b="0" dirty="0" smtClean="0"/>
          </a:p>
          <a:p>
            <a:endParaRPr lang="en-US" dirty="0" smtClean="0"/>
          </a:p>
        </p:txBody>
      </p:sp>
    </p:spTree>
    <p:extLst>
      <p:ext uri="{BB962C8B-B14F-4D97-AF65-F5344CB8AC3E}">
        <p14:creationId xmlns:p14="http://schemas.microsoft.com/office/powerpoint/2010/main" val="2143018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smtClean="0"/>
              <a:t>Different Software Environments</a:t>
            </a:r>
          </a:p>
        </p:txBody>
      </p:sp>
      <p:sp>
        <p:nvSpPr>
          <p:cNvPr id="7171" name="Content Placeholder 2"/>
          <p:cNvSpPr>
            <a:spLocks noGrp="1"/>
          </p:cNvSpPr>
          <p:nvPr>
            <p:ph type="body" sz="quarter" idx="13"/>
          </p:nvPr>
        </p:nvSpPr>
        <p:spPr>
          <a:xfrm>
            <a:off x="990600" y="1295400"/>
            <a:ext cx="7781040" cy="4530360"/>
          </a:xfrm>
        </p:spPr>
        <p:txBody>
          <a:bodyPr>
            <a:normAutofit/>
          </a:bodyPr>
          <a:lstStyle/>
          <a:p>
            <a:pPr marL="0" indent="0">
              <a:lnSpc>
                <a:spcPct val="150000"/>
              </a:lnSpc>
              <a:buNone/>
            </a:pPr>
            <a:r>
              <a:rPr lang="en-GB" sz="2000" dirty="0" smtClean="0"/>
              <a:t>Developer’s machine</a:t>
            </a:r>
          </a:p>
          <a:p>
            <a:pPr marL="0" indent="0">
              <a:lnSpc>
                <a:spcPct val="150000"/>
              </a:lnSpc>
              <a:buNone/>
            </a:pPr>
            <a:r>
              <a:rPr lang="en-GB" sz="2000" dirty="0" smtClean="0"/>
              <a:t>Functional testing</a:t>
            </a:r>
          </a:p>
          <a:p>
            <a:pPr marL="0" indent="0">
              <a:lnSpc>
                <a:spcPct val="150000"/>
              </a:lnSpc>
              <a:buNone/>
            </a:pPr>
            <a:r>
              <a:rPr lang="en-GB" sz="2000" dirty="0" smtClean="0"/>
              <a:t>Integration testing</a:t>
            </a:r>
          </a:p>
          <a:p>
            <a:pPr marL="0" indent="0">
              <a:lnSpc>
                <a:spcPct val="150000"/>
              </a:lnSpc>
              <a:buNone/>
            </a:pPr>
            <a:r>
              <a:rPr lang="en-GB" sz="2000" dirty="0" smtClean="0"/>
              <a:t>Performance and scalability testing</a:t>
            </a:r>
          </a:p>
          <a:p>
            <a:pPr marL="0" indent="0">
              <a:lnSpc>
                <a:spcPct val="150000"/>
              </a:lnSpc>
              <a:buNone/>
            </a:pPr>
            <a:r>
              <a:rPr lang="en-GB" sz="2000" dirty="0" smtClean="0"/>
              <a:t>Staging</a:t>
            </a:r>
          </a:p>
          <a:p>
            <a:pPr marL="0" indent="0">
              <a:lnSpc>
                <a:spcPct val="150000"/>
              </a:lnSpc>
              <a:buNone/>
            </a:pPr>
            <a:r>
              <a:rPr lang="en-GB" sz="2000" dirty="0" smtClean="0"/>
              <a:t>Production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sv-SE" smtClean="0"/>
              <a:t>Types of Problems in Production</a:t>
            </a:r>
            <a:endParaRPr lang="en-GB" smtClean="0"/>
          </a:p>
        </p:txBody>
      </p:sp>
      <p:sp>
        <p:nvSpPr>
          <p:cNvPr id="8195" name="Content Placeholder 2"/>
          <p:cNvSpPr>
            <a:spLocks noGrp="1"/>
          </p:cNvSpPr>
          <p:nvPr>
            <p:ph type="body" sz="quarter" idx="13"/>
          </p:nvPr>
        </p:nvSpPr>
        <p:spPr>
          <a:xfrm>
            <a:off x="914400" y="1295400"/>
            <a:ext cx="7781040" cy="4530360"/>
          </a:xfrm>
        </p:spPr>
        <p:txBody>
          <a:bodyPr>
            <a:normAutofit/>
          </a:bodyPr>
          <a:lstStyle/>
          <a:p>
            <a:pPr marL="0" indent="0">
              <a:lnSpc>
                <a:spcPct val="150000"/>
              </a:lnSpc>
              <a:buNone/>
            </a:pPr>
            <a:r>
              <a:rPr lang="sv-SE" sz="2000" dirty="0" smtClean="0"/>
              <a:t>System hang or deadlock</a:t>
            </a:r>
          </a:p>
          <a:p>
            <a:pPr marL="0" indent="0">
              <a:lnSpc>
                <a:spcPct val="150000"/>
              </a:lnSpc>
              <a:buNone/>
            </a:pPr>
            <a:r>
              <a:rPr lang="sv-SE" sz="2000" dirty="0" smtClean="0"/>
              <a:t>Fatal exception</a:t>
            </a:r>
          </a:p>
          <a:p>
            <a:pPr marL="0" indent="0">
              <a:lnSpc>
                <a:spcPct val="150000"/>
              </a:lnSpc>
              <a:buNone/>
            </a:pPr>
            <a:r>
              <a:rPr lang="sv-SE" sz="2000" dirty="0" smtClean="0"/>
              <a:t>Nonfatal exception</a:t>
            </a:r>
          </a:p>
          <a:p>
            <a:pPr marL="0" indent="0">
              <a:lnSpc>
                <a:spcPct val="150000"/>
              </a:lnSpc>
              <a:buNone/>
            </a:pPr>
            <a:r>
              <a:rPr lang="sv-SE" sz="2000" dirty="0" smtClean="0"/>
              <a:t>Data loss or inconsistency</a:t>
            </a:r>
          </a:p>
          <a:p>
            <a:pPr marL="0" indent="0">
              <a:lnSpc>
                <a:spcPct val="150000"/>
              </a:lnSpc>
              <a:buNone/>
            </a:pPr>
            <a:r>
              <a:rPr lang="sv-SE" sz="2000" dirty="0" smtClean="0"/>
              <a:t>Performance problems</a:t>
            </a:r>
          </a:p>
          <a:p>
            <a:pPr marL="0" indent="0">
              <a:lnSpc>
                <a:spcPct val="150000"/>
              </a:lnSpc>
              <a:buNone/>
            </a:pPr>
            <a:r>
              <a:rPr lang="sv-SE" sz="2000" dirty="0" smtClean="0"/>
              <a:t>Memory leaks or excessive memory usage</a:t>
            </a:r>
          </a:p>
          <a:p>
            <a:endParaRPr lang="en-GB"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sv-SE" dirty="0" smtClean="0"/>
              <a:t>Causes of Problems in Production</a:t>
            </a:r>
            <a:endParaRPr lang="en-GB" dirty="0" smtClean="0"/>
          </a:p>
        </p:txBody>
      </p:sp>
      <p:sp>
        <p:nvSpPr>
          <p:cNvPr id="9219" name="Content Placeholder 2"/>
          <p:cNvSpPr>
            <a:spLocks noGrp="1"/>
          </p:cNvSpPr>
          <p:nvPr>
            <p:ph type="body" sz="quarter" idx="13"/>
          </p:nvPr>
        </p:nvSpPr>
        <p:spPr>
          <a:xfrm>
            <a:off x="914400" y="1219200"/>
            <a:ext cx="7781040" cy="4530360"/>
          </a:xfrm>
        </p:spPr>
        <p:txBody>
          <a:bodyPr>
            <a:normAutofit/>
          </a:bodyPr>
          <a:lstStyle/>
          <a:p>
            <a:pPr marL="0" indent="0">
              <a:lnSpc>
                <a:spcPct val="150000"/>
              </a:lnSpc>
              <a:buNone/>
            </a:pPr>
            <a:r>
              <a:rPr lang="en-US" sz="2000" dirty="0" smtClean="0"/>
              <a:t>Interaction with other systems</a:t>
            </a:r>
          </a:p>
          <a:p>
            <a:pPr marL="0" indent="0">
              <a:lnSpc>
                <a:spcPct val="150000"/>
              </a:lnSpc>
              <a:buNone/>
            </a:pPr>
            <a:r>
              <a:rPr lang="en-US" sz="2000" dirty="0" smtClean="0"/>
              <a:t>Hardware differences</a:t>
            </a:r>
          </a:p>
          <a:p>
            <a:pPr marL="0" indent="0">
              <a:lnSpc>
                <a:spcPct val="150000"/>
              </a:lnSpc>
              <a:buNone/>
            </a:pPr>
            <a:r>
              <a:rPr lang="en-US" sz="2000" dirty="0" smtClean="0"/>
              <a:t>Software differences</a:t>
            </a:r>
          </a:p>
          <a:p>
            <a:pPr marL="0" indent="0">
              <a:lnSpc>
                <a:spcPct val="150000"/>
              </a:lnSpc>
              <a:buNone/>
            </a:pPr>
            <a:r>
              <a:rPr lang="sv-SE" sz="2000" dirty="0" smtClean="0"/>
              <a:t>Unexpected load</a:t>
            </a:r>
          </a:p>
          <a:p>
            <a:pPr marL="0" indent="0">
              <a:lnSpc>
                <a:spcPct val="150000"/>
              </a:lnSpc>
              <a:buNone/>
            </a:pPr>
            <a:r>
              <a:rPr lang="sv-SE" sz="2000" dirty="0" smtClean="0"/>
              <a:t>Transient network conditions</a:t>
            </a:r>
          </a:p>
          <a:p>
            <a:pPr marL="0" indent="0">
              <a:lnSpc>
                <a:spcPct val="150000"/>
              </a:lnSpc>
              <a:buNone/>
            </a:pPr>
            <a:r>
              <a:rPr lang="sv-SE" sz="2000" dirty="0" smtClean="0"/>
              <a:t>Resource contention</a:t>
            </a:r>
          </a:p>
          <a:p>
            <a:pPr>
              <a:buFont typeface="Wingdings" pitchFamily="2" charset="2"/>
              <a:buNone/>
            </a:pPr>
            <a:endParaRPr lang="en-GB"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normAutofit fontScale="90000"/>
          </a:bodyPr>
          <a:lstStyle/>
          <a:p>
            <a:r>
              <a:rPr lang="en-GB" smtClean="0"/>
              <a:t>Challenges of Debugging in Production</a:t>
            </a:r>
          </a:p>
        </p:txBody>
      </p:sp>
      <p:sp>
        <p:nvSpPr>
          <p:cNvPr id="10243" name="Content Placeholder 2"/>
          <p:cNvSpPr>
            <a:spLocks noGrp="1"/>
          </p:cNvSpPr>
          <p:nvPr>
            <p:ph type="body" sz="quarter" idx="13"/>
          </p:nvPr>
        </p:nvSpPr>
        <p:spPr>
          <a:xfrm>
            <a:off x="990600" y="1447800"/>
            <a:ext cx="7781040" cy="4530360"/>
          </a:xfrm>
        </p:spPr>
        <p:txBody>
          <a:bodyPr>
            <a:normAutofit/>
          </a:bodyPr>
          <a:lstStyle/>
          <a:p>
            <a:pPr marL="0" indent="0">
              <a:lnSpc>
                <a:spcPct val="150000"/>
              </a:lnSpc>
              <a:buNone/>
            </a:pPr>
            <a:r>
              <a:rPr lang="sv-SE" sz="2000" dirty="0" smtClean="0"/>
              <a:t>Real users</a:t>
            </a:r>
          </a:p>
          <a:p>
            <a:pPr marL="0" indent="0">
              <a:lnSpc>
                <a:spcPct val="150000"/>
              </a:lnSpc>
              <a:buNone/>
            </a:pPr>
            <a:r>
              <a:rPr lang="sv-SE" sz="2000" dirty="0" smtClean="0"/>
              <a:t>Pressure to resolve quickly</a:t>
            </a:r>
          </a:p>
          <a:p>
            <a:pPr marL="0" indent="0">
              <a:lnSpc>
                <a:spcPct val="150000"/>
              </a:lnSpc>
              <a:buNone/>
            </a:pPr>
            <a:r>
              <a:rPr lang="sv-SE" sz="2000" dirty="0" smtClean="0"/>
              <a:t>Reluctance to ”make things worse”</a:t>
            </a:r>
          </a:p>
          <a:p>
            <a:pPr marL="0" indent="0">
              <a:lnSpc>
                <a:spcPct val="150000"/>
              </a:lnSpc>
              <a:buNone/>
            </a:pPr>
            <a:r>
              <a:rPr lang="sv-SE" sz="2000" dirty="0" smtClean="0"/>
              <a:t>Change control</a:t>
            </a:r>
          </a:p>
          <a:p>
            <a:pPr marL="0" indent="0">
              <a:lnSpc>
                <a:spcPct val="150000"/>
              </a:lnSpc>
              <a:buNone/>
            </a:pPr>
            <a:r>
              <a:rPr lang="sv-SE" sz="2000" dirty="0" smtClean="0"/>
              <a:t>Concern over tool installation</a:t>
            </a:r>
          </a:p>
          <a:p>
            <a:pPr>
              <a:buFont typeface="Wingdings" pitchFamily="2" charset="2"/>
              <a:buNone/>
            </a:pPr>
            <a:endParaRPr lang="en-GB"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fontScale="90000"/>
          </a:bodyPr>
          <a:lstStyle/>
          <a:p>
            <a:r>
              <a:rPr lang="en-GB" smtClean="0"/>
              <a:t>Challenges of Debugging in Production (Cont.)</a:t>
            </a:r>
          </a:p>
        </p:txBody>
      </p:sp>
      <p:sp>
        <p:nvSpPr>
          <p:cNvPr id="11267" name="Content Placeholder 2"/>
          <p:cNvSpPr>
            <a:spLocks noGrp="1"/>
          </p:cNvSpPr>
          <p:nvPr>
            <p:ph type="body" sz="quarter" idx="13"/>
          </p:nvPr>
        </p:nvSpPr>
        <p:spPr>
          <a:xfrm>
            <a:off x="990600" y="1524000"/>
            <a:ext cx="7781040" cy="4530360"/>
          </a:xfrm>
        </p:spPr>
        <p:txBody>
          <a:bodyPr>
            <a:normAutofit/>
          </a:bodyPr>
          <a:lstStyle/>
          <a:p>
            <a:pPr marL="0" indent="0">
              <a:lnSpc>
                <a:spcPct val="150000"/>
              </a:lnSpc>
              <a:buNone/>
            </a:pPr>
            <a:r>
              <a:rPr lang="sv-SE" sz="2000" dirty="0" smtClean="0"/>
              <a:t>Hard to access server</a:t>
            </a:r>
          </a:p>
          <a:p>
            <a:pPr marL="0" indent="0">
              <a:lnSpc>
                <a:spcPct val="150000"/>
              </a:lnSpc>
              <a:buNone/>
            </a:pPr>
            <a:r>
              <a:rPr lang="sv-SE" sz="2000" dirty="0" smtClean="0"/>
              <a:t>Can’t use normal tools</a:t>
            </a:r>
          </a:p>
          <a:p>
            <a:pPr marL="0" indent="0">
              <a:lnSpc>
                <a:spcPct val="150000"/>
              </a:lnSpc>
              <a:buNone/>
            </a:pPr>
            <a:r>
              <a:rPr lang="sv-SE" sz="2000" dirty="0" smtClean="0"/>
              <a:t>No repro</a:t>
            </a:r>
          </a:p>
          <a:p>
            <a:pPr marL="0" indent="0">
              <a:lnSpc>
                <a:spcPct val="150000"/>
              </a:lnSpc>
              <a:buNone/>
            </a:pPr>
            <a:r>
              <a:rPr lang="sv-SE" sz="2000" dirty="0" smtClean="0"/>
              <a:t>Infrequent problem</a:t>
            </a:r>
          </a:p>
          <a:p>
            <a:pPr marL="0" indent="0">
              <a:lnSpc>
                <a:spcPct val="150000"/>
              </a:lnSpc>
              <a:buNone/>
            </a:pPr>
            <a:r>
              <a:rPr lang="sv-SE" sz="2000" dirty="0" smtClean="0"/>
              <a:t>Hard to characterize problem</a:t>
            </a:r>
          </a:p>
          <a:p>
            <a:pPr marL="0" indent="0">
              <a:lnSpc>
                <a:spcPct val="150000"/>
              </a:lnSpc>
              <a:buNone/>
            </a:pPr>
            <a:r>
              <a:rPr lang="sv-SE" sz="2000" dirty="0" smtClean="0"/>
              <a:t>The problem only appears at a customer site</a:t>
            </a:r>
          </a:p>
          <a:p>
            <a:endParaRPr lang="en-GB" dirty="0" smtClean="0"/>
          </a:p>
        </p:txBody>
      </p:sp>
    </p:spTree>
  </p:cSld>
  <p:clrMapOvr>
    <a:masterClrMapping/>
  </p:clrMapOvr>
</p:sld>
</file>

<file path=ppt/theme/theme1.xml><?xml version="1.0" encoding="utf-8"?>
<a:theme xmlns:a="http://schemas.openxmlformats.org/drawingml/2006/main" name="Template_3 master">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2.xml><?xml version="1.0" encoding="utf-8"?>
<a:theme xmlns:a="http://schemas.openxmlformats.org/drawingml/2006/main" name="1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3.xml><?xml version="1.0" encoding="utf-8"?>
<a:theme xmlns:a="http://schemas.openxmlformats.org/drawingml/2006/main" name="2_Office Theme">
  <a:themeElements>
    <a:clrScheme name="Custom 1">
      <a:dk1>
        <a:srgbClr val="AFDAF6"/>
      </a:dk1>
      <a:lt1>
        <a:sysClr val="window" lastClr="FFFFFF"/>
      </a:lt1>
      <a:dk2>
        <a:srgbClr val="5990CA"/>
      </a:dk2>
      <a:lt2>
        <a:srgbClr val="004278"/>
      </a:lt2>
      <a:accent1>
        <a:srgbClr val="FEC400"/>
      </a:accent1>
      <a:accent2>
        <a:srgbClr val="E58E00"/>
      </a:accent2>
      <a:accent3>
        <a:srgbClr val="D8D000"/>
      </a:accent3>
      <a:accent4>
        <a:srgbClr val="76BE5B"/>
      </a:accent4>
      <a:accent5>
        <a:srgbClr val="006025"/>
      </a:accent5>
      <a:accent6>
        <a:srgbClr val="A4A5A5"/>
      </a:accent6>
      <a:hlink>
        <a:srgbClr val="004278"/>
      </a:hlink>
      <a:folHlink>
        <a:srgbClr val="88270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BA057DE04E3604BAF0D9667EA580D21" ma:contentTypeVersion="0" ma:contentTypeDescription="Create a new document." ma:contentTypeScope="" ma:versionID="81da5ccc7c39bab8671b919d5b7fbd8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D0D8BE-7EA9-4494-8877-3579BB5DBAC5}">
  <ds:schemaRefs>
    <ds:schemaRef ds:uri="http://purl.org/dc/dcmitype/"/>
    <ds:schemaRef ds:uri="http://schemas.openxmlformats.org/package/2006/metadata/core-properties"/>
    <ds:schemaRef ds:uri="http://purl.org/dc/terms/"/>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9AAB6C16-3434-4E3B-84CC-09C344D45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A5B8235-D814-4DD5-A620-EB6822030A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Template_3 master</Template>
  <TotalTime>3583</TotalTime>
  <Words>2388</Words>
  <Application>Microsoft Office PowerPoint</Application>
  <PresentationFormat>On-screen Show (4:3)</PresentationFormat>
  <Paragraphs>519</Paragraphs>
  <Slides>38</Slides>
  <Notes>28</Notes>
  <HiddenSlides>6</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38</vt:i4>
      </vt:variant>
    </vt:vector>
  </HeadingPairs>
  <TitlesOfParts>
    <vt:vector size="51" baseType="lpstr">
      <vt:lpstr>Arial</vt:lpstr>
      <vt:lpstr>Arial Narrow</vt:lpstr>
      <vt:lpstr>Consolas</vt:lpstr>
      <vt:lpstr>Courier New</vt:lpstr>
      <vt:lpstr>Lucida Grande</vt:lpstr>
      <vt:lpstr>Lucida Sans Typewriter</vt:lpstr>
      <vt:lpstr>Tahoma</vt:lpstr>
      <vt:lpstr>Times New Roman</vt:lpstr>
      <vt:lpstr>Verdana</vt:lpstr>
      <vt:lpstr>Wingdings</vt:lpstr>
      <vt:lpstr>Template_3 master</vt:lpstr>
      <vt:lpstr>1_Office Theme</vt:lpstr>
      <vt:lpstr>2_Office Theme</vt:lpstr>
      <vt:lpstr>Introduction  to Debugging</vt:lpstr>
      <vt:lpstr>Introduction</vt:lpstr>
      <vt:lpstr>Module Overview</vt:lpstr>
      <vt:lpstr>Demonstration: .NET Debugging Preview</vt:lpstr>
      <vt:lpstr>Different Software Environments</vt:lpstr>
      <vt:lpstr>Types of Problems in Production</vt:lpstr>
      <vt:lpstr>Causes of Problems in Production</vt:lpstr>
      <vt:lpstr>Challenges of Debugging in Production</vt:lpstr>
      <vt:lpstr>Challenges of Debugging in Production (Cont.)</vt:lpstr>
      <vt:lpstr>Tools and Environments</vt:lpstr>
      <vt:lpstr>Tools Development Environment</vt:lpstr>
      <vt:lpstr>Tools Test/Staging Environments</vt:lpstr>
      <vt:lpstr>Tools Production Environment</vt:lpstr>
      <vt:lpstr>Demonstration: Debugging tools</vt:lpstr>
      <vt:lpstr>Production Debugging Timeline</vt:lpstr>
      <vt:lpstr>Production Debugging Timeline (Cont.)</vt:lpstr>
      <vt:lpstr>Comparing Debuggers</vt:lpstr>
      <vt:lpstr>WinDBG outlook</vt:lpstr>
      <vt:lpstr>Execution Control</vt:lpstr>
      <vt:lpstr>View Modules and Symbols </vt:lpstr>
      <vt:lpstr>Verify and fix symbols</vt:lpstr>
      <vt:lpstr>Breakpoints</vt:lpstr>
      <vt:lpstr>Breakpoints (continued)</vt:lpstr>
      <vt:lpstr>Thread Commands</vt:lpstr>
      <vt:lpstr>Call Stacks</vt:lpstr>
      <vt:lpstr>Navigating on a Thread</vt:lpstr>
      <vt:lpstr>Call Stacks – examples</vt:lpstr>
      <vt:lpstr>Call Stacks – examples</vt:lpstr>
      <vt:lpstr>Call Stacks – examples</vt:lpstr>
      <vt:lpstr>PowerPoint Presentation</vt:lpstr>
      <vt:lpstr>Examine/Modify Memory </vt:lpstr>
      <vt:lpstr>Set Exceptions</vt:lpstr>
      <vt:lpstr>Debugger Log File Commands</vt:lpstr>
      <vt:lpstr>SOS: Not Just a Call for Help</vt:lpstr>
      <vt:lpstr>Post-Mortem Managed Debugging</vt:lpstr>
      <vt:lpstr>Common SOS commands</vt:lpstr>
      <vt:lpstr>Common SOS commands</vt:lpstr>
      <vt:lpstr>Demonstration: WinDbg and SOS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Debugging</dc:title>
  <dc:creator>Brad</dc:creator>
  <cp:lastModifiedBy>Rahul Marathe</cp:lastModifiedBy>
  <cp:revision>723</cp:revision>
  <dcterms:created xsi:type="dcterms:W3CDTF">2005-10-18T00:22:05Z</dcterms:created>
  <dcterms:modified xsi:type="dcterms:W3CDTF">2016-01-19T14:20:30Z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0x0101008BA057DE04E3604BAF0D9667EA580D21</vt:lpwstr>
  </property>
</Properties>
</file>