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9" r:id="rId5"/>
    <p:sldMasterId id="2147483689" r:id="rId6"/>
  </p:sldMasterIdLst>
  <p:notesMasterIdLst>
    <p:notesMasterId r:id="rId30"/>
  </p:notesMasterIdLst>
  <p:sldIdLst>
    <p:sldId id="256" r:id="rId7"/>
    <p:sldId id="325" r:id="rId8"/>
    <p:sldId id="285" r:id="rId9"/>
    <p:sldId id="287" r:id="rId10"/>
    <p:sldId id="300" r:id="rId11"/>
    <p:sldId id="297" r:id="rId12"/>
    <p:sldId id="312" r:id="rId13"/>
    <p:sldId id="311" r:id="rId14"/>
    <p:sldId id="310" r:id="rId15"/>
    <p:sldId id="309" r:id="rId16"/>
    <p:sldId id="308" r:id="rId17"/>
    <p:sldId id="313" r:id="rId18"/>
    <p:sldId id="314" r:id="rId19"/>
    <p:sldId id="315" r:id="rId20"/>
    <p:sldId id="316" r:id="rId21"/>
    <p:sldId id="317" r:id="rId22"/>
    <p:sldId id="318" r:id="rId23"/>
    <p:sldId id="319" r:id="rId24"/>
    <p:sldId id="326" r:id="rId25"/>
    <p:sldId id="324" r:id="rId26"/>
    <p:sldId id="323" r:id="rId27"/>
    <p:sldId id="327" r:id="rId28"/>
    <p:sldId id="28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44">
          <p15:clr>
            <a:srgbClr val="A4A3A4"/>
          </p15:clr>
        </p15:guide>
        <p15:guide id="2" pos="38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8827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79" autoAdjust="0"/>
  </p:normalViewPr>
  <p:slideViewPr>
    <p:cSldViewPr snapToGrid="0" snapToObjects="1" showGuides="1">
      <p:cViewPr varScale="1">
        <p:scale>
          <a:sx n="66" d="100"/>
          <a:sy n="66" d="100"/>
        </p:scale>
        <p:origin x="1930" y="43"/>
      </p:cViewPr>
      <p:guideLst>
        <p:guide orient="horz" pos="4044"/>
        <p:guide pos="3807"/>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DD74BE-6F41-4145-A2AA-C514B0A50D0A}" type="datetimeFigureOut">
              <a:rPr lang="en-US" smtClean="0"/>
              <a:pPr/>
              <a:t>1/11/2016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ED7AC-D90E-44FA-813E-55CE8F1A06C9}" type="slidenum">
              <a:rPr lang="en-US" smtClean="0"/>
              <a:pPr/>
              <a:t>‹#›</a:t>
            </a:fld>
            <a:endParaRPr lang="en-US"/>
          </a:p>
        </p:txBody>
      </p:sp>
    </p:spTree>
    <p:extLst>
      <p:ext uri="{BB962C8B-B14F-4D97-AF65-F5344CB8AC3E}">
        <p14:creationId xmlns:p14="http://schemas.microsoft.com/office/powerpoint/2010/main" val="28644141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7ED7AC-D90E-44FA-813E-55CE8F1A06C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fld id="{5F56B3A9-7E67-4E42-988C-57812405C213}" type="slidenum">
              <a:rPr lang="en-US" b="0" smtClean="0">
                <a:latin typeface="Arial" charset="0"/>
              </a:rPr>
              <a:pPr/>
              <a:t>4</a:t>
            </a:fld>
            <a:endParaRPr lang="en-US" b="0" smtClean="0">
              <a:latin typeface="Arial" charset="0"/>
            </a:endParaRPr>
          </a:p>
        </p:txBody>
      </p:sp>
      <p:sp>
        <p:nvSpPr>
          <p:cNvPr id="26627" name="Shape 4"/>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r" eaLnBrk="1" hangingPunct="1"/>
            <a:fld id="{804214B3-33DC-40AB-9335-C435C2B9843C}" type="slidenum">
              <a:rPr lang="en-US" sz="1200" b="0">
                <a:latin typeface="Arial" charset="0"/>
              </a:rPr>
              <a:pPr algn="r" eaLnBrk="1" hangingPunct="1"/>
              <a:t>4</a:t>
            </a:fld>
            <a:endParaRPr lang="en-US" sz="1200" b="0">
              <a:latin typeface="Arial" charset="0"/>
            </a:endParaRPr>
          </a:p>
        </p:txBody>
      </p:sp>
      <p:sp>
        <p:nvSpPr>
          <p:cNvPr id="26628" name="Rectangle 25601"/>
          <p:cNvSpPr>
            <a:spLocks noGrp="1" noRot="1" noChangeAspect="1" noChangeArrowheads="1" noTextEdit="1"/>
          </p:cNvSpPr>
          <p:nvPr>
            <p:ph type="sldImg"/>
          </p:nvPr>
        </p:nvSpPr>
        <p:spPr>
          <a:ln cap="flat" algn="ctr">
            <a:headEnd type="none" w="med" len="med"/>
            <a:tailEnd type="none" w="med" len="med"/>
          </a:ln>
        </p:spPr>
      </p:sp>
      <p:sp>
        <p:nvSpPr>
          <p:cNvPr id="26629" name="Rectangle 2560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u-HU" dirty="0" smtClean="0"/>
              <a:t>PE </a:t>
            </a:r>
            <a:r>
              <a:rPr lang="hu-HU" dirty="0" err="1" smtClean="0"/>
              <a:t>Header</a:t>
            </a:r>
            <a:r>
              <a:rPr lang="hu-HU" dirty="0" smtClean="0"/>
              <a:t>: </a:t>
            </a:r>
          </a:p>
          <a:p>
            <a:pPr eaLnBrk="1" hangingPunct="1"/>
            <a:r>
              <a:rPr lang="hu-HU" dirty="0" smtClean="0"/>
              <a:t>	</a:t>
            </a:r>
            <a:r>
              <a:rPr lang="hu-HU" dirty="0" err="1" smtClean="0"/>
              <a:t>machine</a:t>
            </a:r>
            <a:r>
              <a:rPr lang="hu-HU" baseline="0" dirty="0" smtClean="0"/>
              <a:t> </a:t>
            </a:r>
            <a:r>
              <a:rPr lang="hu-HU" baseline="0" dirty="0" err="1" smtClean="0"/>
              <a:t>type</a:t>
            </a:r>
            <a:r>
              <a:rPr lang="hu-HU" baseline="0" dirty="0" smtClean="0"/>
              <a:t> is </a:t>
            </a:r>
            <a:r>
              <a:rPr lang="hu-HU" baseline="0" dirty="0" err="1" smtClean="0"/>
              <a:t>shown</a:t>
            </a:r>
            <a:r>
              <a:rPr lang="hu-HU" baseline="0" dirty="0" smtClean="0"/>
              <a:t> </a:t>
            </a:r>
            <a:r>
              <a:rPr lang="hu-HU" baseline="0" dirty="0" err="1" smtClean="0"/>
              <a:t>by</a:t>
            </a:r>
            <a:r>
              <a:rPr lang="hu-HU" baseline="0" dirty="0" smtClean="0"/>
              <a:t> </a:t>
            </a:r>
            <a:r>
              <a:rPr lang="hu-HU" baseline="0" dirty="0" err="1" smtClean="0"/>
              <a:t>the</a:t>
            </a:r>
            <a:r>
              <a:rPr lang="hu-HU" baseline="0" dirty="0" smtClean="0"/>
              <a:t> </a:t>
            </a:r>
            <a:r>
              <a:rPr lang="hu-HU" baseline="0" dirty="0" err="1" smtClean="0"/>
              <a:t>Machine</a:t>
            </a:r>
            <a:r>
              <a:rPr lang="hu-HU" baseline="0" dirty="0" smtClean="0"/>
              <a:t> </a:t>
            </a:r>
            <a:r>
              <a:rPr lang="hu-HU" baseline="0" dirty="0" err="1" smtClean="0"/>
              <a:t>field</a:t>
            </a:r>
            <a:endParaRPr lang="hu-HU" baseline="0" dirty="0" smtClean="0"/>
          </a:p>
          <a:p>
            <a:pPr eaLnBrk="1" hangingPunct="1"/>
            <a:r>
              <a:rPr lang="hu-HU" baseline="0" dirty="0" smtClean="0"/>
              <a:t>	CUI/GUI is </a:t>
            </a:r>
            <a:r>
              <a:rPr lang="hu-HU" baseline="0" dirty="0" err="1" smtClean="0"/>
              <a:t>shown</a:t>
            </a:r>
            <a:r>
              <a:rPr lang="hu-HU" baseline="0" dirty="0" smtClean="0"/>
              <a:t> </a:t>
            </a:r>
            <a:r>
              <a:rPr lang="hu-HU" baseline="0" dirty="0" err="1" smtClean="0"/>
              <a:t>by</a:t>
            </a:r>
            <a:r>
              <a:rPr lang="hu-HU" baseline="0" dirty="0" smtClean="0"/>
              <a:t> </a:t>
            </a:r>
            <a:r>
              <a:rPr lang="hu-HU" baseline="0" dirty="0" err="1" smtClean="0"/>
              <a:t>the</a:t>
            </a:r>
            <a:r>
              <a:rPr lang="hu-HU" baseline="0" dirty="0" smtClean="0"/>
              <a:t> </a:t>
            </a:r>
            <a:r>
              <a:rPr lang="hu-HU" baseline="0" dirty="0" err="1" smtClean="0"/>
              <a:t>Subsystem</a:t>
            </a:r>
            <a:r>
              <a:rPr lang="hu-HU" baseline="0" dirty="0" smtClean="0"/>
              <a:t> </a:t>
            </a:r>
            <a:r>
              <a:rPr lang="hu-HU" baseline="0" dirty="0" err="1" smtClean="0"/>
              <a:t>field</a:t>
            </a:r>
            <a:endParaRPr lang="hu-HU" baseline="0" dirty="0" smtClean="0"/>
          </a:p>
          <a:p>
            <a:pPr eaLnBrk="1" hangingPunct="1"/>
            <a:r>
              <a:rPr lang="hu-HU" baseline="0" dirty="0" err="1" smtClean="0"/>
              <a:t>Documentation</a:t>
            </a:r>
            <a:r>
              <a:rPr lang="hu-HU" baseline="0" dirty="0" smtClean="0"/>
              <a:t> is here: http://msdn.microsoft.com/en-us/library/ms809762.aspx</a:t>
            </a:r>
          </a:p>
          <a:p>
            <a:pPr eaLnBrk="1" hangingPunct="1"/>
            <a:endParaRPr lang="hu-HU" baseline="0" dirty="0" smtClean="0"/>
          </a:p>
          <a:p>
            <a:pPr eaLnBrk="1" hangingPunct="1"/>
            <a:endParaRPr lang="hu-HU" dirty="0" smtClean="0"/>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t>App Domain:</a:t>
            </a:r>
          </a:p>
          <a:p>
            <a:pPr marL="171450" indent="-171450" eaLnBrk="1" hangingPunct="1">
              <a:buFont typeface="Arial" pitchFamily="34" charset="0"/>
              <a:buChar char="•"/>
            </a:pPr>
            <a:r>
              <a:rPr lang="en-US" sz="1200" b="0" i="0" u="none" strike="noStrike" kern="1200" baseline="0" dirty="0" smtClean="0">
                <a:solidFill>
                  <a:schemeClr val="tx1"/>
                </a:solidFill>
                <a:latin typeface="Arial" charset="0"/>
                <a:ea typeface="+mn-ea"/>
                <a:cs typeface="+mn-cs"/>
              </a:rPr>
              <a:t>An isolated environment</a:t>
            </a:r>
          </a:p>
          <a:p>
            <a:pPr marL="171450" indent="-171450" eaLnBrk="1" hangingPunct="1">
              <a:buFont typeface="Arial" pitchFamily="34" charset="0"/>
              <a:buChar char="•"/>
            </a:pPr>
            <a:r>
              <a:rPr lang="en-US" sz="1200" b="0" i="0" u="none" strike="noStrike" kern="1200" baseline="0" dirty="0" smtClean="0">
                <a:solidFill>
                  <a:schemeClr val="tx1"/>
                </a:solidFill>
                <a:latin typeface="Arial" charset="0"/>
                <a:ea typeface="+mn-ea"/>
                <a:cs typeface="+mn-cs"/>
              </a:rPr>
              <a:t>A logical boundary</a:t>
            </a:r>
          </a:p>
          <a:p>
            <a:pPr marL="171450" indent="-171450" eaLnBrk="1" hangingPunct="1">
              <a:buFont typeface="Arial" pitchFamily="34" charset="0"/>
              <a:buChar char="•"/>
            </a:pPr>
            <a:r>
              <a:rPr lang="en-US" sz="1200" b="0" i="0" u="none" strike="noStrike" kern="1200" baseline="0" dirty="0" smtClean="0">
                <a:solidFill>
                  <a:schemeClr val="tx1"/>
                </a:solidFill>
                <a:latin typeface="Arial" charset="0"/>
                <a:ea typeface="+mn-ea"/>
                <a:cs typeface="+mn-cs"/>
              </a:rPr>
              <a:t>A lightweight process within a process</a:t>
            </a:r>
          </a:p>
          <a:p>
            <a:endParaRPr lang="en-US" sz="1200" b="0"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System Domain:</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Responsible for creating the </a:t>
            </a:r>
            <a:r>
              <a:rPr lang="en-US" sz="1200" b="0" i="0" u="none" strike="noStrike" kern="1200" baseline="0" dirty="0" err="1" smtClean="0">
                <a:solidFill>
                  <a:schemeClr val="tx1"/>
                </a:solidFill>
                <a:latin typeface="Arial" charset="0"/>
                <a:ea typeface="+mn-ea"/>
                <a:cs typeface="+mn-cs"/>
              </a:rPr>
              <a:t>SharedDomain</a:t>
            </a:r>
            <a:r>
              <a:rPr lang="en-US" sz="1200" b="0" i="0" u="none" strike="noStrike" kern="1200" baseline="0" dirty="0" smtClean="0">
                <a:solidFill>
                  <a:schemeClr val="tx1"/>
                </a:solidFill>
                <a:latin typeface="Arial" charset="0"/>
                <a:ea typeface="+mn-ea"/>
                <a:cs typeface="+mn-cs"/>
              </a:rPr>
              <a:t> and default </a:t>
            </a:r>
            <a:r>
              <a:rPr lang="en-US" sz="1200" b="0" i="0" u="none" strike="noStrike" kern="1200" baseline="0" dirty="0" err="1" smtClean="0">
                <a:solidFill>
                  <a:schemeClr val="tx1"/>
                </a:solidFill>
                <a:latin typeface="Arial" charset="0"/>
                <a:ea typeface="+mn-ea"/>
                <a:cs typeface="+mn-cs"/>
              </a:rPr>
              <a:t>AppDomain</a:t>
            </a:r>
            <a:r>
              <a:rPr lang="en-US" sz="1200" b="0" i="0" u="none" strike="noStrike" kern="1200" baseline="0" dirty="0" smtClean="0">
                <a:solidFill>
                  <a:schemeClr val="tx1"/>
                </a:solidFill>
                <a:latin typeface="Arial" charset="0"/>
                <a:ea typeface="+mn-ea"/>
                <a:cs typeface="+mn-cs"/>
              </a:rPr>
              <a:t>.</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Tracks all </a:t>
            </a:r>
            <a:r>
              <a:rPr lang="en-US" sz="1200" b="0" i="0" u="none" strike="noStrike" kern="1200" baseline="0" dirty="0" err="1" smtClean="0">
                <a:solidFill>
                  <a:schemeClr val="tx1"/>
                </a:solidFill>
                <a:latin typeface="Arial" charset="0"/>
                <a:ea typeface="+mn-ea"/>
                <a:cs typeface="+mn-cs"/>
              </a:rPr>
              <a:t>AppDomains</a:t>
            </a:r>
            <a:r>
              <a:rPr lang="en-US" sz="1200" b="0" i="0" u="none" strike="noStrike" kern="1200" baseline="0" dirty="0" smtClean="0">
                <a:solidFill>
                  <a:schemeClr val="tx1"/>
                </a:solidFill>
                <a:latin typeface="Arial" charset="0"/>
                <a:ea typeface="+mn-ea"/>
                <a:cs typeface="+mn-cs"/>
              </a:rPr>
              <a:t> in the process and</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Implements the functionality to load and unload the other </a:t>
            </a:r>
            <a:r>
              <a:rPr lang="en-US" sz="1200" b="0" i="0" u="none" strike="noStrike" kern="1200" baseline="0" dirty="0" err="1" smtClean="0">
                <a:solidFill>
                  <a:schemeClr val="tx1"/>
                </a:solidFill>
                <a:latin typeface="Arial" charset="0"/>
                <a:ea typeface="+mn-ea"/>
                <a:cs typeface="+mn-cs"/>
              </a:rPr>
              <a:t>AppDomains</a:t>
            </a:r>
            <a:r>
              <a:rPr lang="en-US" sz="1200" b="0" i="0" u="none" strike="noStrike" kern="1200" baseline="0" dirty="0" smtClean="0">
                <a:solidFill>
                  <a:schemeClr val="tx1"/>
                </a:solidFill>
                <a:latin typeface="Arial" charset="0"/>
                <a:ea typeface="+mn-ea"/>
                <a:cs typeface="+mn-cs"/>
              </a:rPr>
              <a:t>.</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There is only one </a:t>
            </a:r>
            <a:r>
              <a:rPr lang="en-US" sz="1200" b="0" i="0" u="none" strike="noStrike" kern="1200" baseline="0" dirty="0" err="1" smtClean="0">
                <a:solidFill>
                  <a:schemeClr val="tx1"/>
                </a:solidFill>
                <a:latin typeface="Arial" charset="0"/>
                <a:ea typeface="+mn-ea"/>
                <a:cs typeface="+mn-cs"/>
              </a:rPr>
              <a:t>SystemDomain</a:t>
            </a:r>
            <a:r>
              <a:rPr lang="en-US" sz="1200" b="0" i="0" u="none" strike="noStrike" kern="1200" baseline="0" dirty="0" smtClean="0">
                <a:solidFill>
                  <a:schemeClr val="tx1"/>
                </a:solidFill>
                <a:latin typeface="Arial" charset="0"/>
                <a:ea typeface="+mn-ea"/>
                <a:cs typeface="+mn-cs"/>
              </a:rPr>
              <a:t> per process.</a:t>
            </a:r>
          </a:p>
          <a:p>
            <a:endParaRPr lang="en-US" sz="1200" b="0"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Shared Domain:</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A special </a:t>
            </a:r>
            <a:r>
              <a:rPr lang="en-US" sz="1200" b="0" i="0" u="none" strike="noStrike" kern="1200" baseline="0" dirty="0" err="1" smtClean="0">
                <a:solidFill>
                  <a:schemeClr val="tx1"/>
                </a:solidFill>
                <a:latin typeface="Arial" charset="0"/>
                <a:ea typeface="+mn-ea"/>
                <a:cs typeface="+mn-cs"/>
              </a:rPr>
              <a:t>AppDomain</a:t>
            </a:r>
            <a:r>
              <a:rPr lang="en-US" sz="1200" b="0" i="0" u="none" strike="noStrike" kern="1200" baseline="0" dirty="0" smtClean="0">
                <a:solidFill>
                  <a:schemeClr val="tx1"/>
                </a:solidFill>
                <a:latin typeface="Arial" charset="0"/>
                <a:ea typeface="+mn-ea"/>
                <a:cs typeface="+mn-cs"/>
              </a:rPr>
              <a:t> that serves as a repository for domain-neutral assemblies.</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No code is actually executed in the </a:t>
            </a:r>
            <a:r>
              <a:rPr lang="en-US" sz="1200" b="0" i="0" u="none" strike="noStrike" kern="1200" baseline="0" dirty="0" err="1" smtClean="0">
                <a:solidFill>
                  <a:schemeClr val="tx1"/>
                </a:solidFill>
                <a:latin typeface="Arial" charset="0"/>
                <a:ea typeface="+mn-ea"/>
                <a:cs typeface="+mn-cs"/>
              </a:rPr>
              <a:t>SharedDomain</a:t>
            </a:r>
            <a:r>
              <a:rPr lang="en-US" sz="1200" b="0" i="0" u="none" strike="noStrike" kern="1200" baseline="0" dirty="0" smtClean="0">
                <a:solidFill>
                  <a:schemeClr val="tx1"/>
                </a:solidFill>
                <a:latin typeface="Arial" charset="0"/>
                <a:ea typeface="+mn-ea"/>
                <a:cs typeface="+mn-cs"/>
              </a:rPr>
              <a:t> because</a:t>
            </a:r>
          </a:p>
          <a:p>
            <a:pPr marL="628650" lvl="1" indent="-171450">
              <a:buFont typeface="Arial" pitchFamily="34" charset="0"/>
              <a:buChar char="•"/>
            </a:pPr>
            <a:r>
              <a:rPr lang="en-US" sz="1200" b="0" i="0" u="none" strike="noStrike" kern="1200" baseline="0" dirty="0" smtClean="0">
                <a:solidFill>
                  <a:schemeClr val="tx1"/>
                </a:solidFill>
                <a:latin typeface="Arial" charset="0"/>
                <a:ea typeface="+mn-ea"/>
                <a:cs typeface="+mn-cs"/>
              </a:rPr>
              <a:t>Code can be executed only in user </a:t>
            </a:r>
            <a:r>
              <a:rPr lang="en-US" sz="1200" b="0" i="0" u="none" strike="noStrike" kern="1200" baseline="0" dirty="0" err="1" smtClean="0">
                <a:solidFill>
                  <a:schemeClr val="tx1"/>
                </a:solidFill>
                <a:latin typeface="Arial" charset="0"/>
                <a:ea typeface="+mn-ea"/>
                <a:cs typeface="+mn-cs"/>
              </a:rPr>
              <a:t>AppDomains</a:t>
            </a:r>
            <a:r>
              <a:rPr lang="en-US" sz="1200" b="0" i="0" u="none" strike="noStrike" kern="1200" baseline="0" dirty="0" smtClean="0">
                <a:solidFill>
                  <a:schemeClr val="tx1"/>
                </a:solidFill>
                <a:latin typeface="Arial" charset="0"/>
                <a:ea typeface="+mn-ea"/>
                <a:cs typeface="+mn-cs"/>
              </a:rPr>
              <a:t>.</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A domain-neutral assembly (for example, </a:t>
            </a:r>
            <a:r>
              <a:rPr lang="en-US" sz="1200" b="0" i="0" u="none" strike="noStrike" kern="1200" baseline="0" dirty="0" err="1" smtClean="0">
                <a:solidFill>
                  <a:schemeClr val="tx1"/>
                </a:solidFill>
                <a:latin typeface="Arial" charset="0"/>
                <a:ea typeface="+mn-ea"/>
                <a:cs typeface="+mn-cs"/>
              </a:rPr>
              <a:t>Mscorlib</a:t>
            </a:r>
            <a:r>
              <a:rPr lang="en-US" sz="1200" b="0" i="0" u="none" strike="noStrike" kern="1200" baseline="0" dirty="0" smtClean="0">
                <a:solidFill>
                  <a:schemeClr val="tx1"/>
                </a:solidFill>
                <a:latin typeface="Arial" charset="0"/>
                <a:ea typeface="+mn-ea"/>
                <a:cs typeface="+mn-cs"/>
              </a:rPr>
              <a:t>) is one that is located in multiple </a:t>
            </a:r>
            <a:r>
              <a:rPr lang="en-US" sz="1200" b="0" i="0" u="none" strike="noStrike" kern="1200" baseline="0" dirty="0" err="1" smtClean="0">
                <a:solidFill>
                  <a:schemeClr val="tx1"/>
                </a:solidFill>
                <a:latin typeface="Arial" charset="0"/>
                <a:ea typeface="+mn-ea"/>
                <a:cs typeface="+mn-cs"/>
              </a:rPr>
              <a:t>AppDomains</a:t>
            </a:r>
            <a:r>
              <a:rPr lang="en-US" sz="1200" b="0" i="0" u="none" strike="noStrike" kern="1200" baseline="0" dirty="0" smtClean="0">
                <a:solidFill>
                  <a:schemeClr val="tx1"/>
                </a:solidFill>
                <a:latin typeface="Arial" charset="0"/>
                <a:ea typeface="+mn-ea"/>
                <a:cs typeface="+mn-cs"/>
              </a:rPr>
              <a:t>.</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Only one </a:t>
            </a:r>
            <a:r>
              <a:rPr lang="en-US" sz="1200" b="0" i="0" u="none" strike="noStrike" kern="1200" baseline="0" dirty="0" err="1" smtClean="0">
                <a:solidFill>
                  <a:schemeClr val="tx1"/>
                </a:solidFill>
                <a:latin typeface="Arial" charset="0"/>
                <a:ea typeface="+mn-ea"/>
                <a:cs typeface="+mn-cs"/>
              </a:rPr>
              <a:t>SharedDomain</a:t>
            </a:r>
            <a:r>
              <a:rPr lang="en-US" sz="1200" b="0" i="0" u="none" strike="noStrike" kern="1200" baseline="0" dirty="0" smtClean="0">
                <a:solidFill>
                  <a:schemeClr val="tx1"/>
                </a:solidFill>
                <a:latin typeface="Arial" charset="0"/>
                <a:ea typeface="+mn-ea"/>
                <a:cs typeface="+mn-cs"/>
              </a:rPr>
              <a:t> per process.</a:t>
            </a:r>
            <a:endParaRPr lang="en-US" dirty="0" smtClean="0"/>
          </a:p>
          <a:p>
            <a:endParaRPr lang="en-US" dirty="0"/>
          </a:p>
        </p:txBody>
      </p:sp>
      <p:sp>
        <p:nvSpPr>
          <p:cNvPr id="4" name="Slide Number Placeholder 3"/>
          <p:cNvSpPr>
            <a:spLocks noGrp="1"/>
          </p:cNvSpPr>
          <p:nvPr>
            <p:ph type="sldNum" sz="quarter" idx="10"/>
          </p:nvPr>
        </p:nvSpPr>
        <p:spPr/>
        <p:txBody>
          <a:bodyPr/>
          <a:lstStyle/>
          <a:p>
            <a:fld id="{537ED7AC-D90E-44FA-813E-55CE8F1A06C9}" type="slidenum">
              <a:rPr lang="en-US" smtClean="0"/>
              <a:pPr/>
              <a:t>7</a:t>
            </a:fld>
            <a:endParaRPr lang="en-US"/>
          </a:p>
        </p:txBody>
      </p:sp>
    </p:spTree>
    <p:extLst>
      <p:ext uri="{BB962C8B-B14F-4D97-AF65-F5344CB8AC3E}">
        <p14:creationId xmlns:p14="http://schemas.microsoft.com/office/powerpoint/2010/main" val="3208026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Arial" charset="0"/>
                <a:ea typeface="+mn-ea"/>
                <a:cs typeface="+mn-cs"/>
              </a:rPr>
              <a:t>!</a:t>
            </a:r>
            <a:r>
              <a:rPr lang="en-US" sz="1200" b="0" i="0" u="none" strike="noStrike" kern="1200" baseline="0" dirty="0" err="1" smtClean="0">
                <a:solidFill>
                  <a:schemeClr val="tx1"/>
                </a:solidFill>
                <a:latin typeface="Arial" charset="0"/>
                <a:ea typeface="+mn-ea"/>
                <a:cs typeface="+mn-cs"/>
              </a:rPr>
              <a:t>DumpAssembly</a:t>
            </a:r>
            <a:r>
              <a:rPr lang="en-US" sz="1200" b="0" i="0" u="none" strike="noStrike" kern="1200" baseline="0" dirty="0" smtClean="0">
                <a:solidFill>
                  <a:schemeClr val="tx1"/>
                </a:solidFill>
                <a:latin typeface="Arial" charset="0"/>
                <a:ea typeface="+mn-ea"/>
                <a:cs typeface="+mn-cs"/>
              </a:rPr>
              <a:t> &lt;address of NetDebugDemos.exe&gt;</a:t>
            </a:r>
            <a:endParaRPr lang="en-US" dirty="0" smtClean="0"/>
          </a:p>
          <a:p>
            <a:endParaRPr lang="en-US" dirty="0"/>
          </a:p>
        </p:txBody>
      </p:sp>
      <p:sp>
        <p:nvSpPr>
          <p:cNvPr id="4" name="Slide Number Placeholder 3"/>
          <p:cNvSpPr>
            <a:spLocks noGrp="1"/>
          </p:cNvSpPr>
          <p:nvPr>
            <p:ph type="sldNum" sz="quarter" idx="10"/>
          </p:nvPr>
        </p:nvSpPr>
        <p:spPr/>
        <p:txBody>
          <a:bodyPr/>
          <a:lstStyle/>
          <a:p>
            <a:fld id="{537ED7AC-D90E-44FA-813E-55CE8F1A06C9}" type="slidenum">
              <a:rPr lang="en-US" smtClean="0"/>
              <a:pPr/>
              <a:t>8</a:t>
            </a:fld>
            <a:endParaRPr lang="en-US"/>
          </a:p>
        </p:txBody>
      </p:sp>
    </p:spTree>
    <p:extLst>
      <p:ext uri="{BB962C8B-B14F-4D97-AF65-F5344CB8AC3E}">
        <p14:creationId xmlns:p14="http://schemas.microsoft.com/office/powerpoint/2010/main" val="2138619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Arial" charset="0"/>
                <a:ea typeface="+mn-ea"/>
                <a:cs typeface="+mn-cs"/>
              </a:rPr>
              <a:t>EEClass</a:t>
            </a:r>
            <a:endParaRPr lang="en-US" sz="1200" b="1" i="0" u="none" strike="noStrike" kern="1200" baseline="0" dirty="0" smtClean="0">
              <a:solidFill>
                <a:schemeClr val="tx1"/>
              </a:solidFill>
              <a:latin typeface="Arial" charset="0"/>
              <a:ea typeface="+mn-ea"/>
              <a:cs typeface="+mn-cs"/>
            </a:endParaRPr>
          </a:p>
          <a:p>
            <a:pPr marL="171450" indent="-171450">
              <a:buFont typeface="Arial" pitchFamily="34" charset="0"/>
              <a:buChar char="•"/>
            </a:pPr>
            <a:r>
              <a:rPr lang="en-US" sz="1200" b="0" i="0" u="none" strike="noStrike" kern="1200" baseline="0" dirty="0" err="1" smtClean="0">
                <a:solidFill>
                  <a:schemeClr val="tx1"/>
                </a:solidFill>
                <a:latin typeface="Arial" charset="0"/>
                <a:ea typeface="+mn-ea"/>
                <a:cs typeface="+mn-cs"/>
              </a:rPr>
              <a:t>EEClass</a:t>
            </a:r>
            <a:r>
              <a:rPr lang="en-US" sz="1200" b="0" i="0" u="none" strike="noStrike" kern="1200" baseline="0" dirty="0" smtClean="0">
                <a:solidFill>
                  <a:schemeClr val="tx1"/>
                </a:solidFill>
                <a:latin typeface="Arial" charset="0"/>
                <a:ea typeface="+mn-ea"/>
                <a:cs typeface="+mn-cs"/>
              </a:rPr>
              <a:t> is an internal data structure created at run time before any method</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Invocations are made on the class.</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Contains information such as the number of interfaces, number of method slots (in that class), list of member variables for a call, and so on.</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The </a:t>
            </a:r>
            <a:r>
              <a:rPr lang="en-US" sz="1200" b="0" i="0" u="none" strike="noStrike" kern="1200" baseline="0" dirty="0" err="1" smtClean="0">
                <a:solidFill>
                  <a:schemeClr val="tx1"/>
                </a:solidFill>
                <a:latin typeface="Arial" charset="0"/>
                <a:ea typeface="+mn-ea"/>
                <a:cs typeface="+mn-cs"/>
              </a:rPr>
              <a:t>EEClass</a:t>
            </a:r>
            <a:r>
              <a:rPr lang="en-US" sz="1200" b="0" i="0" u="none" strike="noStrike" kern="1200" baseline="0" dirty="0" smtClean="0">
                <a:solidFill>
                  <a:schemeClr val="tx1"/>
                </a:solidFill>
                <a:latin typeface="Arial" charset="0"/>
                <a:ea typeface="+mn-ea"/>
                <a:cs typeface="+mn-cs"/>
              </a:rPr>
              <a:t> also contains a pointer to the </a:t>
            </a:r>
            <a:r>
              <a:rPr lang="en-US" sz="1200" b="0" i="0" u="none" strike="noStrike" kern="1200" baseline="0" dirty="0" err="1" smtClean="0">
                <a:solidFill>
                  <a:schemeClr val="tx1"/>
                </a:solidFill>
                <a:latin typeface="Arial" charset="0"/>
                <a:ea typeface="+mn-ea"/>
                <a:cs typeface="+mn-cs"/>
              </a:rPr>
              <a:t>MethodTable</a:t>
            </a:r>
            <a:r>
              <a:rPr lang="en-US" sz="1200" b="0" i="0" u="none" strike="noStrike" kern="1200" baseline="0" dirty="0" smtClean="0">
                <a:solidFill>
                  <a:schemeClr val="tx1"/>
                </a:solidFill>
                <a:latin typeface="Arial" charset="0"/>
                <a:ea typeface="+mn-ea"/>
                <a:cs typeface="+mn-cs"/>
              </a:rPr>
              <a:t>, which is discussed later.</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There are several other SOS commands that display an </a:t>
            </a:r>
            <a:r>
              <a:rPr lang="en-US" sz="1200" b="0" i="0" u="none" strike="noStrike" kern="1200" baseline="0" dirty="0" err="1" smtClean="0">
                <a:solidFill>
                  <a:schemeClr val="tx1"/>
                </a:solidFill>
                <a:latin typeface="Arial" charset="0"/>
                <a:ea typeface="+mn-ea"/>
                <a:cs typeface="+mn-cs"/>
              </a:rPr>
              <a:t>EEClass</a:t>
            </a:r>
            <a:r>
              <a:rPr lang="en-US" sz="1200" b="0" i="0" u="none" strike="noStrike" kern="1200" baseline="0" dirty="0" smtClean="0">
                <a:solidFill>
                  <a:schemeClr val="tx1"/>
                </a:solidFill>
                <a:latin typeface="Arial" charset="0"/>
                <a:ea typeface="+mn-ea"/>
                <a:cs typeface="+mn-cs"/>
              </a:rPr>
              <a:t> address, such as</a:t>
            </a:r>
          </a:p>
          <a:p>
            <a:pPr marL="628650" lvl="1" indent="-171450">
              <a:buFont typeface="Arial" pitchFamily="34" charset="0"/>
              <a:buChar char="•"/>
            </a:pPr>
            <a:r>
              <a:rPr lang="en-US" sz="1200" b="0" i="0" u="none" strike="noStrike" kern="1200" baseline="0" dirty="0" smtClean="0">
                <a:solidFill>
                  <a:schemeClr val="tx1"/>
                </a:solidFill>
                <a:latin typeface="Arial" charset="0"/>
                <a:ea typeface="+mn-ea"/>
                <a:cs typeface="+mn-cs"/>
              </a:rPr>
              <a:t>!Name2EE,</a:t>
            </a:r>
          </a:p>
          <a:p>
            <a:pPr marL="628650" lvl="1" indent="-171450">
              <a:buFont typeface="Arial" pitchFamily="34" charset="0"/>
              <a:buChar char="•"/>
            </a:pPr>
            <a:r>
              <a:rPr lang="en-US" sz="1200" b="0" i="0" u="none" strike="noStrike" kern="1200" baseline="0" dirty="0" smtClean="0">
                <a:solidFill>
                  <a:schemeClr val="tx1"/>
                </a:solidFill>
                <a:latin typeface="Arial" charset="0"/>
                <a:ea typeface="+mn-ea"/>
                <a:cs typeface="+mn-cs"/>
              </a:rPr>
              <a:t>!ip2md,</a:t>
            </a:r>
          </a:p>
          <a:p>
            <a:pPr marL="628650" lvl="1" indent="-171450">
              <a:buFont typeface="Arial" pitchFamily="34" charset="0"/>
              <a:buChar char="•"/>
            </a:pPr>
            <a:r>
              <a:rPr lang="en-US" sz="1200" b="0" i="0" u="none" strike="noStrike" kern="1200" baseline="0" dirty="0" smtClean="0">
                <a:solidFill>
                  <a:schemeClr val="tx1"/>
                </a:solidFill>
                <a:latin typeface="Arial" charset="0"/>
                <a:ea typeface="+mn-ea"/>
                <a:cs typeface="+mn-cs"/>
              </a:rPr>
              <a:t>!</a:t>
            </a:r>
            <a:r>
              <a:rPr lang="en-US" sz="1200" b="0" i="0" u="none" strike="noStrike" kern="1200" baseline="0" dirty="0" err="1" smtClean="0">
                <a:solidFill>
                  <a:schemeClr val="tx1"/>
                </a:solidFill>
                <a:latin typeface="Arial" charset="0"/>
                <a:ea typeface="+mn-ea"/>
                <a:cs typeface="+mn-cs"/>
              </a:rPr>
              <a:t>DumpObj</a:t>
            </a:r>
            <a:r>
              <a:rPr lang="en-US" sz="1200" b="0" i="0" u="none" strike="noStrike" kern="1200" baseline="0" dirty="0" smtClean="0">
                <a:solidFill>
                  <a:schemeClr val="tx1"/>
                </a:solidFill>
                <a:latin typeface="Arial" charset="0"/>
                <a:ea typeface="+mn-ea"/>
                <a:cs typeface="+mn-cs"/>
              </a:rPr>
              <a:t>, and more</a:t>
            </a:r>
          </a:p>
          <a:p>
            <a:endParaRPr lang="en-US" sz="1200" b="0" i="0" u="none" strike="noStrike" kern="1200" baseline="0" dirty="0" smtClean="0">
              <a:solidFill>
                <a:schemeClr val="tx1"/>
              </a:solidFill>
              <a:latin typeface="Arial" charset="0"/>
              <a:ea typeface="+mn-ea"/>
              <a:cs typeface="+mn-cs"/>
            </a:endParaRPr>
          </a:p>
          <a:p>
            <a:pPr eaLnBrk="1" hangingPunct="1"/>
            <a:r>
              <a:rPr lang="en-US" sz="1200" b="0" i="0" u="none" strike="noStrike" kern="1200" baseline="0" dirty="0" smtClean="0">
                <a:solidFill>
                  <a:schemeClr val="tx1"/>
                </a:solidFill>
                <a:latin typeface="Arial" charset="0"/>
                <a:ea typeface="+mn-ea"/>
                <a:cs typeface="+mn-cs"/>
              </a:rPr>
              <a:t>!</a:t>
            </a:r>
            <a:r>
              <a:rPr lang="en-US" sz="1200" b="0" i="0" u="none" strike="noStrike" kern="1200" baseline="0" dirty="0" err="1" smtClean="0">
                <a:solidFill>
                  <a:schemeClr val="tx1"/>
                </a:solidFill>
                <a:latin typeface="Arial" charset="0"/>
                <a:ea typeface="+mn-ea"/>
                <a:cs typeface="+mn-cs"/>
              </a:rPr>
              <a:t>dumpheap</a:t>
            </a:r>
            <a:r>
              <a:rPr lang="en-US" sz="1200" b="0" i="0" u="none" strike="noStrike" kern="1200" baseline="0" dirty="0" smtClean="0">
                <a:solidFill>
                  <a:schemeClr val="tx1"/>
                </a:solidFill>
                <a:latin typeface="Arial" charset="0"/>
                <a:ea typeface="+mn-ea"/>
                <a:cs typeface="+mn-cs"/>
              </a:rPr>
              <a:t> -stat</a:t>
            </a:r>
          </a:p>
          <a:p>
            <a:pPr eaLnBrk="1" hangingPunct="1"/>
            <a:r>
              <a:rPr lang="en-US" sz="1200" b="0" i="0" u="none" strike="noStrike" kern="1200" baseline="0" dirty="0" smtClean="0">
                <a:solidFill>
                  <a:schemeClr val="tx1"/>
                </a:solidFill>
                <a:latin typeface="Arial" charset="0"/>
                <a:ea typeface="+mn-ea"/>
                <a:cs typeface="+mn-cs"/>
              </a:rPr>
              <a:t>	001d5e90 1 368 </a:t>
            </a:r>
            <a:r>
              <a:rPr lang="en-US" sz="1200" b="1" i="0" u="none" strike="noStrike" kern="1200" baseline="0" dirty="0" err="1" smtClean="0">
                <a:solidFill>
                  <a:schemeClr val="tx1"/>
                </a:solidFill>
                <a:latin typeface="Arial" charset="0"/>
                <a:ea typeface="+mn-ea"/>
                <a:cs typeface="+mn-cs"/>
              </a:rPr>
              <a:t>NetDebugDemos.MainForm</a:t>
            </a:r>
            <a:endParaRPr lang="en-US" sz="1200" b="1" i="0" u="none" strike="noStrike" kern="1200" baseline="0" dirty="0" smtClean="0">
              <a:solidFill>
                <a:schemeClr val="tx1"/>
              </a:solidFill>
              <a:latin typeface="Arial" charset="0"/>
              <a:ea typeface="+mn-ea"/>
              <a:cs typeface="+mn-cs"/>
            </a:endParaRPr>
          </a:p>
          <a:p>
            <a:pPr eaLnBrk="1" hangingPunct="1"/>
            <a:endParaRPr lang="en-US" sz="1200" b="0" i="0" u="none" strike="noStrike" kern="1200" baseline="0" dirty="0" smtClean="0">
              <a:solidFill>
                <a:schemeClr val="tx1"/>
              </a:solidFill>
              <a:latin typeface="Arial" charset="0"/>
              <a:ea typeface="+mn-ea"/>
              <a:cs typeface="+mn-cs"/>
            </a:endParaRPr>
          </a:p>
          <a:p>
            <a:pPr eaLnBrk="1" hangingPunct="1"/>
            <a:r>
              <a:rPr lang="en-US" sz="1200" b="0" i="0" u="none" strike="noStrike" kern="1200" baseline="0" dirty="0" smtClean="0">
                <a:solidFill>
                  <a:schemeClr val="tx1"/>
                </a:solidFill>
                <a:latin typeface="Arial" charset="0"/>
                <a:ea typeface="+mn-ea"/>
                <a:cs typeface="+mn-cs"/>
              </a:rPr>
              <a:t>!</a:t>
            </a:r>
            <a:r>
              <a:rPr lang="en-US" sz="1200" b="0" i="0" u="none" strike="noStrike" kern="1200" baseline="0" dirty="0" err="1" smtClean="0">
                <a:solidFill>
                  <a:schemeClr val="tx1"/>
                </a:solidFill>
                <a:latin typeface="Arial" charset="0"/>
                <a:ea typeface="+mn-ea"/>
                <a:cs typeface="+mn-cs"/>
              </a:rPr>
              <a:t>dumpmt</a:t>
            </a:r>
            <a:r>
              <a:rPr lang="en-US" sz="1200" b="0" i="0" u="none" strike="noStrike" kern="1200" baseline="0" dirty="0" smtClean="0">
                <a:solidFill>
                  <a:schemeClr val="tx1"/>
                </a:solidFill>
                <a:latin typeface="Arial" charset="0"/>
                <a:ea typeface="+mn-ea"/>
                <a:cs typeface="+mn-cs"/>
              </a:rPr>
              <a:t> 001d5e90</a:t>
            </a:r>
          </a:p>
          <a:p>
            <a:pPr eaLnBrk="1" hangingPunct="1"/>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err="1" smtClean="0">
                <a:solidFill>
                  <a:schemeClr val="tx1"/>
                </a:solidFill>
                <a:latin typeface="Arial" charset="0"/>
                <a:ea typeface="+mn-ea"/>
                <a:cs typeface="+mn-cs"/>
              </a:rPr>
              <a:t>EEClass</a:t>
            </a:r>
            <a:r>
              <a:rPr lang="en-US" sz="1200" b="0" i="0" u="none" strike="noStrike" kern="1200" baseline="0" dirty="0" smtClean="0">
                <a:solidFill>
                  <a:schemeClr val="tx1"/>
                </a:solidFill>
                <a:latin typeface="Arial" charset="0"/>
                <a:ea typeface="+mn-ea"/>
                <a:cs typeface="+mn-cs"/>
              </a:rPr>
              <a:t>: 001d1b14</a:t>
            </a:r>
          </a:p>
          <a:p>
            <a:pPr eaLnBrk="1" hangingPunct="1"/>
            <a:endParaRPr lang="en-US" sz="1200" b="0" i="0" u="none" strike="noStrike" kern="1200" baseline="0" dirty="0" smtClean="0">
              <a:solidFill>
                <a:schemeClr val="tx1"/>
              </a:solidFill>
              <a:latin typeface="Arial" charset="0"/>
              <a:ea typeface="+mn-ea"/>
              <a:cs typeface="+mn-cs"/>
            </a:endParaRPr>
          </a:p>
          <a:p>
            <a:pPr eaLnBrk="1" hangingPunct="1"/>
            <a:r>
              <a:rPr lang="en-US" sz="1200" b="0" i="0" u="none" strike="noStrike" kern="1200" baseline="0" dirty="0" smtClean="0">
                <a:solidFill>
                  <a:schemeClr val="tx1"/>
                </a:solidFill>
                <a:latin typeface="Arial" charset="0"/>
                <a:ea typeface="+mn-ea"/>
                <a:cs typeface="+mn-cs"/>
              </a:rPr>
              <a:t>!</a:t>
            </a:r>
            <a:r>
              <a:rPr lang="en-US" sz="1200" b="0" i="0" u="none" strike="noStrike" kern="1200" baseline="0" dirty="0" err="1" smtClean="0">
                <a:solidFill>
                  <a:schemeClr val="tx1"/>
                </a:solidFill>
                <a:latin typeface="Arial" charset="0"/>
                <a:ea typeface="+mn-ea"/>
                <a:cs typeface="+mn-cs"/>
              </a:rPr>
              <a:t>dumpclass</a:t>
            </a:r>
            <a:r>
              <a:rPr lang="en-US" sz="1200" b="0" i="0" u="none" strike="noStrike" kern="1200" baseline="0" dirty="0" smtClean="0">
                <a:solidFill>
                  <a:schemeClr val="tx1"/>
                </a:solidFill>
                <a:latin typeface="Arial" charset="0"/>
                <a:ea typeface="+mn-ea"/>
                <a:cs typeface="+mn-cs"/>
              </a:rPr>
              <a:t> 001d1b14</a:t>
            </a:r>
          </a:p>
          <a:p>
            <a:endParaRPr lang="en-US" dirty="0"/>
          </a:p>
        </p:txBody>
      </p:sp>
      <p:sp>
        <p:nvSpPr>
          <p:cNvPr id="4" name="Slide Number Placeholder 3"/>
          <p:cNvSpPr>
            <a:spLocks noGrp="1"/>
          </p:cNvSpPr>
          <p:nvPr>
            <p:ph type="sldNum" sz="quarter" idx="10"/>
          </p:nvPr>
        </p:nvSpPr>
        <p:spPr/>
        <p:txBody>
          <a:bodyPr/>
          <a:lstStyle/>
          <a:p>
            <a:fld id="{537ED7AC-D90E-44FA-813E-55CE8F1A06C9}" type="slidenum">
              <a:rPr lang="en-US" smtClean="0"/>
              <a:pPr/>
              <a:t>9</a:t>
            </a:fld>
            <a:endParaRPr lang="en-US"/>
          </a:p>
        </p:txBody>
      </p:sp>
    </p:spTree>
    <p:extLst>
      <p:ext uri="{BB962C8B-B14F-4D97-AF65-F5344CB8AC3E}">
        <p14:creationId xmlns:p14="http://schemas.microsoft.com/office/powerpoint/2010/main" val="3943929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Arial" charset="0"/>
                <a:ea typeface="+mn-ea"/>
                <a:cs typeface="+mn-cs"/>
              </a:rPr>
              <a:t>MethodTable</a:t>
            </a:r>
            <a:r>
              <a:rPr lang="en-US" sz="1200" b="1" i="0" u="none" strike="noStrike" kern="1200" baseline="0" dirty="0" smtClean="0">
                <a:solidFill>
                  <a:schemeClr val="tx1"/>
                </a:solidFill>
                <a:latin typeface="Arial" charset="0"/>
                <a:ea typeface="+mn-ea"/>
                <a:cs typeface="+mn-cs"/>
              </a:rPr>
              <a:t>:</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An internal data structure allocated by the CLR to </a:t>
            </a:r>
            <a:r>
              <a:rPr lang="en-US" sz="1200" b="1" i="0" u="none" strike="noStrike" kern="1200" baseline="0" dirty="0" smtClean="0">
                <a:solidFill>
                  <a:schemeClr val="tx1"/>
                </a:solidFill>
                <a:latin typeface="Arial" charset="0"/>
                <a:ea typeface="+mn-ea"/>
                <a:cs typeface="+mn-cs"/>
              </a:rPr>
              <a:t>manage access to referenced types</a:t>
            </a:r>
            <a:r>
              <a:rPr lang="en-US" sz="1200" b="0" i="0" u="none" strike="noStrike" kern="1200" baseline="0" dirty="0" smtClean="0">
                <a:solidFill>
                  <a:schemeClr val="tx1"/>
                </a:solidFill>
                <a:latin typeface="Arial" charset="0"/>
                <a:ea typeface="+mn-ea"/>
                <a:cs typeface="+mn-cs"/>
              </a:rPr>
              <a:t>.</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This data structure contains an </a:t>
            </a:r>
            <a:r>
              <a:rPr lang="en-US" sz="1200" b="1" i="0" u="none" strike="noStrike" kern="1200" baseline="0" dirty="0" smtClean="0">
                <a:solidFill>
                  <a:schemeClr val="tx1"/>
                </a:solidFill>
                <a:latin typeface="Arial" charset="0"/>
                <a:ea typeface="+mn-ea"/>
                <a:cs typeface="+mn-cs"/>
              </a:rPr>
              <a:t>entry for each method</a:t>
            </a:r>
            <a:r>
              <a:rPr lang="en-US" sz="1200" b="0" i="0" u="none" strike="noStrike" kern="1200" baseline="0" dirty="0" smtClean="0">
                <a:solidFill>
                  <a:schemeClr val="tx1"/>
                </a:solidFill>
                <a:latin typeface="Arial" charset="0"/>
                <a:ea typeface="+mn-ea"/>
                <a:cs typeface="+mn-cs"/>
              </a:rPr>
              <a:t> defined by the class.</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Each entry contains the </a:t>
            </a:r>
            <a:r>
              <a:rPr lang="en-US" sz="1200" b="1" i="0" u="none" strike="noStrike" kern="1200" baseline="0" dirty="0" smtClean="0">
                <a:solidFill>
                  <a:schemeClr val="tx1"/>
                </a:solidFill>
                <a:latin typeface="Arial" charset="0"/>
                <a:ea typeface="+mn-ea"/>
                <a:cs typeface="+mn-cs"/>
              </a:rPr>
              <a:t>address of the method’s implementation</a:t>
            </a:r>
            <a:r>
              <a:rPr lang="en-US" sz="1200" b="0" i="0" u="none" strike="noStrike" kern="1200" baseline="0" dirty="0" smtClean="0">
                <a:solidFill>
                  <a:schemeClr val="tx1"/>
                </a:solidFill>
                <a:latin typeface="Arial" charset="0"/>
                <a:ea typeface="+mn-ea"/>
                <a:cs typeface="+mn-cs"/>
              </a:rPr>
              <a:t>.</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Use the !</a:t>
            </a:r>
            <a:r>
              <a:rPr lang="en-US" sz="1200" b="0" i="0" u="none" strike="noStrike" kern="1200" baseline="0" dirty="0" err="1" smtClean="0">
                <a:solidFill>
                  <a:schemeClr val="tx1"/>
                </a:solidFill>
                <a:latin typeface="Arial" charset="0"/>
                <a:ea typeface="+mn-ea"/>
                <a:cs typeface="+mn-cs"/>
              </a:rPr>
              <a:t>DumpMT</a:t>
            </a:r>
            <a:r>
              <a:rPr lang="en-US" sz="1200" b="0" i="0" u="none" strike="noStrike" kern="1200" baseline="0" dirty="0" smtClean="0">
                <a:solidFill>
                  <a:schemeClr val="tx1"/>
                </a:solidFill>
                <a:latin typeface="Arial" charset="0"/>
                <a:ea typeface="+mn-ea"/>
                <a:cs typeface="+mn-cs"/>
              </a:rPr>
              <a:t> &lt;</a:t>
            </a:r>
            <a:r>
              <a:rPr lang="en-US" sz="1200" b="0" i="0" u="none" strike="noStrike" kern="1200" baseline="0" dirty="0" err="1" smtClean="0">
                <a:solidFill>
                  <a:schemeClr val="tx1"/>
                </a:solidFill>
                <a:latin typeface="Arial" charset="0"/>
                <a:ea typeface="+mn-ea"/>
                <a:cs typeface="+mn-cs"/>
              </a:rPr>
              <a:t>MethodTable</a:t>
            </a:r>
            <a:r>
              <a:rPr lang="en-US" sz="1200" b="0" i="0" u="none" strike="noStrike" kern="1200" baseline="0" dirty="0" smtClean="0">
                <a:solidFill>
                  <a:schemeClr val="tx1"/>
                </a:solidFill>
                <a:latin typeface="Arial" charset="0"/>
                <a:ea typeface="+mn-ea"/>
                <a:cs typeface="+mn-cs"/>
              </a:rPr>
              <a:t> address&gt; command to inspect the </a:t>
            </a:r>
            <a:r>
              <a:rPr lang="en-US" sz="1200" b="0" i="0" u="none" strike="noStrike" kern="1200" baseline="0" dirty="0" err="1" smtClean="0">
                <a:solidFill>
                  <a:schemeClr val="tx1"/>
                </a:solidFill>
                <a:latin typeface="Arial" charset="0"/>
                <a:ea typeface="+mn-ea"/>
                <a:cs typeface="+mn-cs"/>
              </a:rPr>
              <a:t>MethodTable</a:t>
            </a:r>
            <a:r>
              <a:rPr lang="en-US" sz="1200" b="0" i="0" u="none" strike="noStrike" kern="1200" baseline="0" dirty="0" smtClean="0">
                <a:solidFill>
                  <a:schemeClr val="tx1"/>
                </a:solidFill>
                <a:latin typeface="Arial" charset="0"/>
                <a:ea typeface="+mn-ea"/>
                <a:cs typeface="+mn-cs"/>
              </a:rPr>
              <a:t>.</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Optionally, you can pass the -md argument also to display all the </a:t>
            </a:r>
            <a:r>
              <a:rPr lang="en-US" sz="1200" b="0" i="0" u="none" strike="noStrike" kern="1200" baseline="0" dirty="0" err="1" smtClean="0">
                <a:solidFill>
                  <a:schemeClr val="tx1"/>
                </a:solidFill>
                <a:latin typeface="Arial" charset="0"/>
                <a:ea typeface="+mn-ea"/>
                <a:cs typeface="+mn-cs"/>
              </a:rPr>
              <a:t>MethodDescs</a:t>
            </a:r>
            <a:r>
              <a:rPr lang="en-US" sz="1200" b="0" i="0" u="none" strike="noStrike" kern="1200" baseline="0" dirty="0" smtClean="0">
                <a:solidFill>
                  <a:schemeClr val="tx1"/>
                </a:solidFill>
                <a:latin typeface="Arial" charset="0"/>
                <a:ea typeface="+mn-ea"/>
                <a:cs typeface="+mn-cs"/>
              </a:rPr>
              <a:t> (Method Descriptors) for the </a:t>
            </a:r>
            <a:r>
              <a:rPr lang="en-US" sz="1200" b="0" i="0" u="none" strike="noStrike" kern="1200" baseline="0" dirty="0" err="1" smtClean="0">
                <a:solidFill>
                  <a:schemeClr val="tx1"/>
                </a:solidFill>
                <a:latin typeface="Arial" charset="0"/>
                <a:ea typeface="+mn-ea"/>
                <a:cs typeface="+mn-cs"/>
              </a:rPr>
              <a:t>MethodTable</a:t>
            </a:r>
            <a:r>
              <a:rPr lang="en-US" sz="1200" b="0" i="0" u="none" strike="noStrike" kern="1200" baseline="0" dirty="0" smtClean="0">
                <a:solidFill>
                  <a:schemeClr val="tx1"/>
                </a:solidFill>
                <a:latin typeface="Arial" charset="0"/>
                <a:ea typeface="+mn-ea"/>
                <a:cs typeface="+mn-cs"/>
              </a:rPr>
              <a:t> in question.</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The </a:t>
            </a:r>
            <a:r>
              <a:rPr lang="en-US" sz="1200" b="0" i="0" u="none" strike="noStrike" kern="1200" baseline="0" dirty="0" err="1" smtClean="0">
                <a:solidFill>
                  <a:schemeClr val="tx1"/>
                </a:solidFill>
                <a:latin typeface="Arial" charset="0"/>
                <a:ea typeface="+mn-ea"/>
                <a:cs typeface="+mn-cs"/>
              </a:rPr>
              <a:t>MethodDesc</a:t>
            </a:r>
            <a:r>
              <a:rPr lang="en-US" sz="1200" b="0" i="0" u="none" strike="noStrike" kern="1200" baseline="0" dirty="0" smtClean="0">
                <a:solidFill>
                  <a:schemeClr val="tx1"/>
                </a:solidFill>
                <a:latin typeface="Arial" charset="0"/>
                <a:ea typeface="+mn-ea"/>
                <a:cs typeface="+mn-cs"/>
              </a:rPr>
              <a:t> is discussed next.</a:t>
            </a:r>
          </a:p>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537ED7AC-D90E-44FA-813E-55CE8F1A06C9}" type="slidenum">
              <a:rPr lang="en-US" smtClean="0"/>
              <a:pPr/>
              <a:t>10</a:t>
            </a:fld>
            <a:endParaRPr lang="en-US"/>
          </a:p>
        </p:txBody>
      </p:sp>
    </p:spTree>
    <p:extLst>
      <p:ext uri="{BB962C8B-B14F-4D97-AF65-F5344CB8AC3E}">
        <p14:creationId xmlns:p14="http://schemas.microsoft.com/office/powerpoint/2010/main" val="164514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err="1" smtClean="0"/>
              <a:t>MethodDesc</a:t>
            </a:r>
            <a:r>
              <a:rPr lang="en-US" b="1" dirty="0" smtClean="0"/>
              <a:t>:</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Contains the implementation of a managed method.</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Like the </a:t>
            </a:r>
            <a:r>
              <a:rPr lang="en-US" sz="1200" b="0" i="0" u="none" strike="noStrike" kern="1200" baseline="0" dirty="0" err="1" smtClean="0">
                <a:solidFill>
                  <a:schemeClr val="tx1"/>
                </a:solidFill>
                <a:latin typeface="Arial" charset="0"/>
                <a:ea typeface="+mn-ea"/>
                <a:cs typeface="+mn-cs"/>
              </a:rPr>
              <a:t>EEClass</a:t>
            </a:r>
            <a:r>
              <a:rPr lang="en-US" sz="1200" b="0" i="0" u="none" strike="noStrike" kern="1200" baseline="0" dirty="0" smtClean="0">
                <a:solidFill>
                  <a:schemeClr val="tx1"/>
                </a:solidFill>
                <a:latin typeface="Arial" charset="0"/>
                <a:ea typeface="+mn-ea"/>
                <a:cs typeface="+mn-cs"/>
              </a:rPr>
              <a:t> and </a:t>
            </a:r>
            <a:r>
              <a:rPr lang="en-US" sz="1200" b="0" i="0" u="none" strike="noStrike" kern="1200" baseline="0" dirty="0" err="1" smtClean="0">
                <a:solidFill>
                  <a:schemeClr val="tx1"/>
                </a:solidFill>
                <a:latin typeface="Arial" charset="0"/>
                <a:ea typeface="+mn-ea"/>
                <a:cs typeface="+mn-cs"/>
              </a:rPr>
              <a:t>MethodTable</a:t>
            </a:r>
            <a:r>
              <a:rPr lang="en-US" sz="1200" b="0" i="0" u="none" strike="noStrike" kern="1200" baseline="0" dirty="0" smtClean="0">
                <a:solidFill>
                  <a:schemeClr val="tx1"/>
                </a:solidFill>
                <a:latin typeface="Arial" charset="0"/>
                <a:ea typeface="+mn-ea"/>
                <a:cs typeface="+mn-cs"/>
              </a:rPr>
              <a:t>, it is generated as part of the class loading procedure.</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Initially, it points to IL.</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You can determine this during debugging by using the !</a:t>
            </a:r>
            <a:r>
              <a:rPr lang="en-US" sz="1200" b="0" i="0" u="none" strike="noStrike" kern="1200" baseline="0" dirty="0" err="1" smtClean="0">
                <a:solidFill>
                  <a:schemeClr val="tx1"/>
                </a:solidFill>
                <a:latin typeface="Arial" charset="0"/>
                <a:ea typeface="+mn-ea"/>
                <a:cs typeface="+mn-cs"/>
              </a:rPr>
              <a:t>DumpMD</a:t>
            </a:r>
            <a:r>
              <a:rPr lang="en-US" sz="1200" b="0" i="0" u="none" strike="noStrike" kern="1200" baseline="0" dirty="0" smtClean="0">
                <a:solidFill>
                  <a:schemeClr val="tx1"/>
                </a:solidFill>
                <a:latin typeface="Arial" charset="0"/>
                <a:ea typeface="+mn-ea"/>
                <a:cs typeface="+mn-cs"/>
              </a:rPr>
              <a:t> &lt;</a:t>
            </a:r>
            <a:r>
              <a:rPr lang="en-US" sz="1200" b="0" i="0" u="none" strike="noStrike" kern="1200" baseline="0" dirty="0" err="1" smtClean="0">
                <a:solidFill>
                  <a:schemeClr val="tx1"/>
                </a:solidFill>
                <a:latin typeface="Arial" charset="0"/>
                <a:ea typeface="+mn-ea"/>
                <a:cs typeface="+mn-cs"/>
              </a:rPr>
              <a:t>MethodDesc</a:t>
            </a:r>
            <a:endParaRPr lang="en-US" sz="1200" b="0" i="0" u="none" strike="noStrike" kern="1200" baseline="0" dirty="0" smtClean="0">
              <a:solidFill>
                <a:schemeClr val="tx1"/>
              </a:solidFill>
              <a:latin typeface="Arial" charset="0"/>
              <a:ea typeface="+mn-ea"/>
              <a:cs typeface="+mn-cs"/>
            </a:endParaRP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address&gt; command.</a:t>
            </a:r>
          </a:p>
          <a:p>
            <a:pPr marL="171450" indent="-171450">
              <a:buFont typeface="Arial" pitchFamily="34" charset="0"/>
              <a:buChar char="•"/>
            </a:pPr>
            <a:r>
              <a:rPr lang="en-US" sz="1200" b="0" i="0" u="none" strike="noStrike" kern="1200" baseline="0" dirty="0" smtClean="0">
                <a:solidFill>
                  <a:schemeClr val="tx1"/>
                </a:solidFill>
                <a:latin typeface="Arial" charset="0"/>
                <a:ea typeface="+mn-ea"/>
                <a:cs typeface="+mn-cs"/>
              </a:rPr>
              <a:t>If the </a:t>
            </a:r>
            <a:r>
              <a:rPr lang="en-US" sz="1200" b="0" i="0" u="none" strike="noStrike" kern="1200" baseline="0" dirty="0" err="1" smtClean="0">
                <a:solidFill>
                  <a:schemeClr val="tx1"/>
                </a:solidFill>
                <a:latin typeface="Arial" charset="0"/>
                <a:ea typeface="+mn-ea"/>
                <a:cs typeface="+mn-cs"/>
              </a:rPr>
              <a:t>MethodDesc</a:t>
            </a:r>
            <a:r>
              <a:rPr lang="en-US" sz="1200" b="0" i="0" u="none" strike="noStrike" kern="1200" baseline="0" dirty="0" smtClean="0">
                <a:solidFill>
                  <a:schemeClr val="tx1"/>
                </a:solidFill>
                <a:latin typeface="Arial" charset="0"/>
                <a:ea typeface="+mn-ea"/>
                <a:cs typeface="+mn-cs"/>
              </a:rPr>
              <a:t> in question has a </a:t>
            </a:r>
            <a:r>
              <a:rPr lang="en-US" sz="1200" b="0" i="0" u="none" strike="noStrike" kern="1200" baseline="0" dirty="0" err="1" smtClean="0">
                <a:solidFill>
                  <a:schemeClr val="tx1"/>
                </a:solidFill>
                <a:latin typeface="Arial" charset="0"/>
                <a:ea typeface="+mn-ea"/>
                <a:cs typeface="+mn-cs"/>
              </a:rPr>
              <a:t>CodeAddr</a:t>
            </a:r>
            <a:r>
              <a:rPr lang="en-US" sz="1200" b="0" i="0" u="none" strike="noStrike" kern="1200" baseline="0" dirty="0" smtClean="0">
                <a:solidFill>
                  <a:schemeClr val="tx1"/>
                </a:solidFill>
                <a:latin typeface="Arial" charset="0"/>
                <a:ea typeface="+mn-ea"/>
                <a:cs typeface="+mn-cs"/>
              </a:rPr>
              <a:t> of </a:t>
            </a:r>
            <a:r>
              <a:rPr lang="en-US" sz="1200" b="0" i="0" u="none" strike="noStrike" kern="1200" baseline="0" dirty="0" err="1" smtClean="0">
                <a:solidFill>
                  <a:schemeClr val="tx1"/>
                </a:solidFill>
                <a:latin typeface="Arial" charset="0"/>
                <a:ea typeface="+mn-ea"/>
                <a:cs typeface="+mn-cs"/>
              </a:rPr>
              <a:t>ffffffff</a:t>
            </a:r>
            <a:r>
              <a:rPr lang="en-US" sz="1200" b="0" i="0" u="none" strike="noStrike" kern="1200" baseline="0" dirty="0" smtClean="0">
                <a:solidFill>
                  <a:schemeClr val="tx1"/>
                </a:solidFill>
                <a:latin typeface="Arial" charset="0"/>
                <a:ea typeface="+mn-ea"/>
                <a:cs typeface="+mn-cs"/>
              </a:rPr>
              <a:t>, the method has not yet been JIT compiled (</a:t>
            </a:r>
            <a:r>
              <a:rPr lang="en-US" sz="1200" b="0" i="0" u="none" strike="noStrike" kern="1200" baseline="0" dirty="0" err="1" smtClean="0">
                <a:solidFill>
                  <a:schemeClr val="tx1"/>
                </a:solidFill>
                <a:latin typeface="Arial" charset="0"/>
                <a:ea typeface="+mn-ea"/>
                <a:cs typeface="+mn-cs"/>
              </a:rPr>
              <a:t>JITted</a:t>
            </a:r>
            <a:r>
              <a:rPr lang="en-US" sz="1200" b="0" i="0" u="none" strike="noStrike" kern="1200" baseline="0" dirty="0" smtClean="0">
                <a:solidFill>
                  <a:schemeClr val="tx1"/>
                </a:solidFill>
                <a:latin typeface="Arial" charset="0"/>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537ED7AC-D90E-44FA-813E-55CE8F1A06C9}" type="slidenum">
              <a:rPr lang="en-US" smtClean="0"/>
              <a:pPr/>
              <a:t>11</a:t>
            </a:fld>
            <a:endParaRPr lang="en-US"/>
          </a:p>
        </p:txBody>
      </p:sp>
    </p:spTree>
    <p:extLst>
      <p:ext uri="{BB962C8B-B14F-4D97-AF65-F5344CB8AC3E}">
        <p14:creationId xmlns:p14="http://schemas.microsoft.com/office/powerpoint/2010/main" val="876866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Cold startup time is defined to be the time it takes an application to start up (be responsive to user input), on a machine that has just been rebooted. The important characteristic of cold startup time is that any data on the disk (mostly the program itself), needs to be read off the disk because it is not in the operating system 's disk cache. Thus cold startup has a very strong component of Disk I/O time associated with this data fetch. In contrast, warm startup time is defined as application startup time on second launch. Under normal circumstances warm startup has almost NO disk I/O because literally everything the program needs is in cache, and thus the program never needs to go to disk to get anything.</a:t>
            </a:r>
            <a:endParaRPr lang="en-US" dirty="0"/>
          </a:p>
        </p:txBody>
      </p:sp>
      <p:sp>
        <p:nvSpPr>
          <p:cNvPr id="4" name="Slide Number Placeholder 3"/>
          <p:cNvSpPr>
            <a:spLocks noGrp="1"/>
          </p:cNvSpPr>
          <p:nvPr>
            <p:ph type="sldNum" sz="quarter" idx="10"/>
          </p:nvPr>
        </p:nvSpPr>
        <p:spPr/>
        <p:txBody>
          <a:bodyPr/>
          <a:lstStyle/>
          <a:p>
            <a:fld id="{537ED7AC-D90E-44FA-813E-55CE8F1A06C9}" type="slidenum">
              <a:rPr lang="en-US" smtClean="0"/>
              <a:pPr/>
              <a:t>16</a:t>
            </a:fld>
            <a:endParaRPr lang="en-US"/>
          </a:p>
        </p:txBody>
      </p:sp>
    </p:spTree>
    <p:extLst>
      <p:ext uri="{BB962C8B-B14F-4D97-AF65-F5344CB8AC3E}">
        <p14:creationId xmlns:p14="http://schemas.microsoft.com/office/powerpoint/2010/main" val="2059462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1/11/2016 11:04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Green_title.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4393680" y="2693700"/>
            <a:ext cx="5053053" cy="1099800"/>
          </a:xfrm>
        </p:spPr>
        <p:txBody>
          <a:bodyPr anchor="t">
            <a:normAutofit/>
          </a:bodyPr>
          <a:lstStyle>
            <a:lvl1pPr algn="l">
              <a:lnSpc>
                <a:spcPct val="90000"/>
              </a:lnSpc>
              <a:defRPr sz="3200">
                <a:solidFill>
                  <a:schemeClr val="bg1"/>
                </a:solidFill>
                <a:effectLst>
                  <a:outerShdw blurRad="50800" dist="38100" dir="2700000">
                    <a:srgbClr val="000000">
                      <a:alpha val="43000"/>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93680" y="4004040"/>
            <a:ext cx="3226320"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microsoft logo.png"/>
          <p:cNvPicPr>
            <a:picLocks noChangeAspect="1"/>
          </p:cNvPicPr>
          <p:nvPr userDrawn="1"/>
        </p:nvPicPr>
        <p:blipFill>
          <a:blip r:embed="rId3"/>
          <a:stretch>
            <a:fillRect/>
          </a:stretch>
        </p:blipFill>
        <p:spPr>
          <a:xfrm>
            <a:off x="4393680" y="6388200"/>
            <a:ext cx="1533147" cy="3352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9" name="Picture 8" descr="Template2_Orange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134360" y="481998"/>
            <a:ext cx="7781040" cy="792162"/>
          </a:xfrm>
        </p:spPr>
        <p:txBody>
          <a:bodyPr/>
          <a:lstStyle>
            <a:lvl1pPr>
              <a:defRPr>
                <a:solidFill>
                  <a:schemeClr val="bg1"/>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a:xfrm>
            <a:off x="3124200" y="6413502"/>
            <a:ext cx="2895600" cy="365125"/>
          </a:xfrm>
          <a:prstGeom prst="rect">
            <a:avLst/>
          </a:prstGeom>
        </p:spPr>
        <p:txBody>
          <a:bodyPr/>
          <a:lstStyle>
            <a:lvl1pPr algn="ctr">
              <a:defRPr sz="1200" baseline="0">
                <a:solidFill>
                  <a:schemeClr val="bg1"/>
                </a:solidFill>
              </a:defRPr>
            </a:lvl1pPr>
          </a:lstStyle>
          <a:p>
            <a:endParaRPr lang="en-US" dirty="0"/>
          </a:p>
        </p:txBody>
      </p:sp>
      <p:sp>
        <p:nvSpPr>
          <p:cNvPr id="5" name="Slide Number Placeholder 4"/>
          <p:cNvSpPr>
            <a:spLocks noGrp="1"/>
          </p:cNvSpPr>
          <p:nvPr>
            <p:ph type="sldNum" sz="quarter" idx="12"/>
          </p:nvPr>
        </p:nvSpPr>
        <p:spPr>
          <a:xfrm>
            <a:off x="6553200" y="6427790"/>
            <a:ext cx="2133600" cy="365125"/>
          </a:xfrm>
          <a:prstGeom prst="rect">
            <a:avLst/>
          </a:prstGeom>
        </p:spPr>
        <p:txBody>
          <a:bodyPr/>
          <a:lstStyle>
            <a:lvl1pPr algn="r">
              <a:defRPr sz="1200" baseline="0">
                <a:solidFill>
                  <a:schemeClr val="bg1"/>
                </a:solidFill>
              </a:defRPr>
            </a:lvl1pPr>
          </a:lstStyle>
          <a:p>
            <a:fld id="{64E1046F-EA70-4B42-8C4B-0948B0F9237A}" type="slidenum">
              <a:rPr lang="en-US" smtClean="0"/>
              <a:pPr/>
              <a:t>‹#›</a:t>
            </a:fld>
            <a:endParaRPr lang="en-US" dirty="0"/>
          </a:p>
        </p:txBody>
      </p:sp>
      <p:sp>
        <p:nvSpPr>
          <p:cNvPr id="7" name="Text Placeholder 6"/>
          <p:cNvSpPr>
            <a:spLocks noGrp="1"/>
          </p:cNvSpPr>
          <p:nvPr>
            <p:ph type="body" sz="quarter" idx="13"/>
          </p:nvPr>
        </p:nvSpPr>
        <p:spPr>
          <a:xfrm>
            <a:off x="1127983" y="114300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3600" indent="-290513">
              <a:buFont typeface="Arial"/>
              <a:buChar char="•"/>
              <a:defRPr sz="1600">
                <a:solidFill>
                  <a:schemeClr val="bg1"/>
                </a:solidFill>
              </a:defRPr>
            </a:lvl5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p:txBody>
      </p:sp>
      <p:pic>
        <p:nvPicPr>
          <p:cNvPr id="11" name="Picture 10" descr="microsoft logo.png"/>
          <p:cNvPicPr>
            <a:picLocks noChangeAspect="1"/>
          </p:cNvPicPr>
          <p:nvPr userDrawn="1"/>
        </p:nvPicPr>
        <p:blipFill>
          <a:blip r:embed="rId3"/>
          <a:stretch>
            <a:fillRect/>
          </a:stretch>
        </p:blipFill>
        <p:spPr>
          <a:xfrm>
            <a:off x="1108440" y="6327119"/>
            <a:ext cx="1533147" cy="335281"/>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accent2"/>
                </a:solidFill>
              </a:defRPr>
            </a:lvl1pPr>
            <a:lvl2pPr marL="285750" indent="-285750">
              <a:buSzPct val="100000"/>
              <a:buFontTx/>
              <a:buBlip>
                <a:blip r:embed="rId2"/>
              </a:buBlip>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buSzPct val="100000"/>
              <a:buFontTx/>
              <a:buBlip>
                <a:blip r:embed="rId2"/>
              </a:buBlip>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chemeClr val="accent6">
                    <a:lumMod val="50000"/>
                  </a:schemeClr>
                </a:solidFill>
                <a:effectLst/>
                <a:latin typeface="Consolas"/>
                <a:cs typeface="Consolas"/>
              </a:defRPr>
            </a:lvl1pPr>
            <a:lvl2pPr marL="346075" indent="0">
              <a:buFont typeface="Arial"/>
              <a:buNone/>
              <a:defRPr baseline="0">
                <a:solidFill>
                  <a:schemeClr val="accent6">
                    <a:lumMod val="50000"/>
                  </a:schemeClr>
                </a:solidFill>
                <a:latin typeface="Consolas"/>
                <a:cs typeface="Consolas"/>
              </a:defRPr>
            </a:lvl2pPr>
            <a:lvl3pPr>
              <a:buNone/>
              <a:defRPr sz="1800" baseline="0">
                <a:solidFill>
                  <a:schemeClr val="accent6">
                    <a:lumMod val="50000"/>
                  </a:schemeClr>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4" name="Slide Number Placeholder 3"/>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Blue_title.jpg"/>
          <p:cNvPicPr>
            <a:picLocks noChangeAspect="1"/>
          </p:cNvPicPr>
          <p:nvPr userDrawn="1"/>
        </p:nvPicPr>
        <p:blipFill>
          <a:blip r:embed="rId2"/>
          <a:stretch>
            <a:fillRect/>
          </a:stretch>
        </p:blipFill>
        <p:spPr>
          <a:xfrm>
            <a:off x="0" y="0"/>
            <a:ext cx="9144000" cy="6858000"/>
          </a:xfrm>
          <a:prstGeom prst="rect">
            <a:avLst/>
          </a:prstGeom>
        </p:spPr>
      </p:pic>
      <p:pic>
        <p:nvPicPr>
          <p:cNvPr id="8" name="Picture 7" descr="microsoft logo.png"/>
          <p:cNvPicPr>
            <a:picLocks noChangeAspect="1"/>
          </p:cNvPicPr>
          <p:nvPr userDrawn="1"/>
        </p:nvPicPr>
        <p:blipFill>
          <a:blip r:embed="rId3"/>
          <a:stretch>
            <a:fillRect/>
          </a:stretch>
        </p:blipFill>
        <p:spPr>
          <a:xfrm>
            <a:off x="4393680" y="6388200"/>
            <a:ext cx="1533147" cy="335281"/>
          </a:xfrm>
          <a:prstGeom prst="rect">
            <a:avLst/>
          </a:prstGeom>
        </p:spPr>
      </p:pic>
      <p:sp>
        <p:nvSpPr>
          <p:cNvPr id="2" name="Title 1"/>
          <p:cNvSpPr>
            <a:spLocks noGrp="1"/>
          </p:cNvSpPr>
          <p:nvPr>
            <p:ph type="ctrTitle"/>
          </p:nvPr>
        </p:nvSpPr>
        <p:spPr>
          <a:xfrm>
            <a:off x="4393681" y="2692920"/>
            <a:ext cx="4750320" cy="1099800"/>
          </a:xfrm>
        </p:spPr>
        <p:txBody>
          <a:bodyPr anchor="t">
            <a:normAutofit/>
          </a:bodyPr>
          <a:lstStyle>
            <a:lvl1pPr algn="l">
              <a:lnSpc>
                <a:spcPct val="90000"/>
              </a:lnSpc>
              <a:defRPr sz="3200">
                <a:solidFill>
                  <a:srgbClr val="FFFFFF"/>
                </a:solidFill>
                <a:effectLst>
                  <a:outerShdw blurRad="50800" dist="38100" dir="2700000">
                    <a:srgbClr val="000000">
                      <a:alpha val="43000"/>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93680" y="4002480"/>
            <a:ext cx="3607320"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6" name="Slide Number Placeholder 5"/>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sz="1600" dirty="0" smtClean="0">
                <a:solidFill>
                  <a:srgbClr val="525353"/>
                </a:solidFill>
              </a:rPr>
              <a:t>Fourth level</a:t>
            </a:r>
            <a:endParaRPr lang="en-US"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9" name="Picture 8" descr="Template2_Blue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05760" y="386958"/>
            <a:ext cx="7781040" cy="792162"/>
          </a:xfrm>
        </p:spPr>
        <p:txBody>
          <a:bodyPr/>
          <a:lstStyle>
            <a:lvl1pPr>
              <a:defRPr>
                <a:solidFill>
                  <a:schemeClr val="bg1"/>
                </a:solidFill>
              </a:defRPr>
            </a:lvl1pPr>
          </a:lstStyle>
          <a:p>
            <a:r>
              <a:rPr lang="en-US" smtClean="0"/>
              <a:t>Click to edit Master title style</a:t>
            </a:r>
            <a:endParaRPr lang="en-US"/>
          </a:p>
        </p:txBody>
      </p:sp>
      <p:sp>
        <p:nvSpPr>
          <p:cNvPr id="7" name="Text Placeholder 6"/>
          <p:cNvSpPr>
            <a:spLocks noGrp="1"/>
          </p:cNvSpPr>
          <p:nvPr>
            <p:ph type="body" sz="quarter" idx="13"/>
          </p:nvPr>
        </p:nvSpPr>
        <p:spPr>
          <a:xfrm>
            <a:off x="906463" y="111708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0425" indent="-287338">
              <a:buFont typeface="Arial"/>
              <a:buChar char="•"/>
              <a:defRPr sz="1600">
                <a:solidFill>
                  <a:schemeClr val="bg1"/>
                </a:solidFill>
              </a:defRPr>
            </a:lvl5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p:txBody>
      </p:sp>
      <p:pic>
        <p:nvPicPr>
          <p:cNvPr id="11" name="Picture 10" descr="microsoft logo.png"/>
          <p:cNvPicPr>
            <a:picLocks noChangeAspect="1"/>
          </p:cNvPicPr>
          <p:nvPr userDrawn="1"/>
        </p:nvPicPr>
        <p:blipFill>
          <a:blip r:embed="rId3"/>
          <a:stretch>
            <a:fillRect/>
          </a:stretch>
        </p:blipFill>
        <p:spPr>
          <a:xfrm>
            <a:off x="7432533" y="6455159"/>
            <a:ext cx="1533147" cy="33528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tx2"/>
                </a:solidFill>
              </a:defRPr>
            </a:lvl1pPr>
            <a:lvl2pPr marL="285750" indent="-285750">
              <a:buSzPct val="100000"/>
              <a:buFontTx/>
              <a:buBlip>
                <a:blip r:embed="rId2"/>
              </a:buBlip>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buSzPct val="100000"/>
              <a:buFontTx/>
              <a:buBlip>
                <a:blip r:embed="rId2"/>
              </a:buBlip>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chemeClr val="accent6">
                    <a:lumMod val="50000"/>
                  </a:schemeClr>
                </a:solidFill>
                <a:effectLst/>
                <a:latin typeface="Consolas"/>
                <a:cs typeface="Consolas"/>
              </a:defRPr>
            </a:lvl1pPr>
            <a:lvl2pPr marL="346075" indent="0">
              <a:buFont typeface="Arial"/>
              <a:buNone/>
              <a:defRPr baseline="0">
                <a:solidFill>
                  <a:schemeClr val="accent6">
                    <a:lumMod val="50000"/>
                  </a:schemeClr>
                </a:solidFill>
                <a:latin typeface="Consolas"/>
                <a:cs typeface="Consolas"/>
              </a:defRPr>
            </a:lvl2pPr>
            <a:lvl3pPr>
              <a:buNone/>
              <a:defRPr sz="1800" baseline="0">
                <a:solidFill>
                  <a:schemeClr val="accent6">
                    <a:lumMod val="50000"/>
                  </a:schemeClr>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6" name="Slide Number Placeholder 5"/>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sz="1600" dirty="0" smtClean="0">
                <a:solidFill>
                  <a:srgbClr val="525353"/>
                </a:solidFill>
              </a:rPr>
              <a:t>Fourth level</a:t>
            </a:r>
            <a:endParaRPr lang="en-US" dirty="0" smtClean="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3502"/>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4" name="Slide Number Placeholder 3"/>
          <p:cNvSpPr>
            <a:spLocks noGrp="1"/>
          </p:cNvSpPr>
          <p:nvPr>
            <p:ph type="sldNum" sz="quarter" idx="12"/>
          </p:nvPr>
        </p:nvSpPr>
        <p:spPr>
          <a:xfrm>
            <a:off x="6553200" y="6413502"/>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descr="Template2_Green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134360" y="481998"/>
            <a:ext cx="7781040" cy="792162"/>
          </a:xfrm>
        </p:spPr>
        <p:txBody>
          <a:bodyPr/>
          <a:lstStyle>
            <a:lvl1pPr>
              <a:defRPr>
                <a:solidFill>
                  <a:schemeClr val="bg1"/>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a:xfrm>
            <a:off x="3109912" y="6416675"/>
            <a:ext cx="2895600" cy="365125"/>
          </a:xfrm>
          <a:prstGeom prst="rect">
            <a:avLst/>
          </a:prstGeom>
        </p:spPr>
        <p:txBody>
          <a:bodyPr/>
          <a:lstStyle>
            <a:lvl1pPr algn="ctr">
              <a:defRPr sz="1200">
                <a:solidFill>
                  <a:schemeClr val="bg1"/>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FFFFFF"/>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1127983" y="114300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0425" indent="-287338">
              <a:buFont typeface="Arial"/>
              <a:buChar char="•"/>
              <a:defRPr sz="1600">
                <a:solidFill>
                  <a:schemeClr val="bg1"/>
                </a:solidFill>
              </a:defRPr>
            </a:lvl5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p:txBody>
      </p:sp>
      <p:pic>
        <p:nvPicPr>
          <p:cNvPr id="11" name="Picture 10" descr="microsoft logo.png"/>
          <p:cNvPicPr>
            <a:picLocks noChangeAspect="1"/>
          </p:cNvPicPr>
          <p:nvPr userDrawn="1"/>
        </p:nvPicPr>
        <p:blipFill>
          <a:blip r:embed="rId3"/>
          <a:stretch>
            <a:fillRect/>
          </a:stretch>
        </p:blipFill>
        <p:spPr>
          <a:xfrm>
            <a:off x="1108440" y="6327119"/>
            <a:ext cx="1533147" cy="33528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accent4"/>
                </a:solidFill>
              </a:defRPr>
            </a:lvl1pPr>
            <a:lvl2pPr marL="285750" indent="-285750">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chemeClr val="accent6">
                    <a:lumMod val="50000"/>
                  </a:schemeClr>
                </a:solidFill>
              </a:defRPr>
            </a:lvl1pPr>
          </a:lstStyle>
          <a:p>
            <a:endParaRPr lang="en-US"/>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rgbClr val="525353"/>
                </a:solidFill>
                <a:effectLst/>
                <a:latin typeface="Consolas"/>
                <a:cs typeface="Consolas"/>
              </a:defRPr>
            </a:lvl1pPr>
            <a:lvl2pPr marL="346075" indent="0">
              <a:buFont typeface="Arial"/>
              <a:buNone/>
              <a:defRPr baseline="0">
                <a:solidFill>
                  <a:srgbClr val="525353"/>
                </a:solidFill>
                <a:latin typeface="Consolas"/>
                <a:cs typeface="Consolas"/>
              </a:defRPr>
            </a:lvl2pPr>
            <a:lvl3pPr>
              <a:buNone/>
              <a:defRPr sz="1800" baseline="0">
                <a:solidFill>
                  <a:srgbClr val="525353"/>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4" name="Slide Number Placeholder 3"/>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Orange_title.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4385041" y="2692920"/>
            <a:ext cx="4758960" cy="1099800"/>
          </a:xfrm>
        </p:spPr>
        <p:txBody>
          <a:bodyPr anchor="t">
            <a:normAutofit/>
          </a:bodyPr>
          <a:lstStyle>
            <a:lvl1pPr algn="l">
              <a:lnSpc>
                <a:spcPct val="90000"/>
              </a:lnSpc>
              <a:defRPr sz="3200">
                <a:solidFill>
                  <a:srgbClr val="FFFFFF"/>
                </a:solidFill>
                <a:effectLst>
                  <a:outerShdw blurRad="50800" dist="38100" dir="2700000">
                    <a:srgbClr val="000000">
                      <a:alpha val="43000"/>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85040" y="4004040"/>
            <a:ext cx="4301759"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microsoft logo.png"/>
          <p:cNvPicPr>
            <a:picLocks noChangeAspect="1"/>
          </p:cNvPicPr>
          <p:nvPr userDrawn="1"/>
        </p:nvPicPr>
        <p:blipFill>
          <a:blip r:embed="rId3"/>
          <a:stretch>
            <a:fillRect/>
          </a:stretch>
        </p:blipFill>
        <p:spPr>
          <a:xfrm>
            <a:off x="4393680" y="6388200"/>
            <a:ext cx="1533147" cy="33528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5" name="Footer Placeholder 4"/>
          <p:cNvSpPr>
            <a:spLocks noGrp="1"/>
          </p:cNvSpPr>
          <p:nvPr>
            <p:ph type="ftr" sz="quarter" idx="11"/>
          </p:nvPr>
        </p:nvSpPr>
        <p:spPr>
          <a:xfrm>
            <a:off x="3124200" y="6404947"/>
            <a:ext cx="2895600" cy="365125"/>
          </a:xfrm>
          <a:prstGeom prst="rect">
            <a:avLst/>
          </a:prstGeom>
        </p:spPr>
        <p:txBody>
          <a:bodyPr/>
          <a:lstStyle>
            <a:lvl1pPr algn="ctr">
              <a:defRPr sz="1200">
                <a:solidFill>
                  <a:srgbClr val="525353"/>
                </a:solidFill>
              </a:defRPr>
            </a:lvl1pPr>
          </a:lstStyle>
          <a:p>
            <a:endParaRPr lang="en-US" dirty="0"/>
          </a:p>
        </p:txBody>
      </p:sp>
      <p:sp>
        <p:nvSpPr>
          <p:cNvPr id="6" name="Slide Number Placeholder 5"/>
          <p:cNvSpPr>
            <a:spLocks noGrp="1"/>
          </p:cNvSpPr>
          <p:nvPr>
            <p:ph type="sldNum" sz="quarter" idx="12"/>
          </p:nvPr>
        </p:nvSpPr>
        <p:spPr>
          <a:xfrm>
            <a:off x="6553200" y="6404947"/>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sz="1600" dirty="0" smtClean="0">
                <a:solidFill>
                  <a:srgbClr val="525353"/>
                </a:solidFill>
              </a:rPr>
              <a:t>Fourth level</a:t>
            </a:r>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3.png"/><Relationship Id="rId5" Type="http://schemas.openxmlformats.org/officeDocument/2006/relationships/slideLayout" Target="../slideLayouts/slideLayout12.xml"/><Relationship Id="rId10" Type="http://schemas.openxmlformats.org/officeDocument/2006/relationships/image" Target="../media/image2.png"/><Relationship Id="rId4" Type="http://schemas.openxmlformats.org/officeDocument/2006/relationships/slideLayout" Target="../slideLayouts/slideLayout11.xml"/><Relationship Id="rId9"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3.png"/><Relationship Id="rId5" Type="http://schemas.openxmlformats.org/officeDocument/2006/relationships/slideLayout" Target="../slideLayouts/slideLayout19.xml"/><Relationship Id="rId10" Type="http://schemas.openxmlformats.org/officeDocument/2006/relationships/image" Target="../media/image2.png"/><Relationship Id="rId4" Type="http://schemas.openxmlformats.org/officeDocument/2006/relationships/slideLayout" Target="../slideLayouts/slideLayout18.xml"/><Relationship Id="rId9" Type="http://schemas.openxmlformats.org/officeDocument/2006/relationships/image" Target="../media/image1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Template2_Green_text_A.jpg"/>
          <p:cNvPicPr>
            <a:picLocks noChangeAspect="1"/>
          </p:cNvPicPr>
          <p:nvPr userDrawn="1"/>
        </p:nvPicPr>
        <p:blipFill>
          <a:blip r:embed="rId9"/>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userDrawn="1"/>
        </p:nvPicPr>
        <p:blipFill>
          <a:blip r:embed="rId10"/>
          <a:stretch>
            <a:fillRect/>
          </a:stretch>
        </p:blipFill>
        <p:spPr>
          <a:xfrm>
            <a:off x="1089141" y="6381960"/>
            <a:ext cx="1560579" cy="304801"/>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714" r:id="rId2"/>
    <p:sldLayoutId id="2147483715" r:id="rId3"/>
    <p:sldLayoutId id="2147483716" r:id="rId4"/>
    <p:sldLayoutId id="2147483717" r:id="rId5"/>
    <p:sldLayoutId id="2147483718" r:id="rId6"/>
    <p:sldLayoutId id="2147483719" r:id="rId7"/>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accent4"/>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1"/>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Template2_Orange_text_A.jpg"/>
          <p:cNvPicPr>
            <a:picLocks noChangeAspect="1"/>
          </p:cNvPicPr>
          <p:nvPr userDrawn="1"/>
        </p:nvPicPr>
        <p:blipFill>
          <a:blip r:embed="rId9"/>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userDrawn="1"/>
        </p:nvPicPr>
        <p:blipFill>
          <a:blip r:embed="rId10"/>
          <a:stretch>
            <a:fillRect/>
          </a:stretch>
        </p:blipFill>
        <p:spPr>
          <a:xfrm>
            <a:off x="1089141" y="6381960"/>
            <a:ext cx="1560579" cy="304801"/>
          </a:xfrm>
          <a:prstGeom prst="rect">
            <a:avLst/>
          </a:prstGeom>
        </p:spPr>
      </p:pic>
    </p:spTree>
  </p:cSld>
  <p:clrMap bg1="lt1" tx1="dk1" bg2="lt2" tx2="dk2" accent1="accent1" accent2="accent2" accent3="accent3" accent4="accent4" accent5="accent5" accent6="accent6" hlink="hlink" folHlink="folHlink"/>
  <p:sldLayoutIdLst>
    <p:sldLayoutId id="2147483680" r:id="rId1"/>
    <p:sldLayoutId id="2147483725" r:id="rId2"/>
    <p:sldLayoutId id="2147483724" r:id="rId3"/>
    <p:sldLayoutId id="2147483720" r:id="rId4"/>
    <p:sldLayoutId id="2147483721" r:id="rId5"/>
    <p:sldLayoutId id="2147483722" r:id="rId6"/>
    <p:sldLayoutId id="2147483723" r:id="rId7"/>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accent2"/>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1"/>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Template2_Blue_text_A.jpg"/>
          <p:cNvPicPr>
            <a:picLocks noChangeAspect="1"/>
          </p:cNvPicPr>
          <p:nvPr userDrawn="1"/>
        </p:nvPicPr>
        <p:blipFill>
          <a:blip r:embed="rId9"/>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userDrawn="1"/>
        </p:nvPicPr>
        <p:blipFill>
          <a:blip r:embed="rId10"/>
          <a:stretch>
            <a:fillRect/>
          </a:stretch>
        </p:blipFill>
        <p:spPr>
          <a:xfrm>
            <a:off x="1089141" y="6381960"/>
            <a:ext cx="1560579" cy="304801"/>
          </a:xfrm>
          <a:prstGeom prst="rect">
            <a:avLst/>
          </a:prstGeom>
        </p:spPr>
      </p:pic>
    </p:spTree>
  </p:cSld>
  <p:clrMap bg1="lt1" tx1="dk1" bg2="lt2" tx2="dk2" accent1="accent1" accent2="accent2" accent3="accent3" accent4="accent4" accent5="accent5" accent6="accent6" hlink="hlink" folHlink="folHlink"/>
  <p:sldLayoutIdLst>
    <p:sldLayoutId id="2147483690" r:id="rId1"/>
    <p:sldLayoutId id="2147483731" r:id="rId2"/>
    <p:sldLayoutId id="2147483730" r:id="rId3"/>
    <p:sldLayoutId id="2147483726" r:id="rId4"/>
    <p:sldLayoutId id="2147483727" r:id="rId5"/>
    <p:sldLayoutId id="2147483728" r:id="rId6"/>
    <p:sldLayoutId id="2147483729" r:id="rId7"/>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tx2"/>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1"/>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en-us/magazine/cc301808.aspx" TargetMode="External"/><Relationship Id="rId2" Type="http://schemas.openxmlformats.org/officeDocument/2006/relationships/hyperlink" Target="http://msdn.microsoft.com/en-us/windows/hardware/gg463125" TargetMode="External"/><Relationship Id="rId1" Type="http://schemas.openxmlformats.org/officeDocument/2006/relationships/slideLayout" Target="../slideLayouts/slideLayout2.xml"/><Relationship Id="rId6" Type="http://schemas.openxmlformats.org/officeDocument/2006/relationships/hyperlink" Target="http://blogs.msdn.com/b/clrcodegeneration/archive/2010/04/27/ngen-measuring-warm-startup-performance-with-xperf.aspx" TargetMode="External"/><Relationship Id="rId5" Type="http://schemas.openxmlformats.org/officeDocument/2006/relationships/hyperlink" Target="http://blogs.msdn.com/b/vancem/archive/2007/04/09/a-model-for-cold-startup-time-of-an-application-on-windows.aspx" TargetMode="External"/><Relationship Id="rId4" Type="http://schemas.openxmlformats.org/officeDocument/2006/relationships/hyperlink" Target="http://msdn.microsoft.com/en-us/magazine/cc163791.aspx"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msdn.microsoft.com/en-us/performance/cc825801.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93681" y="2693700"/>
            <a:ext cx="4293120" cy="1099800"/>
          </a:xfrm>
        </p:spPr>
        <p:txBody>
          <a:bodyPr>
            <a:noAutofit/>
          </a:bodyPr>
          <a:lstStyle/>
          <a:p>
            <a:r>
              <a:rPr lang="en-US" sz="4600" dirty="0" smtClean="0"/>
              <a:t>CLR </a:t>
            </a:r>
            <a:br>
              <a:rPr lang="en-US" sz="4600" dirty="0" smtClean="0"/>
            </a:br>
            <a:r>
              <a:rPr lang="en-US" sz="4600" dirty="0" smtClean="0"/>
              <a:t>Initialization</a:t>
            </a:r>
            <a:endParaRPr lang="en-US" sz="4600" dirty="0"/>
          </a:p>
        </p:txBody>
      </p:sp>
      <p:pic>
        <p:nvPicPr>
          <p:cNvPr id="6" name="Picture 5" descr="Silos_HGreenStripes_Maggie1.png"/>
          <p:cNvPicPr>
            <a:picLocks noChangeAspect="1"/>
          </p:cNvPicPr>
          <p:nvPr/>
        </p:nvPicPr>
        <p:blipFill>
          <a:blip r:embed="rId3"/>
          <a:stretch>
            <a:fillRect/>
          </a:stretch>
        </p:blipFill>
        <p:spPr>
          <a:xfrm>
            <a:off x="327753" y="3886200"/>
            <a:ext cx="2703314" cy="20803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a:t>
            </a:r>
            <a:r>
              <a:rPr lang="en-US" dirty="0" err="1" smtClean="0"/>
              <a:t>MethodTable</a:t>
            </a:r>
            <a:endParaRPr lang="en-US" dirty="0"/>
          </a:p>
        </p:txBody>
      </p:sp>
      <p:sp>
        <p:nvSpPr>
          <p:cNvPr id="3" name="Text Placeholder 2"/>
          <p:cNvSpPr>
            <a:spLocks noGrp="1"/>
          </p:cNvSpPr>
          <p:nvPr>
            <p:ph type="body" sz="quarter" idx="13"/>
          </p:nvPr>
        </p:nvSpPr>
        <p:spPr/>
        <p:txBody>
          <a:bodyPr/>
          <a:lstStyle/>
          <a:p>
            <a:r>
              <a:rPr lang="en-US" dirty="0"/>
              <a:t>w</a:t>
            </a:r>
            <a:r>
              <a:rPr lang="en-US" dirty="0" smtClean="0"/>
              <a:t>3wp.exe</a:t>
            </a:r>
            <a:endParaRPr lang="en-US" dirty="0"/>
          </a:p>
        </p:txBody>
      </p:sp>
      <p:sp>
        <p:nvSpPr>
          <p:cNvPr id="4" name="Rectangle 3"/>
          <p:cNvSpPr>
            <a:spLocks noChangeArrowheads="1"/>
          </p:cNvSpPr>
          <p:nvPr/>
        </p:nvSpPr>
        <p:spPr bwMode="auto">
          <a:xfrm>
            <a:off x="1045033" y="1752600"/>
            <a:ext cx="7739737" cy="4572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sz="3000" b="0"/>
          </a:p>
        </p:txBody>
      </p:sp>
      <p:sp>
        <p:nvSpPr>
          <p:cNvPr id="5" name="Rectangle 4"/>
          <p:cNvSpPr>
            <a:spLocks noChangeArrowheads="1"/>
          </p:cNvSpPr>
          <p:nvPr/>
        </p:nvSpPr>
        <p:spPr bwMode="auto">
          <a:xfrm>
            <a:off x="2634356" y="1828800"/>
            <a:ext cx="6019800" cy="441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sz="3000" b="0"/>
          </a:p>
        </p:txBody>
      </p:sp>
      <p:sp>
        <p:nvSpPr>
          <p:cNvPr id="6" name="Rectangle 5"/>
          <p:cNvSpPr>
            <a:spLocks noChangeArrowheads="1"/>
          </p:cNvSpPr>
          <p:nvPr/>
        </p:nvSpPr>
        <p:spPr bwMode="auto">
          <a:xfrm>
            <a:off x="4158356" y="2362200"/>
            <a:ext cx="4343400" cy="37338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en-US" sz="2400" b="0"/>
          </a:p>
        </p:txBody>
      </p:sp>
      <p:sp>
        <p:nvSpPr>
          <p:cNvPr id="7" name="Text Box 6"/>
          <p:cNvSpPr txBox="1">
            <a:spLocks noChangeArrowheads="1"/>
          </p:cNvSpPr>
          <p:nvPr/>
        </p:nvSpPr>
        <p:spPr bwMode="auto">
          <a:xfrm>
            <a:off x="4158356" y="2362200"/>
            <a:ext cx="4343400" cy="64633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a:solidFill>
                  <a:srgbClr val="000000"/>
                </a:solidFill>
                <a:latin typeface="+mn-lt"/>
              </a:rPr>
              <a:t>Assembly/Module</a:t>
            </a:r>
            <a:r>
              <a:rPr lang="en-US" sz="1600" b="0" dirty="0">
                <a:solidFill>
                  <a:srgbClr val="000000"/>
                </a:solidFill>
                <a:latin typeface="+mn-lt"/>
              </a:rPr>
              <a:t> (</a:t>
            </a:r>
            <a:r>
              <a:rPr lang="en-US" sz="1600" b="0" dirty="0">
                <a:solidFill>
                  <a:srgbClr val="FFFF00"/>
                </a:solidFill>
                <a:latin typeface="+mn-lt"/>
              </a:rPr>
              <a:t>!</a:t>
            </a:r>
            <a:r>
              <a:rPr lang="en-US" sz="1600" b="0" dirty="0" err="1">
                <a:solidFill>
                  <a:srgbClr val="FFFF00"/>
                </a:solidFill>
                <a:latin typeface="+mn-lt"/>
              </a:rPr>
              <a:t>dumpassembly</a:t>
            </a:r>
            <a:r>
              <a:rPr lang="en-US" sz="1600" b="0" dirty="0">
                <a:solidFill>
                  <a:srgbClr val="FFFF00"/>
                </a:solidFill>
                <a:latin typeface="+mn-lt"/>
              </a:rPr>
              <a:t>/!</a:t>
            </a:r>
            <a:r>
              <a:rPr lang="en-US" sz="1600" b="0" dirty="0" err="1">
                <a:solidFill>
                  <a:srgbClr val="FFFF00"/>
                </a:solidFill>
                <a:latin typeface="+mn-lt"/>
              </a:rPr>
              <a:t>dumpmodule</a:t>
            </a:r>
            <a:r>
              <a:rPr lang="en-US" sz="1600" b="0" dirty="0">
                <a:solidFill>
                  <a:srgbClr val="000000"/>
                </a:solidFill>
                <a:latin typeface="+mn-lt"/>
              </a:rPr>
              <a:t>)</a:t>
            </a:r>
          </a:p>
        </p:txBody>
      </p:sp>
      <p:sp>
        <p:nvSpPr>
          <p:cNvPr id="8" name="Rectangle 7"/>
          <p:cNvSpPr>
            <a:spLocks noChangeArrowheads="1"/>
          </p:cNvSpPr>
          <p:nvPr/>
        </p:nvSpPr>
        <p:spPr bwMode="auto">
          <a:xfrm>
            <a:off x="1121234" y="1828800"/>
            <a:ext cx="1317166" cy="990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System </a:t>
            </a:r>
          </a:p>
          <a:p>
            <a:r>
              <a:rPr lang="en-US" sz="1600">
                <a:solidFill>
                  <a:srgbClr val="000000"/>
                </a:solidFill>
              </a:rPr>
              <a:t>Domain</a:t>
            </a:r>
          </a:p>
        </p:txBody>
      </p:sp>
      <p:sp>
        <p:nvSpPr>
          <p:cNvPr id="9" name="Rectangle 8"/>
          <p:cNvSpPr>
            <a:spLocks noChangeArrowheads="1"/>
          </p:cNvSpPr>
          <p:nvPr/>
        </p:nvSpPr>
        <p:spPr bwMode="auto">
          <a:xfrm>
            <a:off x="1121234" y="2895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Shared </a:t>
            </a:r>
          </a:p>
          <a:p>
            <a:r>
              <a:rPr lang="en-US" sz="1600">
                <a:solidFill>
                  <a:srgbClr val="000000"/>
                </a:solidFill>
              </a:rPr>
              <a:t>Domain</a:t>
            </a:r>
          </a:p>
        </p:txBody>
      </p:sp>
      <p:sp>
        <p:nvSpPr>
          <p:cNvPr id="10" name="Rectangle 9"/>
          <p:cNvSpPr>
            <a:spLocks noChangeArrowheads="1"/>
          </p:cNvSpPr>
          <p:nvPr/>
        </p:nvSpPr>
        <p:spPr bwMode="auto">
          <a:xfrm>
            <a:off x="2710556" y="2438400"/>
            <a:ext cx="129540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000" b="0" dirty="0">
                <a:solidFill>
                  <a:schemeClr val="hlink"/>
                </a:solidFill>
              </a:rPr>
              <a:t>Assembly</a:t>
            </a:r>
          </a:p>
          <a:p>
            <a:r>
              <a:rPr lang="en-US" sz="2000" b="0" dirty="0">
                <a:solidFill>
                  <a:schemeClr val="hlink"/>
                </a:solidFill>
              </a:rPr>
              <a:t>(Foo1.dll)</a:t>
            </a:r>
          </a:p>
        </p:txBody>
      </p:sp>
      <p:sp>
        <p:nvSpPr>
          <p:cNvPr id="11" name="Rectangle 10"/>
          <p:cNvSpPr>
            <a:spLocks noChangeArrowheads="1"/>
          </p:cNvSpPr>
          <p:nvPr/>
        </p:nvSpPr>
        <p:spPr bwMode="auto">
          <a:xfrm>
            <a:off x="2710556" y="3810000"/>
            <a:ext cx="129540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000" b="0" dirty="0">
                <a:solidFill>
                  <a:schemeClr val="hlink"/>
                </a:solidFill>
              </a:rPr>
              <a:t>Assembly</a:t>
            </a:r>
          </a:p>
          <a:p>
            <a:r>
              <a:rPr lang="en-US" sz="2000" b="0" dirty="0">
                <a:solidFill>
                  <a:schemeClr val="hlink"/>
                </a:solidFill>
              </a:rPr>
              <a:t>(Foo2.dll)</a:t>
            </a:r>
          </a:p>
        </p:txBody>
      </p:sp>
      <p:sp>
        <p:nvSpPr>
          <p:cNvPr id="12" name="Rectangle 11"/>
          <p:cNvSpPr>
            <a:spLocks noChangeArrowheads="1"/>
          </p:cNvSpPr>
          <p:nvPr/>
        </p:nvSpPr>
        <p:spPr bwMode="auto">
          <a:xfrm>
            <a:off x="2710556" y="5105400"/>
            <a:ext cx="129540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000" b="0" dirty="0">
                <a:solidFill>
                  <a:schemeClr val="hlink"/>
                </a:solidFill>
              </a:rPr>
              <a:t>Assembly</a:t>
            </a:r>
          </a:p>
          <a:p>
            <a:r>
              <a:rPr lang="en-US" sz="2000" b="0" dirty="0">
                <a:solidFill>
                  <a:schemeClr val="hlink"/>
                </a:solidFill>
              </a:rPr>
              <a:t>(Foo3.dll)</a:t>
            </a:r>
          </a:p>
        </p:txBody>
      </p:sp>
      <p:sp>
        <p:nvSpPr>
          <p:cNvPr id="13" name="Text Box 12"/>
          <p:cNvSpPr txBox="1">
            <a:spLocks noChangeArrowheads="1"/>
          </p:cNvSpPr>
          <p:nvPr/>
        </p:nvSpPr>
        <p:spPr bwMode="auto">
          <a:xfrm>
            <a:off x="2634356" y="1828800"/>
            <a:ext cx="6019800"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err="1">
                <a:solidFill>
                  <a:srgbClr val="000000"/>
                </a:solidFill>
                <a:latin typeface="+mn-lt"/>
              </a:rPr>
              <a:t>AppDomain</a:t>
            </a:r>
            <a:r>
              <a:rPr lang="en-US" sz="2000" b="0" dirty="0">
                <a:solidFill>
                  <a:srgbClr val="000000"/>
                </a:solidFill>
                <a:latin typeface="+mn-lt"/>
              </a:rPr>
              <a:t> (</a:t>
            </a:r>
            <a:r>
              <a:rPr lang="en-US" sz="2000" b="0" dirty="0">
                <a:solidFill>
                  <a:srgbClr val="FFFF00"/>
                </a:solidFill>
                <a:latin typeface="+mn-lt"/>
              </a:rPr>
              <a:t>!</a:t>
            </a:r>
            <a:r>
              <a:rPr lang="en-US" sz="2000" b="0" dirty="0" err="1">
                <a:solidFill>
                  <a:srgbClr val="FFFF00"/>
                </a:solidFill>
                <a:latin typeface="+mn-lt"/>
              </a:rPr>
              <a:t>dumpdomain</a:t>
            </a:r>
            <a:r>
              <a:rPr lang="en-US" sz="2000" b="0" dirty="0">
                <a:solidFill>
                  <a:srgbClr val="000000"/>
                </a:solidFill>
                <a:latin typeface="+mn-lt"/>
              </a:rPr>
              <a:t>)</a:t>
            </a:r>
          </a:p>
        </p:txBody>
      </p:sp>
      <p:sp>
        <p:nvSpPr>
          <p:cNvPr id="14" name="Text Box 14"/>
          <p:cNvSpPr txBox="1">
            <a:spLocks noChangeArrowheads="1"/>
          </p:cNvSpPr>
          <p:nvPr/>
        </p:nvSpPr>
        <p:spPr bwMode="auto">
          <a:xfrm>
            <a:off x="5377556" y="3058890"/>
            <a:ext cx="3048000"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err="1">
                <a:solidFill>
                  <a:srgbClr val="000000"/>
                </a:solidFill>
                <a:latin typeface="+mn-lt"/>
              </a:rPr>
              <a:t>EEClass</a:t>
            </a:r>
            <a:r>
              <a:rPr lang="en-US" sz="2000" b="0" dirty="0">
                <a:solidFill>
                  <a:srgbClr val="000000"/>
                </a:solidFill>
                <a:latin typeface="+mn-lt"/>
              </a:rPr>
              <a:t> (</a:t>
            </a:r>
            <a:r>
              <a:rPr lang="en-US" sz="2000" b="0" dirty="0">
                <a:solidFill>
                  <a:srgbClr val="FFFF00"/>
                </a:solidFill>
                <a:latin typeface="+mn-lt"/>
              </a:rPr>
              <a:t>!</a:t>
            </a:r>
            <a:r>
              <a:rPr lang="en-US" sz="2000" b="0" dirty="0" err="1">
                <a:solidFill>
                  <a:srgbClr val="FFFF00"/>
                </a:solidFill>
                <a:latin typeface="+mn-lt"/>
              </a:rPr>
              <a:t>dumpclass</a:t>
            </a:r>
            <a:r>
              <a:rPr lang="en-US" sz="2000" b="0" dirty="0">
                <a:solidFill>
                  <a:srgbClr val="000000"/>
                </a:solidFill>
                <a:latin typeface="+mn-lt"/>
              </a:rPr>
              <a:t>)</a:t>
            </a:r>
          </a:p>
        </p:txBody>
      </p:sp>
      <p:sp>
        <p:nvSpPr>
          <p:cNvPr id="15" name="Rectangle 15"/>
          <p:cNvSpPr>
            <a:spLocks noChangeArrowheads="1"/>
          </p:cNvSpPr>
          <p:nvPr/>
        </p:nvSpPr>
        <p:spPr bwMode="auto">
          <a:xfrm>
            <a:off x="4310756" y="4659088"/>
            <a:ext cx="914400" cy="609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600">
                <a:solidFill>
                  <a:schemeClr val="bg1"/>
                </a:solidFill>
              </a:rPr>
              <a:t>EEClass</a:t>
            </a:r>
          </a:p>
          <a:p>
            <a:r>
              <a:rPr lang="en-US" sz="1600">
                <a:solidFill>
                  <a:schemeClr val="bg1"/>
                </a:solidFill>
              </a:rPr>
              <a:t>(Class3)</a:t>
            </a:r>
          </a:p>
        </p:txBody>
      </p:sp>
      <p:sp>
        <p:nvSpPr>
          <p:cNvPr id="16" name="Rectangle 16"/>
          <p:cNvSpPr>
            <a:spLocks noChangeArrowheads="1"/>
          </p:cNvSpPr>
          <p:nvPr/>
        </p:nvSpPr>
        <p:spPr bwMode="auto">
          <a:xfrm>
            <a:off x="4310756" y="3820888"/>
            <a:ext cx="914400" cy="609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600" dirty="0" err="1">
                <a:solidFill>
                  <a:schemeClr val="bg1"/>
                </a:solidFill>
              </a:rPr>
              <a:t>EEClass</a:t>
            </a:r>
            <a:endParaRPr lang="en-US" sz="1600" dirty="0">
              <a:solidFill>
                <a:schemeClr val="bg1"/>
              </a:solidFill>
            </a:endParaRPr>
          </a:p>
          <a:p>
            <a:r>
              <a:rPr lang="en-US" sz="1600" dirty="0">
                <a:solidFill>
                  <a:schemeClr val="bg1"/>
                </a:solidFill>
              </a:rPr>
              <a:t>(Class2)</a:t>
            </a:r>
          </a:p>
        </p:txBody>
      </p:sp>
      <p:sp>
        <p:nvSpPr>
          <p:cNvPr id="17" name="Rectangle 17"/>
          <p:cNvSpPr>
            <a:spLocks noChangeArrowheads="1"/>
          </p:cNvSpPr>
          <p:nvPr/>
        </p:nvSpPr>
        <p:spPr bwMode="auto">
          <a:xfrm>
            <a:off x="4310756" y="3058888"/>
            <a:ext cx="914400" cy="609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600" dirty="0" err="1">
                <a:solidFill>
                  <a:schemeClr val="bg1"/>
                </a:solidFill>
              </a:rPr>
              <a:t>EEClass</a:t>
            </a:r>
            <a:endParaRPr lang="en-US" sz="1600" dirty="0">
              <a:solidFill>
                <a:schemeClr val="bg1"/>
              </a:solidFill>
            </a:endParaRPr>
          </a:p>
          <a:p>
            <a:r>
              <a:rPr lang="en-US" sz="1600" dirty="0">
                <a:solidFill>
                  <a:schemeClr val="bg1"/>
                </a:solidFill>
              </a:rPr>
              <a:t>(Class1)</a:t>
            </a:r>
          </a:p>
        </p:txBody>
      </p:sp>
      <p:sp>
        <p:nvSpPr>
          <p:cNvPr id="18" name="Rectangle 24"/>
          <p:cNvSpPr>
            <a:spLocks noChangeArrowheads="1"/>
          </p:cNvSpPr>
          <p:nvPr/>
        </p:nvSpPr>
        <p:spPr bwMode="auto">
          <a:xfrm>
            <a:off x="1121234" y="4038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dirty="0" err="1">
                <a:solidFill>
                  <a:srgbClr val="000000"/>
                </a:solidFill>
              </a:rPr>
              <a:t>AppDomain</a:t>
            </a:r>
            <a:r>
              <a:rPr lang="en-US" sz="1600" dirty="0">
                <a:solidFill>
                  <a:srgbClr val="000000"/>
                </a:solidFill>
              </a:rPr>
              <a:t> </a:t>
            </a:r>
          </a:p>
          <a:p>
            <a:r>
              <a:rPr lang="en-US" sz="1600" dirty="0">
                <a:solidFill>
                  <a:srgbClr val="000000"/>
                </a:solidFill>
              </a:rPr>
              <a:t>#1</a:t>
            </a:r>
          </a:p>
        </p:txBody>
      </p:sp>
      <p:sp>
        <p:nvSpPr>
          <p:cNvPr id="19" name="Rectangle 25"/>
          <p:cNvSpPr>
            <a:spLocks noChangeArrowheads="1"/>
          </p:cNvSpPr>
          <p:nvPr/>
        </p:nvSpPr>
        <p:spPr bwMode="auto">
          <a:xfrm>
            <a:off x="1121234" y="5181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AppDomain </a:t>
            </a:r>
          </a:p>
          <a:p>
            <a:r>
              <a:rPr lang="en-US" sz="1600">
                <a:solidFill>
                  <a:srgbClr val="000000"/>
                </a:solidFill>
              </a:rPr>
              <a:t>#2</a:t>
            </a:r>
          </a:p>
        </p:txBody>
      </p:sp>
      <p:sp>
        <p:nvSpPr>
          <p:cNvPr id="20" name="Rectangle 26"/>
          <p:cNvSpPr>
            <a:spLocks noChangeArrowheads="1"/>
          </p:cNvSpPr>
          <p:nvPr/>
        </p:nvSpPr>
        <p:spPr bwMode="auto">
          <a:xfrm>
            <a:off x="4310756" y="5421088"/>
            <a:ext cx="914400" cy="609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600">
                <a:solidFill>
                  <a:schemeClr val="bg1"/>
                </a:solidFill>
              </a:rPr>
              <a:t>EEClass</a:t>
            </a:r>
          </a:p>
          <a:p>
            <a:r>
              <a:rPr lang="en-US" sz="1600">
                <a:solidFill>
                  <a:schemeClr val="bg1"/>
                </a:solidFill>
              </a:rPr>
              <a:t>(Class4)</a:t>
            </a:r>
          </a:p>
        </p:txBody>
      </p:sp>
      <p:sp>
        <p:nvSpPr>
          <p:cNvPr id="21" name="Text Box 18"/>
          <p:cNvSpPr txBox="1">
            <a:spLocks noChangeArrowheads="1"/>
          </p:cNvSpPr>
          <p:nvPr/>
        </p:nvSpPr>
        <p:spPr bwMode="auto">
          <a:xfrm>
            <a:off x="5377556" y="3500215"/>
            <a:ext cx="3048000"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err="1">
                <a:solidFill>
                  <a:srgbClr val="000000"/>
                </a:solidFill>
                <a:latin typeface="+mn-lt"/>
              </a:rPr>
              <a:t>MethodTable</a:t>
            </a:r>
            <a:r>
              <a:rPr lang="en-US" sz="2000" b="0" dirty="0">
                <a:solidFill>
                  <a:srgbClr val="000000"/>
                </a:solidFill>
                <a:latin typeface="+mn-lt"/>
              </a:rPr>
              <a:t> (</a:t>
            </a:r>
            <a:r>
              <a:rPr lang="en-US" sz="2000" b="0" dirty="0">
                <a:solidFill>
                  <a:srgbClr val="FFFF00"/>
                </a:solidFill>
                <a:latin typeface="+mn-lt"/>
              </a:rPr>
              <a:t>!</a:t>
            </a:r>
            <a:r>
              <a:rPr lang="en-US" sz="2000" b="0" dirty="0" err="1">
                <a:solidFill>
                  <a:srgbClr val="FFFF00"/>
                </a:solidFill>
                <a:latin typeface="+mn-lt"/>
              </a:rPr>
              <a:t>dumpmt</a:t>
            </a:r>
            <a:r>
              <a:rPr lang="en-US" sz="2000" b="0" dirty="0">
                <a:solidFill>
                  <a:srgbClr val="000000"/>
                </a:solidFill>
                <a:latin typeface="+mn-lt"/>
              </a:rPr>
              <a:t>)</a:t>
            </a:r>
          </a:p>
        </p:txBody>
      </p:sp>
    </p:spTree>
    <p:extLst>
      <p:ext uri="{BB962C8B-B14F-4D97-AF65-F5344CB8AC3E}">
        <p14:creationId xmlns:p14="http://schemas.microsoft.com/office/powerpoint/2010/main" val="133394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a:t>
            </a:r>
            <a:r>
              <a:rPr lang="en-US" dirty="0" err="1" smtClean="0"/>
              <a:t>MethodDesc</a:t>
            </a:r>
            <a:endParaRPr lang="en-US" dirty="0"/>
          </a:p>
        </p:txBody>
      </p:sp>
      <p:sp>
        <p:nvSpPr>
          <p:cNvPr id="3" name="Text Placeholder 2"/>
          <p:cNvSpPr>
            <a:spLocks noGrp="1"/>
          </p:cNvSpPr>
          <p:nvPr>
            <p:ph type="body" sz="quarter" idx="13"/>
          </p:nvPr>
        </p:nvSpPr>
        <p:spPr/>
        <p:txBody>
          <a:bodyPr/>
          <a:lstStyle/>
          <a:p>
            <a:r>
              <a:rPr lang="en-US" dirty="0"/>
              <a:t>w</a:t>
            </a:r>
            <a:r>
              <a:rPr lang="en-US" dirty="0" smtClean="0"/>
              <a:t>3wp.exe</a:t>
            </a:r>
            <a:endParaRPr lang="en-US" dirty="0"/>
          </a:p>
        </p:txBody>
      </p:sp>
      <p:sp>
        <p:nvSpPr>
          <p:cNvPr id="4" name="Rectangle 3"/>
          <p:cNvSpPr>
            <a:spLocks noChangeArrowheads="1"/>
          </p:cNvSpPr>
          <p:nvPr/>
        </p:nvSpPr>
        <p:spPr bwMode="auto">
          <a:xfrm>
            <a:off x="1045033" y="1752600"/>
            <a:ext cx="7739737" cy="4572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sz="3000" b="0"/>
          </a:p>
        </p:txBody>
      </p:sp>
      <p:sp>
        <p:nvSpPr>
          <p:cNvPr id="5" name="Rectangle 4"/>
          <p:cNvSpPr>
            <a:spLocks noChangeArrowheads="1"/>
          </p:cNvSpPr>
          <p:nvPr/>
        </p:nvSpPr>
        <p:spPr bwMode="auto">
          <a:xfrm>
            <a:off x="2634356" y="1828800"/>
            <a:ext cx="6019800" cy="441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sz="3000" b="0"/>
          </a:p>
        </p:txBody>
      </p:sp>
      <p:sp>
        <p:nvSpPr>
          <p:cNvPr id="6" name="Rectangle 5"/>
          <p:cNvSpPr>
            <a:spLocks noChangeArrowheads="1"/>
          </p:cNvSpPr>
          <p:nvPr/>
        </p:nvSpPr>
        <p:spPr bwMode="auto">
          <a:xfrm>
            <a:off x="4158356" y="2362200"/>
            <a:ext cx="4343400" cy="37338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en-US" sz="2400" b="0"/>
          </a:p>
        </p:txBody>
      </p:sp>
      <p:sp>
        <p:nvSpPr>
          <p:cNvPr id="7" name="Text Box 6"/>
          <p:cNvSpPr txBox="1">
            <a:spLocks noChangeArrowheads="1"/>
          </p:cNvSpPr>
          <p:nvPr/>
        </p:nvSpPr>
        <p:spPr bwMode="auto">
          <a:xfrm>
            <a:off x="4158356" y="2362200"/>
            <a:ext cx="4343400" cy="64633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a:solidFill>
                  <a:srgbClr val="000000"/>
                </a:solidFill>
                <a:latin typeface="+mn-lt"/>
              </a:rPr>
              <a:t>Assembly/Module</a:t>
            </a:r>
            <a:r>
              <a:rPr lang="en-US" sz="1600" b="0" dirty="0">
                <a:solidFill>
                  <a:srgbClr val="000000"/>
                </a:solidFill>
                <a:latin typeface="+mn-lt"/>
              </a:rPr>
              <a:t> (</a:t>
            </a:r>
            <a:r>
              <a:rPr lang="en-US" sz="1600" b="0" dirty="0">
                <a:solidFill>
                  <a:srgbClr val="FFFF00"/>
                </a:solidFill>
                <a:latin typeface="+mn-lt"/>
              </a:rPr>
              <a:t>!</a:t>
            </a:r>
            <a:r>
              <a:rPr lang="en-US" sz="1600" b="0" dirty="0" err="1">
                <a:solidFill>
                  <a:srgbClr val="FFFF00"/>
                </a:solidFill>
                <a:latin typeface="+mn-lt"/>
              </a:rPr>
              <a:t>dumpassembly</a:t>
            </a:r>
            <a:r>
              <a:rPr lang="en-US" sz="1600" b="0" dirty="0">
                <a:solidFill>
                  <a:srgbClr val="FFFF00"/>
                </a:solidFill>
                <a:latin typeface="+mn-lt"/>
              </a:rPr>
              <a:t>/!</a:t>
            </a:r>
            <a:r>
              <a:rPr lang="en-US" sz="1600" b="0" dirty="0" err="1">
                <a:solidFill>
                  <a:srgbClr val="FFFF00"/>
                </a:solidFill>
                <a:latin typeface="+mn-lt"/>
              </a:rPr>
              <a:t>dumpmodule</a:t>
            </a:r>
            <a:r>
              <a:rPr lang="en-US" sz="1600" b="0" dirty="0">
                <a:solidFill>
                  <a:srgbClr val="000000"/>
                </a:solidFill>
                <a:latin typeface="+mn-lt"/>
              </a:rPr>
              <a:t>)</a:t>
            </a:r>
          </a:p>
        </p:txBody>
      </p:sp>
      <p:sp>
        <p:nvSpPr>
          <p:cNvPr id="8" name="Rectangle 7"/>
          <p:cNvSpPr>
            <a:spLocks noChangeArrowheads="1"/>
          </p:cNvSpPr>
          <p:nvPr/>
        </p:nvSpPr>
        <p:spPr bwMode="auto">
          <a:xfrm>
            <a:off x="1121234" y="1828800"/>
            <a:ext cx="1317166" cy="990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System </a:t>
            </a:r>
          </a:p>
          <a:p>
            <a:r>
              <a:rPr lang="en-US" sz="1600">
                <a:solidFill>
                  <a:srgbClr val="000000"/>
                </a:solidFill>
              </a:rPr>
              <a:t>Domain</a:t>
            </a:r>
          </a:p>
        </p:txBody>
      </p:sp>
      <p:sp>
        <p:nvSpPr>
          <p:cNvPr id="9" name="Rectangle 8"/>
          <p:cNvSpPr>
            <a:spLocks noChangeArrowheads="1"/>
          </p:cNvSpPr>
          <p:nvPr/>
        </p:nvSpPr>
        <p:spPr bwMode="auto">
          <a:xfrm>
            <a:off x="1121234" y="2895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Shared </a:t>
            </a:r>
          </a:p>
          <a:p>
            <a:r>
              <a:rPr lang="en-US" sz="1600">
                <a:solidFill>
                  <a:srgbClr val="000000"/>
                </a:solidFill>
              </a:rPr>
              <a:t>Domain</a:t>
            </a:r>
          </a:p>
        </p:txBody>
      </p:sp>
      <p:sp>
        <p:nvSpPr>
          <p:cNvPr id="10" name="Rectangle 9"/>
          <p:cNvSpPr>
            <a:spLocks noChangeArrowheads="1"/>
          </p:cNvSpPr>
          <p:nvPr/>
        </p:nvSpPr>
        <p:spPr bwMode="auto">
          <a:xfrm>
            <a:off x="2710556" y="2438400"/>
            <a:ext cx="129540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000" b="0" dirty="0">
                <a:solidFill>
                  <a:schemeClr val="hlink"/>
                </a:solidFill>
              </a:rPr>
              <a:t>Assembly</a:t>
            </a:r>
          </a:p>
          <a:p>
            <a:r>
              <a:rPr lang="en-US" sz="2000" b="0" dirty="0">
                <a:solidFill>
                  <a:schemeClr val="hlink"/>
                </a:solidFill>
              </a:rPr>
              <a:t>(Foo1.dll)</a:t>
            </a:r>
          </a:p>
        </p:txBody>
      </p:sp>
      <p:sp>
        <p:nvSpPr>
          <p:cNvPr id="11" name="Rectangle 10"/>
          <p:cNvSpPr>
            <a:spLocks noChangeArrowheads="1"/>
          </p:cNvSpPr>
          <p:nvPr/>
        </p:nvSpPr>
        <p:spPr bwMode="auto">
          <a:xfrm>
            <a:off x="2710556" y="3810000"/>
            <a:ext cx="129540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000" b="0" dirty="0">
                <a:solidFill>
                  <a:schemeClr val="hlink"/>
                </a:solidFill>
              </a:rPr>
              <a:t>Assembly</a:t>
            </a:r>
          </a:p>
          <a:p>
            <a:r>
              <a:rPr lang="en-US" sz="2000" b="0" dirty="0">
                <a:solidFill>
                  <a:schemeClr val="hlink"/>
                </a:solidFill>
              </a:rPr>
              <a:t>(Foo2.dll)</a:t>
            </a:r>
          </a:p>
        </p:txBody>
      </p:sp>
      <p:sp>
        <p:nvSpPr>
          <p:cNvPr id="12" name="Rectangle 11"/>
          <p:cNvSpPr>
            <a:spLocks noChangeArrowheads="1"/>
          </p:cNvSpPr>
          <p:nvPr/>
        </p:nvSpPr>
        <p:spPr bwMode="auto">
          <a:xfrm>
            <a:off x="2710556" y="5105400"/>
            <a:ext cx="129540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000" b="0" dirty="0">
                <a:solidFill>
                  <a:schemeClr val="hlink"/>
                </a:solidFill>
              </a:rPr>
              <a:t>Assembly</a:t>
            </a:r>
          </a:p>
          <a:p>
            <a:r>
              <a:rPr lang="en-US" sz="2000" b="0" dirty="0">
                <a:solidFill>
                  <a:schemeClr val="hlink"/>
                </a:solidFill>
              </a:rPr>
              <a:t>(Foo3.dll)</a:t>
            </a:r>
          </a:p>
        </p:txBody>
      </p:sp>
      <p:sp>
        <p:nvSpPr>
          <p:cNvPr id="13" name="Text Box 12"/>
          <p:cNvSpPr txBox="1">
            <a:spLocks noChangeArrowheads="1"/>
          </p:cNvSpPr>
          <p:nvPr/>
        </p:nvSpPr>
        <p:spPr bwMode="auto">
          <a:xfrm>
            <a:off x="2634356" y="1828800"/>
            <a:ext cx="6019800"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err="1">
                <a:solidFill>
                  <a:srgbClr val="000000"/>
                </a:solidFill>
                <a:latin typeface="+mn-lt"/>
              </a:rPr>
              <a:t>AppDomain</a:t>
            </a:r>
            <a:r>
              <a:rPr lang="en-US" sz="2000" b="0" dirty="0">
                <a:solidFill>
                  <a:srgbClr val="000000"/>
                </a:solidFill>
                <a:latin typeface="+mn-lt"/>
              </a:rPr>
              <a:t> (</a:t>
            </a:r>
            <a:r>
              <a:rPr lang="en-US" sz="2000" b="0" dirty="0">
                <a:solidFill>
                  <a:srgbClr val="FFFF00"/>
                </a:solidFill>
                <a:latin typeface="+mn-lt"/>
              </a:rPr>
              <a:t>!</a:t>
            </a:r>
            <a:r>
              <a:rPr lang="en-US" sz="2000" b="0" dirty="0" err="1">
                <a:solidFill>
                  <a:srgbClr val="FFFF00"/>
                </a:solidFill>
                <a:latin typeface="+mn-lt"/>
              </a:rPr>
              <a:t>dumpdomain</a:t>
            </a:r>
            <a:r>
              <a:rPr lang="en-US" sz="2000" b="0" dirty="0">
                <a:solidFill>
                  <a:srgbClr val="000000"/>
                </a:solidFill>
                <a:latin typeface="+mn-lt"/>
              </a:rPr>
              <a:t>)</a:t>
            </a:r>
          </a:p>
        </p:txBody>
      </p:sp>
      <p:sp>
        <p:nvSpPr>
          <p:cNvPr id="14" name="Text Box 14"/>
          <p:cNvSpPr txBox="1">
            <a:spLocks noChangeArrowheads="1"/>
          </p:cNvSpPr>
          <p:nvPr/>
        </p:nvSpPr>
        <p:spPr bwMode="auto">
          <a:xfrm>
            <a:off x="5377556" y="3058890"/>
            <a:ext cx="3048000"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err="1">
                <a:solidFill>
                  <a:srgbClr val="000000"/>
                </a:solidFill>
                <a:latin typeface="+mn-lt"/>
              </a:rPr>
              <a:t>EEClass</a:t>
            </a:r>
            <a:r>
              <a:rPr lang="en-US" sz="2000" b="0" dirty="0">
                <a:solidFill>
                  <a:srgbClr val="000000"/>
                </a:solidFill>
                <a:latin typeface="+mn-lt"/>
              </a:rPr>
              <a:t> (</a:t>
            </a:r>
            <a:r>
              <a:rPr lang="en-US" sz="2000" b="0" dirty="0">
                <a:solidFill>
                  <a:srgbClr val="FFFF00"/>
                </a:solidFill>
                <a:latin typeface="+mn-lt"/>
              </a:rPr>
              <a:t>!</a:t>
            </a:r>
            <a:r>
              <a:rPr lang="en-US" sz="2000" b="0" dirty="0" err="1">
                <a:solidFill>
                  <a:srgbClr val="FFFF00"/>
                </a:solidFill>
                <a:latin typeface="+mn-lt"/>
              </a:rPr>
              <a:t>dumpclass</a:t>
            </a:r>
            <a:r>
              <a:rPr lang="en-US" sz="2000" b="0" dirty="0">
                <a:solidFill>
                  <a:srgbClr val="000000"/>
                </a:solidFill>
                <a:latin typeface="+mn-lt"/>
              </a:rPr>
              <a:t>)</a:t>
            </a:r>
          </a:p>
        </p:txBody>
      </p:sp>
      <p:sp>
        <p:nvSpPr>
          <p:cNvPr id="15" name="Rectangle 15"/>
          <p:cNvSpPr>
            <a:spLocks noChangeArrowheads="1"/>
          </p:cNvSpPr>
          <p:nvPr/>
        </p:nvSpPr>
        <p:spPr bwMode="auto">
          <a:xfrm>
            <a:off x="4310756" y="4659088"/>
            <a:ext cx="914400" cy="609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600">
                <a:solidFill>
                  <a:schemeClr val="bg1"/>
                </a:solidFill>
              </a:rPr>
              <a:t>EEClass</a:t>
            </a:r>
          </a:p>
          <a:p>
            <a:r>
              <a:rPr lang="en-US" sz="1600">
                <a:solidFill>
                  <a:schemeClr val="bg1"/>
                </a:solidFill>
              </a:rPr>
              <a:t>(Class3)</a:t>
            </a:r>
          </a:p>
        </p:txBody>
      </p:sp>
      <p:sp>
        <p:nvSpPr>
          <p:cNvPr id="16" name="Rectangle 16"/>
          <p:cNvSpPr>
            <a:spLocks noChangeArrowheads="1"/>
          </p:cNvSpPr>
          <p:nvPr/>
        </p:nvSpPr>
        <p:spPr bwMode="auto">
          <a:xfrm>
            <a:off x="4310756" y="3820888"/>
            <a:ext cx="914400" cy="609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600" dirty="0" err="1">
                <a:solidFill>
                  <a:schemeClr val="bg1"/>
                </a:solidFill>
              </a:rPr>
              <a:t>EEClass</a:t>
            </a:r>
            <a:endParaRPr lang="en-US" sz="1600" dirty="0">
              <a:solidFill>
                <a:schemeClr val="bg1"/>
              </a:solidFill>
            </a:endParaRPr>
          </a:p>
          <a:p>
            <a:r>
              <a:rPr lang="en-US" sz="1600" dirty="0">
                <a:solidFill>
                  <a:schemeClr val="bg1"/>
                </a:solidFill>
              </a:rPr>
              <a:t>(Class2)</a:t>
            </a:r>
          </a:p>
        </p:txBody>
      </p:sp>
      <p:sp>
        <p:nvSpPr>
          <p:cNvPr id="17" name="Rectangle 17"/>
          <p:cNvSpPr>
            <a:spLocks noChangeArrowheads="1"/>
          </p:cNvSpPr>
          <p:nvPr/>
        </p:nvSpPr>
        <p:spPr bwMode="auto">
          <a:xfrm>
            <a:off x="4310756" y="3058888"/>
            <a:ext cx="914400" cy="609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600" dirty="0" err="1">
                <a:solidFill>
                  <a:schemeClr val="bg1"/>
                </a:solidFill>
              </a:rPr>
              <a:t>EEClass</a:t>
            </a:r>
            <a:endParaRPr lang="en-US" sz="1600" dirty="0">
              <a:solidFill>
                <a:schemeClr val="bg1"/>
              </a:solidFill>
            </a:endParaRPr>
          </a:p>
          <a:p>
            <a:r>
              <a:rPr lang="en-US" sz="1600" dirty="0">
                <a:solidFill>
                  <a:schemeClr val="bg1"/>
                </a:solidFill>
              </a:rPr>
              <a:t>(Class1)</a:t>
            </a:r>
          </a:p>
        </p:txBody>
      </p:sp>
      <p:sp>
        <p:nvSpPr>
          <p:cNvPr id="18" name="Rectangle 24"/>
          <p:cNvSpPr>
            <a:spLocks noChangeArrowheads="1"/>
          </p:cNvSpPr>
          <p:nvPr/>
        </p:nvSpPr>
        <p:spPr bwMode="auto">
          <a:xfrm>
            <a:off x="1121234" y="4038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dirty="0" err="1">
                <a:solidFill>
                  <a:srgbClr val="000000"/>
                </a:solidFill>
              </a:rPr>
              <a:t>AppDomain</a:t>
            </a:r>
            <a:r>
              <a:rPr lang="en-US" sz="1600" dirty="0">
                <a:solidFill>
                  <a:srgbClr val="000000"/>
                </a:solidFill>
              </a:rPr>
              <a:t> </a:t>
            </a:r>
          </a:p>
          <a:p>
            <a:r>
              <a:rPr lang="en-US" sz="1600" dirty="0">
                <a:solidFill>
                  <a:srgbClr val="000000"/>
                </a:solidFill>
              </a:rPr>
              <a:t>#1</a:t>
            </a:r>
          </a:p>
        </p:txBody>
      </p:sp>
      <p:sp>
        <p:nvSpPr>
          <p:cNvPr id="19" name="Rectangle 25"/>
          <p:cNvSpPr>
            <a:spLocks noChangeArrowheads="1"/>
          </p:cNvSpPr>
          <p:nvPr/>
        </p:nvSpPr>
        <p:spPr bwMode="auto">
          <a:xfrm>
            <a:off x="1121234" y="5181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AppDomain </a:t>
            </a:r>
          </a:p>
          <a:p>
            <a:r>
              <a:rPr lang="en-US" sz="1600">
                <a:solidFill>
                  <a:srgbClr val="000000"/>
                </a:solidFill>
              </a:rPr>
              <a:t>#2</a:t>
            </a:r>
          </a:p>
        </p:txBody>
      </p:sp>
      <p:sp>
        <p:nvSpPr>
          <p:cNvPr id="20" name="Rectangle 26"/>
          <p:cNvSpPr>
            <a:spLocks noChangeArrowheads="1"/>
          </p:cNvSpPr>
          <p:nvPr/>
        </p:nvSpPr>
        <p:spPr bwMode="auto">
          <a:xfrm>
            <a:off x="4310756" y="5421088"/>
            <a:ext cx="914400" cy="609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600">
                <a:solidFill>
                  <a:schemeClr val="bg1"/>
                </a:solidFill>
              </a:rPr>
              <a:t>EEClass</a:t>
            </a:r>
          </a:p>
          <a:p>
            <a:r>
              <a:rPr lang="en-US" sz="1600">
                <a:solidFill>
                  <a:schemeClr val="bg1"/>
                </a:solidFill>
              </a:rPr>
              <a:t>(Class4)</a:t>
            </a:r>
          </a:p>
        </p:txBody>
      </p:sp>
      <p:sp>
        <p:nvSpPr>
          <p:cNvPr id="21" name="Text Box 18"/>
          <p:cNvSpPr txBox="1">
            <a:spLocks noChangeArrowheads="1"/>
          </p:cNvSpPr>
          <p:nvPr/>
        </p:nvSpPr>
        <p:spPr bwMode="auto">
          <a:xfrm>
            <a:off x="5377556" y="3500215"/>
            <a:ext cx="3048000"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err="1">
                <a:solidFill>
                  <a:srgbClr val="000000"/>
                </a:solidFill>
                <a:latin typeface="+mn-lt"/>
              </a:rPr>
              <a:t>MethodTable</a:t>
            </a:r>
            <a:r>
              <a:rPr lang="en-US" sz="2000" b="0" dirty="0">
                <a:solidFill>
                  <a:srgbClr val="000000"/>
                </a:solidFill>
                <a:latin typeface="+mn-lt"/>
              </a:rPr>
              <a:t> (</a:t>
            </a:r>
            <a:r>
              <a:rPr lang="en-US" sz="2000" b="0" dirty="0">
                <a:solidFill>
                  <a:srgbClr val="FFFF00"/>
                </a:solidFill>
                <a:latin typeface="+mn-lt"/>
              </a:rPr>
              <a:t>!</a:t>
            </a:r>
            <a:r>
              <a:rPr lang="en-US" sz="2000" b="0" dirty="0" err="1">
                <a:solidFill>
                  <a:srgbClr val="FFFF00"/>
                </a:solidFill>
                <a:latin typeface="+mn-lt"/>
              </a:rPr>
              <a:t>dumpmt</a:t>
            </a:r>
            <a:r>
              <a:rPr lang="en-US" sz="2000" b="0" dirty="0">
                <a:solidFill>
                  <a:srgbClr val="000000"/>
                </a:solidFill>
                <a:latin typeface="+mn-lt"/>
              </a:rPr>
              <a:t>)</a:t>
            </a:r>
          </a:p>
        </p:txBody>
      </p:sp>
      <p:sp>
        <p:nvSpPr>
          <p:cNvPr id="22" name="Rectangle 20"/>
          <p:cNvSpPr>
            <a:spLocks noChangeArrowheads="1"/>
          </p:cNvSpPr>
          <p:nvPr/>
        </p:nvSpPr>
        <p:spPr bwMode="auto">
          <a:xfrm>
            <a:off x="5644256" y="4136556"/>
            <a:ext cx="2781300" cy="304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r>
              <a:rPr lang="en-US" sz="1600" dirty="0" err="1">
                <a:solidFill>
                  <a:srgbClr val="000000"/>
                </a:solidFill>
              </a:rPr>
              <a:t>MethodDesc</a:t>
            </a:r>
            <a:r>
              <a:rPr lang="en-US" sz="1600" dirty="0">
                <a:solidFill>
                  <a:srgbClr val="000000"/>
                </a:solidFill>
              </a:rPr>
              <a:t> (</a:t>
            </a:r>
            <a:r>
              <a:rPr lang="en-US" sz="1600" dirty="0" err="1">
                <a:solidFill>
                  <a:srgbClr val="000000"/>
                </a:solidFill>
              </a:rPr>
              <a:t>FunctionOne</a:t>
            </a:r>
            <a:r>
              <a:rPr lang="en-US" sz="1600" dirty="0">
                <a:solidFill>
                  <a:srgbClr val="000000"/>
                </a:solidFill>
              </a:rPr>
              <a:t>)</a:t>
            </a:r>
          </a:p>
        </p:txBody>
      </p:sp>
      <p:sp>
        <p:nvSpPr>
          <p:cNvPr id="23" name="Rectangle 21"/>
          <p:cNvSpPr>
            <a:spLocks noChangeArrowheads="1"/>
          </p:cNvSpPr>
          <p:nvPr/>
        </p:nvSpPr>
        <p:spPr bwMode="auto">
          <a:xfrm>
            <a:off x="5644256" y="4593756"/>
            <a:ext cx="2781300" cy="304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r>
              <a:rPr lang="en-US" sz="1600" dirty="0" err="1">
                <a:solidFill>
                  <a:srgbClr val="000000"/>
                </a:solidFill>
              </a:rPr>
              <a:t>MethodDesc</a:t>
            </a:r>
            <a:r>
              <a:rPr lang="en-US" sz="1600" dirty="0">
                <a:solidFill>
                  <a:srgbClr val="000000"/>
                </a:solidFill>
              </a:rPr>
              <a:t> (</a:t>
            </a:r>
            <a:r>
              <a:rPr lang="en-US" sz="1600" dirty="0" err="1">
                <a:solidFill>
                  <a:srgbClr val="000000"/>
                </a:solidFill>
              </a:rPr>
              <a:t>FunctionTwo</a:t>
            </a:r>
            <a:r>
              <a:rPr lang="en-US" sz="1600" dirty="0">
                <a:solidFill>
                  <a:srgbClr val="000000"/>
                </a:solidFill>
              </a:rPr>
              <a:t>)</a:t>
            </a:r>
          </a:p>
        </p:txBody>
      </p:sp>
      <p:sp>
        <p:nvSpPr>
          <p:cNvPr id="24" name="Rectangle 22"/>
          <p:cNvSpPr>
            <a:spLocks noChangeArrowheads="1"/>
          </p:cNvSpPr>
          <p:nvPr/>
        </p:nvSpPr>
        <p:spPr bwMode="auto">
          <a:xfrm>
            <a:off x="5644256" y="5050956"/>
            <a:ext cx="2781300" cy="304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r>
              <a:rPr lang="en-US" sz="1600" dirty="0" err="1">
                <a:solidFill>
                  <a:srgbClr val="000000"/>
                </a:solidFill>
              </a:rPr>
              <a:t>MethodDesc</a:t>
            </a:r>
            <a:r>
              <a:rPr lang="en-US" sz="1600" dirty="0">
                <a:solidFill>
                  <a:srgbClr val="000000"/>
                </a:solidFill>
              </a:rPr>
              <a:t> (</a:t>
            </a:r>
            <a:r>
              <a:rPr lang="en-US" sz="1600" dirty="0" err="1">
                <a:solidFill>
                  <a:srgbClr val="000000"/>
                </a:solidFill>
              </a:rPr>
              <a:t>FunctionThree</a:t>
            </a:r>
            <a:r>
              <a:rPr lang="en-US" sz="1600" dirty="0">
                <a:solidFill>
                  <a:srgbClr val="000000"/>
                </a:solidFill>
              </a:rPr>
              <a:t>)</a:t>
            </a:r>
          </a:p>
        </p:txBody>
      </p:sp>
    </p:spTree>
    <p:extLst>
      <p:ext uri="{BB962C8B-B14F-4D97-AF65-F5344CB8AC3E}">
        <p14:creationId xmlns:p14="http://schemas.microsoft.com/office/powerpoint/2010/main" val="422728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Loader Heaps</a:t>
            </a:r>
            <a:endParaRPr lang="en-US" dirty="0"/>
          </a:p>
        </p:txBody>
      </p:sp>
      <p:sp>
        <p:nvSpPr>
          <p:cNvPr id="3" name="Content Placeholder 2"/>
          <p:cNvSpPr>
            <a:spLocks noGrp="1"/>
          </p:cNvSpPr>
          <p:nvPr>
            <p:ph idx="1"/>
          </p:nvPr>
        </p:nvSpPr>
        <p:spPr/>
        <p:txBody>
          <a:bodyPr/>
          <a:lstStyle/>
          <a:p>
            <a:r>
              <a:rPr lang="en-US" dirty="0" smtClean="0"/>
              <a:t>Store CLR Artifacts</a:t>
            </a:r>
            <a:endParaRPr lang="en-US" dirty="0"/>
          </a:p>
        </p:txBody>
      </p:sp>
      <p:sp>
        <p:nvSpPr>
          <p:cNvPr id="4" name="Text Placeholder 3"/>
          <p:cNvSpPr>
            <a:spLocks noGrp="1"/>
          </p:cNvSpPr>
          <p:nvPr>
            <p:ph type="body" sz="quarter" idx="13"/>
          </p:nvPr>
        </p:nvSpPr>
        <p:spPr/>
        <p:txBody>
          <a:bodyPr/>
          <a:lstStyle/>
          <a:p>
            <a:r>
              <a:rPr lang="en-US" dirty="0" smtClean="0"/>
              <a:t>What are CLR artifacts?</a:t>
            </a:r>
          </a:p>
          <a:p>
            <a:pPr lvl="1"/>
            <a:r>
              <a:rPr lang="en-US" dirty="0" smtClean="0"/>
              <a:t>E.g. </a:t>
            </a:r>
            <a:r>
              <a:rPr lang="en-US" dirty="0" err="1" smtClean="0"/>
              <a:t>EEClass</a:t>
            </a:r>
            <a:r>
              <a:rPr lang="en-US" dirty="0" smtClean="0"/>
              <a:t>, </a:t>
            </a:r>
            <a:r>
              <a:rPr lang="en-US" dirty="0" err="1" smtClean="0"/>
              <a:t>MethodTable</a:t>
            </a:r>
            <a:r>
              <a:rPr lang="en-US" dirty="0" smtClean="0"/>
              <a:t> &amp; </a:t>
            </a:r>
            <a:r>
              <a:rPr lang="en-US" dirty="0" err="1" smtClean="0"/>
              <a:t>MethodDesc</a:t>
            </a:r>
            <a:endParaRPr lang="en-US" dirty="0" smtClean="0"/>
          </a:p>
          <a:p>
            <a:r>
              <a:rPr lang="en-US" dirty="0" smtClean="0"/>
              <a:t>Common Loader Heaps</a:t>
            </a:r>
          </a:p>
          <a:p>
            <a:pPr lvl="1"/>
            <a:r>
              <a:rPr lang="en-US" dirty="0" err="1" smtClean="0"/>
              <a:t>HighFrequencyHeap</a:t>
            </a:r>
            <a:endParaRPr lang="en-US" dirty="0" smtClean="0"/>
          </a:p>
          <a:p>
            <a:pPr lvl="2"/>
            <a:r>
              <a:rPr lang="en-US" dirty="0" err="1" smtClean="0"/>
              <a:t>MethodTable</a:t>
            </a:r>
            <a:r>
              <a:rPr lang="en-US" dirty="0" smtClean="0"/>
              <a:t>, </a:t>
            </a:r>
            <a:r>
              <a:rPr lang="en-US" dirty="0" err="1" smtClean="0"/>
              <a:t>MethodDesc</a:t>
            </a:r>
            <a:r>
              <a:rPr lang="en-US" dirty="0" smtClean="0"/>
              <a:t> &amp; </a:t>
            </a:r>
            <a:r>
              <a:rPr lang="en-US" dirty="0" err="1" smtClean="0"/>
              <a:t>FieldDesc</a:t>
            </a:r>
            <a:endParaRPr lang="en-US" dirty="0" smtClean="0"/>
          </a:p>
          <a:p>
            <a:pPr lvl="1"/>
            <a:r>
              <a:rPr lang="en-US" dirty="0" err="1" smtClean="0"/>
              <a:t>LowFrequencyHeap</a:t>
            </a:r>
            <a:endParaRPr lang="en-US" dirty="0" smtClean="0"/>
          </a:p>
          <a:p>
            <a:pPr lvl="2"/>
            <a:r>
              <a:rPr lang="en-US" dirty="0" err="1" smtClean="0"/>
              <a:t>EEClass</a:t>
            </a:r>
            <a:endParaRPr lang="en-US" dirty="0" smtClean="0"/>
          </a:p>
        </p:txBody>
      </p:sp>
      <p:sp>
        <p:nvSpPr>
          <p:cNvPr id="5" name="Rectangle 3"/>
          <p:cNvSpPr>
            <a:spLocks noChangeArrowheads="1"/>
          </p:cNvSpPr>
          <p:nvPr/>
        </p:nvSpPr>
        <p:spPr bwMode="auto">
          <a:xfrm>
            <a:off x="1219200" y="4397822"/>
            <a:ext cx="6324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sz="1200" b="0" dirty="0">
                <a:solidFill>
                  <a:srgbClr val="000000"/>
                </a:solidFill>
              </a:rPr>
              <a:t>0:005&gt; !</a:t>
            </a:r>
            <a:r>
              <a:rPr lang="en-US" sz="1200" b="0" dirty="0" err="1">
                <a:solidFill>
                  <a:srgbClr val="000000"/>
                </a:solidFill>
              </a:rPr>
              <a:t>eeheap</a:t>
            </a:r>
            <a:r>
              <a:rPr lang="en-US" sz="1200" b="0" dirty="0">
                <a:solidFill>
                  <a:srgbClr val="000000"/>
                </a:solidFill>
              </a:rPr>
              <a:t> -loader</a:t>
            </a:r>
          </a:p>
          <a:p>
            <a:pPr algn="l"/>
            <a:r>
              <a:rPr lang="en-US" sz="1200" b="0" dirty="0">
                <a:solidFill>
                  <a:srgbClr val="000000"/>
                </a:solidFill>
              </a:rPr>
              <a:t>Loader Heap:</a:t>
            </a:r>
          </a:p>
          <a:p>
            <a:pPr algn="l"/>
            <a:r>
              <a:rPr lang="en-US" sz="1200" b="0" dirty="0">
                <a:solidFill>
                  <a:srgbClr val="000000"/>
                </a:solidFill>
              </a:rPr>
              <a:t>--------------------------------------</a:t>
            </a:r>
          </a:p>
          <a:p>
            <a:pPr algn="l"/>
            <a:r>
              <a:rPr lang="en-US" sz="1200" b="0" dirty="0">
                <a:solidFill>
                  <a:srgbClr val="000000"/>
                </a:solidFill>
              </a:rPr>
              <a:t>System Domain:     000007fef9065710</a:t>
            </a:r>
          </a:p>
          <a:p>
            <a:pPr algn="l"/>
            <a:r>
              <a:rPr lang="en-US" sz="1200" b="0" dirty="0" err="1">
                <a:solidFill>
                  <a:srgbClr val="000000"/>
                </a:solidFill>
              </a:rPr>
              <a:t>LowFrequencyHeap</a:t>
            </a:r>
            <a:r>
              <a:rPr lang="en-US" sz="1200" b="0" dirty="0">
                <a:solidFill>
                  <a:srgbClr val="000000"/>
                </a:solidFill>
              </a:rPr>
              <a:t>:  000007ff00010000(2000:1000) Size: 0x1000 (4096) bytes.</a:t>
            </a:r>
          </a:p>
          <a:p>
            <a:pPr algn="l"/>
            <a:r>
              <a:rPr lang="en-US" sz="1200" b="0" dirty="0" err="1">
                <a:solidFill>
                  <a:srgbClr val="000000"/>
                </a:solidFill>
              </a:rPr>
              <a:t>HighFrequencyHeap</a:t>
            </a:r>
            <a:r>
              <a:rPr lang="en-US" sz="1200" b="0" dirty="0">
                <a:solidFill>
                  <a:srgbClr val="000000"/>
                </a:solidFill>
              </a:rPr>
              <a:t>: 000007ff00012000(8000:1000) Size: 0x1000 (4096) bytes.</a:t>
            </a:r>
          </a:p>
          <a:p>
            <a:pPr algn="l"/>
            <a:r>
              <a:rPr lang="en-US" sz="1200" b="0" dirty="0" err="1">
                <a:solidFill>
                  <a:srgbClr val="000000"/>
                </a:solidFill>
              </a:rPr>
              <a:t>StubHeap</a:t>
            </a:r>
            <a:r>
              <a:rPr lang="en-US" sz="1200" b="0" dirty="0">
                <a:solidFill>
                  <a:srgbClr val="000000"/>
                </a:solidFill>
              </a:rPr>
              <a:t>:          000007ff0001a000(2000:2000) Size: 0x2000 (8192) bytes</a:t>
            </a:r>
            <a:r>
              <a:rPr lang="en-US" sz="1200" b="0" dirty="0" smtClean="0">
                <a:solidFill>
                  <a:srgbClr val="000000"/>
                </a:solidFill>
              </a:rPr>
              <a:t>.</a:t>
            </a:r>
            <a:endParaRPr lang="en-US" sz="1200" b="0" dirty="0">
              <a:solidFill>
                <a:srgbClr val="000000"/>
              </a:solidFill>
            </a:endParaRPr>
          </a:p>
        </p:txBody>
      </p:sp>
    </p:spTree>
    <p:extLst>
      <p:ext uri="{BB962C8B-B14F-4D97-AF65-F5344CB8AC3E}">
        <p14:creationId xmlns:p14="http://schemas.microsoft.com/office/powerpoint/2010/main" val="402471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93680" y="2693700"/>
            <a:ext cx="5053053" cy="1249650"/>
          </a:xfrm>
        </p:spPr>
        <p:txBody>
          <a:bodyPr>
            <a:noAutofit/>
          </a:bodyPr>
          <a:lstStyle/>
          <a:p>
            <a:r>
              <a:rPr lang="en-US" dirty="0" smtClean="0"/>
              <a:t>Demo:</a:t>
            </a:r>
            <a:br>
              <a:rPr lang="en-US" dirty="0" smtClean="0"/>
            </a:br>
            <a:r>
              <a:rPr lang="en-US" dirty="0" smtClean="0"/>
              <a:t>Loader Heap &amp; </a:t>
            </a:r>
            <a:r>
              <a:rPr lang="en-US" dirty="0" err="1" smtClean="0"/>
              <a:t>AppDomain</a:t>
            </a:r>
            <a:endParaRPr lang="en-US" dirty="0"/>
          </a:p>
        </p:txBody>
      </p:sp>
      <p:sp>
        <p:nvSpPr>
          <p:cNvPr id="6" name="TextBox 5"/>
          <p:cNvSpPr txBox="1"/>
          <p:nvPr/>
        </p:nvSpPr>
        <p:spPr>
          <a:xfrm>
            <a:off x="4419976" y="5029200"/>
            <a:ext cx="4125310" cy="923330"/>
          </a:xfrm>
          <a:prstGeom prst="rect">
            <a:avLst/>
          </a:prstGeom>
          <a:noFill/>
        </p:spPr>
        <p:txBody>
          <a:bodyPr wrap="square" rtlCol="0">
            <a:spAutoFit/>
          </a:bodyPr>
          <a:lstStyle/>
          <a:p>
            <a:r>
              <a:rPr lang="en-US" dirty="0" smtClean="0">
                <a:solidFill>
                  <a:schemeClr val="bg1"/>
                </a:solidFill>
              </a:rPr>
              <a:t>Load SOS</a:t>
            </a:r>
          </a:p>
          <a:p>
            <a:r>
              <a:rPr lang="en-US" dirty="0" smtClean="0">
                <a:solidFill>
                  <a:schemeClr val="bg1"/>
                </a:solidFill>
              </a:rPr>
              <a:t>System, Shared &amp; Default domain</a:t>
            </a:r>
          </a:p>
          <a:p>
            <a:r>
              <a:rPr lang="en-US" dirty="0" smtClean="0">
                <a:solidFill>
                  <a:schemeClr val="bg1"/>
                </a:solidFill>
              </a:rPr>
              <a:t>Loader Heap Sizes</a:t>
            </a:r>
            <a:endParaRPr lang="en-US" dirty="0">
              <a:solidFill>
                <a:schemeClr val="bg1"/>
              </a:solidFill>
            </a:endParaRPr>
          </a:p>
        </p:txBody>
      </p:sp>
    </p:spTree>
    <p:extLst>
      <p:ext uri="{BB962C8B-B14F-4D97-AF65-F5344CB8AC3E}">
        <p14:creationId xmlns:p14="http://schemas.microsoft.com/office/powerpoint/2010/main" val="2248000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Managed Object</a:t>
            </a:r>
            <a:endParaRPr lang="en-US" dirty="0"/>
          </a:p>
        </p:txBody>
      </p:sp>
      <p:sp>
        <p:nvSpPr>
          <p:cNvPr id="3" name="Content Placeholder 2"/>
          <p:cNvSpPr>
            <a:spLocks noGrp="1"/>
          </p:cNvSpPr>
          <p:nvPr>
            <p:ph idx="1"/>
          </p:nvPr>
        </p:nvSpPr>
        <p:spPr/>
        <p:txBody>
          <a:bodyPr/>
          <a:lstStyle/>
          <a:p>
            <a:r>
              <a:rPr lang="en-US" dirty="0" smtClean="0"/>
              <a:t>Tying it all together!</a:t>
            </a:r>
            <a:endParaRPr lang="en-US" dirty="0"/>
          </a:p>
        </p:txBody>
      </p:sp>
      <p:sp>
        <p:nvSpPr>
          <p:cNvPr id="4" name="Text Placeholder 3"/>
          <p:cNvSpPr>
            <a:spLocks noGrp="1"/>
          </p:cNvSpPr>
          <p:nvPr>
            <p:ph type="body" sz="quarter" idx="13"/>
          </p:nvPr>
        </p:nvSpPr>
        <p:spPr/>
        <p:txBody>
          <a:bodyPr/>
          <a:lstStyle/>
          <a:p>
            <a:r>
              <a:rPr lang="en-US" dirty="0" smtClean="0"/>
              <a:t>Chunk of memory with instance data</a:t>
            </a:r>
          </a:p>
          <a:p>
            <a:r>
              <a:rPr lang="en-US" dirty="0" smtClean="0"/>
              <a:t>Lives in GC Heap i.e. separate from all other CLR artifacts</a:t>
            </a:r>
          </a:p>
          <a:p>
            <a:r>
              <a:rPr lang="en-US" dirty="0" smtClean="0"/>
              <a:t>CLR identifies its type through </a:t>
            </a:r>
            <a:r>
              <a:rPr lang="en-US" dirty="0" err="1" smtClean="0"/>
              <a:t>EEClass</a:t>
            </a:r>
            <a:r>
              <a:rPr lang="en-US" dirty="0" smtClean="0"/>
              <a:t>, </a:t>
            </a:r>
            <a:r>
              <a:rPr lang="en-US" dirty="0" err="1" smtClean="0"/>
              <a:t>MethodTable</a:t>
            </a:r>
            <a:r>
              <a:rPr lang="en-US" dirty="0" smtClean="0"/>
              <a:t> etc.</a:t>
            </a:r>
          </a:p>
          <a:p>
            <a:r>
              <a:rPr lang="en-US" dirty="0" err="1" smtClean="0"/>
              <a:t>System.Object</a:t>
            </a:r>
            <a:r>
              <a:rPr lang="en-US" dirty="0" smtClean="0"/>
              <a:t> = basic building block for all other managed objects</a:t>
            </a:r>
          </a:p>
          <a:p>
            <a:r>
              <a:rPr lang="en-US" dirty="0" smtClean="0"/>
              <a:t>An object in memory needs to keep info such as:</a:t>
            </a:r>
          </a:p>
          <a:p>
            <a:pPr lvl="1"/>
            <a:r>
              <a:rPr lang="en-US" dirty="0" smtClean="0"/>
              <a:t>Type</a:t>
            </a:r>
          </a:p>
          <a:p>
            <a:pPr lvl="1"/>
            <a:r>
              <a:rPr lang="en-US" dirty="0" smtClean="0"/>
              <a:t>Instance contents (fields)</a:t>
            </a:r>
          </a:p>
          <a:p>
            <a:pPr lvl="1"/>
            <a:r>
              <a:rPr lang="en-US" dirty="0" smtClean="0"/>
              <a:t>Other data structures bound to objects like hash codes &amp; locks</a:t>
            </a:r>
            <a:endParaRPr lang="en-US" dirty="0"/>
          </a:p>
        </p:txBody>
      </p:sp>
    </p:spTree>
    <p:extLst>
      <p:ext uri="{BB962C8B-B14F-4D97-AF65-F5344CB8AC3E}">
        <p14:creationId xmlns:p14="http://schemas.microsoft.com/office/powerpoint/2010/main" val="4023858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br>
              <a:rPr lang="en-US" dirty="0" smtClean="0"/>
            </a:br>
            <a:r>
              <a:rPr lang="en-US" dirty="0" smtClean="0"/>
              <a:t>Managed objects</a:t>
            </a:r>
            <a:endParaRPr lang="en-US" dirty="0"/>
          </a:p>
        </p:txBody>
      </p:sp>
      <p:sp>
        <p:nvSpPr>
          <p:cNvPr id="6" name="TextBox 5"/>
          <p:cNvSpPr txBox="1"/>
          <p:nvPr/>
        </p:nvSpPr>
        <p:spPr>
          <a:xfrm>
            <a:off x="4419976" y="5029200"/>
            <a:ext cx="4125310" cy="1477328"/>
          </a:xfrm>
          <a:prstGeom prst="rect">
            <a:avLst/>
          </a:prstGeom>
          <a:noFill/>
        </p:spPr>
        <p:txBody>
          <a:bodyPr wrap="square" rtlCol="0">
            <a:spAutoFit/>
          </a:bodyPr>
          <a:lstStyle/>
          <a:p>
            <a:r>
              <a:rPr lang="en-US" dirty="0" err="1">
                <a:solidFill>
                  <a:schemeClr val="bg1"/>
                </a:solidFill>
              </a:rPr>
              <a:t>MethodTable</a:t>
            </a:r>
            <a:r>
              <a:rPr lang="en-US" dirty="0">
                <a:solidFill>
                  <a:schemeClr val="bg1"/>
                </a:solidFill>
              </a:rPr>
              <a:t> </a:t>
            </a:r>
            <a:r>
              <a:rPr lang="en-US" dirty="0" smtClean="0">
                <a:solidFill>
                  <a:schemeClr val="bg1"/>
                </a:solidFill>
              </a:rPr>
              <a:t>- </a:t>
            </a:r>
            <a:r>
              <a:rPr lang="en-US" dirty="0" err="1" smtClean="0">
                <a:solidFill>
                  <a:schemeClr val="bg1"/>
                </a:solidFill>
              </a:rPr>
              <a:t>dd</a:t>
            </a:r>
            <a:r>
              <a:rPr lang="en-US" dirty="0" smtClean="0">
                <a:solidFill>
                  <a:schemeClr val="bg1"/>
                </a:solidFill>
              </a:rPr>
              <a:t> &lt;</a:t>
            </a:r>
            <a:r>
              <a:rPr lang="en-US" dirty="0" err="1" smtClean="0">
                <a:solidFill>
                  <a:schemeClr val="bg1"/>
                </a:solidFill>
              </a:rPr>
              <a:t>objadd</a:t>
            </a:r>
            <a:r>
              <a:rPr lang="en-US" dirty="0" smtClean="0">
                <a:solidFill>
                  <a:schemeClr val="bg1"/>
                </a:solidFill>
              </a:rPr>
              <a:t>&gt; L1</a:t>
            </a:r>
          </a:p>
          <a:p>
            <a:r>
              <a:rPr lang="en-US" dirty="0" smtClean="0">
                <a:solidFill>
                  <a:schemeClr val="bg1"/>
                </a:solidFill>
              </a:rPr>
              <a:t>!</a:t>
            </a:r>
            <a:r>
              <a:rPr lang="en-US" dirty="0" err="1" smtClean="0">
                <a:solidFill>
                  <a:schemeClr val="bg1"/>
                </a:solidFill>
              </a:rPr>
              <a:t>DumpObj</a:t>
            </a:r>
            <a:endParaRPr lang="en-US" dirty="0">
              <a:solidFill>
                <a:schemeClr val="bg1"/>
              </a:solidFill>
            </a:endParaRPr>
          </a:p>
          <a:p>
            <a:pPr marL="285750" indent="-285750">
              <a:buFont typeface="Arial" pitchFamily="34" charset="0"/>
              <a:buChar char="•"/>
            </a:pPr>
            <a:r>
              <a:rPr lang="en-US" dirty="0" smtClean="0">
                <a:solidFill>
                  <a:schemeClr val="bg1"/>
                </a:solidFill>
              </a:rPr>
              <a:t>String</a:t>
            </a:r>
          </a:p>
          <a:p>
            <a:pPr marL="285750" indent="-285750">
              <a:buFont typeface="Arial" pitchFamily="34" charset="0"/>
              <a:buChar char="•"/>
            </a:pPr>
            <a:r>
              <a:rPr lang="en-US" dirty="0" smtClean="0">
                <a:solidFill>
                  <a:schemeClr val="bg1"/>
                </a:solidFill>
              </a:rPr>
              <a:t>Array</a:t>
            </a:r>
          </a:p>
          <a:p>
            <a:pPr marL="285750" indent="-285750">
              <a:buFont typeface="Arial" pitchFamily="34" charset="0"/>
              <a:buChar char="•"/>
            </a:pPr>
            <a:r>
              <a:rPr lang="en-US" dirty="0" smtClean="0">
                <a:solidFill>
                  <a:schemeClr val="bg1"/>
                </a:solidFill>
              </a:rPr>
              <a:t>Object Properties</a:t>
            </a:r>
            <a:endParaRPr lang="en-US" dirty="0">
              <a:solidFill>
                <a:schemeClr val="bg1"/>
              </a:solidFill>
            </a:endParaRPr>
          </a:p>
        </p:txBody>
      </p:sp>
    </p:spTree>
    <p:extLst>
      <p:ext uri="{BB962C8B-B14F-4D97-AF65-F5344CB8AC3E}">
        <p14:creationId xmlns:p14="http://schemas.microsoft.com/office/powerpoint/2010/main" val="2513830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Slow Startup</a:t>
            </a:r>
            <a:endParaRPr lang="en-US" dirty="0"/>
          </a:p>
        </p:txBody>
      </p:sp>
      <p:sp>
        <p:nvSpPr>
          <p:cNvPr id="3" name="Content Placeholder 2"/>
          <p:cNvSpPr>
            <a:spLocks noGrp="1"/>
          </p:cNvSpPr>
          <p:nvPr>
            <p:ph idx="1"/>
          </p:nvPr>
        </p:nvSpPr>
        <p:spPr/>
        <p:txBody>
          <a:bodyPr/>
          <a:lstStyle/>
          <a:p>
            <a:r>
              <a:rPr lang="en-US" dirty="0" smtClean="0"/>
              <a:t>Common Scenarios</a:t>
            </a:r>
            <a:endParaRPr lang="en-US" dirty="0"/>
          </a:p>
        </p:txBody>
      </p:sp>
      <p:sp>
        <p:nvSpPr>
          <p:cNvPr id="4" name="Text Placeholder 3"/>
          <p:cNvSpPr>
            <a:spLocks noGrp="1"/>
          </p:cNvSpPr>
          <p:nvPr>
            <p:ph type="body" sz="quarter" idx="13"/>
          </p:nvPr>
        </p:nvSpPr>
        <p:spPr/>
        <p:txBody>
          <a:bodyPr/>
          <a:lstStyle/>
          <a:p>
            <a:r>
              <a:rPr lang="en-US" dirty="0" smtClean="0"/>
              <a:t>Cold Startup</a:t>
            </a:r>
          </a:p>
          <a:p>
            <a:pPr lvl="1"/>
            <a:r>
              <a:rPr lang="en-US" dirty="0" smtClean="0"/>
              <a:t>Slow disk I/O</a:t>
            </a:r>
          </a:p>
          <a:p>
            <a:r>
              <a:rPr lang="en-US" dirty="0" smtClean="0"/>
              <a:t>Warm Startup</a:t>
            </a:r>
          </a:p>
          <a:p>
            <a:pPr lvl="1"/>
            <a:r>
              <a:rPr lang="en-US" dirty="0" smtClean="0"/>
              <a:t>Many dynamic assemblies e.g. ASP.NET &amp; </a:t>
            </a:r>
            <a:r>
              <a:rPr lang="en-US" dirty="0" err="1" smtClean="0"/>
              <a:t>Serializers</a:t>
            </a:r>
            <a:endParaRPr lang="en-US" dirty="0" smtClean="0"/>
          </a:p>
          <a:p>
            <a:pPr lvl="1"/>
            <a:r>
              <a:rPr lang="en-US" dirty="0" smtClean="0"/>
              <a:t>Large cache initialization</a:t>
            </a:r>
          </a:p>
          <a:p>
            <a:pPr lvl="1"/>
            <a:r>
              <a:rPr lang="en-US" dirty="0" smtClean="0"/>
              <a:t>Contentions during warm startup</a:t>
            </a:r>
            <a:endParaRPr lang="en-US" dirty="0"/>
          </a:p>
        </p:txBody>
      </p:sp>
    </p:spTree>
    <p:extLst>
      <p:ext uri="{BB962C8B-B14F-4D97-AF65-F5344CB8AC3E}">
        <p14:creationId xmlns:p14="http://schemas.microsoft.com/office/powerpoint/2010/main" val="3339154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Slow Startups</a:t>
            </a:r>
            <a:endParaRPr lang="en-US" dirty="0"/>
          </a:p>
        </p:txBody>
      </p:sp>
      <p:sp>
        <p:nvSpPr>
          <p:cNvPr id="4" name="Flowchart: Decision 3"/>
          <p:cNvSpPr/>
          <p:nvPr/>
        </p:nvSpPr>
        <p:spPr>
          <a:xfrm>
            <a:off x="1847104" y="1827528"/>
            <a:ext cx="2601686" cy="914596"/>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1</a:t>
            </a:r>
            <a:r>
              <a:rPr lang="en-US" baseline="30000" dirty="0" smtClean="0">
                <a:solidFill>
                  <a:srgbClr val="000000"/>
                </a:solidFill>
              </a:rPr>
              <a:t>st</a:t>
            </a:r>
            <a:r>
              <a:rPr lang="en-US" dirty="0" smtClean="0">
                <a:solidFill>
                  <a:srgbClr val="000000"/>
                </a:solidFill>
              </a:rPr>
              <a:t> Run after boot?</a:t>
            </a:r>
            <a:endParaRPr lang="en-US" dirty="0">
              <a:solidFill>
                <a:srgbClr val="000000"/>
              </a:solidFill>
            </a:endParaRPr>
          </a:p>
        </p:txBody>
      </p:sp>
      <p:sp>
        <p:nvSpPr>
          <p:cNvPr id="6" name="Rounded Rectangle 5"/>
          <p:cNvSpPr/>
          <p:nvPr/>
        </p:nvSpPr>
        <p:spPr>
          <a:xfrm>
            <a:off x="5531935" y="1567124"/>
            <a:ext cx="2097025" cy="14354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Re-run app to ensure not warm startup issue</a:t>
            </a:r>
            <a:endParaRPr lang="en-US" dirty="0">
              <a:solidFill>
                <a:srgbClr val="000000"/>
              </a:solidFill>
            </a:endParaRPr>
          </a:p>
        </p:txBody>
      </p:sp>
      <p:sp>
        <p:nvSpPr>
          <p:cNvPr id="8" name="Rounded Rectangle 7"/>
          <p:cNvSpPr/>
          <p:nvPr/>
        </p:nvSpPr>
        <p:spPr>
          <a:xfrm>
            <a:off x="1138419" y="4895468"/>
            <a:ext cx="2590800" cy="14138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Collect </a:t>
            </a:r>
            <a:r>
              <a:rPr lang="en-US" u="sng" dirty="0" err="1" smtClean="0">
                <a:solidFill>
                  <a:srgbClr val="000000"/>
                </a:solidFill>
              </a:rPr>
              <a:t>perf</a:t>
            </a:r>
            <a:r>
              <a:rPr lang="en-US" u="sng" dirty="0" smtClean="0">
                <a:solidFill>
                  <a:srgbClr val="000000"/>
                </a:solidFill>
              </a:rPr>
              <a:t> counters </a:t>
            </a:r>
            <a:r>
              <a:rPr lang="en-US" dirty="0" smtClean="0">
                <a:solidFill>
                  <a:srgbClr val="000000"/>
                </a:solidFill>
              </a:rPr>
              <a:t>&amp;/or </a:t>
            </a:r>
            <a:r>
              <a:rPr lang="en-US" u="sng" dirty="0" smtClean="0">
                <a:solidFill>
                  <a:srgbClr val="000000"/>
                </a:solidFill>
              </a:rPr>
              <a:t>profiler traces</a:t>
            </a:r>
            <a:r>
              <a:rPr lang="en-US" dirty="0" smtClean="0">
                <a:solidFill>
                  <a:srgbClr val="000000"/>
                </a:solidFill>
              </a:rPr>
              <a:t> to further isolate issue</a:t>
            </a:r>
            <a:endParaRPr lang="en-US" dirty="0">
              <a:solidFill>
                <a:srgbClr val="000000"/>
              </a:solidFill>
            </a:endParaRPr>
          </a:p>
        </p:txBody>
      </p:sp>
      <p:sp>
        <p:nvSpPr>
          <p:cNvPr id="10" name="Flowchart: Decision 9"/>
          <p:cNvSpPr/>
          <p:nvPr/>
        </p:nvSpPr>
        <p:spPr>
          <a:xfrm>
            <a:off x="3391507" y="3906208"/>
            <a:ext cx="2601686" cy="914596"/>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Slow Startup?</a:t>
            </a:r>
            <a:endParaRPr lang="en-US" dirty="0">
              <a:solidFill>
                <a:srgbClr val="000000"/>
              </a:solidFill>
            </a:endParaRPr>
          </a:p>
        </p:txBody>
      </p:sp>
      <p:cxnSp>
        <p:nvCxnSpPr>
          <p:cNvPr id="12" name="Straight Arrow Connector 11"/>
          <p:cNvCxnSpPr>
            <a:stCxn id="4" idx="3"/>
            <a:endCxn id="6" idx="1"/>
          </p:cNvCxnSpPr>
          <p:nvPr/>
        </p:nvCxnSpPr>
        <p:spPr>
          <a:xfrm>
            <a:off x="4448790" y="2284826"/>
            <a:ext cx="108314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6" idx="0"/>
            <a:endCxn id="4" idx="0"/>
          </p:cNvCxnSpPr>
          <p:nvPr/>
        </p:nvCxnSpPr>
        <p:spPr>
          <a:xfrm rot="16200000" flipH="1" flipV="1">
            <a:off x="4733996" y="-18925"/>
            <a:ext cx="260404" cy="3432501"/>
          </a:xfrm>
          <a:prstGeom prst="bentConnector3">
            <a:avLst>
              <a:gd name="adj1" fmla="val -87787"/>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10" idx="3"/>
            <a:endCxn id="29" idx="1"/>
          </p:cNvCxnSpPr>
          <p:nvPr/>
        </p:nvCxnSpPr>
        <p:spPr>
          <a:xfrm>
            <a:off x="5993193" y="4363506"/>
            <a:ext cx="81936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Rounded Rectangle 28"/>
          <p:cNvSpPr/>
          <p:nvPr/>
        </p:nvSpPr>
        <p:spPr>
          <a:xfrm>
            <a:off x="6812555" y="3726692"/>
            <a:ext cx="2208794" cy="12736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Collect </a:t>
            </a:r>
            <a:r>
              <a:rPr lang="en-US" u="sng" dirty="0" smtClean="0">
                <a:solidFill>
                  <a:srgbClr val="000000"/>
                </a:solidFill>
              </a:rPr>
              <a:t>ETW traces</a:t>
            </a:r>
            <a:r>
              <a:rPr lang="en-US" dirty="0" smtClean="0">
                <a:solidFill>
                  <a:srgbClr val="000000"/>
                </a:solidFill>
              </a:rPr>
              <a:t> on I/O performance</a:t>
            </a:r>
            <a:endParaRPr lang="en-US" dirty="0">
              <a:solidFill>
                <a:srgbClr val="000000"/>
              </a:solidFill>
            </a:endParaRPr>
          </a:p>
        </p:txBody>
      </p:sp>
      <p:cxnSp>
        <p:nvCxnSpPr>
          <p:cNvPr id="59" name="Elbow Connector 58"/>
          <p:cNvCxnSpPr>
            <a:stCxn id="4" idx="2"/>
            <a:endCxn id="10" idx="0"/>
          </p:cNvCxnSpPr>
          <p:nvPr/>
        </p:nvCxnSpPr>
        <p:spPr>
          <a:xfrm rot="16200000" flipH="1">
            <a:off x="3338106" y="2551964"/>
            <a:ext cx="1164084" cy="1544403"/>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65" name="Elbow Connector 64"/>
          <p:cNvCxnSpPr>
            <a:stCxn id="10" idx="1"/>
            <a:endCxn id="8" idx="0"/>
          </p:cNvCxnSpPr>
          <p:nvPr/>
        </p:nvCxnSpPr>
        <p:spPr>
          <a:xfrm rot="10800000" flipV="1">
            <a:off x="2433819" y="4363506"/>
            <a:ext cx="957688" cy="531962"/>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68" name="TextBox 67"/>
          <p:cNvSpPr txBox="1"/>
          <p:nvPr/>
        </p:nvSpPr>
        <p:spPr>
          <a:xfrm>
            <a:off x="4568536" y="1816642"/>
            <a:ext cx="602181"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dirty="0" smtClean="0"/>
              <a:t>Yes</a:t>
            </a:r>
            <a:endParaRPr lang="en-US" dirty="0"/>
          </a:p>
        </p:txBody>
      </p:sp>
      <p:sp>
        <p:nvSpPr>
          <p:cNvPr id="69" name="TextBox 68"/>
          <p:cNvSpPr txBox="1"/>
          <p:nvPr/>
        </p:nvSpPr>
        <p:spPr>
          <a:xfrm>
            <a:off x="2558883" y="2817471"/>
            <a:ext cx="511625"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smtClean="0"/>
              <a:t>No</a:t>
            </a:r>
            <a:endParaRPr lang="en-US" dirty="0"/>
          </a:p>
        </p:txBody>
      </p:sp>
      <p:sp>
        <p:nvSpPr>
          <p:cNvPr id="70" name="TextBox 69"/>
          <p:cNvSpPr txBox="1"/>
          <p:nvPr/>
        </p:nvSpPr>
        <p:spPr>
          <a:xfrm>
            <a:off x="2595242" y="3904154"/>
            <a:ext cx="602181"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dirty="0" smtClean="0"/>
              <a:t>Yes</a:t>
            </a:r>
            <a:endParaRPr lang="en-US" dirty="0"/>
          </a:p>
        </p:txBody>
      </p:sp>
      <p:sp>
        <p:nvSpPr>
          <p:cNvPr id="73" name="TextBox 72"/>
          <p:cNvSpPr txBox="1"/>
          <p:nvPr/>
        </p:nvSpPr>
        <p:spPr>
          <a:xfrm>
            <a:off x="6102053" y="3904154"/>
            <a:ext cx="51646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smtClean="0"/>
              <a:t>No</a:t>
            </a:r>
            <a:endParaRPr lang="en-US" dirty="0"/>
          </a:p>
        </p:txBody>
      </p:sp>
    </p:spTree>
    <p:extLst>
      <p:ext uri="{BB962C8B-B14F-4D97-AF65-F5344CB8AC3E}">
        <p14:creationId xmlns:p14="http://schemas.microsoft.com/office/powerpoint/2010/main" val="1995933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6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0" grpId="0" animBg="1"/>
      <p:bldP spid="10" grpId="1" animBg="1"/>
      <p:bldP spid="29" grpId="0" animBg="1"/>
      <p:bldP spid="29" grpId="1" animBg="1"/>
      <p:bldP spid="68" grpId="0" animBg="1"/>
      <p:bldP spid="68" grpId="1" animBg="1"/>
      <p:bldP spid="69" grpId="0" animBg="1"/>
      <p:bldP spid="69" grpId="1" animBg="1"/>
      <p:bldP spid="70" grpId="0" animBg="1"/>
      <p:bldP spid="70" grpId="1" animBg="1"/>
      <p:bldP spid="73" grpId="0" animBg="1"/>
      <p:bldP spid="7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Counters</a:t>
            </a:r>
            <a:endParaRPr lang="en-US" dirty="0"/>
          </a:p>
        </p:txBody>
      </p:sp>
      <p:sp>
        <p:nvSpPr>
          <p:cNvPr id="3" name="Content Placeholder 2"/>
          <p:cNvSpPr>
            <a:spLocks noGrp="1"/>
          </p:cNvSpPr>
          <p:nvPr>
            <p:ph idx="1"/>
          </p:nvPr>
        </p:nvSpPr>
        <p:spPr/>
        <p:txBody>
          <a:bodyPr/>
          <a:lstStyle/>
          <a:p>
            <a:r>
              <a:rPr lang="en-US" dirty="0" smtClean="0"/>
              <a:t>Which counters to look at?</a:t>
            </a:r>
            <a:endParaRPr lang="en-US" dirty="0"/>
          </a:p>
        </p:txBody>
      </p:sp>
      <p:sp>
        <p:nvSpPr>
          <p:cNvPr id="4" name="Text Placeholder 3"/>
          <p:cNvSpPr>
            <a:spLocks noGrp="1"/>
          </p:cNvSpPr>
          <p:nvPr>
            <p:ph type="body" sz="quarter" idx="13"/>
          </p:nvPr>
        </p:nvSpPr>
        <p:spPr/>
        <p:txBody>
          <a:bodyPr/>
          <a:lstStyle/>
          <a:p>
            <a:r>
              <a:rPr lang="en-US" dirty="0"/>
              <a:t>.NET CLR </a:t>
            </a:r>
            <a:r>
              <a:rPr lang="en-US" dirty="0" err="1"/>
              <a:t>Jit</a:t>
            </a:r>
            <a:endParaRPr lang="en-US" dirty="0"/>
          </a:p>
          <a:p>
            <a:pPr lvl="1"/>
            <a:r>
              <a:rPr lang="en-US" dirty="0"/>
              <a:t> # of IL Bytes </a:t>
            </a:r>
            <a:r>
              <a:rPr lang="en-US" dirty="0" err="1"/>
              <a:t>Jitted</a:t>
            </a:r>
            <a:endParaRPr lang="en-US" dirty="0"/>
          </a:p>
          <a:p>
            <a:pPr lvl="1"/>
            <a:r>
              <a:rPr lang="en-US" dirty="0"/>
              <a:t> # of Methods </a:t>
            </a:r>
            <a:r>
              <a:rPr lang="en-US" dirty="0" err="1"/>
              <a:t>Jitted</a:t>
            </a:r>
            <a:r>
              <a:rPr lang="en-US" dirty="0"/>
              <a:t> </a:t>
            </a:r>
          </a:p>
          <a:p>
            <a:pPr lvl="1"/>
            <a:r>
              <a:rPr lang="en-US" dirty="0"/>
              <a:t> % Time in </a:t>
            </a:r>
            <a:r>
              <a:rPr lang="en-US" dirty="0" err="1"/>
              <a:t>Jit</a:t>
            </a:r>
            <a:endParaRPr lang="en-US" dirty="0"/>
          </a:p>
          <a:p>
            <a:r>
              <a:rPr lang="en-US" dirty="0"/>
              <a:t>.NET CLR Loading</a:t>
            </a:r>
          </a:p>
          <a:p>
            <a:pPr lvl="1"/>
            <a:r>
              <a:rPr lang="en-US" dirty="0" smtClean="0"/>
              <a:t>Bytes </a:t>
            </a:r>
            <a:r>
              <a:rPr lang="en-US" dirty="0"/>
              <a:t>in Loader Heap</a:t>
            </a:r>
          </a:p>
          <a:p>
            <a:r>
              <a:rPr lang="en-US" dirty="0" err="1"/>
              <a:t>LogicalDisk</a:t>
            </a:r>
            <a:endParaRPr lang="en-US" dirty="0"/>
          </a:p>
          <a:p>
            <a:pPr lvl="1"/>
            <a:r>
              <a:rPr lang="en-US" dirty="0"/>
              <a:t> % Idle Time</a:t>
            </a:r>
          </a:p>
          <a:p>
            <a:pPr lvl="1"/>
            <a:r>
              <a:rPr lang="en-US" dirty="0"/>
              <a:t> Current Disk Queue Length</a:t>
            </a:r>
          </a:p>
        </p:txBody>
      </p:sp>
    </p:spTree>
    <p:extLst>
      <p:ext uri="{BB962C8B-B14F-4D97-AF65-F5344CB8AC3E}">
        <p14:creationId xmlns:p14="http://schemas.microsoft.com/office/powerpoint/2010/main" val="337084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ETW Trace</a:t>
            </a:r>
            <a:endParaRPr lang="en-US" dirty="0"/>
          </a:p>
        </p:txBody>
      </p:sp>
      <p:sp>
        <p:nvSpPr>
          <p:cNvPr id="3" name="Content Placeholder 2"/>
          <p:cNvSpPr>
            <a:spLocks noGrp="1"/>
          </p:cNvSpPr>
          <p:nvPr>
            <p:ph idx="1"/>
          </p:nvPr>
        </p:nvSpPr>
        <p:spPr/>
        <p:txBody>
          <a:bodyPr/>
          <a:lstStyle/>
          <a:p>
            <a:r>
              <a:rPr lang="en-US" dirty="0" smtClean="0"/>
              <a:t>Disk I/O Performance</a:t>
            </a:r>
            <a:endParaRPr lang="en-US" dirty="0"/>
          </a:p>
        </p:txBody>
      </p:sp>
      <p:sp>
        <p:nvSpPr>
          <p:cNvPr id="4" name="Text Placeholder 3"/>
          <p:cNvSpPr>
            <a:spLocks noGrp="1"/>
          </p:cNvSpPr>
          <p:nvPr>
            <p:ph type="body" sz="quarter" idx="13"/>
          </p:nvPr>
        </p:nvSpPr>
        <p:spPr/>
        <p:txBody>
          <a:bodyPr/>
          <a:lstStyle/>
          <a:p>
            <a:pPr marL="342900" indent="-342900">
              <a:buFont typeface="+mj-lt"/>
              <a:buAutoNum type="arabicPeriod"/>
            </a:pPr>
            <a:r>
              <a:rPr lang="en-US" dirty="0" err="1"/>
              <a:t>xperf</a:t>
            </a:r>
            <a:r>
              <a:rPr lang="en-US" dirty="0"/>
              <a:t> -on PROC_THREAD+LOADER+CSWITCH+FILENAME+FILE_IO+FILE_IO_INIT+DRIVERS -f </a:t>
            </a:r>
            <a:r>
              <a:rPr lang="en-US" dirty="0" err="1"/>
              <a:t>kernel.etl</a:t>
            </a:r>
            <a:r>
              <a:rPr lang="en-US" dirty="0"/>
              <a:t> -</a:t>
            </a:r>
            <a:r>
              <a:rPr lang="en-US" dirty="0" err="1"/>
              <a:t>stackwalk</a:t>
            </a:r>
            <a:r>
              <a:rPr lang="en-US" dirty="0"/>
              <a:t> CSwitch+DiskReadInit+DiskWriteInit+DiskFlushInit+FileCreate+FileCleanup+FileClose+FileRead+FileWrite -</a:t>
            </a:r>
            <a:r>
              <a:rPr lang="en-US" dirty="0" err="1"/>
              <a:t>BufferSize</a:t>
            </a:r>
            <a:r>
              <a:rPr lang="en-US" dirty="0"/>
              <a:t> 1024 -</a:t>
            </a:r>
            <a:r>
              <a:rPr lang="en-US" dirty="0" err="1"/>
              <a:t>MaxBuffers</a:t>
            </a:r>
            <a:r>
              <a:rPr lang="en-US" dirty="0"/>
              <a:t> 1024 -</a:t>
            </a:r>
            <a:r>
              <a:rPr lang="en-US" dirty="0" err="1"/>
              <a:t>MaxFile</a:t>
            </a:r>
            <a:r>
              <a:rPr lang="en-US" dirty="0"/>
              <a:t> 1024 -</a:t>
            </a:r>
            <a:r>
              <a:rPr lang="en-US" dirty="0" err="1"/>
              <a:t>FileMode</a:t>
            </a:r>
            <a:r>
              <a:rPr lang="en-US" dirty="0"/>
              <a:t> Circular</a:t>
            </a:r>
          </a:p>
          <a:p>
            <a:pPr marL="342900" indent="-342900">
              <a:buFont typeface="+mj-lt"/>
              <a:buAutoNum type="arabicPeriod"/>
            </a:pPr>
            <a:r>
              <a:rPr lang="en-US" i="1" dirty="0" smtClean="0"/>
              <a:t>&lt;Reproduce issue&gt;</a:t>
            </a:r>
          </a:p>
          <a:p>
            <a:pPr marL="342900" indent="-342900">
              <a:buFont typeface="+mj-lt"/>
              <a:buAutoNum type="arabicPeriod"/>
            </a:pPr>
            <a:r>
              <a:rPr lang="en-US" dirty="0" err="1"/>
              <a:t>xperf</a:t>
            </a:r>
            <a:r>
              <a:rPr lang="en-US" dirty="0"/>
              <a:t> -d </a:t>
            </a:r>
            <a:r>
              <a:rPr lang="en-US" dirty="0" err="1"/>
              <a:t>ColdStartupIssue.etl</a:t>
            </a: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338750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Content Placeholder 2"/>
          <p:cNvSpPr>
            <a:spLocks noGrp="1"/>
          </p:cNvSpPr>
          <p:nvPr>
            <p:ph idx="1"/>
          </p:nvPr>
        </p:nvSpPr>
        <p:spPr/>
        <p:txBody>
          <a:bodyPr/>
          <a:lstStyle/>
          <a:p>
            <a:r>
              <a:rPr lang="en-US" dirty="0" smtClean="0"/>
              <a:t>CLR Initialization</a:t>
            </a:r>
            <a:endParaRPr lang="en-US" dirty="0"/>
          </a:p>
        </p:txBody>
      </p:sp>
      <p:sp>
        <p:nvSpPr>
          <p:cNvPr id="4" name="Text Placeholder 3"/>
          <p:cNvSpPr>
            <a:spLocks noGrp="1"/>
          </p:cNvSpPr>
          <p:nvPr>
            <p:ph type="body" sz="quarter" idx="13"/>
          </p:nvPr>
        </p:nvSpPr>
        <p:spPr/>
        <p:txBody>
          <a:bodyPr/>
          <a:lstStyle/>
          <a:p>
            <a:r>
              <a:rPr lang="en-US" dirty="0" smtClean="0"/>
              <a:t> Getting </a:t>
            </a:r>
            <a:r>
              <a:rPr lang="en-US" dirty="0"/>
              <a:t>to Main Method</a:t>
            </a:r>
          </a:p>
          <a:p>
            <a:r>
              <a:rPr lang="en-US" dirty="0"/>
              <a:t> PE Layout &amp; CLR Headers</a:t>
            </a:r>
          </a:p>
          <a:p>
            <a:r>
              <a:rPr lang="en-US" dirty="0"/>
              <a:t> Process Initialization &amp; EE Shim</a:t>
            </a:r>
          </a:p>
          <a:p>
            <a:r>
              <a:rPr lang="en-US" dirty="0"/>
              <a:t> EE Startup</a:t>
            </a:r>
          </a:p>
          <a:p>
            <a:r>
              <a:rPr lang="en-US" dirty="0"/>
              <a:t> </a:t>
            </a:r>
            <a:r>
              <a:rPr lang="en-US" dirty="0" smtClean="0"/>
              <a:t>CLR Artifacts &amp; Loader Heaps</a:t>
            </a:r>
          </a:p>
          <a:p>
            <a:r>
              <a:rPr lang="en-US" dirty="0" smtClean="0"/>
              <a:t> The Managed Object</a:t>
            </a:r>
          </a:p>
          <a:p>
            <a:r>
              <a:rPr lang="en-US" dirty="0"/>
              <a:t> </a:t>
            </a:r>
            <a:r>
              <a:rPr lang="en-US" dirty="0" smtClean="0"/>
              <a:t>Common Slow Startups</a:t>
            </a:r>
            <a:endParaRPr lang="en-US" dirty="0"/>
          </a:p>
          <a:p>
            <a:r>
              <a:rPr lang="en-US" dirty="0"/>
              <a:t> Review</a:t>
            </a:r>
          </a:p>
          <a:p>
            <a:endParaRPr lang="en-US" dirty="0"/>
          </a:p>
        </p:txBody>
      </p:sp>
    </p:spTree>
    <p:extLst>
      <p:ext uri="{BB962C8B-B14F-4D97-AF65-F5344CB8AC3E}">
        <p14:creationId xmlns:p14="http://schemas.microsoft.com/office/powerpoint/2010/main" val="3767552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Text Placeholder 2"/>
          <p:cNvSpPr>
            <a:spLocks noGrp="1"/>
          </p:cNvSpPr>
          <p:nvPr>
            <p:ph type="body" sz="quarter" idx="13"/>
          </p:nvPr>
        </p:nvSpPr>
        <p:spPr/>
        <p:txBody>
          <a:bodyPr/>
          <a:lstStyle/>
          <a:p>
            <a:pPr marL="457200" indent="-457200">
              <a:buFont typeface="+mj-lt"/>
              <a:buAutoNum type="arabicPeriod"/>
            </a:pPr>
            <a:r>
              <a:rPr lang="en-US" dirty="0"/>
              <a:t>Name the different </a:t>
            </a:r>
            <a:r>
              <a:rPr lang="en-US" dirty="0" smtClean="0"/>
              <a:t>parts within the layout of a managed assembly.</a:t>
            </a:r>
            <a:endParaRPr lang="en-US" dirty="0"/>
          </a:p>
          <a:p>
            <a:pPr marL="457200" indent="-457200">
              <a:buFont typeface="+mj-lt"/>
              <a:buAutoNum type="arabicPeriod"/>
            </a:pPr>
            <a:r>
              <a:rPr lang="en-US" dirty="0"/>
              <a:t>What are </a:t>
            </a:r>
            <a:r>
              <a:rPr lang="en-US" dirty="0" err="1"/>
              <a:t>AppDomains</a:t>
            </a:r>
            <a:r>
              <a:rPr lang="en-US" dirty="0"/>
              <a:t>, </a:t>
            </a:r>
            <a:r>
              <a:rPr lang="en-US" dirty="0" err="1"/>
              <a:t>MethodTables</a:t>
            </a:r>
            <a:r>
              <a:rPr lang="en-US" dirty="0"/>
              <a:t>, and </a:t>
            </a:r>
            <a:r>
              <a:rPr lang="en-US" dirty="0" err="1"/>
              <a:t>MethodDescs</a:t>
            </a:r>
            <a:r>
              <a:rPr lang="en-US" dirty="0"/>
              <a:t>? </a:t>
            </a:r>
          </a:p>
          <a:p>
            <a:pPr marL="457200" indent="-457200">
              <a:buFont typeface="+mj-lt"/>
              <a:buAutoNum type="arabicPeriod"/>
            </a:pPr>
            <a:r>
              <a:rPr lang="en-US" dirty="0"/>
              <a:t>Name the SOS command that obtains information from each of these</a:t>
            </a:r>
            <a:r>
              <a:rPr lang="en-US" dirty="0" smtClean="0"/>
              <a:t>.</a:t>
            </a:r>
            <a:endParaRPr lang="en-US" dirty="0"/>
          </a:p>
        </p:txBody>
      </p:sp>
    </p:spTree>
    <p:extLst>
      <p:ext uri="{BB962C8B-B14F-4D97-AF65-F5344CB8AC3E}">
        <p14:creationId xmlns:p14="http://schemas.microsoft.com/office/powerpoint/2010/main" val="424345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3"/>
          </p:nvPr>
        </p:nvSpPr>
        <p:spPr/>
        <p:txBody>
          <a:bodyPr/>
          <a:lstStyle/>
          <a:p>
            <a:r>
              <a:rPr lang="en-US" dirty="0"/>
              <a:t>Microsoft PE and COFF Specification</a:t>
            </a:r>
          </a:p>
          <a:p>
            <a:pPr lvl="1"/>
            <a:r>
              <a:rPr lang="en-US" dirty="0" smtClean="0">
                <a:hlinkClick r:id="rId2"/>
              </a:rPr>
              <a:t>http</a:t>
            </a:r>
            <a:r>
              <a:rPr lang="en-US" dirty="0">
                <a:hlinkClick r:id="rId2"/>
              </a:rPr>
              <a:t>://</a:t>
            </a:r>
            <a:r>
              <a:rPr lang="en-US" dirty="0" smtClean="0">
                <a:hlinkClick r:id="rId2"/>
              </a:rPr>
              <a:t>msdn.microsoft.com/en-us/windows/hardware/gg463125</a:t>
            </a:r>
            <a:r>
              <a:rPr lang="en-US" dirty="0" smtClean="0"/>
              <a:t> </a:t>
            </a:r>
            <a:endParaRPr lang="en-US" dirty="0"/>
          </a:p>
          <a:p>
            <a:r>
              <a:rPr lang="en-US" dirty="0"/>
              <a:t>An In-Depth Look into the Win32 Portable Executable File </a:t>
            </a:r>
            <a:r>
              <a:rPr lang="en-US" dirty="0" smtClean="0"/>
              <a:t>Format </a:t>
            </a:r>
            <a:r>
              <a:rPr lang="en-US" dirty="0"/>
              <a:t>Part 2</a:t>
            </a:r>
          </a:p>
          <a:p>
            <a:pPr lvl="1"/>
            <a:r>
              <a:rPr lang="en-US" dirty="0" smtClean="0">
                <a:hlinkClick r:id="rId3"/>
              </a:rPr>
              <a:t>http</a:t>
            </a:r>
            <a:r>
              <a:rPr lang="en-US" dirty="0">
                <a:hlinkClick r:id="rId3"/>
              </a:rPr>
              <a:t>://</a:t>
            </a:r>
            <a:r>
              <a:rPr lang="en-US" dirty="0" smtClean="0">
                <a:hlinkClick r:id="rId3"/>
              </a:rPr>
              <a:t>msdn.microsoft.com/en-us/magazine/cc301808.aspx</a:t>
            </a:r>
            <a:r>
              <a:rPr lang="en-US" dirty="0" smtClean="0"/>
              <a:t> </a:t>
            </a:r>
            <a:endParaRPr lang="en-US" dirty="0"/>
          </a:p>
          <a:p>
            <a:r>
              <a:rPr lang="en-US" dirty="0"/>
              <a:t>Drill Into .NET Framework Internals to See How the CLR Creates Runtime Objects</a:t>
            </a:r>
          </a:p>
          <a:p>
            <a:pPr lvl="1"/>
            <a:r>
              <a:rPr lang="en-US" dirty="0" smtClean="0">
                <a:hlinkClick r:id="rId4"/>
              </a:rPr>
              <a:t>http</a:t>
            </a:r>
            <a:r>
              <a:rPr lang="en-US" dirty="0">
                <a:hlinkClick r:id="rId4"/>
              </a:rPr>
              <a:t>://</a:t>
            </a:r>
            <a:r>
              <a:rPr lang="en-US" dirty="0" smtClean="0">
                <a:hlinkClick r:id="rId4"/>
              </a:rPr>
              <a:t>msdn.microsoft.com/en-us/magazine/cc163791.aspx</a:t>
            </a:r>
            <a:endParaRPr lang="en-US" dirty="0" smtClean="0"/>
          </a:p>
          <a:p>
            <a:r>
              <a:rPr lang="en-US" dirty="0"/>
              <a:t>A Model for cold startup time of an application on Windows</a:t>
            </a:r>
          </a:p>
          <a:p>
            <a:pPr lvl="1"/>
            <a:r>
              <a:rPr lang="en-US" dirty="0" smtClean="0">
                <a:hlinkClick r:id="rId5"/>
              </a:rPr>
              <a:t>http</a:t>
            </a:r>
            <a:r>
              <a:rPr lang="en-US" dirty="0">
                <a:hlinkClick r:id="rId5"/>
              </a:rPr>
              <a:t>://</a:t>
            </a:r>
            <a:r>
              <a:rPr lang="en-US" dirty="0" smtClean="0">
                <a:hlinkClick r:id="rId5"/>
              </a:rPr>
              <a:t>blogs.msdn.com/b/vancem/archive/2007/04/09/a-model-for-cold-startup-time-of-an-application-on-windows.aspx</a:t>
            </a:r>
            <a:r>
              <a:rPr lang="en-US" dirty="0" smtClean="0"/>
              <a:t> </a:t>
            </a:r>
            <a:endParaRPr lang="en-US" dirty="0"/>
          </a:p>
          <a:p>
            <a:r>
              <a:rPr lang="en-US" dirty="0" err="1"/>
              <a:t>NGen</a:t>
            </a:r>
            <a:r>
              <a:rPr lang="en-US" dirty="0"/>
              <a:t>: Measuring Warm Startup Performance with </a:t>
            </a:r>
            <a:r>
              <a:rPr lang="en-US" dirty="0" err="1"/>
              <a:t>Xperf</a:t>
            </a:r>
            <a:endParaRPr lang="en-US" dirty="0"/>
          </a:p>
          <a:p>
            <a:pPr lvl="1"/>
            <a:r>
              <a:rPr lang="en-US" dirty="0" smtClean="0">
                <a:hlinkClick r:id="rId6"/>
              </a:rPr>
              <a:t>http</a:t>
            </a:r>
            <a:r>
              <a:rPr lang="en-US" dirty="0">
                <a:hlinkClick r:id="rId6"/>
              </a:rPr>
              <a:t>://</a:t>
            </a:r>
            <a:r>
              <a:rPr lang="en-US" dirty="0" smtClean="0">
                <a:hlinkClick r:id="rId6"/>
              </a:rPr>
              <a:t>blogs.msdn.com/b/clrcodegeneration/archive/2010/04/27/ngen-measuring-warm-startup-performance-with-xperf.aspx</a:t>
            </a:r>
            <a:r>
              <a:rPr lang="en-US" dirty="0" smtClean="0"/>
              <a:t> </a:t>
            </a:r>
            <a:endParaRPr lang="en-US" dirty="0"/>
          </a:p>
        </p:txBody>
      </p:sp>
    </p:spTree>
    <p:extLst>
      <p:ext uri="{BB962C8B-B14F-4D97-AF65-F5344CB8AC3E}">
        <p14:creationId xmlns:p14="http://schemas.microsoft.com/office/powerpoint/2010/main" val="3590241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r>
              <a:rPr lang="en-US" smtClean="0"/>
              <a:t>(Cont.)</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3"/>
          </p:nvPr>
        </p:nvSpPr>
        <p:spPr/>
        <p:txBody>
          <a:bodyPr/>
          <a:lstStyle/>
          <a:p>
            <a:r>
              <a:rPr lang="en-US" dirty="0"/>
              <a:t>Windows Performance </a:t>
            </a:r>
            <a:r>
              <a:rPr lang="en-US" dirty="0" smtClean="0"/>
              <a:t>Analysis Tools</a:t>
            </a:r>
          </a:p>
          <a:p>
            <a:pPr lvl="1"/>
            <a:r>
              <a:rPr lang="en-US" dirty="0">
                <a:hlinkClick r:id="rId2"/>
              </a:rPr>
              <a:t>http://</a:t>
            </a:r>
            <a:r>
              <a:rPr lang="en-US" dirty="0" smtClean="0">
                <a:hlinkClick r:id="rId2"/>
              </a:rPr>
              <a:t>msdn.microsoft.com/en-us/performance/cc825801.aspx</a:t>
            </a:r>
            <a:r>
              <a:rPr lang="en-US" dirty="0" smtClean="0"/>
              <a:t> </a:t>
            </a:r>
            <a:endParaRPr lang="en-US" dirty="0"/>
          </a:p>
          <a:p>
            <a:endParaRPr lang="en-US" dirty="0"/>
          </a:p>
        </p:txBody>
      </p:sp>
    </p:spTree>
    <p:extLst>
      <p:ext uri="{BB962C8B-B14F-4D97-AF65-F5344CB8AC3E}">
        <p14:creationId xmlns:p14="http://schemas.microsoft.com/office/powerpoint/2010/main" val="3171944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lum bright="-100000"/>
          </a:blip>
          <a:srcRect/>
          <a:stretch>
            <a:fillRect/>
          </a:stretch>
        </p:blipFill>
        <p:spPr bwMode="black">
          <a:xfrm>
            <a:off x="1602053" y="2787386"/>
            <a:ext cx="5939896" cy="1283229"/>
          </a:xfrm>
          <a:prstGeom prst="rect">
            <a:avLst/>
          </a:prstGeom>
          <a:noFill/>
        </p:spPr>
      </p:pic>
      <p:sp>
        <p:nvSpPr>
          <p:cNvPr id="6" name="Text Box 3"/>
          <p:cNvSpPr txBox="1">
            <a:spLocks noChangeArrowheads="1"/>
          </p:cNvSpPr>
          <p:nvPr/>
        </p:nvSpPr>
        <p:spPr bwMode="blackWhite">
          <a:xfrm>
            <a:off x="685800" y="548640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525353"/>
                </a:solidFill>
                <a:latin typeface="Arial"/>
                <a:cs typeface="Arial"/>
              </a:rPr>
              <a:t>© </a:t>
            </a:r>
            <a:r>
              <a:rPr lang="en-US" sz="700" dirty="0" smtClean="0">
                <a:solidFill>
                  <a:srgbClr val="525353"/>
                </a:solidFill>
                <a:latin typeface="Arial"/>
                <a:cs typeface="Arial"/>
              </a:rPr>
              <a:t>2008 Microsoft </a:t>
            </a:r>
            <a:r>
              <a:rPr lang="en-US" sz="700" dirty="0">
                <a:solidFill>
                  <a:srgbClr val="525353"/>
                </a:solidFill>
                <a:latin typeface="Arial"/>
                <a:cs typeface="Arial"/>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525353"/>
                </a:solidFill>
                <a:latin typeface="Arial"/>
                <a:cs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rgbClr val="525353"/>
                </a:solidFill>
                <a:latin typeface="Arial"/>
                <a:cs typeface="Arial"/>
              </a:rPr>
            </a:br>
            <a:r>
              <a:rPr lang="en-US" sz="700" dirty="0">
                <a:solidFill>
                  <a:srgbClr val="525353"/>
                </a:solidFill>
                <a:latin typeface="Arial"/>
                <a:cs typeface="Arial"/>
              </a:rPr>
              <a:t>MICROSOFT MAKES NO WARRANTIES, EXPRESS, IMPLIED OR STATUTORY, AS TO THE INFORMATION IN THIS PRESENTATION.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to Main Method</a:t>
            </a:r>
            <a:endParaRPr lang="en-US" dirty="0"/>
          </a:p>
        </p:txBody>
      </p:sp>
      <p:sp>
        <p:nvSpPr>
          <p:cNvPr id="5" name="Rounded Rectangle 4"/>
          <p:cNvSpPr/>
          <p:nvPr/>
        </p:nvSpPr>
        <p:spPr>
          <a:xfrm>
            <a:off x="1719961" y="1262740"/>
            <a:ext cx="1937657" cy="6463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OS Loader</a:t>
            </a:r>
            <a:endParaRPr lang="en-US" dirty="0">
              <a:solidFill>
                <a:srgbClr val="000000"/>
              </a:solidFill>
            </a:endParaRPr>
          </a:p>
        </p:txBody>
      </p:sp>
      <p:sp>
        <p:nvSpPr>
          <p:cNvPr id="6" name="Down Arrow 5"/>
          <p:cNvSpPr/>
          <p:nvPr/>
        </p:nvSpPr>
        <p:spPr>
          <a:xfrm>
            <a:off x="2536387" y="1992078"/>
            <a:ext cx="272143" cy="2721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1719960" y="2329539"/>
            <a:ext cx="1937657" cy="6463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EE Shim</a:t>
            </a:r>
            <a:endParaRPr lang="en-US" dirty="0">
              <a:solidFill>
                <a:srgbClr val="000000"/>
              </a:solidFill>
            </a:endParaRPr>
          </a:p>
        </p:txBody>
      </p:sp>
      <p:sp>
        <p:nvSpPr>
          <p:cNvPr id="14" name="Down Arrow 13"/>
          <p:cNvSpPr/>
          <p:nvPr/>
        </p:nvSpPr>
        <p:spPr>
          <a:xfrm>
            <a:off x="2536386" y="3058877"/>
            <a:ext cx="272143" cy="2721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1719959" y="3407224"/>
            <a:ext cx="1937657" cy="6463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CLR</a:t>
            </a:r>
            <a:endParaRPr lang="en-US" dirty="0">
              <a:solidFill>
                <a:srgbClr val="000000"/>
              </a:solidFill>
            </a:endParaRPr>
          </a:p>
        </p:txBody>
      </p:sp>
      <p:sp>
        <p:nvSpPr>
          <p:cNvPr id="16" name="Down Arrow 15"/>
          <p:cNvSpPr/>
          <p:nvPr/>
        </p:nvSpPr>
        <p:spPr>
          <a:xfrm>
            <a:off x="2536385" y="4136562"/>
            <a:ext cx="272143" cy="2721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1719958" y="4484909"/>
            <a:ext cx="1937657" cy="6463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JIT</a:t>
            </a:r>
            <a:endParaRPr lang="en-US" dirty="0">
              <a:solidFill>
                <a:srgbClr val="000000"/>
              </a:solidFill>
            </a:endParaRPr>
          </a:p>
        </p:txBody>
      </p:sp>
      <p:sp>
        <p:nvSpPr>
          <p:cNvPr id="18" name="Down Arrow 17"/>
          <p:cNvSpPr/>
          <p:nvPr/>
        </p:nvSpPr>
        <p:spPr>
          <a:xfrm>
            <a:off x="2536384" y="5225133"/>
            <a:ext cx="272143" cy="2721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1719957" y="5551709"/>
            <a:ext cx="1937657" cy="6463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Main method</a:t>
            </a:r>
            <a:endParaRPr lang="en-US" dirty="0">
              <a:solidFill>
                <a:srgbClr val="000000"/>
              </a:solidFill>
            </a:endParaRPr>
          </a:p>
        </p:txBody>
      </p:sp>
      <p:sp>
        <p:nvSpPr>
          <p:cNvPr id="21" name="TextBox 20"/>
          <p:cNvSpPr txBox="1"/>
          <p:nvPr/>
        </p:nvSpPr>
        <p:spPr>
          <a:xfrm>
            <a:off x="4724400" y="1219200"/>
            <a:ext cx="3156857" cy="1477328"/>
          </a:xfrm>
          <a:prstGeom prst="rect">
            <a:avLst/>
          </a:prstGeom>
          <a:noFill/>
        </p:spPr>
        <p:txBody>
          <a:bodyPr wrap="square" rtlCol="0">
            <a:spAutoFit/>
          </a:bodyPr>
          <a:lstStyle/>
          <a:p>
            <a:pPr marL="285750" indent="-285750" algn="l">
              <a:buFont typeface="Arial" pitchFamily="34" charset="0"/>
              <a:buChar char="•"/>
            </a:pPr>
            <a:r>
              <a:rPr lang="en-US" dirty="0" smtClean="0"/>
              <a:t>Process initialization phase</a:t>
            </a:r>
          </a:p>
          <a:p>
            <a:pPr marL="285750" indent="-285750" algn="l">
              <a:buFont typeface="Arial" pitchFamily="34" charset="0"/>
              <a:buChar char="•"/>
            </a:pPr>
            <a:r>
              <a:rPr lang="en-US" dirty="0" smtClean="0"/>
              <a:t>OS loader finds and load the Execution Engine Shim</a:t>
            </a:r>
            <a:endParaRPr lang="en-US" dirty="0"/>
          </a:p>
        </p:txBody>
      </p:sp>
      <p:sp>
        <p:nvSpPr>
          <p:cNvPr id="22" name="TextBox 21"/>
          <p:cNvSpPr txBox="1"/>
          <p:nvPr/>
        </p:nvSpPr>
        <p:spPr>
          <a:xfrm>
            <a:off x="4724400" y="2133600"/>
            <a:ext cx="2819400" cy="1477328"/>
          </a:xfrm>
          <a:prstGeom prst="rect">
            <a:avLst/>
          </a:prstGeom>
          <a:noFill/>
        </p:spPr>
        <p:txBody>
          <a:bodyPr wrap="square" rtlCol="0">
            <a:spAutoFit/>
          </a:bodyPr>
          <a:lstStyle/>
          <a:p>
            <a:pPr marL="285750" indent="-285750" algn="l">
              <a:buFont typeface="Arial" pitchFamily="34" charset="0"/>
              <a:buChar char="•"/>
            </a:pPr>
            <a:r>
              <a:rPr lang="en-US" dirty="0" smtClean="0"/>
              <a:t>EE Shim determines version, </a:t>
            </a:r>
            <a:r>
              <a:rPr lang="en-US" dirty="0" err="1" smtClean="0"/>
              <a:t>bitness</a:t>
            </a:r>
            <a:r>
              <a:rPr lang="en-US" dirty="0" smtClean="0"/>
              <a:t>, path etc.</a:t>
            </a:r>
          </a:p>
          <a:p>
            <a:pPr marL="285750" indent="-285750" algn="l">
              <a:buFont typeface="Arial" pitchFamily="34" charset="0"/>
              <a:buChar char="•"/>
            </a:pPr>
            <a:r>
              <a:rPr lang="en-US" dirty="0" smtClean="0"/>
              <a:t>Loads CLR (Mscorwks.dll / clr.dll)</a:t>
            </a:r>
          </a:p>
        </p:txBody>
      </p:sp>
      <p:sp>
        <p:nvSpPr>
          <p:cNvPr id="23" name="TextBox 22"/>
          <p:cNvSpPr txBox="1"/>
          <p:nvPr/>
        </p:nvSpPr>
        <p:spPr>
          <a:xfrm>
            <a:off x="4724400" y="3276600"/>
            <a:ext cx="2743200" cy="923330"/>
          </a:xfrm>
          <a:prstGeom prst="rect">
            <a:avLst/>
          </a:prstGeom>
          <a:noFill/>
        </p:spPr>
        <p:txBody>
          <a:bodyPr wrap="square" rtlCol="0">
            <a:spAutoFit/>
          </a:bodyPr>
          <a:lstStyle/>
          <a:p>
            <a:pPr marL="285750" indent="-285750" algn="l">
              <a:buFont typeface="Arial" pitchFamily="34" charset="0"/>
              <a:buChar char="•"/>
            </a:pPr>
            <a:r>
              <a:rPr lang="en-US" dirty="0" smtClean="0"/>
              <a:t>CLR starts up </a:t>
            </a:r>
          </a:p>
          <a:p>
            <a:pPr marL="285750" indent="-285750" algn="l">
              <a:buFont typeface="Arial" pitchFamily="34" charset="0"/>
              <a:buChar char="•"/>
            </a:pPr>
            <a:r>
              <a:rPr lang="en-US" dirty="0" smtClean="0"/>
              <a:t>Prepares to run managed code</a:t>
            </a:r>
            <a:endParaRPr lang="en-US" dirty="0"/>
          </a:p>
        </p:txBody>
      </p:sp>
      <p:sp>
        <p:nvSpPr>
          <p:cNvPr id="24" name="TextBox 23"/>
          <p:cNvSpPr txBox="1"/>
          <p:nvPr/>
        </p:nvSpPr>
        <p:spPr>
          <a:xfrm>
            <a:off x="4724400" y="4459069"/>
            <a:ext cx="2743200" cy="923330"/>
          </a:xfrm>
          <a:prstGeom prst="rect">
            <a:avLst/>
          </a:prstGeom>
          <a:noFill/>
        </p:spPr>
        <p:txBody>
          <a:bodyPr wrap="square" rtlCol="0">
            <a:spAutoFit/>
          </a:bodyPr>
          <a:lstStyle/>
          <a:p>
            <a:pPr marL="285750" indent="-285750" algn="l">
              <a:buFont typeface="Arial" pitchFamily="34" charset="0"/>
              <a:buChar char="•"/>
            </a:pPr>
            <a:r>
              <a:rPr lang="en-US" dirty="0" smtClean="0"/>
              <a:t>JIT gets loaded and compiles mscorlib.dll etc.  </a:t>
            </a:r>
            <a:endParaRPr lang="en-US" dirty="0"/>
          </a:p>
        </p:txBody>
      </p:sp>
      <p:sp>
        <p:nvSpPr>
          <p:cNvPr id="25" name="TextBox 24"/>
          <p:cNvSpPr txBox="1"/>
          <p:nvPr/>
        </p:nvSpPr>
        <p:spPr>
          <a:xfrm>
            <a:off x="4720389" y="5525869"/>
            <a:ext cx="2743200" cy="646331"/>
          </a:xfrm>
          <a:prstGeom prst="rect">
            <a:avLst/>
          </a:prstGeom>
          <a:noFill/>
        </p:spPr>
        <p:txBody>
          <a:bodyPr wrap="square" rtlCol="0">
            <a:spAutoFit/>
          </a:bodyPr>
          <a:lstStyle/>
          <a:p>
            <a:pPr marL="285750" indent="-285750" algn="l">
              <a:buFont typeface="Arial" pitchFamily="34" charset="0"/>
              <a:buChar char="•"/>
            </a:pPr>
            <a:r>
              <a:rPr lang="en-US" dirty="0" smtClean="0"/>
              <a:t>Main method finally runs</a:t>
            </a:r>
            <a:endParaRPr lang="en-US" dirty="0"/>
          </a:p>
        </p:txBody>
      </p:sp>
    </p:spTree>
    <p:extLst>
      <p:ext uri="{BB962C8B-B14F-4D97-AF65-F5344CB8AC3E}">
        <p14:creationId xmlns:p14="http://schemas.microsoft.com/office/powerpoint/2010/main" val="140295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0" presetClass="entr"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2" nodeType="clickEffect">
                                  <p:stCondLst>
                                    <p:cond delay="0"/>
                                  </p:stCondLst>
                                  <p:childTnLst>
                                    <p:set>
                                      <p:cBhvr>
                                        <p:cTn id="29" dur="1" fill="hold">
                                          <p:stCondLst>
                                            <p:cond delay="0"/>
                                          </p:stCondLst>
                                        </p:cTn>
                                        <p:tgtEl>
                                          <p:spTgt spid="22"/>
                                        </p:tgtEl>
                                        <p:attrNameLst>
                                          <p:attrName>style.visibility</p:attrName>
                                        </p:attrNameLst>
                                      </p:cBhvr>
                                      <p:to>
                                        <p:strVal val="hidden"/>
                                      </p:to>
                                    </p:set>
                                  </p:childTnLst>
                                </p:cTn>
                              </p:par>
                              <p:par>
                                <p:cTn id="30" presetID="10" presetClass="entr" presetSubtype="0" fill="hold" grpId="1"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2" nodeType="click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0" presetClass="entr"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24"/>
                                        </p:tgtEl>
                                        <p:attrNameLst>
                                          <p:attrName>style.visibility</p:attrName>
                                        </p:attrNameLst>
                                      </p:cBhvr>
                                      <p:to>
                                        <p:strVal val="hidden"/>
                                      </p:to>
                                    </p:set>
                                  </p:childTnLst>
                                </p:cTn>
                              </p:par>
                              <p:par>
                                <p:cTn id="44" presetID="10" presetClass="entr" presetSubtype="0" fill="hold" grpId="1"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1" grpId="2"/>
      <p:bldP spid="22" grpId="0"/>
      <p:bldP spid="22" grpId="1"/>
      <p:bldP spid="22" grpId="2"/>
      <p:bldP spid="23" grpId="0"/>
      <p:bldP spid="23" grpId="1"/>
      <p:bldP spid="23" grpId="2"/>
      <p:bldP spid="24" grpId="0"/>
      <p:bldP spid="24" grpId="1"/>
      <p:bldP spid="24" grpId="2"/>
      <p:bldP spid="25" grpId="0"/>
      <p:bldP spid="2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120"/>
          <p:cNvSpPr>
            <a:spLocks noChangeArrowheads="1"/>
          </p:cNvSpPr>
          <p:nvPr/>
        </p:nvSpPr>
        <p:spPr bwMode="auto">
          <a:xfrm>
            <a:off x="838200" y="1295400"/>
            <a:ext cx="2667000" cy="4800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l" eaLnBrk="1" hangingPunct="1"/>
            <a:endParaRPr lang="en-US" b="0">
              <a:solidFill>
                <a:srgbClr val="000000"/>
              </a:solidFill>
              <a:latin typeface="Arial" charset="0"/>
            </a:endParaRPr>
          </a:p>
        </p:txBody>
      </p:sp>
      <p:sp>
        <p:nvSpPr>
          <p:cNvPr id="49161" name="Rectangle 49160"/>
          <p:cNvSpPr>
            <a:spLocks noChangeArrowheads="1"/>
          </p:cNvSpPr>
          <p:nvPr/>
        </p:nvSpPr>
        <p:spPr bwMode="auto">
          <a:xfrm>
            <a:off x="914400" y="4114800"/>
            <a:ext cx="2514600" cy="19050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sz="2400" b="0">
                <a:solidFill>
                  <a:srgbClr val="000000"/>
                </a:solidFill>
              </a:rPr>
              <a:t>Metadata</a:t>
            </a:r>
          </a:p>
        </p:txBody>
      </p:sp>
      <p:sp>
        <p:nvSpPr>
          <p:cNvPr id="49155" name="TextBox 49154"/>
          <p:cNvSpPr txBox="1">
            <a:spLocks noChangeArrowheads="1"/>
          </p:cNvSpPr>
          <p:nvPr/>
        </p:nvSpPr>
        <p:spPr bwMode="auto">
          <a:xfrm>
            <a:off x="3733804" y="4800600"/>
            <a:ext cx="457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smtClean="0">
                <a:latin typeface="+mn-lt"/>
              </a:rPr>
              <a:t>Every </a:t>
            </a:r>
            <a:r>
              <a:rPr lang="en-US" sz="2000" b="0" dirty="0">
                <a:latin typeface="+mn-lt"/>
              </a:rPr>
              <a:t>managed module contains binary metadata tables</a:t>
            </a:r>
          </a:p>
        </p:txBody>
      </p:sp>
      <p:sp>
        <p:nvSpPr>
          <p:cNvPr id="49157" name="Rectangle 49156"/>
          <p:cNvSpPr>
            <a:spLocks noChangeArrowheads="1"/>
          </p:cNvSpPr>
          <p:nvPr/>
        </p:nvSpPr>
        <p:spPr bwMode="auto">
          <a:xfrm>
            <a:off x="914400" y="1371600"/>
            <a:ext cx="2514600" cy="6096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sz="2400" b="0" dirty="0">
                <a:solidFill>
                  <a:srgbClr val="000000"/>
                </a:solidFill>
              </a:rPr>
              <a:t>PE Header</a:t>
            </a:r>
          </a:p>
        </p:txBody>
      </p:sp>
      <p:sp>
        <p:nvSpPr>
          <p:cNvPr id="49158" name="Rectangle 49157"/>
          <p:cNvSpPr>
            <a:spLocks noChangeArrowheads="1"/>
          </p:cNvSpPr>
          <p:nvPr/>
        </p:nvSpPr>
        <p:spPr bwMode="auto">
          <a:xfrm>
            <a:off x="914400" y="2057400"/>
            <a:ext cx="2514600" cy="6096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sz="2400" b="0" dirty="0">
                <a:solidFill>
                  <a:srgbClr val="000000"/>
                </a:solidFill>
              </a:rPr>
              <a:t>CLR Header</a:t>
            </a:r>
          </a:p>
        </p:txBody>
      </p:sp>
      <p:sp>
        <p:nvSpPr>
          <p:cNvPr id="49159" name="Rectangle 49158"/>
          <p:cNvSpPr>
            <a:spLocks noChangeArrowheads="1"/>
          </p:cNvSpPr>
          <p:nvPr/>
        </p:nvSpPr>
        <p:spPr bwMode="auto">
          <a:xfrm>
            <a:off x="914400" y="2743200"/>
            <a:ext cx="2514600" cy="6096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sz="2400" b="0" dirty="0" smtClean="0">
                <a:solidFill>
                  <a:srgbClr val="000000"/>
                </a:solidFill>
              </a:rPr>
              <a:t>IL</a:t>
            </a:r>
            <a:endParaRPr lang="en-US" sz="2400" b="0" dirty="0">
              <a:solidFill>
                <a:srgbClr val="000000"/>
              </a:solidFill>
            </a:endParaRPr>
          </a:p>
        </p:txBody>
      </p:sp>
      <p:sp>
        <p:nvSpPr>
          <p:cNvPr id="49160" name="Rectangle 49159"/>
          <p:cNvSpPr>
            <a:spLocks noChangeArrowheads="1"/>
          </p:cNvSpPr>
          <p:nvPr/>
        </p:nvSpPr>
        <p:spPr bwMode="auto">
          <a:xfrm>
            <a:off x="914400" y="3429000"/>
            <a:ext cx="2514600" cy="6096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sz="2400" b="0" dirty="0">
                <a:solidFill>
                  <a:srgbClr val="000000"/>
                </a:solidFill>
              </a:rPr>
              <a:t>Metadata Header</a:t>
            </a:r>
          </a:p>
        </p:txBody>
      </p:sp>
      <p:sp>
        <p:nvSpPr>
          <p:cNvPr id="49162" name="TextBox 49161"/>
          <p:cNvSpPr txBox="1">
            <a:spLocks noChangeArrowheads="1"/>
          </p:cNvSpPr>
          <p:nvPr/>
        </p:nvSpPr>
        <p:spPr bwMode="auto">
          <a:xfrm>
            <a:off x="3276604" y="1371600"/>
            <a:ext cx="4648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Narrow" pitchFamily="34" charset="0"/>
              </a:defRPr>
            </a:lvl1pPr>
            <a:lvl2pPr>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lvl="1" algn="l"/>
            <a:r>
              <a:rPr lang="en-US" sz="2000" b="0" dirty="0" smtClean="0">
                <a:latin typeface="+mn-lt"/>
              </a:rPr>
              <a:t>Info about exe/</a:t>
            </a:r>
            <a:r>
              <a:rPr lang="en-US" sz="2000" b="0" dirty="0" err="1" smtClean="0">
                <a:latin typeface="+mn-lt"/>
              </a:rPr>
              <a:t>dll</a:t>
            </a:r>
            <a:r>
              <a:rPr lang="en-US" sz="2000" b="0" dirty="0" smtClean="0">
                <a:latin typeface="+mn-lt"/>
              </a:rPr>
              <a:t> type</a:t>
            </a:r>
            <a:endParaRPr lang="en-US" sz="2000" b="0" dirty="0">
              <a:latin typeface="+mn-lt"/>
            </a:endParaRPr>
          </a:p>
          <a:p>
            <a:pPr lvl="2">
              <a:buFontTx/>
              <a:buChar char="•"/>
            </a:pPr>
            <a:r>
              <a:rPr lang="en-US" sz="2000" b="0" dirty="0" smtClean="0">
                <a:latin typeface="+mn-lt"/>
              </a:rPr>
              <a:t>Machine type (x86/x64)</a:t>
            </a:r>
          </a:p>
          <a:p>
            <a:pPr lvl="2">
              <a:buFontTx/>
              <a:buChar char="•"/>
            </a:pPr>
            <a:r>
              <a:rPr lang="en-US" sz="2000" b="0" dirty="0" smtClean="0">
                <a:latin typeface="+mn-lt"/>
              </a:rPr>
              <a:t>CUI/GUI?</a:t>
            </a:r>
            <a:endParaRPr lang="en-US" sz="2000" b="0" dirty="0">
              <a:latin typeface="+mn-lt"/>
            </a:endParaRPr>
          </a:p>
          <a:p>
            <a:pPr lvl="2">
              <a:buFontTx/>
              <a:buChar char="•"/>
            </a:pPr>
            <a:r>
              <a:rPr lang="en-US" sz="2000" b="0" dirty="0">
                <a:latin typeface="+mn-lt"/>
              </a:rPr>
              <a:t>T</a:t>
            </a:r>
            <a:r>
              <a:rPr lang="en-US" sz="2000" b="0" dirty="0" smtClean="0">
                <a:latin typeface="+mn-lt"/>
              </a:rPr>
              <a:t>imestamp </a:t>
            </a:r>
            <a:r>
              <a:rPr lang="en-US" sz="2000" b="0" dirty="0">
                <a:latin typeface="+mn-lt"/>
              </a:rPr>
              <a:t>etc.,</a:t>
            </a:r>
          </a:p>
        </p:txBody>
      </p:sp>
      <p:sp>
        <p:nvSpPr>
          <p:cNvPr id="49163" name="TextBox 49162"/>
          <p:cNvSpPr txBox="1">
            <a:spLocks noChangeArrowheads="1"/>
          </p:cNvSpPr>
          <p:nvPr/>
        </p:nvSpPr>
        <p:spPr bwMode="auto">
          <a:xfrm>
            <a:off x="3276604" y="2057400"/>
            <a:ext cx="4724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Narrow" pitchFamily="34" charset="0"/>
              </a:defRPr>
            </a:lvl1pPr>
            <a:lvl2pPr>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lvl="1" algn="l"/>
            <a:r>
              <a:rPr lang="en-US" sz="2000" b="0" dirty="0" smtClean="0">
                <a:latin typeface="+mn-lt"/>
              </a:rPr>
              <a:t>Info used by </a:t>
            </a:r>
            <a:r>
              <a:rPr lang="en-US" sz="2000" b="0" dirty="0">
                <a:latin typeface="+mn-lt"/>
              </a:rPr>
              <a:t>CLR </a:t>
            </a:r>
          </a:p>
          <a:p>
            <a:pPr lvl="2">
              <a:buFontTx/>
              <a:buChar char="•"/>
            </a:pPr>
            <a:r>
              <a:rPr lang="en-US" sz="2000" b="0" dirty="0" smtClean="0">
                <a:latin typeface="+mn-lt"/>
              </a:rPr>
              <a:t>Version </a:t>
            </a:r>
            <a:r>
              <a:rPr lang="en-US" sz="2000" b="0" dirty="0">
                <a:latin typeface="+mn-lt"/>
              </a:rPr>
              <a:t>of CLR required</a:t>
            </a:r>
          </a:p>
          <a:p>
            <a:pPr lvl="2">
              <a:buFontTx/>
              <a:buChar char="•"/>
            </a:pPr>
            <a:r>
              <a:rPr lang="en-US" sz="2000" b="0" dirty="0" err="1" smtClean="0">
                <a:latin typeface="+mn-lt"/>
              </a:rPr>
              <a:t>MetaDataToken</a:t>
            </a:r>
            <a:r>
              <a:rPr lang="en-US" sz="2000" b="0" dirty="0" smtClean="0">
                <a:latin typeface="+mn-lt"/>
              </a:rPr>
              <a:t> </a:t>
            </a:r>
            <a:r>
              <a:rPr lang="en-US" sz="2000" b="0" dirty="0">
                <a:latin typeface="+mn-lt"/>
              </a:rPr>
              <a:t>of entry </a:t>
            </a:r>
            <a:r>
              <a:rPr lang="en-US" sz="2000" b="0" dirty="0" smtClean="0">
                <a:latin typeface="+mn-lt"/>
              </a:rPr>
              <a:t>Method</a:t>
            </a:r>
          </a:p>
          <a:p>
            <a:pPr lvl="2">
              <a:buFontTx/>
              <a:buChar char="•"/>
            </a:pPr>
            <a:r>
              <a:rPr lang="en-US" sz="2000" b="0" dirty="0" smtClean="0">
                <a:latin typeface="+mn-lt"/>
              </a:rPr>
              <a:t>Location </a:t>
            </a:r>
            <a:r>
              <a:rPr lang="en-US" sz="2000" b="0" dirty="0">
                <a:latin typeface="+mn-lt"/>
              </a:rPr>
              <a:t>and size of metadata, Resources etc.,</a:t>
            </a:r>
          </a:p>
        </p:txBody>
      </p:sp>
      <p:sp>
        <p:nvSpPr>
          <p:cNvPr id="49164" name="TextBox 49163"/>
          <p:cNvSpPr txBox="1">
            <a:spLocks noChangeArrowheads="1"/>
          </p:cNvSpPr>
          <p:nvPr/>
        </p:nvSpPr>
        <p:spPr bwMode="auto">
          <a:xfrm>
            <a:off x="3733804" y="2743200"/>
            <a:ext cx="47085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smtClean="0">
                <a:latin typeface="+mn-lt"/>
              </a:rPr>
              <a:t>Code produced @ compile time</a:t>
            </a:r>
            <a:endParaRPr lang="en-US" sz="2000" b="0" dirty="0">
              <a:latin typeface="+mn-lt"/>
            </a:endParaRPr>
          </a:p>
          <a:p>
            <a:pPr lvl="1">
              <a:buFontTx/>
              <a:buChar char="•"/>
            </a:pPr>
            <a:r>
              <a:rPr lang="en-US" sz="2000" b="0" dirty="0" smtClean="0">
                <a:latin typeface="+mn-lt"/>
              </a:rPr>
              <a:t>IL is a higher-level, CPU independent language</a:t>
            </a:r>
            <a:endParaRPr lang="en-US" sz="2000" b="0" dirty="0">
              <a:latin typeface="+mn-lt"/>
            </a:endParaRPr>
          </a:p>
        </p:txBody>
      </p:sp>
      <p:sp>
        <p:nvSpPr>
          <p:cNvPr id="49165" name="TextBox 49164"/>
          <p:cNvSpPr txBox="1">
            <a:spLocks noChangeArrowheads="1"/>
          </p:cNvSpPr>
          <p:nvPr/>
        </p:nvSpPr>
        <p:spPr bwMode="auto">
          <a:xfrm>
            <a:off x="3733804" y="3429000"/>
            <a:ext cx="449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b="0" dirty="0" smtClean="0">
                <a:latin typeface="+mn-lt"/>
              </a:rPr>
              <a:t>Contains </a:t>
            </a:r>
            <a:r>
              <a:rPr lang="en-US" b="0" dirty="0">
                <a:latin typeface="+mn-lt"/>
              </a:rPr>
              <a:t>version of the assembly</a:t>
            </a:r>
          </a:p>
          <a:p>
            <a:pPr lvl="1">
              <a:buFontTx/>
              <a:buChar char="•"/>
            </a:pPr>
            <a:r>
              <a:rPr lang="en-US" b="0" dirty="0" smtClean="0">
                <a:latin typeface="+mn-lt"/>
              </a:rPr>
              <a:t>Flags </a:t>
            </a:r>
            <a:r>
              <a:rPr lang="en-US" b="0" dirty="0">
                <a:latin typeface="+mn-lt"/>
              </a:rPr>
              <a:t>and headers </a:t>
            </a:r>
            <a:r>
              <a:rPr lang="en-US" b="0" dirty="0" smtClean="0">
                <a:latin typeface="+mn-lt"/>
              </a:rPr>
              <a:t>that describe location, length </a:t>
            </a:r>
            <a:r>
              <a:rPr lang="en-US" b="0" dirty="0">
                <a:latin typeface="+mn-lt"/>
              </a:rPr>
              <a:t>of tables </a:t>
            </a:r>
            <a:r>
              <a:rPr lang="en-US" b="0" dirty="0" smtClean="0">
                <a:latin typeface="+mn-lt"/>
              </a:rPr>
              <a:t>&amp; </a:t>
            </a:r>
            <a:r>
              <a:rPr lang="en-US" b="0" dirty="0">
                <a:latin typeface="+mn-lt"/>
              </a:rPr>
              <a:t>heaps within </a:t>
            </a:r>
            <a:r>
              <a:rPr lang="en-US" b="0" dirty="0" smtClean="0">
                <a:latin typeface="+mn-lt"/>
              </a:rPr>
              <a:t>metadata</a:t>
            </a:r>
            <a:endParaRPr lang="en-US" b="0" dirty="0">
              <a:latin typeface="+mn-lt"/>
            </a:endParaRPr>
          </a:p>
        </p:txBody>
      </p:sp>
      <p:sp>
        <p:nvSpPr>
          <p:cNvPr id="5133" name="Text Box 14"/>
          <p:cNvSpPr txBox="1">
            <a:spLocks noChangeArrowheads="1"/>
          </p:cNvSpPr>
          <p:nvPr/>
        </p:nvSpPr>
        <p:spPr bwMode="auto">
          <a:xfrm>
            <a:off x="3581400" y="14478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spcBef>
                <a:spcPct val="50000"/>
              </a:spcBef>
            </a:pPr>
            <a:endParaRPr lang="en-US" b="0">
              <a:latin typeface="Tahoma" charset="0"/>
            </a:endParaRPr>
          </a:p>
        </p:txBody>
      </p:sp>
      <p:sp>
        <p:nvSpPr>
          <p:cNvPr id="5135" name="Rectangle 16"/>
          <p:cNvSpPr>
            <a:spLocks noGrp="1" noChangeArrowheads="1"/>
          </p:cNvSpPr>
          <p:nvPr>
            <p:ph type="title"/>
          </p:nvPr>
        </p:nvSpPr>
        <p:spPr/>
        <p:txBody>
          <a:bodyPr/>
          <a:lstStyle/>
          <a:p>
            <a:r>
              <a:rPr lang="en-US" dirty="0" smtClean="0"/>
              <a:t>Portable Executable Layout (EXE/DLL)</a:t>
            </a:r>
          </a:p>
        </p:txBody>
      </p:sp>
    </p:spTree>
    <p:extLst>
      <p:ext uri="{BB962C8B-B14F-4D97-AF65-F5344CB8AC3E}">
        <p14:creationId xmlns:p14="http://schemas.microsoft.com/office/powerpoint/2010/main" val="2196692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1000" fill="hold"/>
                                        <p:tgtEl>
                                          <p:spTgt spid="49157"/>
                                        </p:tgtEl>
                                        <p:attrNameLst>
                                          <p:attrName>fillcolor</p:attrName>
                                        </p:attrNameLst>
                                      </p:cBhvr>
                                      <p:to>
                                        <a:srgbClr val="808000"/>
                                      </p:to>
                                    </p:animClr>
                                    <p:set>
                                      <p:cBhvr>
                                        <p:cTn id="7" dur="1000" fill="hold"/>
                                        <p:tgtEl>
                                          <p:spTgt spid="49157"/>
                                        </p:tgtEl>
                                        <p:attrNameLst>
                                          <p:attrName>fill.type</p:attrName>
                                        </p:attrNameLst>
                                      </p:cBhvr>
                                      <p:to>
                                        <p:strVal val="solid"/>
                                      </p:to>
                                    </p:set>
                                    <p:set>
                                      <p:cBhvr>
                                        <p:cTn id="8" dur="1000" fill="hold"/>
                                        <p:tgtEl>
                                          <p:spTgt spid="49157"/>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500" fill="hold"/>
                                        <p:tgtEl>
                                          <p:spTgt spid="49157">
                                            <p:txEl>
                                              <p:charRg st="4294967295" end="4294967295"/>
                                            </p:txEl>
                                          </p:spTgt>
                                        </p:tgtEl>
                                        <p:attrNameLst>
                                          <p:attrName>style.color</p:attrName>
                                        </p:attrNameLst>
                                      </p:cBhvr>
                                      <p:to>
                                        <a:schemeClr val="tx1"/>
                                      </p:to>
                                    </p:animClr>
                                  </p:childTnLst>
                                </p:cTn>
                              </p:par>
                              <p:par>
                                <p:cTn id="11" presetID="3" presetClass="entr" presetSubtype="10" fill="hold" grpId="0" nodeType="withEffect">
                                  <p:stCondLst>
                                    <p:cond delay="0"/>
                                  </p:stCondLst>
                                  <p:childTnLst>
                                    <p:set>
                                      <p:cBhvr>
                                        <p:cTn id="12" dur="1" fill="hold">
                                          <p:stCondLst>
                                            <p:cond delay="0"/>
                                          </p:stCondLst>
                                        </p:cTn>
                                        <p:tgtEl>
                                          <p:spTgt spid="49162"/>
                                        </p:tgtEl>
                                        <p:attrNameLst>
                                          <p:attrName>style.visibility</p:attrName>
                                        </p:attrNameLst>
                                      </p:cBhvr>
                                      <p:to>
                                        <p:strVal val="visible"/>
                                      </p:to>
                                    </p:set>
                                    <p:animEffect transition="in" filter="blinds(horizontal)">
                                      <p:cBhvr>
                                        <p:cTn id="13" dur="500"/>
                                        <p:tgtEl>
                                          <p:spTgt spid="4916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grpId="1" nodeType="clickEffect">
                                  <p:stCondLst>
                                    <p:cond delay="0"/>
                                  </p:stCondLst>
                                  <p:childTnLst>
                                    <p:animEffect transition="out" filter="blinds(horizontal)">
                                      <p:cBhvr>
                                        <p:cTn id="17" dur="500"/>
                                        <p:tgtEl>
                                          <p:spTgt spid="49162"/>
                                        </p:tgtEl>
                                      </p:cBhvr>
                                    </p:animEffect>
                                    <p:set>
                                      <p:cBhvr>
                                        <p:cTn id="18" dur="1" fill="hold">
                                          <p:stCondLst>
                                            <p:cond delay="499"/>
                                          </p:stCondLst>
                                        </p:cTn>
                                        <p:tgtEl>
                                          <p:spTgt spid="49162"/>
                                        </p:tgtEl>
                                        <p:attrNameLst>
                                          <p:attrName>style.visibility</p:attrName>
                                        </p:attrNameLst>
                                      </p:cBhvr>
                                      <p:to>
                                        <p:strVal val="hidden"/>
                                      </p:to>
                                    </p:set>
                                  </p:childTnLst>
                                </p:cTn>
                              </p:par>
                              <p:par>
                                <p:cTn id="19" presetID="1" presetClass="emph" presetSubtype="2" fill="hold" nodeType="withEffect">
                                  <p:stCondLst>
                                    <p:cond delay="0"/>
                                  </p:stCondLst>
                                  <p:childTnLst>
                                    <p:animClr clrSpc="rgb" dir="cw">
                                      <p:cBhvr>
                                        <p:cTn id="20" dur="1000" fill="hold"/>
                                        <p:tgtEl>
                                          <p:spTgt spid="49157"/>
                                        </p:tgtEl>
                                        <p:attrNameLst>
                                          <p:attrName>fillcolor</p:attrName>
                                        </p:attrNameLst>
                                      </p:cBhvr>
                                      <p:to>
                                        <a:schemeClr val="bg1"/>
                                      </p:to>
                                    </p:animClr>
                                    <p:set>
                                      <p:cBhvr>
                                        <p:cTn id="21" dur="1000" fill="hold"/>
                                        <p:tgtEl>
                                          <p:spTgt spid="49157"/>
                                        </p:tgtEl>
                                        <p:attrNameLst>
                                          <p:attrName>fill.type</p:attrName>
                                        </p:attrNameLst>
                                      </p:cBhvr>
                                      <p:to>
                                        <p:strVal val="solid"/>
                                      </p:to>
                                    </p:set>
                                    <p:set>
                                      <p:cBhvr>
                                        <p:cTn id="22" dur="1000" fill="hold"/>
                                        <p:tgtEl>
                                          <p:spTgt spid="49157"/>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1000" fill="hold"/>
                                        <p:tgtEl>
                                          <p:spTgt spid="49158"/>
                                        </p:tgtEl>
                                        <p:attrNameLst>
                                          <p:attrName>fillcolor</p:attrName>
                                        </p:attrNameLst>
                                      </p:cBhvr>
                                      <p:to>
                                        <a:srgbClr val="808000"/>
                                      </p:to>
                                    </p:animClr>
                                    <p:set>
                                      <p:cBhvr>
                                        <p:cTn id="25" dur="1000" fill="hold"/>
                                        <p:tgtEl>
                                          <p:spTgt spid="49158"/>
                                        </p:tgtEl>
                                        <p:attrNameLst>
                                          <p:attrName>fill.type</p:attrName>
                                        </p:attrNameLst>
                                      </p:cBhvr>
                                      <p:to>
                                        <p:strVal val="solid"/>
                                      </p:to>
                                    </p:set>
                                    <p:set>
                                      <p:cBhvr>
                                        <p:cTn id="26" dur="1000" fill="hold"/>
                                        <p:tgtEl>
                                          <p:spTgt spid="49158"/>
                                        </p:tgtEl>
                                        <p:attrNameLst>
                                          <p:attrName>fill.on</p:attrName>
                                        </p:attrNameLst>
                                      </p:cBhvr>
                                      <p:to>
                                        <p:strVal val="true"/>
                                      </p:to>
                                    </p:set>
                                  </p:childTnLst>
                                </p:cTn>
                              </p:par>
                              <p:par>
                                <p:cTn id="27" presetID="3" presetClass="emph" presetSubtype="2" fill="hold" grpId="0" nodeType="withEffect">
                                  <p:stCondLst>
                                    <p:cond delay="0"/>
                                  </p:stCondLst>
                                  <p:childTnLst>
                                    <p:animClr clrSpc="rgb" dir="cw">
                                      <p:cBhvr override="childStyle">
                                        <p:cTn id="28" dur="500" fill="hold"/>
                                        <p:tgtEl>
                                          <p:spTgt spid="49158">
                                            <p:txEl>
                                              <p:charRg st="4294967295" end="4294967295"/>
                                            </p:txEl>
                                          </p:spTgt>
                                        </p:tgtEl>
                                        <p:attrNameLst>
                                          <p:attrName>style.color</p:attrName>
                                        </p:attrNameLst>
                                      </p:cBhvr>
                                      <p:to>
                                        <a:schemeClr val="tx1"/>
                                      </p:to>
                                    </p:animClr>
                                  </p:childTnLst>
                                </p:cTn>
                              </p:par>
                              <p:par>
                                <p:cTn id="29" presetID="3" presetClass="entr" presetSubtype="10" fill="hold" grpId="0" nodeType="withEffect">
                                  <p:stCondLst>
                                    <p:cond delay="0"/>
                                  </p:stCondLst>
                                  <p:childTnLst>
                                    <p:set>
                                      <p:cBhvr>
                                        <p:cTn id="30" dur="1" fill="hold">
                                          <p:stCondLst>
                                            <p:cond delay="0"/>
                                          </p:stCondLst>
                                        </p:cTn>
                                        <p:tgtEl>
                                          <p:spTgt spid="49163"/>
                                        </p:tgtEl>
                                        <p:attrNameLst>
                                          <p:attrName>style.visibility</p:attrName>
                                        </p:attrNameLst>
                                      </p:cBhvr>
                                      <p:to>
                                        <p:strVal val="visible"/>
                                      </p:to>
                                    </p:set>
                                    <p:animEffect transition="in" filter="blinds(horizontal)">
                                      <p:cBhvr>
                                        <p:cTn id="31" dur="500"/>
                                        <p:tgtEl>
                                          <p:spTgt spid="4916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mph" presetSubtype="2" fill="hold" nodeType="clickEffect">
                                  <p:stCondLst>
                                    <p:cond delay="0"/>
                                  </p:stCondLst>
                                  <p:childTnLst>
                                    <p:animClr clrSpc="rgb" dir="cw">
                                      <p:cBhvr>
                                        <p:cTn id="35" dur="1000" fill="hold"/>
                                        <p:tgtEl>
                                          <p:spTgt spid="49158"/>
                                        </p:tgtEl>
                                        <p:attrNameLst>
                                          <p:attrName>fillcolor</p:attrName>
                                        </p:attrNameLst>
                                      </p:cBhvr>
                                      <p:to>
                                        <a:schemeClr val="bg1"/>
                                      </p:to>
                                    </p:animClr>
                                    <p:set>
                                      <p:cBhvr>
                                        <p:cTn id="36" dur="1000" fill="hold"/>
                                        <p:tgtEl>
                                          <p:spTgt spid="49158"/>
                                        </p:tgtEl>
                                        <p:attrNameLst>
                                          <p:attrName>fill.type</p:attrName>
                                        </p:attrNameLst>
                                      </p:cBhvr>
                                      <p:to>
                                        <p:strVal val="solid"/>
                                      </p:to>
                                    </p:set>
                                    <p:set>
                                      <p:cBhvr>
                                        <p:cTn id="37" dur="1000" fill="hold"/>
                                        <p:tgtEl>
                                          <p:spTgt spid="49158"/>
                                        </p:tgtEl>
                                        <p:attrNameLst>
                                          <p:attrName>fill.on</p:attrName>
                                        </p:attrNameLst>
                                      </p:cBhvr>
                                      <p:to>
                                        <p:strVal val="true"/>
                                      </p:to>
                                    </p:set>
                                  </p:childTnLst>
                                </p:cTn>
                              </p:par>
                              <p:par>
                                <p:cTn id="38" presetID="3" presetClass="exit" presetSubtype="10" fill="hold" grpId="1" nodeType="withEffect">
                                  <p:stCondLst>
                                    <p:cond delay="0"/>
                                  </p:stCondLst>
                                  <p:childTnLst>
                                    <p:animEffect transition="out" filter="blinds(horizontal)">
                                      <p:cBhvr>
                                        <p:cTn id="39" dur="500"/>
                                        <p:tgtEl>
                                          <p:spTgt spid="49163"/>
                                        </p:tgtEl>
                                      </p:cBhvr>
                                    </p:animEffect>
                                    <p:set>
                                      <p:cBhvr>
                                        <p:cTn id="40" dur="1" fill="hold">
                                          <p:stCondLst>
                                            <p:cond delay="499"/>
                                          </p:stCondLst>
                                        </p:cTn>
                                        <p:tgtEl>
                                          <p:spTgt spid="49163"/>
                                        </p:tgtEl>
                                        <p:attrNameLst>
                                          <p:attrName>style.visibility</p:attrName>
                                        </p:attrNameLst>
                                      </p:cBhvr>
                                      <p:to>
                                        <p:strVal val="hidden"/>
                                      </p:to>
                                    </p:set>
                                  </p:childTnLst>
                                </p:cTn>
                              </p:par>
                              <p:par>
                                <p:cTn id="41" presetID="1" presetClass="emph" presetSubtype="2" fill="hold" nodeType="withEffect">
                                  <p:stCondLst>
                                    <p:cond delay="0"/>
                                  </p:stCondLst>
                                  <p:childTnLst>
                                    <p:animClr clrSpc="rgb" dir="cw">
                                      <p:cBhvr>
                                        <p:cTn id="42" dur="1000" fill="hold"/>
                                        <p:tgtEl>
                                          <p:spTgt spid="49159"/>
                                        </p:tgtEl>
                                        <p:attrNameLst>
                                          <p:attrName>fillcolor</p:attrName>
                                        </p:attrNameLst>
                                      </p:cBhvr>
                                      <p:to>
                                        <a:srgbClr val="808000"/>
                                      </p:to>
                                    </p:animClr>
                                    <p:set>
                                      <p:cBhvr>
                                        <p:cTn id="43" dur="1000" fill="hold"/>
                                        <p:tgtEl>
                                          <p:spTgt spid="49159"/>
                                        </p:tgtEl>
                                        <p:attrNameLst>
                                          <p:attrName>fill.type</p:attrName>
                                        </p:attrNameLst>
                                      </p:cBhvr>
                                      <p:to>
                                        <p:strVal val="solid"/>
                                      </p:to>
                                    </p:set>
                                    <p:set>
                                      <p:cBhvr>
                                        <p:cTn id="44" dur="1000" fill="hold"/>
                                        <p:tgtEl>
                                          <p:spTgt spid="49159"/>
                                        </p:tgtEl>
                                        <p:attrNameLst>
                                          <p:attrName>fill.on</p:attrName>
                                        </p:attrNameLst>
                                      </p:cBhvr>
                                      <p:to>
                                        <p:strVal val="true"/>
                                      </p:to>
                                    </p:set>
                                  </p:childTnLst>
                                </p:cTn>
                              </p:par>
                              <p:par>
                                <p:cTn id="45" presetID="3" presetClass="emph" presetSubtype="2" fill="hold" grpId="0" nodeType="withEffect">
                                  <p:stCondLst>
                                    <p:cond delay="0"/>
                                  </p:stCondLst>
                                  <p:childTnLst>
                                    <p:animClr clrSpc="rgb" dir="cw">
                                      <p:cBhvr override="childStyle">
                                        <p:cTn id="46" dur="500" fill="hold"/>
                                        <p:tgtEl>
                                          <p:spTgt spid="49159">
                                            <p:txEl>
                                              <p:charRg st="4294967295" end="4294967295"/>
                                            </p:txEl>
                                          </p:spTgt>
                                        </p:tgtEl>
                                        <p:attrNameLst>
                                          <p:attrName>style.color</p:attrName>
                                        </p:attrNameLst>
                                      </p:cBhvr>
                                      <p:to>
                                        <a:schemeClr val="tx1"/>
                                      </p:to>
                                    </p:animClr>
                                  </p:childTnLst>
                                </p:cTn>
                              </p:par>
                              <p:par>
                                <p:cTn id="47" presetID="3" presetClass="entr" presetSubtype="10" fill="hold" grpId="0" nodeType="withEffect">
                                  <p:stCondLst>
                                    <p:cond delay="0"/>
                                  </p:stCondLst>
                                  <p:childTnLst>
                                    <p:set>
                                      <p:cBhvr>
                                        <p:cTn id="48" dur="1" fill="hold">
                                          <p:stCondLst>
                                            <p:cond delay="0"/>
                                          </p:stCondLst>
                                        </p:cTn>
                                        <p:tgtEl>
                                          <p:spTgt spid="49164"/>
                                        </p:tgtEl>
                                        <p:attrNameLst>
                                          <p:attrName>style.visibility</p:attrName>
                                        </p:attrNameLst>
                                      </p:cBhvr>
                                      <p:to>
                                        <p:strVal val="visible"/>
                                      </p:to>
                                    </p:set>
                                    <p:animEffect transition="in" filter="blinds(horizontal)">
                                      <p:cBhvr>
                                        <p:cTn id="49" dur="500"/>
                                        <p:tgtEl>
                                          <p:spTgt spid="4916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mph" presetSubtype="2" fill="hold" nodeType="clickEffect">
                                  <p:stCondLst>
                                    <p:cond delay="0"/>
                                  </p:stCondLst>
                                  <p:childTnLst>
                                    <p:animClr clrSpc="rgb" dir="cw">
                                      <p:cBhvr>
                                        <p:cTn id="53" dur="1000" fill="hold"/>
                                        <p:tgtEl>
                                          <p:spTgt spid="49159"/>
                                        </p:tgtEl>
                                        <p:attrNameLst>
                                          <p:attrName>fillcolor</p:attrName>
                                        </p:attrNameLst>
                                      </p:cBhvr>
                                      <p:to>
                                        <a:schemeClr val="bg1"/>
                                      </p:to>
                                    </p:animClr>
                                    <p:set>
                                      <p:cBhvr>
                                        <p:cTn id="54" dur="1000" fill="hold"/>
                                        <p:tgtEl>
                                          <p:spTgt spid="49159"/>
                                        </p:tgtEl>
                                        <p:attrNameLst>
                                          <p:attrName>fill.type</p:attrName>
                                        </p:attrNameLst>
                                      </p:cBhvr>
                                      <p:to>
                                        <p:strVal val="solid"/>
                                      </p:to>
                                    </p:set>
                                    <p:set>
                                      <p:cBhvr>
                                        <p:cTn id="55" dur="1000" fill="hold"/>
                                        <p:tgtEl>
                                          <p:spTgt spid="49159"/>
                                        </p:tgtEl>
                                        <p:attrNameLst>
                                          <p:attrName>fill.on</p:attrName>
                                        </p:attrNameLst>
                                      </p:cBhvr>
                                      <p:to>
                                        <p:strVal val="true"/>
                                      </p:to>
                                    </p:set>
                                  </p:childTnLst>
                                </p:cTn>
                              </p:par>
                              <p:par>
                                <p:cTn id="56" presetID="3" presetClass="exit" presetSubtype="10" fill="hold" grpId="1" nodeType="withEffect">
                                  <p:stCondLst>
                                    <p:cond delay="0"/>
                                  </p:stCondLst>
                                  <p:childTnLst>
                                    <p:animEffect transition="out" filter="blinds(horizontal)">
                                      <p:cBhvr>
                                        <p:cTn id="57" dur="500"/>
                                        <p:tgtEl>
                                          <p:spTgt spid="49164"/>
                                        </p:tgtEl>
                                      </p:cBhvr>
                                    </p:animEffect>
                                    <p:set>
                                      <p:cBhvr>
                                        <p:cTn id="58" dur="1" fill="hold">
                                          <p:stCondLst>
                                            <p:cond delay="499"/>
                                          </p:stCondLst>
                                        </p:cTn>
                                        <p:tgtEl>
                                          <p:spTgt spid="49164"/>
                                        </p:tgtEl>
                                        <p:attrNameLst>
                                          <p:attrName>style.visibility</p:attrName>
                                        </p:attrNameLst>
                                      </p:cBhvr>
                                      <p:to>
                                        <p:strVal val="hidden"/>
                                      </p:to>
                                    </p:set>
                                  </p:childTnLst>
                                </p:cTn>
                              </p:par>
                              <p:par>
                                <p:cTn id="59" presetID="1" presetClass="emph" presetSubtype="2" fill="hold" nodeType="withEffect">
                                  <p:stCondLst>
                                    <p:cond delay="0"/>
                                  </p:stCondLst>
                                  <p:childTnLst>
                                    <p:animClr clrSpc="rgb" dir="cw">
                                      <p:cBhvr>
                                        <p:cTn id="60" dur="1000" fill="hold"/>
                                        <p:tgtEl>
                                          <p:spTgt spid="49160"/>
                                        </p:tgtEl>
                                        <p:attrNameLst>
                                          <p:attrName>fillcolor</p:attrName>
                                        </p:attrNameLst>
                                      </p:cBhvr>
                                      <p:to>
                                        <a:srgbClr val="808000"/>
                                      </p:to>
                                    </p:animClr>
                                    <p:set>
                                      <p:cBhvr>
                                        <p:cTn id="61" dur="1000" fill="hold"/>
                                        <p:tgtEl>
                                          <p:spTgt spid="49160"/>
                                        </p:tgtEl>
                                        <p:attrNameLst>
                                          <p:attrName>fill.type</p:attrName>
                                        </p:attrNameLst>
                                      </p:cBhvr>
                                      <p:to>
                                        <p:strVal val="solid"/>
                                      </p:to>
                                    </p:set>
                                    <p:set>
                                      <p:cBhvr>
                                        <p:cTn id="62" dur="1000" fill="hold"/>
                                        <p:tgtEl>
                                          <p:spTgt spid="49160"/>
                                        </p:tgtEl>
                                        <p:attrNameLst>
                                          <p:attrName>fill.on</p:attrName>
                                        </p:attrNameLst>
                                      </p:cBhvr>
                                      <p:to>
                                        <p:strVal val="true"/>
                                      </p:to>
                                    </p:set>
                                  </p:childTnLst>
                                </p:cTn>
                              </p:par>
                              <p:par>
                                <p:cTn id="63" presetID="3" presetClass="emph" presetSubtype="2" fill="hold" grpId="0" nodeType="withEffect">
                                  <p:stCondLst>
                                    <p:cond delay="0"/>
                                  </p:stCondLst>
                                  <p:childTnLst>
                                    <p:animClr clrSpc="rgb" dir="cw">
                                      <p:cBhvr override="childStyle">
                                        <p:cTn id="64" dur="500" fill="hold"/>
                                        <p:tgtEl>
                                          <p:spTgt spid="49160">
                                            <p:txEl>
                                              <p:charRg st="4294967295" end="4294967295"/>
                                            </p:txEl>
                                          </p:spTgt>
                                        </p:tgtEl>
                                        <p:attrNameLst>
                                          <p:attrName>style.color</p:attrName>
                                        </p:attrNameLst>
                                      </p:cBhvr>
                                      <p:to>
                                        <a:schemeClr val="tx1"/>
                                      </p:to>
                                    </p:animClr>
                                  </p:childTnLst>
                                </p:cTn>
                              </p:par>
                              <p:par>
                                <p:cTn id="65" presetID="3" presetClass="entr" presetSubtype="10" fill="hold" grpId="0" nodeType="withEffect">
                                  <p:stCondLst>
                                    <p:cond delay="0"/>
                                  </p:stCondLst>
                                  <p:childTnLst>
                                    <p:set>
                                      <p:cBhvr>
                                        <p:cTn id="66" dur="1" fill="hold">
                                          <p:stCondLst>
                                            <p:cond delay="0"/>
                                          </p:stCondLst>
                                        </p:cTn>
                                        <p:tgtEl>
                                          <p:spTgt spid="49165"/>
                                        </p:tgtEl>
                                        <p:attrNameLst>
                                          <p:attrName>style.visibility</p:attrName>
                                        </p:attrNameLst>
                                      </p:cBhvr>
                                      <p:to>
                                        <p:strVal val="visible"/>
                                      </p:to>
                                    </p:set>
                                    <p:animEffect transition="in" filter="blinds(horizontal)">
                                      <p:cBhvr>
                                        <p:cTn id="67" dur="500"/>
                                        <p:tgtEl>
                                          <p:spTgt spid="4916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mph" presetSubtype="2" fill="hold" nodeType="clickEffect">
                                  <p:stCondLst>
                                    <p:cond delay="0"/>
                                  </p:stCondLst>
                                  <p:childTnLst>
                                    <p:animClr clrSpc="rgb" dir="cw">
                                      <p:cBhvr>
                                        <p:cTn id="71" dur="1000" fill="hold"/>
                                        <p:tgtEl>
                                          <p:spTgt spid="49160"/>
                                        </p:tgtEl>
                                        <p:attrNameLst>
                                          <p:attrName>fillcolor</p:attrName>
                                        </p:attrNameLst>
                                      </p:cBhvr>
                                      <p:to>
                                        <a:schemeClr val="bg1"/>
                                      </p:to>
                                    </p:animClr>
                                    <p:set>
                                      <p:cBhvr>
                                        <p:cTn id="72" dur="1000" fill="hold"/>
                                        <p:tgtEl>
                                          <p:spTgt spid="49160"/>
                                        </p:tgtEl>
                                        <p:attrNameLst>
                                          <p:attrName>fill.type</p:attrName>
                                        </p:attrNameLst>
                                      </p:cBhvr>
                                      <p:to>
                                        <p:strVal val="solid"/>
                                      </p:to>
                                    </p:set>
                                    <p:set>
                                      <p:cBhvr>
                                        <p:cTn id="73" dur="1000" fill="hold"/>
                                        <p:tgtEl>
                                          <p:spTgt spid="49160"/>
                                        </p:tgtEl>
                                        <p:attrNameLst>
                                          <p:attrName>fill.on</p:attrName>
                                        </p:attrNameLst>
                                      </p:cBhvr>
                                      <p:to>
                                        <p:strVal val="true"/>
                                      </p:to>
                                    </p:set>
                                  </p:childTnLst>
                                </p:cTn>
                              </p:par>
                              <p:par>
                                <p:cTn id="74" presetID="3" presetClass="exit" presetSubtype="10" fill="hold" grpId="1" nodeType="withEffect">
                                  <p:stCondLst>
                                    <p:cond delay="0"/>
                                  </p:stCondLst>
                                  <p:childTnLst>
                                    <p:animEffect transition="out" filter="blinds(horizontal)">
                                      <p:cBhvr>
                                        <p:cTn id="75" dur="500"/>
                                        <p:tgtEl>
                                          <p:spTgt spid="49165"/>
                                        </p:tgtEl>
                                      </p:cBhvr>
                                    </p:animEffect>
                                    <p:set>
                                      <p:cBhvr>
                                        <p:cTn id="76" dur="1" fill="hold">
                                          <p:stCondLst>
                                            <p:cond delay="499"/>
                                          </p:stCondLst>
                                        </p:cTn>
                                        <p:tgtEl>
                                          <p:spTgt spid="49165"/>
                                        </p:tgtEl>
                                        <p:attrNameLst>
                                          <p:attrName>style.visibility</p:attrName>
                                        </p:attrNameLst>
                                      </p:cBhvr>
                                      <p:to>
                                        <p:strVal val="hidden"/>
                                      </p:to>
                                    </p:set>
                                  </p:childTnLst>
                                </p:cTn>
                              </p:par>
                              <p:par>
                                <p:cTn id="77" presetID="1" presetClass="emph" presetSubtype="2" fill="hold" nodeType="withEffect">
                                  <p:stCondLst>
                                    <p:cond delay="0"/>
                                  </p:stCondLst>
                                  <p:childTnLst>
                                    <p:animClr clrSpc="rgb" dir="cw">
                                      <p:cBhvr>
                                        <p:cTn id="78" dur="1000" fill="hold"/>
                                        <p:tgtEl>
                                          <p:spTgt spid="49161"/>
                                        </p:tgtEl>
                                        <p:attrNameLst>
                                          <p:attrName>fillcolor</p:attrName>
                                        </p:attrNameLst>
                                      </p:cBhvr>
                                      <p:to>
                                        <a:srgbClr val="808000"/>
                                      </p:to>
                                    </p:animClr>
                                    <p:set>
                                      <p:cBhvr>
                                        <p:cTn id="79" dur="1000" fill="hold"/>
                                        <p:tgtEl>
                                          <p:spTgt spid="49161"/>
                                        </p:tgtEl>
                                        <p:attrNameLst>
                                          <p:attrName>fill.type</p:attrName>
                                        </p:attrNameLst>
                                      </p:cBhvr>
                                      <p:to>
                                        <p:strVal val="solid"/>
                                      </p:to>
                                    </p:set>
                                    <p:set>
                                      <p:cBhvr>
                                        <p:cTn id="80" dur="1000" fill="hold"/>
                                        <p:tgtEl>
                                          <p:spTgt spid="49161"/>
                                        </p:tgtEl>
                                        <p:attrNameLst>
                                          <p:attrName>fill.on</p:attrName>
                                        </p:attrNameLst>
                                      </p:cBhvr>
                                      <p:to>
                                        <p:strVal val="true"/>
                                      </p:to>
                                    </p:set>
                                  </p:childTnLst>
                                </p:cTn>
                              </p:par>
                              <p:par>
                                <p:cTn id="81" presetID="3" presetClass="emph" presetSubtype="2" fill="hold" grpId="0" nodeType="withEffect">
                                  <p:stCondLst>
                                    <p:cond delay="0"/>
                                  </p:stCondLst>
                                  <p:childTnLst>
                                    <p:animClr clrSpc="rgb" dir="cw">
                                      <p:cBhvr override="childStyle">
                                        <p:cTn id="82" dur="500" fill="hold"/>
                                        <p:tgtEl>
                                          <p:spTgt spid="49161">
                                            <p:txEl>
                                              <p:charRg st="4294967295" end="4294967295"/>
                                            </p:txEl>
                                          </p:spTgt>
                                        </p:tgtEl>
                                        <p:attrNameLst>
                                          <p:attrName>style.color</p:attrName>
                                        </p:attrNameLst>
                                      </p:cBhvr>
                                      <p:to>
                                        <a:schemeClr val="tx1"/>
                                      </p:to>
                                    </p:animClr>
                                  </p:childTnLst>
                                </p:cTn>
                              </p:par>
                              <p:par>
                                <p:cTn id="83" presetID="3" presetClass="entr" presetSubtype="10" fill="hold" grpId="0" nodeType="withEffect">
                                  <p:stCondLst>
                                    <p:cond delay="0"/>
                                  </p:stCondLst>
                                  <p:childTnLst>
                                    <p:set>
                                      <p:cBhvr>
                                        <p:cTn id="84" dur="1" fill="hold">
                                          <p:stCondLst>
                                            <p:cond delay="0"/>
                                          </p:stCondLst>
                                        </p:cTn>
                                        <p:tgtEl>
                                          <p:spTgt spid="49155"/>
                                        </p:tgtEl>
                                        <p:attrNameLst>
                                          <p:attrName>style.visibility</p:attrName>
                                        </p:attrNameLst>
                                      </p:cBhvr>
                                      <p:to>
                                        <p:strVal val="visible"/>
                                      </p:to>
                                    </p:set>
                                    <p:animEffect transition="in" filter="blinds(horizontal)">
                                      <p:cBhvr>
                                        <p:cTn id="85" dur="500"/>
                                        <p:tgtEl>
                                          <p:spTgt spid="49155"/>
                                        </p:tgtEl>
                                      </p:cBhvr>
                                    </p:animEffect>
                                  </p:childTnLst>
                                </p:cTn>
                              </p:par>
                              <p:par>
                                <p:cTn id="86" presetID="1" presetClass="emph" presetSubtype="2" fill="hold" nodeType="withEffect">
                                  <p:stCondLst>
                                    <p:cond delay="0"/>
                                  </p:stCondLst>
                                  <p:childTnLst>
                                    <p:animClr clrSpc="rgb" dir="cw">
                                      <p:cBhvr>
                                        <p:cTn id="87" dur="500" fill="hold"/>
                                        <p:tgtEl>
                                          <p:spTgt spid="49161"/>
                                        </p:tgtEl>
                                        <p:attrNameLst>
                                          <p:attrName>fillcolor</p:attrName>
                                        </p:attrNameLst>
                                      </p:cBhvr>
                                      <p:to>
                                        <a:schemeClr val="bg1"/>
                                      </p:to>
                                    </p:animClr>
                                    <p:set>
                                      <p:cBhvr>
                                        <p:cTn id="88" dur="500" fill="hold"/>
                                        <p:tgtEl>
                                          <p:spTgt spid="49161"/>
                                        </p:tgtEl>
                                        <p:attrNameLst>
                                          <p:attrName>fill.type</p:attrName>
                                        </p:attrNameLst>
                                      </p:cBhvr>
                                      <p:to>
                                        <p:strVal val="solid"/>
                                      </p:to>
                                    </p:set>
                                    <p:set>
                                      <p:cBhvr>
                                        <p:cTn id="89" dur="500" fill="hold"/>
                                        <p:tgtEl>
                                          <p:spTgt spid="4916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p:bldP spid="49155" grpId="0"/>
      <p:bldP spid="49157" grpId="0"/>
      <p:bldP spid="49158" grpId="0"/>
      <p:bldP spid="49159" grpId="0"/>
      <p:bldP spid="49160" grpId="0"/>
      <p:bldP spid="49162" grpId="0"/>
      <p:bldP spid="49162" grpId="1"/>
      <p:bldP spid="49163" grpId="0"/>
      <p:bldP spid="49163" grpId="1"/>
      <p:bldP spid="49164" grpId="0"/>
      <p:bldP spid="49164" grpId="1"/>
      <p:bldP spid="49165" grpId="0"/>
      <p:bldP spid="4916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Artifacts</a:t>
            </a:r>
            <a:endParaRPr lang="en-US" dirty="0"/>
          </a:p>
        </p:txBody>
      </p:sp>
      <p:sp>
        <p:nvSpPr>
          <p:cNvPr id="3" name="Content Placeholder 2"/>
          <p:cNvSpPr>
            <a:spLocks noGrp="1"/>
          </p:cNvSpPr>
          <p:nvPr>
            <p:ph idx="1"/>
          </p:nvPr>
        </p:nvSpPr>
        <p:spPr/>
        <p:txBody>
          <a:bodyPr/>
          <a:lstStyle/>
          <a:p>
            <a:r>
              <a:rPr lang="en-US" dirty="0" smtClean="0"/>
              <a:t>Internal data structures to track objects</a:t>
            </a:r>
            <a:endParaRPr lang="en-US" dirty="0"/>
          </a:p>
        </p:txBody>
      </p:sp>
      <p:sp>
        <p:nvSpPr>
          <p:cNvPr id="4" name="Text Placeholder 3"/>
          <p:cNvSpPr>
            <a:spLocks noGrp="1"/>
          </p:cNvSpPr>
          <p:nvPr>
            <p:ph type="body" sz="quarter" idx="13"/>
          </p:nvPr>
        </p:nvSpPr>
        <p:spPr/>
        <p:txBody>
          <a:bodyPr/>
          <a:lstStyle/>
          <a:p>
            <a:r>
              <a:rPr lang="en-US" dirty="0" err="1" smtClean="0"/>
              <a:t>EEClass</a:t>
            </a:r>
            <a:endParaRPr lang="en-US" dirty="0" smtClean="0"/>
          </a:p>
          <a:p>
            <a:pPr lvl="1"/>
            <a:r>
              <a:rPr lang="en-US" dirty="0" smtClean="0"/>
              <a:t>“Mold” for every unique type</a:t>
            </a:r>
          </a:p>
          <a:p>
            <a:pPr lvl="1"/>
            <a:r>
              <a:rPr lang="en-US" dirty="0" smtClean="0"/>
              <a:t>Describes a type’s field &amp; assembly from etc.</a:t>
            </a:r>
          </a:p>
          <a:p>
            <a:r>
              <a:rPr lang="en-US" dirty="0" err="1" smtClean="0"/>
              <a:t>MethodTable</a:t>
            </a:r>
            <a:endParaRPr lang="en-US" dirty="0" smtClean="0"/>
          </a:p>
          <a:p>
            <a:pPr lvl="1"/>
            <a:r>
              <a:rPr lang="en-US" dirty="0" err="1" smtClean="0"/>
              <a:t>EEClass</a:t>
            </a:r>
            <a:r>
              <a:rPr lang="en-US" dirty="0" smtClean="0"/>
              <a:t> + </a:t>
            </a:r>
            <a:r>
              <a:rPr lang="en-US" dirty="0" err="1" smtClean="0"/>
              <a:t>MethodTable</a:t>
            </a:r>
            <a:r>
              <a:rPr lang="en-US" dirty="0" smtClean="0"/>
              <a:t> = CLR’s internal representation of objects</a:t>
            </a:r>
          </a:p>
          <a:p>
            <a:r>
              <a:rPr lang="en-US" dirty="0" err="1" smtClean="0"/>
              <a:t>MethodDesc</a:t>
            </a:r>
            <a:endParaRPr lang="en-US" dirty="0" smtClean="0"/>
          </a:p>
          <a:p>
            <a:pPr lvl="1"/>
            <a:r>
              <a:rPr lang="en-US" dirty="0" smtClean="0"/>
              <a:t>CLR’s internal structure to track methods in a type</a:t>
            </a:r>
          </a:p>
          <a:p>
            <a:pPr lvl="1"/>
            <a:r>
              <a:rPr lang="en-US" dirty="0" smtClean="0"/>
              <a:t>E.g. tracks state of a method if </a:t>
            </a:r>
            <a:r>
              <a:rPr lang="en-US" dirty="0" err="1" smtClean="0"/>
              <a:t>Jitted</a:t>
            </a:r>
            <a:r>
              <a:rPr lang="en-US" dirty="0" smtClean="0"/>
              <a:t> or not</a:t>
            </a:r>
            <a:endParaRPr lang="en-US" dirty="0"/>
          </a:p>
        </p:txBody>
      </p:sp>
      <p:sp>
        <p:nvSpPr>
          <p:cNvPr id="5" name="TextBox 4"/>
          <p:cNvSpPr txBox="1"/>
          <p:nvPr/>
        </p:nvSpPr>
        <p:spPr>
          <a:xfrm>
            <a:off x="1143001" y="4996543"/>
            <a:ext cx="3657600" cy="923330"/>
          </a:xfrm>
          <a:prstGeom prst="rect">
            <a:avLst/>
          </a:prstGeom>
          <a:noFill/>
        </p:spPr>
        <p:txBody>
          <a:bodyPr wrap="square" rtlCol="0">
            <a:spAutoFit/>
          </a:bodyPr>
          <a:lstStyle/>
          <a:p>
            <a:r>
              <a:rPr lang="en-US" b="1" u="sng" dirty="0" smtClean="0">
                <a:solidFill>
                  <a:srgbClr val="000000"/>
                </a:solidFill>
              </a:rPr>
              <a:t>Note</a:t>
            </a:r>
          </a:p>
          <a:p>
            <a:r>
              <a:rPr lang="en-US" dirty="0" smtClean="0">
                <a:solidFill>
                  <a:srgbClr val="000000"/>
                </a:solidFill>
              </a:rPr>
              <a:t>Class 	= design time</a:t>
            </a:r>
          </a:p>
          <a:p>
            <a:r>
              <a:rPr lang="en-US" dirty="0" smtClean="0">
                <a:solidFill>
                  <a:srgbClr val="000000"/>
                </a:solidFill>
              </a:rPr>
              <a:t>Type 	= runtime</a:t>
            </a:r>
            <a:endParaRPr lang="en-US" dirty="0">
              <a:solidFill>
                <a:srgbClr val="000000"/>
              </a:solidFill>
            </a:endParaRPr>
          </a:p>
        </p:txBody>
      </p:sp>
    </p:spTree>
    <p:extLst>
      <p:ext uri="{BB962C8B-B14F-4D97-AF65-F5344CB8AC3E}">
        <p14:creationId xmlns:p14="http://schemas.microsoft.com/office/powerpoint/2010/main" val="216962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6" presetClass="emph" presetSubtype="0" fill="hold" grpId="1" nodeType="withEffect">
                                  <p:stCondLst>
                                    <p:cond delay="0"/>
                                  </p:stCondLst>
                                  <p:childTnLst>
                                    <p:animEffect transition="out" filter="fade">
                                      <p:cBhvr>
                                        <p:cTn id="8" dur="500" tmFilter="0, 0; .2, .5; .8, .5; 1, 0"/>
                                        <p:tgtEl>
                                          <p:spTgt spid="5"/>
                                        </p:tgtEl>
                                      </p:cBhvr>
                                    </p:animEffect>
                                    <p:animScale>
                                      <p:cBhvr>
                                        <p:cTn id="9"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AppDomain</a:t>
            </a:r>
            <a:endParaRPr lang="en-US" dirty="0"/>
          </a:p>
        </p:txBody>
      </p:sp>
      <p:sp>
        <p:nvSpPr>
          <p:cNvPr id="3" name="Content Placeholder 2"/>
          <p:cNvSpPr>
            <a:spLocks noGrp="1"/>
          </p:cNvSpPr>
          <p:nvPr>
            <p:ph idx="1"/>
          </p:nvPr>
        </p:nvSpPr>
        <p:spPr/>
        <p:txBody>
          <a:bodyPr/>
          <a:lstStyle/>
          <a:p>
            <a:r>
              <a:rPr lang="en-US" dirty="0" smtClean="0"/>
              <a:t>What is it?</a:t>
            </a:r>
            <a:endParaRPr lang="en-US" dirty="0"/>
          </a:p>
        </p:txBody>
      </p:sp>
      <p:sp>
        <p:nvSpPr>
          <p:cNvPr id="4" name="Text Placeholder 3"/>
          <p:cNvSpPr>
            <a:spLocks noGrp="1"/>
          </p:cNvSpPr>
          <p:nvPr>
            <p:ph type="body" sz="quarter" idx="13"/>
          </p:nvPr>
        </p:nvSpPr>
        <p:spPr/>
        <p:txBody>
          <a:bodyPr/>
          <a:lstStyle/>
          <a:p>
            <a:r>
              <a:rPr lang="en-US" dirty="0" smtClean="0"/>
              <a:t>Can be thought of as “process within process”</a:t>
            </a:r>
          </a:p>
          <a:p>
            <a:r>
              <a:rPr lang="en-US" dirty="0" smtClean="0"/>
              <a:t>“Sandboxing” code for isolation purposes</a:t>
            </a:r>
          </a:p>
          <a:p>
            <a:r>
              <a:rPr lang="en-US" dirty="0" smtClean="0"/>
              <a:t>Cost is “cheaper” than creating a new process</a:t>
            </a:r>
          </a:p>
          <a:p>
            <a:r>
              <a:rPr lang="en-US" dirty="0" smtClean="0"/>
              <a:t>Types of </a:t>
            </a:r>
            <a:r>
              <a:rPr lang="en-US" dirty="0" err="1" smtClean="0"/>
              <a:t>AppDomains</a:t>
            </a:r>
            <a:endParaRPr lang="en-US" dirty="0" smtClean="0"/>
          </a:p>
          <a:p>
            <a:pPr lvl="1"/>
            <a:r>
              <a:rPr lang="en-US" dirty="0" smtClean="0"/>
              <a:t>System Domain</a:t>
            </a:r>
          </a:p>
          <a:p>
            <a:pPr lvl="2"/>
            <a:r>
              <a:rPr lang="en-US" dirty="0" smtClean="0"/>
              <a:t>Responsible creating shared &amp; default domain</a:t>
            </a:r>
          </a:p>
          <a:p>
            <a:pPr lvl="1"/>
            <a:r>
              <a:rPr lang="en-US" dirty="0" smtClean="0"/>
              <a:t>Shared Domain</a:t>
            </a:r>
          </a:p>
          <a:p>
            <a:pPr lvl="2"/>
            <a:r>
              <a:rPr lang="en-US" dirty="0" smtClean="0"/>
              <a:t>Domain neutral code lives here</a:t>
            </a:r>
          </a:p>
          <a:p>
            <a:pPr lvl="1"/>
            <a:r>
              <a:rPr lang="en-US" dirty="0" smtClean="0"/>
              <a:t>Default Domain</a:t>
            </a:r>
          </a:p>
          <a:p>
            <a:pPr lvl="2"/>
            <a:r>
              <a:rPr lang="en-US" dirty="0" smtClean="0"/>
              <a:t>Application code gets loaded &amp; run here</a:t>
            </a:r>
            <a:endParaRPr lang="en-US" dirty="0"/>
          </a:p>
        </p:txBody>
      </p:sp>
    </p:spTree>
    <p:extLst>
      <p:ext uri="{BB962C8B-B14F-4D97-AF65-F5344CB8AC3E}">
        <p14:creationId xmlns:p14="http://schemas.microsoft.com/office/powerpoint/2010/main" val="259232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.NET Runtime in a Process (CLR)</a:t>
            </a:r>
          </a:p>
        </p:txBody>
      </p:sp>
      <p:sp>
        <p:nvSpPr>
          <p:cNvPr id="3" name="Text Placeholder 2"/>
          <p:cNvSpPr>
            <a:spLocks noGrp="1"/>
          </p:cNvSpPr>
          <p:nvPr>
            <p:ph type="body" sz="quarter" idx="13"/>
          </p:nvPr>
        </p:nvSpPr>
        <p:spPr/>
        <p:txBody>
          <a:bodyPr/>
          <a:lstStyle/>
          <a:p>
            <a:r>
              <a:rPr lang="en-US" dirty="0" smtClean="0"/>
              <a:t>e.g. w3wp.exe</a:t>
            </a:r>
            <a:endParaRPr lang="en-US" dirty="0"/>
          </a:p>
        </p:txBody>
      </p:sp>
      <p:sp>
        <p:nvSpPr>
          <p:cNvPr id="4" name="Rectangle 3"/>
          <p:cNvSpPr>
            <a:spLocks noChangeArrowheads="1"/>
          </p:cNvSpPr>
          <p:nvPr/>
        </p:nvSpPr>
        <p:spPr bwMode="auto">
          <a:xfrm>
            <a:off x="1045033" y="1752600"/>
            <a:ext cx="7739737" cy="4572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sz="3000" b="0"/>
          </a:p>
        </p:txBody>
      </p:sp>
      <p:sp>
        <p:nvSpPr>
          <p:cNvPr id="5" name="Rectangle 4"/>
          <p:cNvSpPr>
            <a:spLocks noChangeArrowheads="1"/>
          </p:cNvSpPr>
          <p:nvPr/>
        </p:nvSpPr>
        <p:spPr bwMode="auto">
          <a:xfrm>
            <a:off x="2634356" y="1828800"/>
            <a:ext cx="6019800" cy="441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sz="3000" b="0"/>
          </a:p>
        </p:txBody>
      </p:sp>
      <p:sp>
        <p:nvSpPr>
          <p:cNvPr id="8" name="Rectangle 7"/>
          <p:cNvSpPr>
            <a:spLocks noChangeArrowheads="1"/>
          </p:cNvSpPr>
          <p:nvPr/>
        </p:nvSpPr>
        <p:spPr bwMode="auto">
          <a:xfrm>
            <a:off x="1121234" y="1828800"/>
            <a:ext cx="1317166" cy="990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System </a:t>
            </a:r>
          </a:p>
          <a:p>
            <a:r>
              <a:rPr lang="en-US" sz="1600">
                <a:solidFill>
                  <a:srgbClr val="000000"/>
                </a:solidFill>
              </a:rPr>
              <a:t>Domain</a:t>
            </a:r>
          </a:p>
        </p:txBody>
      </p:sp>
      <p:sp>
        <p:nvSpPr>
          <p:cNvPr id="9" name="Rectangle 8"/>
          <p:cNvSpPr>
            <a:spLocks noChangeArrowheads="1"/>
          </p:cNvSpPr>
          <p:nvPr/>
        </p:nvSpPr>
        <p:spPr bwMode="auto">
          <a:xfrm>
            <a:off x="1121234" y="2895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Shared </a:t>
            </a:r>
          </a:p>
          <a:p>
            <a:r>
              <a:rPr lang="en-US" sz="1600">
                <a:solidFill>
                  <a:srgbClr val="000000"/>
                </a:solidFill>
              </a:rPr>
              <a:t>Domain</a:t>
            </a:r>
          </a:p>
        </p:txBody>
      </p:sp>
      <p:sp>
        <p:nvSpPr>
          <p:cNvPr id="13" name="Text Box 12"/>
          <p:cNvSpPr txBox="1">
            <a:spLocks noChangeArrowheads="1"/>
          </p:cNvSpPr>
          <p:nvPr/>
        </p:nvSpPr>
        <p:spPr bwMode="auto">
          <a:xfrm>
            <a:off x="2634356" y="1828800"/>
            <a:ext cx="6019800"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err="1">
                <a:solidFill>
                  <a:srgbClr val="000000"/>
                </a:solidFill>
                <a:latin typeface="+mn-lt"/>
              </a:rPr>
              <a:t>AppDomain</a:t>
            </a:r>
            <a:r>
              <a:rPr lang="en-US" sz="2000" b="0" dirty="0">
                <a:solidFill>
                  <a:srgbClr val="000000"/>
                </a:solidFill>
                <a:latin typeface="+mn-lt"/>
              </a:rPr>
              <a:t> (</a:t>
            </a:r>
            <a:r>
              <a:rPr lang="en-US" sz="2000" b="0" dirty="0">
                <a:solidFill>
                  <a:srgbClr val="FFFF00"/>
                </a:solidFill>
                <a:latin typeface="+mn-lt"/>
              </a:rPr>
              <a:t>!</a:t>
            </a:r>
            <a:r>
              <a:rPr lang="en-US" sz="2000" b="0" dirty="0" err="1">
                <a:solidFill>
                  <a:srgbClr val="FFFF00"/>
                </a:solidFill>
                <a:latin typeface="+mn-lt"/>
              </a:rPr>
              <a:t>dumpdomain</a:t>
            </a:r>
            <a:r>
              <a:rPr lang="en-US" sz="2000" b="0" dirty="0">
                <a:solidFill>
                  <a:srgbClr val="000000"/>
                </a:solidFill>
                <a:latin typeface="+mn-lt"/>
              </a:rPr>
              <a:t>)</a:t>
            </a:r>
          </a:p>
        </p:txBody>
      </p:sp>
      <p:sp>
        <p:nvSpPr>
          <p:cNvPr id="18" name="Rectangle 24"/>
          <p:cNvSpPr>
            <a:spLocks noChangeArrowheads="1"/>
          </p:cNvSpPr>
          <p:nvPr/>
        </p:nvSpPr>
        <p:spPr bwMode="auto">
          <a:xfrm>
            <a:off x="1121234" y="4038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dirty="0" err="1">
                <a:solidFill>
                  <a:srgbClr val="000000"/>
                </a:solidFill>
              </a:rPr>
              <a:t>AppDomain</a:t>
            </a:r>
            <a:r>
              <a:rPr lang="en-US" sz="1600" dirty="0">
                <a:solidFill>
                  <a:srgbClr val="000000"/>
                </a:solidFill>
              </a:rPr>
              <a:t> </a:t>
            </a:r>
          </a:p>
          <a:p>
            <a:r>
              <a:rPr lang="en-US" sz="1600" dirty="0">
                <a:solidFill>
                  <a:srgbClr val="000000"/>
                </a:solidFill>
              </a:rPr>
              <a:t>#1</a:t>
            </a:r>
          </a:p>
        </p:txBody>
      </p:sp>
      <p:sp>
        <p:nvSpPr>
          <p:cNvPr id="19" name="Rectangle 25"/>
          <p:cNvSpPr>
            <a:spLocks noChangeArrowheads="1"/>
          </p:cNvSpPr>
          <p:nvPr/>
        </p:nvSpPr>
        <p:spPr bwMode="auto">
          <a:xfrm>
            <a:off x="1121234" y="5181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AppDomain </a:t>
            </a:r>
          </a:p>
          <a:p>
            <a:r>
              <a:rPr lang="en-US" sz="1600">
                <a:solidFill>
                  <a:srgbClr val="000000"/>
                </a:solidFill>
              </a:rPr>
              <a:t>#2</a:t>
            </a:r>
          </a:p>
        </p:txBody>
      </p:sp>
    </p:spTree>
    <p:extLst>
      <p:ext uri="{BB962C8B-B14F-4D97-AF65-F5344CB8AC3E}">
        <p14:creationId xmlns:p14="http://schemas.microsoft.com/office/powerpoint/2010/main" val="416317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Assembly &amp; Module</a:t>
            </a:r>
            <a:endParaRPr lang="en-US" dirty="0"/>
          </a:p>
        </p:txBody>
      </p:sp>
      <p:sp>
        <p:nvSpPr>
          <p:cNvPr id="3" name="Text Placeholder 2"/>
          <p:cNvSpPr>
            <a:spLocks noGrp="1"/>
          </p:cNvSpPr>
          <p:nvPr>
            <p:ph type="body" sz="quarter" idx="13"/>
          </p:nvPr>
        </p:nvSpPr>
        <p:spPr/>
        <p:txBody>
          <a:bodyPr/>
          <a:lstStyle/>
          <a:p>
            <a:r>
              <a:rPr lang="en-US" dirty="0"/>
              <a:t>w</a:t>
            </a:r>
            <a:r>
              <a:rPr lang="en-US" dirty="0" smtClean="0"/>
              <a:t>3wp.exe</a:t>
            </a:r>
            <a:endParaRPr lang="en-US" dirty="0"/>
          </a:p>
        </p:txBody>
      </p:sp>
      <p:sp>
        <p:nvSpPr>
          <p:cNvPr id="4" name="Rectangle 3"/>
          <p:cNvSpPr>
            <a:spLocks noChangeArrowheads="1"/>
          </p:cNvSpPr>
          <p:nvPr/>
        </p:nvSpPr>
        <p:spPr bwMode="auto">
          <a:xfrm>
            <a:off x="1045033" y="1752600"/>
            <a:ext cx="7739737" cy="4572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sz="3000" b="0"/>
          </a:p>
        </p:txBody>
      </p:sp>
      <p:sp>
        <p:nvSpPr>
          <p:cNvPr id="5" name="Rectangle 4"/>
          <p:cNvSpPr>
            <a:spLocks noChangeArrowheads="1"/>
          </p:cNvSpPr>
          <p:nvPr/>
        </p:nvSpPr>
        <p:spPr bwMode="auto">
          <a:xfrm>
            <a:off x="2634356" y="1828800"/>
            <a:ext cx="6019800" cy="441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sz="3000" b="0"/>
          </a:p>
        </p:txBody>
      </p:sp>
      <p:sp>
        <p:nvSpPr>
          <p:cNvPr id="6" name="Rectangle 5"/>
          <p:cNvSpPr>
            <a:spLocks noChangeArrowheads="1"/>
          </p:cNvSpPr>
          <p:nvPr/>
        </p:nvSpPr>
        <p:spPr bwMode="auto">
          <a:xfrm>
            <a:off x="4158356" y="2362200"/>
            <a:ext cx="4343400" cy="37338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en-US" sz="2400" b="0"/>
          </a:p>
        </p:txBody>
      </p:sp>
      <p:sp>
        <p:nvSpPr>
          <p:cNvPr id="7" name="Text Box 6"/>
          <p:cNvSpPr txBox="1">
            <a:spLocks noChangeArrowheads="1"/>
          </p:cNvSpPr>
          <p:nvPr/>
        </p:nvSpPr>
        <p:spPr bwMode="auto">
          <a:xfrm>
            <a:off x="4158356" y="2362200"/>
            <a:ext cx="4343400" cy="64633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a:solidFill>
                  <a:srgbClr val="000000"/>
                </a:solidFill>
                <a:latin typeface="+mn-lt"/>
              </a:rPr>
              <a:t>Assembly/Module</a:t>
            </a:r>
            <a:r>
              <a:rPr lang="en-US" sz="1600" b="0" dirty="0">
                <a:solidFill>
                  <a:srgbClr val="000000"/>
                </a:solidFill>
                <a:latin typeface="+mn-lt"/>
              </a:rPr>
              <a:t> (</a:t>
            </a:r>
            <a:r>
              <a:rPr lang="en-US" sz="1600" b="0" dirty="0">
                <a:solidFill>
                  <a:srgbClr val="FFFF00"/>
                </a:solidFill>
                <a:latin typeface="+mn-lt"/>
              </a:rPr>
              <a:t>!</a:t>
            </a:r>
            <a:r>
              <a:rPr lang="en-US" sz="1600" b="0" dirty="0" err="1">
                <a:solidFill>
                  <a:srgbClr val="FFFF00"/>
                </a:solidFill>
                <a:latin typeface="+mn-lt"/>
              </a:rPr>
              <a:t>dumpassembly</a:t>
            </a:r>
            <a:r>
              <a:rPr lang="en-US" sz="1600" b="0" dirty="0">
                <a:solidFill>
                  <a:srgbClr val="FFFF00"/>
                </a:solidFill>
                <a:latin typeface="+mn-lt"/>
              </a:rPr>
              <a:t>/!</a:t>
            </a:r>
            <a:r>
              <a:rPr lang="en-US" sz="1600" b="0" dirty="0" err="1">
                <a:solidFill>
                  <a:srgbClr val="FFFF00"/>
                </a:solidFill>
                <a:latin typeface="+mn-lt"/>
              </a:rPr>
              <a:t>dumpmodule</a:t>
            </a:r>
            <a:r>
              <a:rPr lang="en-US" sz="1600" b="0" dirty="0">
                <a:solidFill>
                  <a:srgbClr val="000000"/>
                </a:solidFill>
                <a:latin typeface="+mn-lt"/>
              </a:rPr>
              <a:t>)</a:t>
            </a:r>
          </a:p>
        </p:txBody>
      </p:sp>
      <p:sp>
        <p:nvSpPr>
          <p:cNvPr id="8" name="Rectangle 7"/>
          <p:cNvSpPr>
            <a:spLocks noChangeArrowheads="1"/>
          </p:cNvSpPr>
          <p:nvPr/>
        </p:nvSpPr>
        <p:spPr bwMode="auto">
          <a:xfrm>
            <a:off x="1121234" y="1828800"/>
            <a:ext cx="1317166" cy="990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System </a:t>
            </a:r>
          </a:p>
          <a:p>
            <a:r>
              <a:rPr lang="en-US" sz="1600">
                <a:solidFill>
                  <a:srgbClr val="000000"/>
                </a:solidFill>
              </a:rPr>
              <a:t>Domain</a:t>
            </a:r>
          </a:p>
        </p:txBody>
      </p:sp>
      <p:sp>
        <p:nvSpPr>
          <p:cNvPr id="9" name="Rectangle 8"/>
          <p:cNvSpPr>
            <a:spLocks noChangeArrowheads="1"/>
          </p:cNvSpPr>
          <p:nvPr/>
        </p:nvSpPr>
        <p:spPr bwMode="auto">
          <a:xfrm>
            <a:off x="1121234" y="2895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Shared </a:t>
            </a:r>
          </a:p>
          <a:p>
            <a:r>
              <a:rPr lang="en-US" sz="1600">
                <a:solidFill>
                  <a:srgbClr val="000000"/>
                </a:solidFill>
              </a:rPr>
              <a:t>Domain</a:t>
            </a:r>
          </a:p>
        </p:txBody>
      </p:sp>
      <p:sp>
        <p:nvSpPr>
          <p:cNvPr id="10" name="Rectangle 9"/>
          <p:cNvSpPr>
            <a:spLocks noChangeArrowheads="1"/>
          </p:cNvSpPr>
          <p:nvPr/>
        </p:nvSpPr>
        <p:spPr bwMode="auto">
          <a:xfrm>
            <a:off x="2710556" y="2438400"/>
            <a:ext cx="129540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000" b="0" dirty="0">
                <a:solidFill>
                  <a:schemeClr val="hlink"/>
                </a:solidFill>
              </a:rPr>
              <a:t>Assembly</a:t>
            </a:r>
          </a:p>
          <a:p>
            <a:r>
              <a:rPr lang="en-US" sz="2000" b="0" dirty="0">
                <a:solidFill>
                  <a:schemeClr val="hlink"/>
                </a:solidFill>
              </a:rPr>
              <a:t>(Foo1.dll)</a:t>
            </a:r>
          </a:p>
        </p:txBody>
      </p:sp>
      <p:sp>
        <p:nvSpPr>
          <p:cNvPr id="11" name="Rectangle 10"/>
          <p:cNvSpPr>
            <a:spLocks noChangeArrowheads="1"/>
          </p:cNvSpPr>
          <p:nvPr/>
        </p:nvSpPr>
        <p:spPr bwMode="auto">
          <a:xfrm>
            <a:off x="2710556" y="3810000"/>
            <a:ext cx="129540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000" b="0" dirty="0">
                <a:solidFill>
                  <a:schemeClr val="hlink"/>
                </a:solidFill>
              </a:rPr>
              <a:t>Assembly</a:t>
            </a:r>
          </a:p>
          <a:p>
            <a:r>
              <a:rPr lang="en-US" sz="2000" b="0" dirty="0">
                <a:solidFill>
                  <a:schemeClr val="hlink"/>
                </a:solidFill>
              </a:rPr>
              <a:t>(Foo2.dll)</a:t>
            </a:r>
          </a:p>
        </p:txBody>
      </p:sp>
      <p:sp>
        <p:nvSpPr>
          <p:cNvPr id="12" name="Rectangle 11"/>
          <p:cNvSpPr>
            <a:spLocks noChangeArrowheads="1"/>
          </p:cNvSpPr>
          <p:nvPr/>
        </p:nvSpPr>
        <p:spPr bwMode="auto">
          <a:xfrm>
            <a:off x="2710556" y="5105400"/>
            <a:ext cx="129540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000" b="0" dirty="0">
                <a:solidFill>
                  <a:schemeClr val="hlink"/>
                </a:solidFill>
              </a:rPr>
              <a:t>Assembly</a:t>
            </a:r>
          </a:p>
          <a:p>
            <a:r>
              <a:rPr lang="en-US" sz="2000" b="0" dirty="0">
                <a:solidFill>
                  <a:schemeClr val="hlink"/>
                </a:solidFill>
              </a:rPr>
              <a:t>(Foo3.dll)</a:t>
            </a:r>
          </a:p>
        </p:txBody>
      </p:sp>
      <p:sp>
        <p:nvSpPr>
          <p:cNvPr id="13" name="Text Box 12"/>
          <p:cNvSpPr txBox="1">
            <a:spLocks noChangeArrowheads="1"/>
          </p:cNvSpPr>
          <p:nvPr/>
        </p:nvSpPr>
        <p:spPr bwMode="auto">
          <a:xfrm>
            <a:off x="2634356" y="1828800"/>
            <a:ext cx="6019800"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err="1">
                <a:solidFill>
                  <a:srgbClr val="000000"/>
                </a:solidFill>
                <a:latin typeface="+mn-lt"/>
              </a:rPr>
              <a:t>AppDomain</a:t>
            </a:r>
            <a:r>
              <a:rPr lang="en-US" sz="2000" b="0" dirty="0">
                <a:solidFill>
                  <a:srgbClr val="000000"/>
                </a:solidFill>
                <a:latin typeface="+mn-lt"/>
              </a:rPr>
              <a:t> (</a:t>
            </a:r>
            <a:r>
              <a:rPr lang="en-US" sz="2000" b="0" dirty="0">
                <a:solidFill>
                  <a:srgbClr val="FFFF00"/>
                </a:solidFill>
                <a:latin typeface="+mn-lt"/>
              </a:rPr>
              <a:t>!</a:t>
            </a:r>
            <a:r>
              <a:rPr lang="en-US" sz="2000" b="0" dirty="0" err="1">
                <a:solidFill>
                  <a:srgbClr val="FFFF00"/>
                </a:solidFill>
                <a:latin typeface="+mn-lt"/>
              </a:rPr>
              <a:t>dumpdomain</a:t>
            </a:r>
            <a:r>
              <a:rPr lang="en-US" sz="2000" b="0" dirty="0">
                <a:solidFill>
                  <a:srgbClr val="000000"/>
                </a:solidFill>
                <a:latin typeface="+mn-lt"/>
              </a:rPr>
              <a:t>)</a:t>
            </a:r>
          </a:p>
        </p:txBody>
      </p:sp>
      <p:sp>
        <p:nvSpPr>
          <p:cNvPr id="18" name="Rectangle 24"/>
          <p:cNvSpPr>
            <a:spLocks noChangeArrowheads="1"/>
          </p:cNvSpPr>
          <p:nvPr/>
        </p:nvSpPr>
        <p:spPr bwMode="auto">
          <a:xfrm>
            <a:off x="1121234" y="4038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dirty="0" err="1">
                <a:solidFill>
                  <a:srgbClr val="000000"/>
                </a:solidFill>
              </a:rPr>
              <a:t>AppDomain</a:t>
            </a:r>
            <a:r>
              <a:rPr lang="en-US" sz="1600" dirty="0">
                <a:solidFill>
                  <a:srgbClr val="000000"/>
                </a:solidFill>
              </a:rPr>
              <a:t> </a:t>
            </a:r>
          </a:p>
          <a:p>
            <a:r>
              <a:rPr lang="en-US" sz="1600" dirty="0">
                <a:solidFill>
                  <a:srgbClr val="000000"/>
                </a:solidFill>
              </a:rPr>
              <a:t>#1</a:t>
            </a:r>
          </a:p>
        </p:txBody>
      </p:sp>
      <p:sp>
        <p:nvSpPr>
          <p:cNvPr id="19" name="Rectangle 25"/>
          <p:cNvSpPr>
            <a:spLocks noChangeArrowheads="1"/>
          </p:cNvSpPr>
          <p:nvPr/>
        </p:nvSpPr>
        <p:spPr bwMode="auto">
          <a:xfrm>
            <a:off x="1121234" y="5181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AppDomain </a:t>
            </a:r>
          </a:p>
          <a:p>
            <a:r>
              <a:rPr lang="en-US" sz="1600">
                <a:solidFill>
                  <a:srgbClr val="000000"/>
                </a:solidFill>
              </a:rPr>
              <a:t>#2</a:t>
            </a:r>
          </a:p>
        </p:txBody>
      </p:sp>
    </p:spTree>
    <p:extLst>
      <p:ext uri="{BB962C8B-B14F-4D97-AF65-F5344CB8AC3E}">
        <p14:creationId xmlns:p14="http://schemas.microsoft.com/office/powerpoint/2010/main" val="153670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a:t>
            </a:r>
            <a:r>
              <a:rPr lang="en-US" dirty="0" err="1" smtClean="0"/>
              <a:t>EEClass</a:t>
            </a:r>
            <a:endParaRPr lang="en-US" dirty="0"/>
          </a:p>
        </p:txBody>
      </p:sp>
      <p:sp>
        <p:nvSpPr>
          <p:cNvPr id="3" name="Text Placeholder 2"/>
          <p:cNvSpPr>
            <a:spLocks noGrp="1"/>
          </p:cNvSpPr>
          <p:nvPr>
            <p:ph type="body" sz="quarter" idx="13"/>
          </p:nvPr>
        </p:nvSpPr>
        <p:spPr/>
        <p:txBody>
          <a:bodyPr/>
          <a:lstStyle/>
          <a:p>
            <a:r>
              <a:rPr lang="en-US" dirty="0"/>
              <a:t>w</a:t>
            </a:r>
            <a:r>
              <a:rPr lang="en-US" dirty="0" smtClean="0"/>
              <a:t>3wp.exe</a:t>
            </a:r>
            <a:endParaRPr lang="en-US" dirty="0"/>
          </a:p>
        </p:txBody>
      </p:sp>
      <p:sp>
        <p:nvSpPr>
          <p:cNvPr id="4" name="Rectangle 3"/>
          <p:cNvSpPr>
            <a:spLocks noChangeArrowheads="1"/>
          </p:cNvSpPr>
          <p:nvPr/>
        </p:nvSpPr>
        <p:spPr bwMode="auto">
          <a:xfrm>
            <a:off x="1045033" y="1752600"/>
            <a:ext cx="7739737" cy="4572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sz="3000" b="0"/>
          </a:p>
        </p:txBody>
      </p:sp>
      <p:sp>
        <p:nvSpPr>
          <p:cNvPr id="5" name="Rectangle 4"/>
          <p:cNvSpPr>
            <a:spLocks noChangeArrowheads="1"/>
          </p:cNvSpPr>
          <p:nvPr/>
        </p:nvSpPr>
        <p:spPr bwMode="auto">
          <a:xfrm>
            <a:off x="2634356" y="1828800"/>
            <a:ext cx="6019800" cy="441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sz="3000" b="0"/>
          </a:p>
        </p:txBody>
      </p:sp>
      <p:sp>
        <p:nvSpPr>
          <p:cNvPr id="6" name="Rectangle 5"/>
          <p:cNvSpPr>
            <a:spLocks noChangeArrowheads="1"/>
          </p:cNvSpPr>
          <p:nvPr/>
        </p:nvSpPr>
        <p:spPr bwMode="auto">
          <a:xfrm>
            <a:off x="4158356" y="2362200"/>
            <a:ext cx="4343400" cy="37338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en-US" sz="2400" b="0"/>
          </a:p>
        </p:txBody>
      </p:sp>
      <p:sp>
        <p:nvSpPr>
          <p:cNvPr id="7" name="Text Box 6"/>
          <p:cNvSpPr txBox="1">
            <a:spLocks noChangeArrowheads="1"/>
          </p:cNvSpPr>
          <p:nvPr/>
        </p:nvSpPr>
        <p:spPr bwMode="auto">
          <a:xfrm>
            <a:off x="4158356" y="2362200"/>
            <a:ext cx="4343400" cy="64633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a:solidFill>
                  <a:srgbClr val="000000"/>
                </a:solidFill>
                <a:latin typeface="+mn-lt"/>
              </a:rPr>
              <a:t>Assembly/Module</a:t>
            </a:r>
            <a:r>
              <a:rPr lang="en-US" sz="1600" b="0" dirty="0">
                <a:solidFill>
                  <a:srgbClr val="000000"/>
                </a:solidFill>
                <a:latin typeface="+mn-lt"/>
              </a:rPr>
              <a:t> (</a:t>
            </a:r>
            <a:r>
              <a:rPr lang="en-US" sz="1600" b="0" dirty="0">
                <a:solidFill>
                  <a:srgbClr val="FFFF00"/>
                </a:solidFill>
                <a:latin typeface="+mn-lt"/>
              </a:rPr>
              <a:t>!</a:t>
            </a:r>
            <a:r>
              <a:rPr lang="en-US" sz="1600" b="0" dirty="0" err="1">
                <a:solidFill>
                  <a:srgbClr val="FFFF00"/>
                </a:solidFill>
                <a:latin typeface="+mn-lt"/>
              </a:rPr>
              <a:t>dumpassembly</a:t>
            </a:r>
            <a:r>
              <a:rPr lang="en-US" sz="1600" b="0" dirty="0">
                <a:solidFill>
                  <a:srgbClr val="FFFF00"/>
                </a:solidFill>
                <a:latin typeface="+mn-lt"/>
              </a:rPr>
              <a:t>/!</a:t>
            </a:r>
            <a:r>
              <a:rPr lang="en-US" sz="1600" b="0" dirty="0" err="1">
                <a:solidFill>
                  <a:srgbClr val="FFFF00"/>
                </a:solidFill>
                <a:latin typeface="+mn-lt"/>
              </a:rPr>
              <a:t>dumpmodule</a:t>
            </a:r>
            <a:r>
              <a:rPr lang="en-US" sz="1600" b="0" dirty="0">
                <a:solidFill>
                  <a:srgbClr val="000000"/>
                </a:solidFill>
                <a:latin typeface="+mn-lt"/>
              </a:rPr>
              <a:t>)</a:t>
            </a:r>
          </a:p>
        </p:txBody>
      </p:sp>
      <p:sp>
        <p:nvSpPr>
          <p:cNvPr id="8" name="Rectangle 7"/>
          <p:cNvSpPr>
            <a:spLocks noChangeArrowheads="1"/>
          </p:cNvSpPr>
          <p:nvPr/>
        </p:nvSpPr>
        <p:spPr bwMode="auto">
          <a:xfrm>
            <a:off x="1121234" y="1828800"/>
            <a:ext cx="1317166" cy="990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System </a:t>
            </a:r>
          </a:p>
          <a:p>
            <a:r>
              <a:rPr lang="en-US" sz="1600">
                <a:solidFill>
                  <a:srgbClr val="000000"/>
                </a:solidFill>
              </a:rPr>
              <a:t>Domain</a:t>
            </a:r>
          </a:p>
        </p:txBody>
      </p:sp>
      <p:sp>
        <p:nvSpPr>
          <p:cNvPr id="9" name="Rectangle 8"/>
          <p:cNvSpPr>
            <a:spLocks noChangeArrowheads="1"/>
          </p:cNvSpPr>
          <p:nvPr/>
        </p:nvSpPr>
        <p:spPr bwMode="auto">
          <a:xfrm>
            <a:off x="1121234" y="2895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Shared </a:t>
            </a:r>
          </a:p>
          <a:p>
            <a:r>
              <a:rPr lang="en-US" sz="1600">
                <a:solidFill>
                  <a:srgbClr val="000000"/>
                </a:solidFill>
              </a:rPr>
              <a:t>Domain</a:t>
            </a:r>
          </a:p>
        </p:txBody>
      </p:sp>
      <p:sp>
        <p:nvSpPr>
          <p:cNvPr id="10" name="Rectangle 9"/>
          <p:cNvSpPr>
            <a:spLocks noChangeArrowheads="1"/>
          </p:cNvSpPr>
          <p:nvPr/>
        </p:nvSpPr>
        <p:spPr bwMode="auto">
          <a:xfrm>
            <a:off x="2710556" y="2438400"/>
            <a:ext cx="129540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000" b="0" dirty="0">
                <a:solidFill>
                  <a:schemeClr val="hlink"/>
                </a:solidFill>
              </a:rPr>
              <a:t>Assembly</a:t>
            </a:r>
          </a:p>
          <a:p>
            <a:r>
              <a:rPr lang="en-US" sz="2000" b="0" dirty="0">
                <a:solidFill>
                  <a:schemeClr val="hlink"/>
                </a:solidFill>
              </a:rPr>
              <a:t>(Foo1.dll)</a:t>
            </a:r>
          </a:p>
        </p:txBody>
      </p:sp>
      <p:sp>
        <p:nvSpPr>
          <p:cNvPr id="11" name="Rectangle 10"/>
          <p:cNvSpPr>
            <a:spLocks noChangeArrowheads="1"/>
          </p:cNvSpPr>
          <p:nvPr/>
        </p:nvSpPr>
        <p:spPr bwMode="auto">
          <a:xfrm>
            <a:off x="2710556" y="3810000"/>
            <a:ext cx="129540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000" b="0" dirty="0">
                <a:solidFill>
                  <a:schemeClr val="hlink"/>
                </a:solidFill>
              </a:rPr>
              <a:t>Assembly</a:t>
            </a:r>
          </a:p>
          <a:p>
            <a:r>
              <a:rPr lang="en-US" sz="2000" b="0" dirty="0">
                <a:solidFill>
                  <a:schemeClr val="hlink"/>
                </a:solidFill>
              </a:rPr>
              <a:t>(Foo2.dll)</a:t>
            </a:r>
          </a:p>
        </p:txBody>
      </p:sp>
      <p:sp>
        <p:nvSpPr>
          <p:cNvPr id="12" name="Rectangle 11"/>
          <p:cNvSpPr>
            <a:spLocks noChangeArrowheads="1"/>
          </p:cNvSpPr>
          <p:nvPr/>
        </p:nvSpPr>
        <p:spPr bwMode="auto">
          <a:xfrm>
            <a:off x="2710556" y="5105400"/>
            <a:ext cx="1295400" cy="9144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000" b="0" dirty="0">
                <a:solidFill>
                  <a:schemeClr val="hlink"/>
                </a:solidFill>
              </a:rPr>
              <a:t>Assembly</a:t>
            </a:r>
          </a:p>
          <a:p>
            <a:r>
              <a:rPr lang="en-US" sz="2000" b="0" dirty="0">
                <a:solidFill>
                  <a:schemeClr val="hlink"/>
                </a:solidFill>
              </a:rPr>
              <a:t>(Foo3.dll)</a:t>
            </a:r>
          </a:p>
        </p:txBody>
      </p:sp>
      <p:sp>
        <p:nvSpPr>
          <p:cNvPr id="13" name="Text Box 12"/>
          <p:cNvSpPr txBox="1">
            <a:spLocks noChangeArrowheads="1"/>
          </p:cNvSpPr>
          <p:nvPr/>
        </p:nvSpPr>
        <p:spPr bwMode="auto">
          <a:xfrm>
            <a:off x="2634356" y="1828800"/>
            <a:ext cx="6019800"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err="1">
                <a:solidFill>
                  <a:srgbClr val="000000"/>
                </a:solidFill>
                <a:latin typeface="+mn-lt"/>
              </a:rPr>
              <a:t>AppDomain</a:t>
            </a:r>
            <a:r>
              <a:rPr lang="en-US" sz="2000" b="0" dirty="0">
                <a:solidFill>
                  <a:srgbClr val="000000"/>
                </a:solidFill>
                <a:latin typeface="+mn-lt"/>
              </a:rPr>
              <a:t> (</a:t>
            </a:r>
            <a:r>
              <a:rPr lang="en-US" sz="2000" b="0" dirty="0">
                <a:solidFill>
                  <a:srgbClr val="FFFF00"/>
                </a:solidFill>
                <a:latin typeface="+mn-lt"/>
              </a:rPr>
              <a:t>!</a:t>
            </a:r>
            <a:r>
              <a:rPr lang="en-US" sz="2000" b="0" dirty="0" err="1">
                <a:solidFill>
                  <a:srgbClr val="FFFF00"/>
                </a:solidFill>
                <a:latin typeface="+mn-lt"/>
              </a:rPr>
              <a:t>dumpdomain</a:t>
            </a:r>
            <a:r>
              <a:rPr lang="en-US" sz="2000" b="0" dirty="0">
                <a:solidFill>
                  <a:srgbClr val="000000"/>
                </a:solidFill>
                <a:latin typeface="+mn-lt"/>
              </a:rPr>
              <a:t>)</a:t>
            </a:r>
          </a:p>
        </p:txBody>
      </p:sp>
      <p:sp>
        <p:nvSpPr>
          <p:cNvPr id="14" name="Text Box 14"/>
          <p:cNvSpPr txBox="1">
            <a:spLocks noChangeArrowheads="1"/>
          </p:cNvSpPr>
          <p:nvPr/>
        </p:nvSpPr>
        <p:spPr bwMode="auto">
          <a:xfrm>
            <a:off x="5377556" y="3058890"/>
            <a:ext cx="3048000" cy="396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r>
              <a:rPr lang="en-US" sz="2000" b="0" dirty="0" err="1">
                <a:solidFill>
                  <a:srgbClr val="000000"/>
                </a:solidFill>
                <a:latin typeface="+mn-lt"/>
              </a:rPr>
              <a:t>EEClass</a:t>
            </a:r>
            <a:r>
              <a:rPr lang="en-US" sz="2000" b="0" dirty="0">
                <a:solidFill>
                  <a:srgbClr val="000000"/>
                </a:solidFill>
                <a:latin typeface="+mn-lt"/>
              </a:rPr>
              <a:t> (</a:t>
            </a:r>
            <a:r>
              <a:rPr lang="en-US" sz="2000" b="0" dirty="0">
                <a:solidFill>
                  <a:srgbClr val="FFFF00"/>
                </a:solidFill>
                <a:latin typeface="+mn-lt"/>
              </a:rPr>
              <a:t>!</a:t>
            </a:r>
            <a:r>
              <a:rPr lang="en-US" sz="2000" b="0" dirty="0" err="1">
                <a:solidFill>
                  <a:srgbClr val="FFFF00"/>
                </a:solidFill>
                <a:latin typeface="+mn-lt"/>
              </a:rPr>
              <a:t>dumpclass</a:t>
            </a:r>
            <a:r>
              <a:rPr lang="en-US" sz="2000" b="0" dirty="0">
                <a:solidFill>
                  <a:srgbClr val="000000"/>
                </a:solidFill>
                <a:latin typeface="+mn-lt"/>
              </a:rPr>
              <a:t>)</a:t>
            </a:r>
          </a:p>
        </p:txBody>
      </p:sp>
      <p:sp>
        <p:nvSpPr>
          <p:cNvPr id="15" name="Rectangle 15"/>
          <p:cNvSpPr>
            <a:spLocks noChangeArrowheads="1"/>
          </p:cNvSpPr>
          <p:nvPr/>
        </p:nvSpPr>
        <p:spPr bwMode="auto">
          <a:xfrm>
            <a:off x="4310756" y="4659088"/>
            <a:ext cx="914400" cy="609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600">
                <a:solidFill>
                  <a:schemeClr val="bg1"/>
                </a:solidFill>
              </a:rPr>
              <a:t>EEClass</a:t>
            </a:r>
          </a:p>
          <a:p>
            <a:r>
              <a:rPr lang="en-US" sz="1600">
                <a:solidFill>
                  <a:schemeClr val="bg1"/>
                </a:solidFill>
              </a:rPr>
              <a:t>(Class3)</a:t>
            </a:r>
          </a:p>
        </p:txBody>
      </p:sp>
      <p:sp>
        <p:nvSpPr>
          <p:cNvPr id="16" name="Rectangle 16"/>
          <p:cNvSpPr>
            <a:spLocks noChangeArrowheads="1"/>
          </p:cNvSpPr>
          <p:nvPr/>
        </p:nvSpPr>
        <p:spPr bwMode="auto">
          <a:xfrm>
            <a:off x="4310756" y="3820888"/>
            <a:ext cx="914400" cy="609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600" dirty="0" err="1">
                <a:solidFill>
                  <a:schemeClr val="bg1"/>
                </a:solidFill>
              </a:rPr>
              <a:t>EEClass</a:t>
            </a:r>
            <a:endParaRPr lang="en-US" sz="1600" dirty="0">
              <a:solidFill>
                <a:schemeClr val="bg1"/>
              </a:solidFill>
            </a:endParaRPr>
          </a:p>
          <a:p>
            <a:r>
              <a:rPr lang="en-US" sz="1600" dirty="0">
                <a:solidFill>
                  <a:schemeClr val="bg1"/>
                </a:solidFill>
              </a:rPr>
              <a:t>(Class2)</a:t>
            </a:r>
          </a:p>
        </p:txBody>
      </p:sp>
      <p:sp>
        <p:nvSpPr>
          <p:cNvPr id="17" name="Rectangle 17"/>
          <p:cNvSpPr>
            <a:spLocks noChangeArrowheads="1"/>
          </p:cNvSpPr>
          <p:nvPr/>
        </p:nvSpPr>
        <p:spPr bwMode="auto">
          <a:xfrm>
            <a:off x="4310756" y="3058888"/>
            <a:ext cx="914400" cy="609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600" dirty="0" err="1">
                <a:solidFill>
                  <a:schemeClr val="bg1"/>
                </a:solidFill>
              </a:rPr>
              <a:t>EEClass</a:t>
            </a:r>
            <a:endParaRPr lang="en-US" sz="1600" dirty="0">
              <a:solidFill>
                <a:schemeClr val="bg1"/>
              </a:solidFill>
            </a:endParaRPr>
          </a:p>
          <a:p>
            <a:r>
              <a:rPr lang="en-US" sz="1600" dirty="0">
                <a:solidFill>
                  <a:schemeClr val="bg1"/>
                </a:solidFill>
              </a:rPr>
              <a:t>(Class1)</a:t>
            </a:r>
          </a:p>
        </p:txBody>
      </p:sp>
      <p:sp>
        <p:nvSpPr>
          <p:cNvPr id="18" name="Rectangle 24"/>
          <p:cNvSpPr>
            <a:spLocks noChangeArrowheads="1"/>
          </p:cNvSpPr>
          <p:nvPr/>
        </p:nvSpPr>
        <p:spPr bwMode="auto">
          <a:xfrm>
            <a:off x="1121234" y="4038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dirty="0" err="1">
                <a:solidFill>
                  <a:srgbClr val="000000"/>
                </a:solidFill>
              </a:rPr>
              <a:t>AppDomain</a:t>
            </a:r>
            <a:r>
              <a:rPr lang="en-US" sz="1600" dirty="0">
                <a:solidFill>
                  <a:srgbClr val="000000"/>
                </a:solidFill>
              </a:rPr>
              <a:t> </a:t>
            </a:r>
          </a:p>
          <a:p>
            <a:r>
              <a:rPr lang="en-US" sz="1600" dirty="0">
                <a:solidFill>
                  <a:srgbClr val="000000"/>
                </a:solidFill>
              </a:rPr>
              <a:t>#1</a:t>
            </a:r>
          </a:p>
        </p:txBody>
      </p:sp>
      <p:sp>
        <p:nvSpPr>
          <p:cNvPr id="19" name="Rectangle 25"/>
          <p:cNvSpPr>
            <a:spLocks noChangeArrowheads="1"/>
          </p:cNvSpPr>
          <p:nvPr/>
        </p:nvSpPr>
        <p:spPr bwMode="auto">
          <a:xfrm>
            <a:off x="1121234" y="5181600"/>
            <a:ext cx="1317166" cy="1066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1600">
                <a:solidFill>
                  <a:srgbClr val="000000"/>
                </a:solidFill>
              </a:rPr>
              <a:t>AppDomain </a:t>
            </a:r>
          </a:p>
          <a:p>
            <a:r>
              <a:rPr lang="en-US" sz="1600">
                <a:solidFill>
                  <a:srgbClr val="000000"/>
                </a:solidFill>
              </a:rPr>
              <a:t>#2</a:t>
            </a:r>
          </a:p>
        </p:txBody>
      </p:sp>
      <p:sp>
        <p:nvSpPr>
          <p:cNvPr id="20" name="Rectangle 26"/>
          <p:cNvSpPr>
            <a:spLocks noChangeArrowheads="1"/>
          </p:cNvSpPr>
          <p:nvPr/>
        </p:nvSpPr>
        <p:spPr bwMode="auto">
          <a:xfrm>
            <a:off x="4310756" y="5421088"/>
            <a:ext cx="914400" cy="609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600">
                <a:solidFill>
                  <a:schemeClr val="bg1"/>
                </a:solidFill>
              </a:rPr>
              <a:t>EEClass</a:t>
            </a:r>
          </a:p>
          <a:p>
            <a:r>
              <a:rPr lang="en-US" sz="1600">
                <a:solidFill>
                  <a:schemeClr val="bg1"/>
                </a:solidFill>
              </a:rPr>
              <a:t>(Class4)</a:t>
            </a:r>
          </a:p>
        </p:txBody>
      </p:sp>
    </p:spTree>
    <p:extLst>
      <p:ext uri="{BB962C8B-B14F-4D97-AF65-F5344CB8AC3E}">
        <p14:creationId xmlns:p14="http://schemas.microsoft.com/office/powerpoint/2010/main" val="1802294862"/>
      </p:ext>
    </p:extLst>
  </p:cSld>
  <p:clrMapOvr>
    <a:masterClrMapping/>
  </p:clrMapOvr>
</p:sld>
</file>

<file path=ppt/theme/theme1.xml><?xml version="1.0" encoding="utf-8"?>
<a:theme xmlns:a="http://schemas.openxmlformats.org/drawingml/2006/main" name="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1_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3.xml><?xml version="1.0" encoding="utf-8"?>
<a:theme xmlns:a="http://schemas.openxmlformats.org/drawingml/2006/main" name="2_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A057DE04E3604BAF0D9667EA580D21" ma:contentTypeVersion="0" ma:contentTypeDescription="Create a new document." ma:contentTypeScope="" ma:versionID="81da5ccc7c39bab8671b919d5b7fbd8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E3F463-C121-4ABA-91F1-BB921B7EA68B}">
  <ds:schemaRefs>
    <ds:schemaRef ds:uri="http://schemas.microsoft.com/sharepoint/v3/contenttype/forms"/>
  </ds:schemaRefs>
</ds:datastoreItem>
</file>

<file path=customXml/itemProps2.xml><?xml version="1.0" encoding="utf-8"?>
<ds:datastoreItem xmlns:ds="http://schemas.openxmlformats.org/officeDocument/2006/customXml" ds:itemID="{DFF3B578-5D0D-4E00-BE96-D3DEB2A458FA}">
  <ds:schemaRefs>
    <ds:schemaRef ds:uri="http://purl.org/dc/dcmitype/"/>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6D30252F-0297-47A4-A783-BA6FFA626D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2644</TotalTime>
  <Words>1722</Words>
  <Application>Microsoft Office PowerPoint</Application>
  <PresentationFormat>On-screen Show (4:3)</PresentationFormat>
  <Paragraphs>342</Paragraphs>
  <Slides>23</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Calibri</vt:lpstr>
      <vt:lpstr>Consolas</vt:lpstr>
      <vt:lpstr>Lucida Grande</vt:lpstr>
      <vt:lpstr>Tahoma</vt:lpstr>
      <vt:lpstr>Office Theme</vt:lpstr>
      <vt:lpstr>1_Office Theme</vt:lpstr>
      <vt:lpstr>2_Office Theme</vt:lpstr>
      <vt:lpstr>CLR  Initialization</vt:lpstr>
      <vt:lpstr>Module Overview</vt:lpstr>
      <vt:lpstr>Getting to Main Method</vt:lpstr>
      <vt:lpstr>Portable Executable Layout (EXE/DLL)</vt:lpstr>
      <vt:lpstr>CLR Artifacts</vt:lpstr>
      <vt:lpstr>AppDomain</vt:lpstr>
      <vt:lpstr>The .NET Runtime in a Process (CLR)</vt:lpstr>
      <vt:lpstr>CLR: Assembly &amp; Module</vt:lpstr>
      <vt:lpstr>CLR: EEClass</vt:lpstr>
      <vt:lpstr>CLR: MethodTable</vt:lpstr>
      <vt:lpstr>CLR: MethodDesc</vt:lpstr>
      <vt:lpstr>Loader Heaps</vt:lpstr>
      <vt:lpstr>Demo: Loader Heap &amp; AppDomain</vt:lpstr>
      <vt:lpstr>The Managed Object</vt:lpstr>
      <vt:lpstr>Demo: Managed objects</vt:lpstr>
      <vt:lpstr>Slow Startup</vt:lpstr>
      <vt:lpstr>Identify Slow Startups</vt:lpstr>
      <vt:lpstr>Performance Counters</vt:lpstr>
      <vt:lpstr>ETW Trace</vt:lpstr>
      <vt:lpstr>Review</vt:lpstr>
      <vt:lpstr>Reference</vt:lpstr>
      <vt:lpstr>Reference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Leah Kimble</dc:creator>
  <cp:lastModifiedBy>Rahul Marathe</cp:lastModifiedBy>
  <cp:revision>99</cp:revision>
  <dcterms:created xsi:type="dcterms:W3CDTF">2008-09-11T22:05:08Z</dcterms:created>
  <dcterms:modified xsi:type="dcterms:W3CDTF">2016-01-12T04:06:05Z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0x0101008BA057DE04E3604BAF0D9667EA580D21</vt:lpwstr>
  </property>
</Properties>
</file>