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 id="2147483821" r:id="rId5"/>
    <p:sldMasterId id="2147483829" r:id="rId6"/>
  </p:sldMasterIdLst>
  <p:notesMasterIdLst>
    <p:notesMasterId r:id="rId27"/>
  </p:notesMasterIdLst>
  <p:sldIdLst>
    <p:sldId id="282" r:id="rId7"/>
    <p:sldId id="338" r:id="rId8"/>
    <p:sldId id="316" r:id="rId9"/>
    <p:sldId id="317" r:id="rId10"/>
    <p:sldId id="318" r:id="rId11"/>
    <p:sldId id="298" r:id="rId12"/>
    <p:sldId id="308" r:id="rId13"/>
    <p:sldId id="300" r:id="rId14"/>
    <p:sldId id="315" r:id="rId15"/>
    <p:sldId id="299" r:id="rId16"/>
    <p:sldId id="339" r:id="rId17"/>
    <p:sldId id="334" r:id="rId18"/>
    <p:sldId id="279" r:id="rId19"/>
    <p:sldId id="304" r:id="rId20"/>
    <p:sldId id="324" r:id="rId21"/>
    <p:sldId id="328" r:id="rId22"/>
    <p:sldId id="305" r:id="rId23"/>
    <p:sldId id="325" r:id="rId24"/>
    <p:sldId id="306" r:id="rId25"/>
    <p:sldId id="319" r:id="rId26"/>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chemeClr val="tx1"/>
        </a:solidFill>
        <a:latin typeface="Arial Narrow" pitchFamily="34" charset="0"/>
        <a:ea typeface="+mn-ea"/>
        <a:cs typeface="+mn-cs"/>
      </a:defRPr>
    </a:lvl1pPr>
    <a:lvl2pPr marL="457200" algn="ctr" rtl="0" eaLnBrk="0" fontAlgn="base" hangingPunct="0">
      <a:spcBef>
        <a:spcPct val="0"/>
      </a:spcBef>
      <a:spcAft>
        <a:spcPct val="0"/>
      </a:spcAft>
      <a:defRPr b="1" kern="1200">
        <a:solidFill>
          <a:schemeClr val="tx1"/>
        </a:solidFill>
        <a:latin typeface="Arial Narrow" pitchFamily="34" charset="0"/>
        <a:ea typeface="+mn-ea"/>
        <a:cs typeface="+mn-cs"/>
      </a:defRPr>
    </a:lvl2pPr>
    <a:lvl3pPr marL="914400" algn="ctr" rtl="0" eaLnBrk="0" fontAlgn="base" hangingPunct="0">
      <a:spcBef>
        <a:spcPct val="0"/>
      </a:spcBef>
      <a:spcAft>
        <a:spcPct val="0"/>
      </a:spcAft>
      <a:defRPr b="1" kern="1200">
        <a:solidFill>
          <a:schemeClr val="tx1"/>
        </a:solidFill>
        <a:latin typeface="Arial Narrow" pitchFamily="34" charset="0"/>
        <a:ea typeface="+mn-ea"/>
        <a:cs typeface="+mn-cs"/>
      </a:defRPr>
    </a:lvl3pPr>
    <a:lvl4pPr marL="1371600" algn="ctr" rtl="0" eaLnBrk="0" fontAlgn="base" hangingPunct="0">
      <a:spcBef>
        <a:spcPct val="0"/>
      </a:spcBef>
      <a:spcAft>
        <a:spcPct val="0"/>
      </a:spcAft>
      <a:defRPr b="1" kern="1200">
        <a:solidFill>
          <a:schemeClr val="tx1"/>
        </a:solidFill>
        <a:latin typeface="Arial Narrow" pitchFamily="34" charset="0"/>
        <a:ea typeface="+mn-ea"/>
        <a:cs typeface="+mn-cs"/>
      </a:defRPr>
    </a:lvl4pPr>
    <a:lvl5pPr marL="1828800" algn="ctr" rtl="0" eaLnBrk="0" fontAlgn="base" hangingPunct="0">
      <a:spcBef>
        <a:spcPct val="0"/>
      </a:spcBef>
      <a:spcAft>
        <a:spcPct val="0"/>
      </a:spcAft>
      <a:defRPr b="1" kern="1200">
        <a:solidFill>
          <a:schemeClr val="tx1"/>
        </a:solidFill>
        <a:latin typeface="Arial Narrow" pitchFamily="34" charset="0"/>
        <a:ea typeface="+mn-ea"/>
        <a:cs typeface="+mn-cs"/>
      </a:defRPr>
    </a:lvl5pPr>
    <a:lvl6pPr marL="2286000" algn="l" defTabSz="914400" rtl="0" eaLnBrk="1" latinLnBrk="0" hangingPunct="1">
      <a:defRPr b="1" kern="1200">
        <a:solidFill>
          <a:schemeClr val="tx1"/>
        </a:solidFill>
        <a:latin typeface="Arial Narrow" pitchFamily="34" charset="0"/>
        <a:ea typeface="+mn-ea"/>
        <a:cs typeface="+mn-cs"/>
      </a:defRPr>
    </a:lvl6pPr>
    <a:lvl7pPr marL="2743200" algn="l" defTabSz="914400" rtl="0" eaLnBrk="1" latinLnBrk="0" hangingPunct="1">
      <a:defRPr b="1" kern="1200">
        <a:solidFill>
          <a:schemeClr val="tx1"/>
        </a:solidFill>
        <a:latin typeface="Arial Narrow" pitchFamily="34" charset="0"/>
        <a:ea typeface="+mn-ea"/>
        <a:cs typeface="+mn-cs"/>
      </a:defRPr>
    </a:lvl7pPr>
    <a:lvl8pPr marL="3200400" algn="l" defTabSz="914400" rtl="0" eaLnBrk="1" latinLnBrk="0" hangingPunct="1">
      <a:defRPr b="1" kern="1200">
        <a:solidFill>
          <a:schemeClr val="tx1"/>
        </a:solidFill>
        <a:latin typeface="Arial Narrow" pitchFamily="34" charset="0"/>
        <a:ea typeface="+mn-ea"/>
        <a:cs typeface="+mn-cs"/>
      </a:defRPr>
    </a:lvl8pPr>
    <a:lvl9pPr marL="3657600" algn="l" defTabSz="914400" rtl="0" eaLnBrk="1" latinLnBrk="0" hangingPunct="1">
      <a:defRPr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FF"/>
    <a:srgbClr val="808000"/>
    <a:srgbClr val="009999"/>
    <a:srgbClr val="00CC00"/>
    <a:srgbClr val="EBF024"/>
    <a:srgbClr val="FFFF00"/>
    <a:srgbClr val="075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65931" autoAdjust="0"/>
  </p:normalViewPr>
  <p:slideViewPr>
    <p:cSldViewPr>
      <p:cViewPr varScale="1">
        <p:scale>
          <a:sx n="57" d="100"/>
          <a:sy n="57" d="100"/>
        </p:scale>
        <p:origin x="1637" y="62"/>
      </p:cViewPr>
      <p:guideLst>
        <p:guide orient="horz" pos="2160"/>
        <p:guide pos="2880"/>
      </p:guideLst>
    </p:cSldViewPr>
  </p:slideViewPr>
  <p:outlineViewPr>
    <p:cViewPr>
      <p:scale>
        <a:sx n="25" d="100"/>
        <a:sy n="25" d="100"/>
      </p:scale>
      <p:origin x="0" y="3869"/>
    </p:cViewPr>
  </p:outlineViewPr>
  <p:notesTextViewPr>
    <p:cViewPr>
      <p:scale>
        <a:sx n="100" d="100"/>
        <a:sy n="100" d="100"/>
      </p:scale>
      <p:origin x="0" y="0"/>
    </p:cViewPr>
  </p:notesTextViewPr>
  <p:sorterViewPr>
    <p:cViewPr>
      <p:scale>
        <a:sx n="100" d="100"/>
        <a:sy n="100" d="100"/>
      </p:scale>
      <p:origin x="0" y="2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00C40EB4-21AE-4786-B2A8-C5F044E0E459}" type="slidenum">
              <a:rPr lang="en-US"/>
              <a:pPr>
                <a:defRPr/>
              </a:pPr>
              <a:t>‹#›</a:t>
            </a:fld>
            <a:endParaRPr lang="en-US"/>
          </a:p>
        </p:txBody>
      </p:sp>
    </p:spTree>
    <p:extLst>
      <p:ext uri="{BB962C8B-B14F-4D97-AF65-F5344CB8AC3E}">
        <p14:creationId xmlns:p14="http://schemas.microsoft.com/office/powerpoint/2010/main" val="13973092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1283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E70C30-4A2B-4334-96DA-27BC921DEE6F}" type="slidenum">
              <a:rPr lang="en-US"/>
              <a:pPr/>
              <a:t>14</a:t>
            </a:fld>
            <a:endParaRPr lang="en-US"/>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effectLst/>
              </a:rPr>
              <a:t>NGen</a:t>
            </a:r>
            <a:r>
              <a:rPr lang="en-US" dirty="0" smtClean="0">
                <a:effectLst/>
              </a:rPr>
              <a:t> also improves the overall memory usage of the system by allowing different processes that use the same assembly to share the corresponding </a:t>
            </a:r>
            <a:r>
              <a:rPr lang="en-US" dirty="0" err="1" smtClean="0">
                <a:effectLst/>
              </a:rPr>
              <a:t>NGen</a:t>
            </a:r>
            <a:r>
              <a:rPr lang="en-US" dirty="0" smtClean="0">
                <a:effectLst/>
              </a:rPr>
              <a:t> image among them, as shown in </a:t>
            </a:r>
            <a:r>
              <a:rPr lang="en-US" b="1" dirty="0" smtClean="0">
                <a:effectLst/>
              </a:rPr>
              <a:t>Figure 1</a:t>
            </a:r>
            <a:r>
              <a:rPr lang="en-US" dirty="0" smtClean="0">
                <a:effectLst/>
              </a:rPr>
              <a:t>. This can be very useful in both client and server scenarios in which the total memory footprint must be minimized. A classic example is the Terminal Services scenario in which a large number of users might be logged in and running the same application at the same time. If you're building libraries or other reusable components, you may also want to use </a:t>
            </a:r>
            <a:r>
              <a:rPr lang="en-US" dirty="0" err="1" smtClean="0">
                <a:effectLst/>
              </a:rPr>
              <a:t>NGen</a:t>
            </a:r>
            <a:r>
              <a:rPr lang="en-US" dirty="0" smtClean="0">
                <a:effectLst/>
              </a:rPr>
              <a:t> so that applications using your components can share the generated code pages.</a:t>
            </a:r>
            <a:endParaRPr lang="en-US" dirty="0" smtClean="0"/>
          </a:p>
          <a:p>
            <a:endParaRPr lang="en-US" dirty="0"/>
          </a:p>
        </p:txBody>
      </p:sp>
    </p:spTree>
    <p:extLst>
      <p:ext uri="{BB962C8B-B14F-4D97-AF65-F5344CB8AC3E}">
        <p14:creationId xmlns:p14="http://schemas.microsoft.com/office/powerpoint/2010/main" val="657961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81591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51316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782263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477531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9ACCD8-E200-4D90-861D-1454271DF982}" type="slidenum">
              <a:rPr lang="en-US"/>
              <a:pPr/>
              <a:t>19</a:t>
            </a:fld>
            <a:endParaRPr 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4658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3"/>
          <p:cNvSpPr>
            <a:spLocks noGrp="1" noChangeArrowheads="1"/>
          </p:cNvSpPr>
          <p:nvPr>
            <p:ph type="dt" sz="quarter" idx="1"/>
          </p:nvPr>
        </p:nvSpPr>
        <p:spPr>
          <a:noFill/>
        </p:spPr>
        <p:txBody>
          <a:bodyPr>
            <a:prstTxWarp prst="textNoShape">
              <a:avLst/>
            </a:prstTxWarp>
          </a:bodyPr>
          <a:lstStyle/>
          <a:p>
            <a:fld id="{15289F61-9AF2-4B03-BBED-67D5145F88FC}" type="datetime8">
              <a:rPr lang="en-US" smtClean="0"/>
              <a:pPr/>
              <a:t>1/11/2016 11:06 PM</a:t>
            </a:fld>
            <a:endParaRPr lang="en-US" smtClean="0"/>
          </a:p>
        </p:txBody>
      </p:sp>
      <p:sp>
        <p:nvSpPr>
          <p:cNvPr id="272387" name="Rectangle 7"/>
          <p:cNvSpPr>
            <a:spLocks noGrp="1" noChangeArrowheads="1"/>
          </p:cNvSpPr>
          <p:nvPr>
            <p:ph type="sldNum" sz="quarter" idx="5"/>
          </p:nvPr>
        </p:nvSpPr>
        <p:spPr>
          <a:noFill/>
        </p:spPr>
        <p:txBody>
          <a:bodyPr>
            <a:prstTxWarp prst="textNoShape">
              <a:avLst/>
            </a:prstTxWarp>
          </a:bodyPr>
          <a:lstStyle/>
          <a:p>
            <a:fld id="{C1D152F1-FCA9-439F-AC22-8C248FE67360}" type="slidenum">
              <a:rPr lang="en-US" smtClean="0"/>
              <a:pPr/>
              <a:t>3</a:t>
            </a:fld>
            <a:endParaRPr lang="en-US" smtClean="0"/>
          </a:p>
        </p:txBody>
      </p:sp>
      <p:sp>
        <p:nvSpPr>
          <p:cNvPr id="272388" name="Rectangle 2"/>
          <p:cNvSpPr>
            <a:spLocks noGrp="1" noRot="1" noChangeAspect="1" noChangeArrowheads="1" noTextEdit="1"/>
          </p:cNvSpPr>
          <p:nvPr>
            <p:ph type="sldImg"/>
          </p:nvPr>
        </p:nvSpPr>
        <p:spPr>
          <a:ln/>
        </p:spPr>
      </p:sp>
      <p:sp>
        <p:nvSpPr>
          <p:cNvPr id="272389" name="Rectangle 3"/>
          <p:cNvSpPr>
            <a:spLocks noGrp="1" noChangeArrowheads="1"/>
          </p:cNvSpPr>
          <p:nvPr>
            <p:ph type="body" idx="1"/>
          </p:nvPr>
        </p:nvSpPr>
        <p:spPr>
          <a:noFill/>
          <a:ln/>
        </p:spPr>
        <p:txBody>
          <a:bodyPr>
            <a:prstTxWarp prst="textNoShape">
              <a:avLst/>
            </a:prstTxWarp>
          </a:bodyPr>
          <a:lstStyle/>
          <a:p>
            <a:pPr marL="229703" indent="-229703"/>
            <a:r>
              <a:rPr lang="en-US" sz="1000" b="1" dirty="0"/>
              <a:t>Running Code</a:t>
            </a:r>
          </a:p>
          <a:p>
            <a:pPr marL="229703" indent="-229703"/>
            <a:r>
              <a:rPr lang="en-US" sz="1000" dirty="0"/>
              <a:t>The common language runtime provides the infrastructure that enables managed execution to take place as well as a variety of services that can be used during execution. Before a method can be run, it must be compiled to processor-specific code. Each method for which Microsoft intermediate language (MSIL) has been generated is just-in-time-compiled (JIT-compiled) when it is called for the first time, and then run. The next time the method is run, the existing JIT-compiled native code is run. The process of JIT-compiling and then executing the code is repeated until execution is complete.</a:t>
            </a:r>
          </a:p>
          <a:p>
            <a:pPr marL="229703" indent="-229703"/>
            <a:r>
              <a:rPr lang="en-US" sz="1000" dirty="0"/>
              <a:t>During execution, managed code receives services such as garbage collection, security, interoperability with unmanaged code, cross-language debugging support, and enhanced deployment and versioning support.</a:t>
            </a:r>
          </a:p>
          <a:p>
            <a:pPr marL="229703" indent="-229703"/>
            <a:r>
              <a:rPr lang="en-US" sz="1000" dirty="0"/>
              <a:t>In Microsoft Windows XP, the operating system loader checks for managed modules by examining a bit in the common object file format (COFF) header. The bit being set denotes a managed module. If the loader detects managed modules, it loads mscoree.dll, and _</a:t>
            </a:r>
            <a:r>
              <a:rPr lang="en-US" sz="1000" dirty="0" err="1"/>
              <a:t>CorValidateImage</a:t>
            </a:r>
            <a:r>
              <a:rPr lang="en-US" sz="1000" dirty="0"/>
              <a:t> and _</a:t>
            </a:r>
            <a:r>
              <a:rPr lang="en-US" sz="1000" dirty="0" err="1"/>
              <a:t>CorImageUnloading</a:t>
            </a:r>
            <a:r>
              <a:rPr lang="en-US" sz="1000" dirty="0"/>
              <a:t> notify the loader when the managed module images are loaded and unloaded. _</a:t>
            </a:r>
            <a:r>
              <a:rPr lang="en-US" sz="1000" dirty="0" err="1"/>
              <a:t>CorValidateImage</a:t>
            </a:r>
            <a:r>
              <a:rPr lang="en-US" sz="1000" dirty="0"/>
              <a:t> performs the following actions: </a:t>
            </a:r>
          </a:p>
          <a:p>
            <a:pPr marL="229703" indent="-229703"/>
            <a:endParaRPr lang="en-US" sz="1000" dirty="0"/>
          </a:p>
          <a:p>
            <a:pPr marL="229703" indent="-229703"/>
            <a:r>
              <a:rPr lang="en-US" sz="1000" dirty="0"/>
              <a:t>1. Ensures that the code is valid managed code. </a:t>
            </a:r>
          </a:p>
          <a:p>
            <a:pPr marL="229703" indent="-229703"/>
            <a:r>
              <a:rPr lang="en-US" sz="1000" dirty="0"/>
              <a:t>2. Changes the entry point in the image to an entry point in the runtime. </a:t>
            </a:r>
          </a:p>
          <a:p>
            <a:pPr marL="229703" indent="-229703"/>
            <a:endParaRPr lang="en-US" sz="1000" dirty="0"/>
          </a:p>
          <a:p>
            <a:pPr marL="229703" indent="-229703"/>
            <a:r>
              <a:rPr lang="en-US" sz="1000" dirty="0"/>
              <a:t>On 64-bit Windows, _</a:t>
            </a:r>
            <a:r>
              <a:rPr lang="en-US" sz="1000" dirty="0" err="1"/>
              <a:t>CorValidateImage</a:t>
            </a:r>
            <a:r>
              <a:rPr lang="en-US" sz="1000" dirty="0"/>
              <a:t> modifies the image that is in memory by transforming it from PE32 to PE32+ format.</a:t>
            </a:r>
          </a:p>
        </p:txBody>
      </p:sp>
    </p:spTree>
    <p:extLst>
      <p:ext uri="{BB962C8B-B14F-4D97-AF65-F5344CB8AC3E}">
        <p14:creationId xmlns:p14="http://schemas.microsoft.com/office/powerpoint/2010/main" val="365377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simplistic look at how native code is compiled in to static binaries, note that type describing information is largely tossed out.  </a:t>
            </a:r>
          </a:p>
          <a:p>
            <a:endParaRPr lang="en-US" baseline="0" dirty="0" smtClean="0"/>
          </a:p>
          <a:p>
            <a:r>
              <a:rPr lang="en-US" baseline="0" dirty="0" smtClean="0"/>
              <a:t>For native code, some type describing information is preserved in symbolic information for debugging purposes later on and exported functions are visible in the export table, imported functions are available in the import table.  In a sense symbols are pulled out of the recycle bin and stuck up on the symbol server.  </a:t>
            </a:r>
          </a:p>
          <a:p>
            <a:endParaRPr lang="en-US" baseline="0" dirty="0" smtClean="0"/>
          </a:p>
          <a:p>
            <a:r>
              <a:rPr lang="en-US" baseline="0" dirty="0" smtClean="0"/>
              <a:t>Point is that the final deployable binary here pretty much contains only machine language representation of the original code.</a:t>
            </a:r>
          </a:p>
        </p:txBody>
      </p:sp>
      <p:sp>
        <p:nvSpPr>
          <p:cNvPr id="4" name="Slide Number Placeholder 3"/>
          <p:cNvSpPr>
            <a:spLocks noGrp="1"/>
          </p:cNvSpPr>
          <p:nvPr>
            <p:ph type="sldNum" sz="quarter" idx="10"/>
          </p:nvPr>
        </p:nvSpPr>
        <p:spPr/>
        <p:txBody>
          <a:bodyPr/>
          <a:lstStyle/>
          <a:p>
            <a:fld id="{7682BE51-5BE8-425A-B830-4F9B98B25985}" type="slidenum">
              <a:rPr lang="en-US" smtClean="0"/>
              <a:pPr/>
              <a:t>4</a:t>
            </a:fld>
            <a:endParaRPr lang="en-US"/>
          </a:p>
        </p:txBody>
      </p:sp>
    </p:spTree>
    <p:extLst>
      <p:ext uri="{BB962C8B-B14F-4D97-AF65-F5344CB8AC3E}">
        <p14:creationId xmlns:p14="http://schemas.microsoft.com/office/powerpoint/2010/main" val="1401121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can see that here the type describing information is preserved and used at runtime, the compiler generates IL code that is packaged (and versioned) in the assembly for deployment.  Machine language is put off until the runtime.  We will talk more about machine language generation and runtime issues in next module.</a:t>
            </a:r>
          </a:p>
          <a:p>
            <a:endParaRPr lang="en-US" b="1" dirty="0" smtClean="0"/>
          </a:p>
          <a:p>
            <a:r>
              <a:rPr lang="en-US" b="1" dirty="0" smtClean="0"/>
              <a:t>MAIN</a:t>
            </a:r>
            <a:r>
              <a:rPr lang="en-US" b="1" baseline="0" dirty="0" smtClean="0"/>
              <a:t> point: </a:t>
            </a:r>
            <a:r>
              <a:rPr lang="en-US" b="0" baseline="0" dirty="0" smtClean="0"/>
              <a:t>Managed binaries keep all sorts of information traditionally thrown out by the compiler and linker, as well as the MSIL representation rather than machine language representation of the code.</a:t>
            </a:r>
            <a:endParaRPr lang="en-US" b="1" baseline="0" dirty="0" smtClean="0"/>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change in behavior is can also provide additional security to the CLR runtime environment. The CLR is responsible for dynamically compiling the assembly instructions at runtime and for checking the assembly for security issues, and other things, </a:t>
            </a:r>
            <a:r>
              <a:rPr lang="en-US" b="1" dirty="0" smtClean="0"/>
              <a:t>before any code is executed. </a:t>
            </a:r>
          </a:p>
          <a:p>
            <a:endParaRPr lang="en-US" b="1" dirty="0"/>
          </a:p>
        </p:txBody>
      </p:sp>
      <p:sp>
        <p:nvSpPr>
          <p:cNvPr id="4" name="Slide Number Placeholder 3"/>
          <p:cNvSpPr>
            <a:spLocks noGrp="1"/>
          </p:cNvSpPr>
          <p:nvPr>
            <p:ph type="sldNum" sz="quarter" idx="10"/>
          </p:nvPr>
        </p:nvSpPr>
        <p:spPr/>
        <p:txBody>
          <a:bodyPr/>
          <a:lstStyle/>
          <a:p>
            <a:fld id="{7682BE51-5BE8-425A-B830-4F9B98B25985}" type="slidenum">
              <a:rPr lang="en-US" smtClean="0"/>
              <a:pPr/>
              <a:t>5</a:t>
            </a:fld>
            <a:endParaRPr lang="en-US"/>
          </a:p>
        </p:txBody>
      </p:sp>
    </p:spTree>
    <p:extLst>
      <p:ext uri="{BB962C8B-B14F-4D97-AF65-F5344CB8AC3E}">
        <p14:creationId xmlns:p14="http://schemas.microsoft.com/office/powerpoint/2010/main" val="1422246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fld id="{44904BE0-747E-4A59-BEC5-5F9E37C8CB53}" type="slidenum">
              <a:rPr lang="en-US" b="0" smtClean="0">
                <a:latin typeface="Arial" charset="0"/>
              </a:rPr>
              <a:pPr/>
              <a:t>6</a:t>
            </a:fld>
            <a:endParaRPr lang="en-US" b="0"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z="1000" dirty="0" smtClean="0"/>
              <a:t>Show ILDASM demo</a:t>
            </a:r>
          </a:p>
          <a:p>
            <a:pPr marL="228600" indent="-228600" eaLnBrk="1" hangingPunct="1"/>
            <a:r>
              <a:rPr lang="en-US" sz="1000" dirty="0" smtClean="0"/>
              <a:t>Show</a:t>
            </a:r>
            <a:r>
              <a:rPr lang="en-US" sz="1000" baseline="0" dirty="0" smtClean="0"/>
              <a:t> Demo\</a:t>
            </a:r>
            <a:r>
              <a:rPr lang="en-US" sz="1000" baseline="0" dirty="0" err="1" smtClean="0"/>
              <a:t>CLRInit</a:t>
            </a:r>
            <a:r>
              <a:rPr lang="en-US" sz="1000" baseline="0" dirty="0" smtClean="0"/>
              <a:t>\Headers\ildasm.txt</a:t>
            </a:r>
            <a:endParaRPr lang="en-US" sz="1000" dirty="0" smtClean="0"/>
          </a:p>
        </p:txBody>
      </p:sp>
    </p:spTree>
    <p:extLst>
      <p:ext uri="{BB962C8B-B14F-4D97-AF65-F5344CB8AC3E}">
        <p14:creationId xmlns:p14="http://schemas.microsoft.com/office/powerpoint/2010/main" val="162928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fld id="{0D9FA3A7-C989-47DC-8A68-B0475C88EBC6}" type="slidenum">
              <a:rPr lang="en-US" b="0" smtClean="0">
                <a:latin typeface="Arial" charset="0"/>
              </a:rPr>
              <a:pPr/>
              <a:t>8</a:t>
            </a:fld>
            <a:endParaRPr lang="en-US" b="0" smtClean="0">
              <a:latin typeface="Arial" charset="0"/>
            </a:endParaRPr>
          </a:p>
        </p:txBody>
      </p:sp>
      <p:sp>
        <p:nvSpPr>
          <p:cNvPr id="39939"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r" eaLnBrk="1" hangingPunct="1"/>
            <a:fld id="{EAC775E3-C7E0-47AC-965C-8BBC448031FD}" type="slidenum">
              <a:rPr lang="en-US" sz="1200" b="0">
                <a:latin typeface="Arial" charset="0"/>
              </a:rPr>
              <a:pPr algn="r" eaLnBrk="1" hangingPunct="1"/>
              <a:t>8</a:t>
            </a:fld>
            <a:endParaRPr lang="en-US" sz="1200" b="0">
              <a:latin typeface="Arial" charset="0"/>
            </a:endParaRPr>
          </a:p>
        </p:txBody>
      </p:sp>
      <p:sp>
        <p:nvSpPr>
          <p:cNvPr id="39940" name="Rectangle 38913"/>
          <p:cNvSpPr>
            <a:spLocks noGrp="1" noRot="1" noChangeAspect="1" noChangeArrowheads="1" noTextEdit="1"/>
          </p:cNvSpPr>
          <p:nvPr>
            <p:ph type="sldImg"/>
          </p:nvPr>
        </p:nvSpPr>
        <p:spPr>
          <a:noFill/>
          <a:ln cap="flat" algn="ctr">
            <a:headEnd type="none" w="med" len="med"/>
            <a:tailEnd type="none" w="med" len="med"/>
          </a:ln>
        </p:spPr>
      </p:sp>
      <p:sp>
        <p:nvSpPr>
          <p:cNvPr id="39941" name="Rectangle 3891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06669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fld id="{519F3C8E-B564-4A8B-BBD8-87981EDA64CC}" type="slidenum">
              <a:rPr lang="en-US" b="0" smtClean="0">
                <a:latin typeface="Arial" charset="0"/>
              </a:rPr>
              <a:pPr/>
              <a:t>10</a:t>
            </a:fld>
            <a:endParaRPr lang="en-US" b="0" smtClean="0">
              <a:latin typeface="Arial" charset="0"/>
            </a:endParaRPr>
          </a:p>
        </p:txBody>
      </p:sp>
      <p:sp>
        <p:nvSpPr>
          <p:cNvPr id="38915"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r" eaLnBrk="1" hangingPunct="1"/>
            <a:fld id="{A547A59F-BEBE-4965-A3A1-E019797FF3EE}" type="slidenum">
              <a:rPr lang="en-US" sz="1200" b="0">
                <a:latin typeface="Arial" charset="0"/>
              </a:rPr>
              <a:pPr algn="r" eaLnBrk="1" hangingPunct="1"/>
              <a:t>10</a:t>
            </a:fld>
            <a:endParaRPr lang="en-US" sz="1200" b="0">
              <a:latin typeface="Arial" charset="0"/>
            </a:endParaRPr>
          </a:p>
        </p:txBody>
      </p:sp>
      <p:sp>
        <p:nvSpPr>
          <p:cNvPr id="38916" name="Rectangle 37889"/>
          <p:cNvSpPr>
            <a:spLocks noGrp="1" noRot="1" noChangeAspect="1" noChangeArrowheads="1" noTextEdit="1"/>
          </p:cNvSpPr>
          <p:nvPr>
            <p:ph type="sldImg"/>
          </p:nvPr>
        </p:nvSpPr>
        <p:spPr>
          <a:noFill/>
          <a:ln cap="flat" algn="ctr">
            <a:headEnd type="none" w="med" len="med"/>
            <a:tailEnd type="none" w="med" len="med"/>
          </a:ln>
        </p:spPr>
      </p:sp>
      <p:sp>
        <p:nvSpPr>
          <p:cNvPr id="38917" name="Rectangle 37890"/>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800" smtClean="0"/>
          </a:p>
        </p:txBody>
      </p:sp>
    </p:spTree>
    <p:extLst>
      <p:ext uri="{BB962C8B-B14F-4D97-AF65-F5344CB8AC3E}">
        <p14:creationId xmlns:p14="http://schemas.microsoft.com/office/powerpoint/2010/main" val="260210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1. Open Demos\bin\Debug\NetDebugDemos.exe. Select Module 2: Setting Managed Breakpoints from the dropdown</a:t>
            </a:r>
          </a:p>
          <a:p>
            <a:r>
              <a:rPr lang="en-US" sz="1200" b="0" i="0" u="none" strike="noStrike" kern="1200" baseline="0" dirty="0" smtClean="0">
                <a:solidFill>
                  <a:schemeClr val="tx1"/>
                </a:solidFill>
                <a:latin typeface="Arial" charset="0"/>
                <a:ea typeface="+mn-ea"/>
                <a:cs typeface="+mn-cs"/>
              </a:rPr>
              <a:t>list and click Go. The </a:t>
            </a:r>
            <a:r>
              <a:rPr lang="en-US" sz="1200" b="0" i="0" u="none" strike="noStrike" kern="1200" baseline="0" dirty="0" err="1" smtClean="0">
                <a:solidFill>
                  <a:schemeClr val="tx1"/>
                </a:solidFill>
                <a:latin typeface="Arial" charset="0"/>
                <a:ea typeface="+mn-ea"/>
                <a:cs typeface="+mn-cs"/>
              </a:rPr>
              <a:t>DebugBreak</a:t>
            </a:r>
            <a:r>
              <a:rPr lang="en-US" sz="1200" b="0" i="0" u="none" strike="noStrike" kern="1200" baseline="0" dirty="0" smtClean="0">
                <a:solidFill>
                  <a:schemeClr val="tx1"/>
                </a:solidFill>
                <a:latin typeface="Arial" charset="0"/>
                <a:ea typeface="+mn-ea"/>
                <a:cs typeface="+mn-cs"/>
              </a:rPr>
              <a:t> will hit and </a:t>
            </a:r>
            <a:r>
              <a:rPr lang="en-US" sz="1200" b="0" i="0" u="none" strike="noStrike" kern="1200" baseline="0" dirty="0" err="1" smtClean="0">
                <a:solidFill>
                  <a:schemeClr val="tx1"/>
                </a:solidFill>
                <a:latin typeface="Arial" charset="0"/>
                <a:ea typeface="+mn-ea"/>
                <a:cs typeface="+mn-cs"/>
              </a:rPr>
              <a:t>WinDbg</a:t>
            </a:r>
            <a:r>
              <a:rPr lang="en-US" sz="1200" b="0" i="0" u="none" strike="noStrike" kern="1200" baseline="0" dirty="0" smtClean="0">
                <a:solidFill>
                  <a:schemeClr val="tx1"/>
                </a:solidFill>
                <a:latin typeface="Arial" charset="0"/>
                <a:ea typeface="+mn-ea"/>
                <a:cs typeface="+mn-cs"/>
              </a:rPr>
              <a:t> will spawn and attach.</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What we want to do here is find out whether </a:t>
            </a:r>
            <a:r>
              <a:rPr lang="en-US" sz="1200" b="0" i="0" u="none" strike="noStrike" kern="1200" baseline="0" dirty="0" err="1" smtClean="0">
                <a:solidFill>
                  <a:schemeClr val="tx1"/>
                </a:solidFill>
                <a:latin typeface="Arial" charset="0"/>
                <a:ea typeface="+mn-ea"/>
                <a:cs typeface="+mn-cs"/>
              </a:rPr>
              <a:t>NetDebugDemos.MyObject.JitterBug</a:t>
            </a:r>
            <a:r>
              <a:rPr lang="en-US" sz="1200" b="0" i="0" u="none" strike="noStrike" kern="1200" baseline="0" dirty="0" smtClean="0">
                <a:solidFill>
                  <a:schemeClr val="tx1"/>
                </a:solidFill>
                <a:latin typeface="Arial" charset="0"/>
                <a:ea typeface="+mn-ea"/>
                <a:cs typeface="+mn-cs"/>
              </a:rPr>
              <a:t>() has been JIT-Compiled yet.</a:t>
            </a:r>
          </a:p>
          <a:p>
            <a:r>
              <a:rPr lang="en-US" sz="1200" b="0" i="0" u="none" strike="noStrike" kern="1200" baseline="0" dirty="0" smtClean="0">
                <a:solidFill>
                  <a:schemeClr val="tx1"/>
                </a:solidFill>
                <a:latin typeface="Arial" charset="0"/>
                <a:ea typeface="+mn-ea"/>
                <a:cs typeface="+mn-cs"/>
              </a:rPr>
              <a:t>Actually, it hasn’t, as the </a:t>
            </a:r>
            <a:r>
              <a:rPr lang="en-US" sz="1200" b="0" i="0" u="none" strike="noStrike" kern="1200" baseline="0" dirty="0" err="1" smtClean="0">
                <a:solidFill>
                  <a:schemeClr val="tx1"/>
                </a:solidFill>
                <a:latin typeface="Arial" charset="0"/>
                <a:ea typeface="+mn-ea"/>
                <a:cs typeface="+mn-cs"/>
              </a:rPr>
              <a:t>DebugBreak</a:t>
            </a:r>
            <a:r>
              <a:rPr lang="en-US" sz="1200" b="0" i="0" u="none" strike="noStrike" kern="1200" baseline="0" dirty="0" smtClean="0">
                <a:solidFill>
                  <a:schemeClr val="tx1"/>
                </a:solidFill>
                <a:latin typeface="Arial" charset="0"/>
                <a:ea typeface="+mn-ea"/>
                <a:cs typeface="+mn-cs"/>
              </a:rPr>
              <a:t> hit before the method could be JIT-compiled. Let’s prove it:</a:t>
            </a:r>
          </a:p>
          <a:p>
            <a:endParaRPr lang="en-US" sz="1200" b="0" i="0" u="none" strike="noStrike" kern="1200" baseline="0" dirty="0" smtClean="0">
              <a:solidFill>
                <a:schemeClr val="tx1"/>
              </a:solidFill>
              <a:latin typeface="Arial" charset="0"/>
              <a:ea typeface="+mn-ea"/>
              <a:cs typeface="+mn-cs"/>
            </a:endParaRPr>
          </a:p>
          <a:p>
            <a:pPr lvl="1"/>
            <a:r>
              <a:rPr lang="en-US" sz="1200" b="0" i="0" u="none" strike="noStrike" kern="1200" baseline="0" dirty="0" smtClean="0">
                <a:solidFill>
                  <a:schemeClr val="tx1"/>
                </a:solidFill>
                <a:latin typeface="Arial" charset="0"/>
                <a:ea typeface="+mn-ea"/>
                <a:cs typeface="+mn-cs"/>
              </a:rPr>
              <a:t>a. !</a:t>
            </a:r>
            <a:r>
              <a:rPr lang="en-US" sz="1200" b="0" i="0" u="none" strike="noStrike" kern="1200" baseline="0" dirty="0" err="1" smtClean="0">
                <a:solidFill>
                  <a:schemeClr val="tx1"/>
                </a:solidFill>
                <a:latin typeface="Arial" charset="0"/>
                <a:ea typeface="+mn-ea"/>
                <a:cs typeface="+mn-cs"/>
              </a:rPr>
              <a:t>DumpHeap</a:t>
            </a:r>
            <a:r>
              <a:rPr lang="en-US" sz="1200" b="0" i="0" u="none" strike="noStrike" kern="1200" baseline="0" dirty="0" smtClean="0">
                <a:solidFill>
                  <a:schemeClr val="tx1"/>
                </a:solidFill>
                <a:latin typeface="Arial" charset="0"/>
                <a:ea typeface="+mn-ea"/>
                <a:cs typeface="+mn-cs"/>
              </a:rPr>
              <a:t> –stat Find the instance of </a:t>
            </a:r>
            <a:r>
              <a:rPr lang="en-US" sz="1200" b="0" i="0" u="none" strike="noStrike" kern="1200" baseline="0" dirty="0" err="1" smtClean="0">
                <a:solidFill>
                  <a:schemeClr val="tx1"/>
                </a:solidFill>
                <a:latin typeface="Arial" charset="0"/>
                <a:ea typeface="+mn-ea"/>
                <a:cs typeface="+mn-cs"/>
              </a:rPr>
              <a:t>NetDebugDemos.MyObject</a:t>
            </a:r>
            <a:r>
              <a:rPr lang="en-US" sz="1200" b="0" i="0" u="none" strike="noStrike" kern="1200" baseline="0" dirty="0" smtClean="0">
                <a:solidFill>
                  <a:schemeClr val="tx1"/>
                </a:solidFill>
                <a:latin typeface="Arial" charset="0"/>
                <a:ea typeface="+mn-ea"/>
                <a:cs typeface="+mn-cs"/>
              </a:rPr>
              <a:t>. Copy it’s MT (e.g., 0x00957b54)</a:t>
            </a:r>
          </a:p>
          <a:p>
            <a:pPr lvl="2"/>
            <a:r>
              <a:rPr lang="en-US" sz="1200" b="1" i="0" u="none" strike="noStrike" kern="1200" baseline="0" dirty="0" smtClean="0">
                <a:solidFill>
                  <a:schemeClr val="tx1"/>
                </a:solidFill>
                <a:latin typeface="Arial" charset="0"/>
                <a:ea typeface="+mn-ea"/>
                <a:cs typeface="+mn-cs"/>
              </a:rPr>
              <a:t>NOTE: In 4.0, you can use !</a:t>
            </a:r>
            <a:r>
              <a:rPr lang="en-US" sz="1200" b="1" i="0" u="none" strike="noStrike" kern="1200" baseline="0" dirty="0" err="1" smtClean="0">
                <a:solidFill>
                  <a:schemeClr val="tx1"/>
                </a:solidFill>
                <a:latin typeface="Arial" charset="0"/>
                <a:ea typeface="+mn-ea"/>
                <a:cs typeface="+mn-cs"/>
              </a:rPr>
              <a:t>DumpHeap</a:t>
            </a:r>
            <a:r>
              <a:rPr lang="en-US" sz="1200" b="1" i="0" u="none" strike="noStrike" kern="1200" baseline="0" dirty="0" smtClean="0">
                <a:solidFill>
                  <a:schemeClr val="tx1"/>
                </a:solidFill>
                <a:latin typeface="Arial" charset="0"/>
                <a:ea typeface="+mn-ea"/>
                <a:cs typeface="+mn-cs"/>
              </a:rPr>
              <a:t> -stat -type </a:t>
            </a:r>
            <a:r>
              <a:rPr lang="en-US" sz="1200" b="1" i="0" u="none" strike="noStrike" kern="1200" baseline="0" dirty="0" err="1" smtClean="0">
                <a:solidFill>
                  <a:schemeClr val="tx1"/>
                </a:solidFill>
                <a:latin typeface="Arial" charset="0"/>
                <a:ea typeface="+mn-ea"/>
                <a:cs typeface="+mn-cs"/>
              </a:rPr>
              <a:t>NetDebugDemos</a:t>
            </a:r>
            <a:r>
              <a:rPr lang="en-US" sz="1200" b="1" i="0" u="none" strike="noStrike" kern="1200" baseline="0" dirty="0" smtClean="0">
                <a:solidFill>
                  <a:schemeClr val="tx1"/>
                </a:solidFill>
                <a:latin typeface="Arial" charset="0"/>
                <a:ea typeface="+mn-ea"/>
                <a:cs typeface="+mn-cs"/>
              </a:rPr>
              <a:t> to list summary all</a:t>
            </a:r>
          </a:p>
          <a:p>
            <a:pPr lvl="2"/>
            <a:r>
              <a:rPr lang="en-US" sz="1200" b="1" i="0" u="none" strike="noStrike" kern="1200" baseline="0" dirty="0" smtClean="0">
                <a:solidFill>
                  <a:schemeClr val="tx1"/>
                </a:solidFill>
                <a:latin typeface="Arial" charset="0"/>
                <a:ea typeface="+mn-ea"/>
                <a:cs typeface="+mn-cs"/>
              </a:rPr>
              <a:t>objects belonging to namespace </a:t>
            </a:r>
            <a:r>
              <a:rPr lang="en-US" sz="1200" b="1" i="0" u="none" strike="noStrike" kern="1200" baseline="0" dirty="0" err="1" smtClean="0">
                <a:solidFill>
                  <a:schemeClr val="tx1"/>
                </a:solidFill>
                <a:latin typeface="Arial" charset="0"/>
                <a:ea typeface="+mn-ea"/>
                <a:cs typeface="+mn-cs"/>
              </a:rPr>
              <a:t>NetDebugDemos</a:t>
            </a:r>
            <a:r>
              <a:rPr lang="en-US" sz="1200" b="1" i="0" u="none" strike="noStrike" kern="1200" baseline="0" dirty="0" smtClean="0">
                <a:solidFill>
                  <a:schemeClr val="tx1"/>
                </a:solidFill>
                <a:latin typeface="Arial" charset="0"/>
                <a:ea typeface="+mn-ea"/>
                <a:cs typeface="+mn-cs"/>
              </a:rPr>
              <a:t>.</a:t>
            </a:r>
          </a:p>
          <a:p>
            <a:pPr lvl="1"/>
            <a:endParaRPr lang="en-US" sz="1200" b="0" i="0" u="none" strike="noStrike" kern="1200" baseline="0" dirty="0" smtClean="0">
              <a:solidFill>
                <a:schemeClr val="tx1"/>
              </a:solidFill>
              <a:latin typeface="Arial" charset="0"/>
              <a:ea typeface="+mn-ea"/>
              <a:cs typeface="+mn-cs"/>
            </a:endParaRPr>
          </a:p>
          <a:p>
            <a:pPr lvl="1"/>
            <a:r>
              <a:rPr lang="en-US" sz="1200" b="0" i="0" u="none" strike="noStrike" kern="1200" baseline="0" dirty="0" smtClean="0">
                <a:solidFill>
                  <a:schemeClr val="tx1"/>
                </a:solidFill>
                <a:latin typeface="Arial" charset="0"/>
                <a:ea typeface="+mn-ea"/>
                <a:cs typeface="+mn-cs"/>
              </a:rPr>
              <a:t>b. !</a:t>
            </a:r>
            <a:r>
              <a:rPr lang="en-US" sz="1200" b="0" i="0" u="none" strike="noStrike" kern="1200" baseline="0" dirty="0" err="1" smtClean="0">
                <a:solidFill>
                  <a:schemeClr val="tx1"/>
                </a:solidFill>
                <a:latin typeface="Arial" charset="0"/>
                <a:ea typeface="+mn-ea"/>
                <a:cs typeface="+mn-cs"/>
              </a:rPr>
              <a:t>DumpMT</a:t>
            </a:r>
            <a:r>
              <a:rPr lang="en-US" sz="1200" b="0" i="0" u="none" strike="noStrike" kern="1200" baseline="0" dirty="0" smtClean="0">
                <a:solidFill>
                  <a:schemeClr val="tx1"/>
                </a:solidFill>
                <a:latin typeface="Arial" charset="0"/>
                <a:ea typeface="+mn-ea"/>
                <a:cs typeface="+mn-cs"/>
              </a:rPr>
              <a:t> -md 0x00957b54 Find the MD address of </a:t>
            </a:r>
            <a:r>
              <a:rPr lang="en-US" sz="1200" b="0" i="0" u="none" strike="noStrike" kern="1200" baseline="0" dirty="0" err="1" smtClean="0">
                <a:solidFill>
                  <a:schemeClr val="tx1"/>
                </a:solidFill>
                <a:latin typeface="Arial" charset="0"/>
                <a:ea typeface="+mn-ea"/>
                <a:cs typeface="+mn-cs"/>
              </a:rPr>
              <a:t>NetDebugDemos.MyObject.JitterBug</a:t>
            </a:r>
            <a:r>
              <a:rPr lang="en-US" sz="1200" b="0" i="0" u="none" strike="noStrike" kern="1200" baseline="0" dirty="0" smtClean="0">
                <a:solidFill>
                  <a:schemeClr val="tx1"/>
                </a:solidFill>
                <a:latin typeface="Arial" charset="0"/>
                <a:ea typeface="+mn-ea"/>
                <a:cs typeface="+mn-cs"/>
              </a:rPr>
              <a:t>() (e.g.,</a:t>
            </a:r>
          </a:p>
          <a:p>
            <a:pPr lvl="1"/>
            <a:r>
              <a:rPr lang="en-US" sz="1200" b="0" i="0" u="none" strike="noStrike" kern="1200" baseline="0" dirty="0" smtClean="0">
                <a:solidFill>
                  <a:schemeClr val="tx1"/>
                </a:solidFill>
                <a:latin typeface="Arial" charset="0"/>
                <a:ea typeface="+mn-ea"/>
                <a:cs typeface="+mn-cs"/>
              </a:rPr>
              <a:t>0x00957a90)</a:t>
            </a:r>
          </a:p>
          <a:p>
            <a:pPr lvl="1"/>
            <a:endParaRPr lang="en-US" sz="1200" b="0" i="0" u="none" strike="noStrike" kern="1200" baseline="0" dirty="0" smtClean="0">
              <a:solidFill>
                <a:schemeClr val="tx1"/>
              </a:solidFill>
              <a:latin typeface="Arial" charset="0"/>
              <a:ea typeface="+mn-ea"/>
              <a:cs typeface="+mn-cs"/>
            </a:endParaRPr>
          </a:p>
          <a:p>
            <a:pPr lvl="1"/>
            <a:r>
              <a:rPr lang="en-US" sz="1200" b="0" i="0" u="none" strike="noStrike" kern="1200" baseline="0" dirty="0" smtClean="0">
                <a:solidFill>
                  <a:schemeClr val="tx1"/>
                </a:solidFill>
                <a:latin typeface="Arial" charset="0"/>
                <a:ea typeface="+mn-ea"/>
                <a:cs typeface="+mn-cs"/>
              </a:rPr>
              <a:t>c. !</a:t>
            </a:r>
            <a:r>
              <a:rPr lang="en-US" sz="1200" b="0" i="0" u="none" strike="noStrike" kern="1200" baseline="0" dirty="0" err="1" smtClean="0">
                <a:solidFill>
                  <a:schemeClr val="tx1"/>
                </a:solidFill>
                <a:latin typeface="Arial" charset="0"/>
                <a:ea typeface="+mn-ea"/>
                <a:cs typeface="+mn-cs"/>
              </a:rPr>
              <a:t>DumpMD</a:t>
            </a:r>
            <a:r>
              <a:rPr lang="en-US" sz="1200" b="0" i="0" u="none" strike="noStrike" kern="1200" baseline="0" dirty="0" smtClean="0">
                <a:solidFill>
                  <a:schemeClr val="tx1"/>
                </a:solidFill>
                <a:latin typeface="Arial" charset="0"/>
                <a:ea typeface="+mn-ea"/>
                <a:cs typeface="+mn-cs"/>
              </a:rPr>
              <a:t> 0x00957a90 Note the IL RVA – that means it hasn’t been JIT-compiled yet.</a:t>
            </a:r>
          </a:p>
          <a:p>
            <a:pPr lvl="2"/>
            <a:r>
              <a:rPr lang="en-US" sz="1200" b="1" i="0" u="none" strike="noStrike" kern="1200" baseline="0" dirty="0" smtClean="0">
                <a:solidFill>
                  <a:schemeClr val="tx1"/>
                </a:solidFill>
                <a:latin typeface="Arial" charset="0"/>
                <a:ea typeface="+mn-ea"/>
                <a:cs typeface="+mn-cs"/>
              </a:rPr>
              <a:t>NOTE: In 2.0 and 4.0, your output will show </a:t>
            </a:r>
            <a:r>
              <a:rPr lang="en-US" sz="1200" b="1" i="0" u="none" strike="noStrike" kern="1200" baseline="0" dirty="0" err="1" smtClean="0">
                <a:solidFill>
                  <a:schemeClr val="tx1"/>
                </a:solidFill>
                <a:latin typeface="Arial" charset="0"/>
                <a:ea typeface="+mn-ea"/>
                <a:cs typeface="+mn-cs"/>
              </a:rPr>
              <a:t>m_IsJitted</a:t>
            </a:r>
            <a:r>
              <a:rPr lang="en-US" sz="1200" b="1" i="0" u="none" strike="noStrike" kern="1200" baseline="0" dirty="0" smtClean="0">
                <a:solidFill>
                  <a:schemeClr val="tx1"/>
                </a:solidFill>
                <a:latin typeface="Arial" charset="0"/>
                <a:ea typeface="+mn-ea"/>
                <a:cs typeface="+mn-cs"/>
              </a:rPr>
              <a:t>: No instead of IL_RVA.</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2. Press g Method Has Been Called is commented in the debugger, and it breaks in.</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3. Repeat the !</a:t>
            </a:r>
            <a:r>
              <a:rPr lang="en-US" sz="1200" b="0" i="0" u="none" strike="noStrike" kern="1200" baseline="0" dirty="0" err="1" smtClean="0">
                <a:solidFill>
                  <a:schemeClr val="tx1"/>
                </a:solidFill>
                <a:latin typeface="Arial" charset="0"/>
                <a:ea typeface="+mn-ea"/>
                <a:cs typeface="+mn-cs"/>
              </a:rPr>
              <a:t>DumpMD</a:t>
            </a:r>
            <a:r>
              <a:rPr lang="en-US" sz="1200" b="0" i="0" u="none" strike="noStrike" kern="1200" baseline="0" dirty="0" smtClean="0">
                <a:solidFill>
                  <a:schemeClr val="tx1"/>
                </a:solidFill>
                <a:latin typeface="Arial" charset="0"/>
                <a:ea typeface="+mn-ea"/>
                <a:cs typeface="+mn-cs"/>
              </a:rPr>
              <a:t> command to see that the method now has a Method VA instead of an IL RVA. This is</a:t>
            </a:r>
          </a:p>
          <a:p>
            <a:r>
              <a:rPr lang="en-US" sz="1200" b="0" i="0" u="none" strike="noStrike" kern="1200" baseline="0" dirty="0" smtClean="0">
                <a:solidFill>
                  <a:schemeClr val="tx1"/>
                </a:solidFill>
                <a:latin typeface="Arial" charset="0"/>
                <a:ea typeface="+mn-ea"/>
                <a:cs typeface="+mn-cs"/>
              </a:rPr>
              <a:t>confirmation the method has been JIT-compiled and executed.</a:t>
            </a:r>
          </a:p>
          <a:p>
            <a:endParaRPr lang="en-US" dirty="0"/>
          </a:p>
        </p:txBody>
      </p:sp>
      <p:sp>
        <p:nvSpPr>
          <p:cNvPr id="4" name="Slide Number Placeholder 3"/>
          <p:cNvSpPr>
            <a:spLocks noGrp="1"/>
          </p:cNvSpPr>
          <p:nvPr>
            <p:ph type="sldNum" sz="quarter" idx="10"/>
          </p:nvPr>
        </p:nvSpPr>
        <p:spPr/>
        <p:txBody>
          <a:bodyPr/>
          <a:lstStyle/>
          <a:p>
            <a:pPr>
              <a:defRPr/>
            </a:pPr>
            <a:fld id="{00C40EB4-21AE-4786-B2A8-C5F044E0E459}" type="slidenum">
              <a:rPr lang="en-US" smtClean="0"/>
              <a:pPr>
                <a:defRPr/>
              </a:pPr>
              <a:t>11</a:t>
            </a:fld>
            <a:endParaRPr lang="en-US"/>
          </a:p>
        </p:txBody>
      </p:sp>
    </p:spTree>
    <p:extLst>
      <p:ext uri="{BB962C8B-B14F-4D97-AF65-F5344CB8AC3E}">
        <p14:creationId xmlns:p14="http://schemas.microsoft.com/office/powerpoint/2010/main" val="3831990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fld id="{DCAF6C36-84E1-4B1F-9289-5FEF163163F1}" type="slidenum">
              <a:rPr lang="en-US" b="0" smtClean="0">
                <a:latin typeface="Arial" charset="0"/>
              </a:rPr>
              <a:pPr/>
              <a:t>13</a:t>
            </a:fld>
            <a:endParaRPr lang="en-US" b="0"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40098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Green_title.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4393680" y="2693700"/>
            <a:ext cx="5053053" cy="1099800"/>
          </a:xfrm>
        </p:spPr>
        <p:txBody>
          <a:bodyPr anchor="t">
            <a:normAutofit/>
          </a:bodyPr>
          <a:lstStyle>
            <a:lvl1pPr algn="l">
              <a:lnSpc>
                <a:spcPct val="90000"/>
              </a:lnSpc>
              <a:defRPr sz="3200">
                <a:solidFill>
                  <a:schemeClr val="bg1"/>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93680" y="4004040"/>
            <a:ext cx="3226320"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microsoft logo.png"/>
          <p:cNvPicPr>
            <a:picLocks noChangeAspect="1"/>
          </p:cNvPicPr>
          <p:nvPr userDrawn="1"/>
        </p:nvPicPr>
        <p:blipFill>
          <a:blip r:embed="rId3"/>
          <a:stretch>
            <a:fillRect/>
          </a:stretch>
        </p:blipFill>
        <p:spPr>
          <a:xfrm>
            <a:off x="4393680" y="6388200"/>
            <a:ext cx="1533147" cy="335281"/>
          </a:xfrm>
          <a:prstGeom prst="rect">
            <a:avLst/>
          </a:prstGeom>
        </p:spPr>
      </p:pic>
    </p:spTree>
    <p:extLst>
      <p:ext uri="{BB962C8B-B14F-4D97-AF65-F5344CB8AC3E}">
        <p14:creationId xmlns:p14="http://schemas.microsoft.com/office/powerpoint/2010/main" val="312550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04947"/>
            <a:ext cx="2895600" cy="365125"/>
          </a:xfrm>
          <a:prstGeom prst="rect">
            <a:avLst/>
          </a:prstGeom>
        </p:spPr>
        <p:txBody>
          <a:bodyPr/>
          <a:lstStyle>
            <a:lvl1pPr algn="ctr">
              <a:defRPr sz="1200">
                <a:solidFill>
                  <a:srgbClr val="525353"/>
                </a:solidFill>
              </a:defRPr>
            </a:lvl1pPr>
          </a:lstStyle>
          <a:p>
            <a:endParaRPr lang="en-US" dirty="0"/>
          </a:p>
        </p:txBody>
      </p:sp>
      <p:sp>
        <p:nvSpPr>
          <p:cNvPr id="6" name="Slide Number Placeholder 5"/>
          <p:cNvSpPr>
            <a:spLocks noGrp="1"/>
          </p:cNvSpPr>
          <p:nvPr>
            <p:ph type="sldNum" sz="quarter" idx="12"/>
          </p:nvPr>
        </p:nvSpPr>
        <p:spPr>
          <a:xfrm>
            <a:off x="6553200" y="6404947"/>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extLst>
      <p:ext uri="{BB962C8B-B14F-4D97-AF65-F5344CB8AC3E}">
        <p14:creationId xmlns:p14="http://schemas.microsoft.com/office/powerpoint/2010/main" val="399767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descr="Template2_Orang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134360" y="481998"/>
            <a:ext cx="7781040" cy="792162"/>
          </a:xfrm>
        </p:spPr>
        <p:txBody>
          <a:bodyPr/>
          <a:lstStyle>
            <a:lvl1pPr>
              <a:defRPr>
                <a:solidFill>
                  <a:schemeClr val="bg1"/>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a:xfrm>
            <a:off x="3124200" y="6413502"/>
            <a:ext cx="2895600" cy="365125"/>
          </a:xfrm>
          <a:prstGeom prst="rect">
            <a:avLst/>
          </a:prstGeom>
        </p:spPr>
        <p:txBody>
          <a:bodyPr/>
          <a:lstStyle>
            <a:lvl1pPr algn="ctr">
              <a:defRPr sz="1200" baseline="0">
                <a:solidFill>
                  <a:schemeClr val="bg1"/>
                </a:solidFill>
              </a:defRPr>
            </a:lvl1pPr>
          </a:lstStyle>
          <a:p>
            <a:endParaRPr lang="en-US" dirty="0"/>
          </a:p>
        </p:txBody>
      </p:sp>
      <p:sp>
        <p:nvSpPr>
          <p:cNvPr id="5" name="Slide Number Placeholder 4"/>
          <p:cNvSpPr>
            <a:spLocks noGrp="1"/>
          </p:cNvSpPr>
          <p:nvPr>
            <p:ph type="sldNum" sz="quarter" idx="12"/>
          </p:nvPr>
        </p:nvSpPr>
        <p:spPr>
          <a:xfrm>
            <a:off x="6553200" y="6427790"/>
            <a:ext cx="2133600" cy="365125"/>
          </a:xfrm>
          <a:prstGeom prst="rect">
            <a:avLst/>
          </a:prstGeom>
        </p:spPr>
        <p:txBody>
          <a:bodyPr/>
          <a:lstStyle>
            <a:lvl1pPr algn="r">
              <a:defRPr sz="1200" baseline="0">
                <a:solidFill>
                  <a:schemeClr val="bg1"/>
                </a:solidFill>
              </a:defRPr>
            </a:lvl1pPr>
          </a:lstStyle>
          <a:p>
            <a:fld id="{64E1046F-EA70-4B42-8C4B-0948B0F9237A}" type="slidenum">
              <a:rPr lang="en-US" smtClean="0"/>
              <a:pPr/>
              <a:t>‹#›</a:t>
            </a:fld>
            <a:endParaRPr lang="en-US" dirty="0"/>
          </a:p>
        </p:txBody>
      </p:sp>
      <p:sp>
        <p:nvSpPr>
          <p:cNvPr id="7" name="Text Placeholder 6"/>
          <p:cNvSpPr>
            <a:spLocks noGrp="1"/>
          </p:cNvSpPr>
          <p:nvPr>
            <p:ph type="body" sz="quarter" idx="13"/>
          </p:nvPr>
        </p:nvSpPr>
        <p:spPr>
          <a:xfrm>
            <a:off x="1127983" y="114300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3600" indent="-290513">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1108440" y="6327119"/>
            <a:ext cx="1533147" cy="335281"/>
          </a:xfrm>
          <a:prstGeom prst="rect">
            <a:avLst/>
          </a:prstGeom>
        </p:spPr>
      </p:pic>
    </p:spTree>
    <p:extLst>
      <p:ext uri="{BB962C8B-B14F-4D97-AF65-F5344CB8AC3E}">
        <p14:creationId xmlns:p14="http://schemas.microsoft.com/office/powerpoint/2010/main" val="2388721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accent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1431151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extLst>
      <p:ext uri="{BB962C8B-B14F-4D97-AF65-F5344CB8AC3E}">
        <p14:creationId xmlns:p14="http://schemas.microsoft.com/office/powerpoint/2010/main" val="4119017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1296956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4" name="Slide Number Placeholder 3"/>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226295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Blue_title.jpg"/>
          <p:cNvPicPr>
            <a:picLocks noChangeAspect="1"/>
          </p:cNvPicPr>
          <p:nvPr userDrawn="1"/>
        </p:nvPicPr>
        <p:blipFill>
          <a:blip r:embed="rId2"/>
          <a:stretch>
            <a:fillRect/>
          </a:stretch>
        </p:blipFill>
        <p:spPr>
          <a:xfrm>
            <a:off x="0" y="0"/>
            <a:ext cx="9144000" cy="6858000"/>
          </a:xfrm>
          <a:prstGeom prst="rect">
            <a:avLst/>
          </a:prstGeom>
        </p:spPr>
      </p:pic>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
        <p:nvSpPr>
          <p:cNvPr id="2" name="Title 1"/>
          <p:cNvSpPr>
            <a:spLocks noGrp="1"/>
          </p:cNvSpPr>
          <p:nvPr>
            <p:ph type="ctrTitle"/>
          </p:nvPr>
        </p:nvSpPr>
        <p:spPr>
          <a:xfrm>
            <a:off x="4393681" y="2692920"/>
            <a:ext cx="475032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93680" y="4002480"/>
            <a:ext cx="3607320"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99345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6" name="Slide Number Placeholder 5"/>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extLst>
      <p:ext uri="{BB962C8B-B14F-4D97-AF65-F5344CB8AC3E}">
        <p14:creationId xmlns:p14="http://schemas.microsoft.com/office/powerpoint/2010/main" val="2993463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8" descr="Template2_Blu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05760" y="386958"/>
            <a:ext cx="7781040" cy="792162"/>
          </a:xfrm>
        </p:spPr>
        <p:txBody>
          <a:bodyPr/>
          <a:lstStyle>
            <a:lvl1pPr>
              <a:defRPr>
                <a:solidFill>
                  <a:schemeClr val="bg1"/>
                </a:solidFill>
              </a:defRPr>
            </a:lvl1pPr>
          </a:lstStyle>
          <a:p>
            <a:r>
              <a:rPr lang="en-US" smtClean="0"/>
              <a:t>Click to edit Master title style</a:t>
            </a:r>
            <a:endParaRPr lang="en-US"/>
          </a:p>
        </p:txBody>
      </p:sp>
      <p:sp>
        <p:nvSpPr>
          <p:cNvPr id="7" name="Text Placeholder 6"/>
          <p:cNvSpPr>
            <a:spLocks noGrp="1"/>
          </p:cNvSpPr>
          <p:nvPr>
            <p:ph type="body" sz="quarter" idx="13"/>
          </p:nvPr>
        </p:nvSpPr>
        <p:spPr>
          <a:xfrm>
            <a:off x="906463" y="111708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0425" indent="-287338">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7432533" y="6455159"/>
            <a:ext cx="1533147" cy="335281"/>
          </a:xfrm>
          <a:prstGeom prst="rect">
            <a:avLst/>
          </a:prstGeom>
        </p:spPr>
      </p:pic>
    </p:spTree>
    <p:extLst>
      <p:ext uri="{BB962C8B-B14F-4D97-AF65-F5344CB8AC3E}">
        <p14:creationId xmlns:p14="http://schemas.microsoft.com/office/powerpoint/2010/main" val="1282540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tx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195245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6" name="Slide Number Placeholder 5"/>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extLst>
      <p:ext uri="{BB962C8B-B14F-4D97-AF65-F5344CB8AC3E}">
        <p14:creationId xmlns:p14="http://schemas.microsoft.com/office/powerpoint/2010/main" val="27298671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extLst>
      <p:ext uri="{BB962C8B-B14F-4D97-AF65-F5344CB8AC3E}">
        <p14:creationId xmlns:p14="http://schemas.microsoft.com/office/powerpoint/2010/main" val="2149184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126022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3502"/>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4" name="Slide Number Placeholder 3"/>
          <p:cNvSpPr>
            <a:spLocks noGrp="1"/>
          </p:cNvSpPr>
          <p:nvPr>
            <p:ph type="sldNum" sz="quarter" idx="12"/>
          </p:nvPr>
        </p:nvSpPr>
        <p:spPr>
          <a:xfrm>
            <a:off x="6553200" y="6413502"/>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dirty="0"/>
          </a:p>
        </p:txBody>
      </p:sp>
    </p:spTree>
    <p:extLst>
      <p:ext uri="{BB962C8B-B14F-4D97-AF65-F5344CB8AC3E}">
        <p14:creationId xmlns:p14="http://schemas.microsoft.com/office/powerpoint/2010/main" val="233069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descr="Template2_Green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134360" y="481998"/>
            <a:ext cx="7781040" cy="792162"/>
          </a:xfrm>
        </p:spPr>
        <p:txBody>
          <a:bodyPr/>
          <a:lstStyle>
            <a:lvl1pPr>
              <a:defRPr>
                <a:solidFill>
                  <a:schemeClr val="bg1"/>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a:xfrm>
            <a:off x="3109912" y="6416675"/>
            <a:ext cx="2895600" cy="365125"/>
          </a:xfrm>
          <a:prstGeom prst="rect">
            <a:avLst/>
          </a:prstGeom>
        </p:spPr>
        <p:txBody>
          <a:bodyPr/>
          <a:lstStyle>
            <a:lvl1pPr algn="ctr">
              <a:defRPr sz="1200">
                <a:solidFill>
                  <a:schemeClr val="bg1"/>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FFFFFF"/>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1127983" y="114300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0425" indent="-287338">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1108440" y="6327119"/>
            <a:ext cx="1533147" cy="335281"/>
          </a:xfrm>
          <a:prstGeom prst="rect">
            <a:avLst/>
          </a:prstGeom>
        </p:spPr>
      </p:pic>
    </p:spTree>
    <p:extLst>
      <p:ext uri="{BB962C8B-B14F-4D97-AF65-F5344CB8AC3E}">
        <p14:creationId xmlns:p14="http://schemas.microsoft.com/office/powerpoint/2010/main" val="354745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accent4"/>
                </a:solidFill>
              </a:defRPr>
            </a:lvl1pPr>
            <a:lvl2pPr marL="285750" indent="-285750">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241741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rgbClr val="525353"/>
                </a:solidFill>
                <a:effectLst/>
                <a:latin typeface="Consolas"/>
                <a:cs typeface="Consolas"/>
              </a:defRPr>
            </a:lvl1pPr>
            <a:lvl2pPr marL="346075" indent="0">
              <a:buFont typeface="Arial"/>
              <a:buNone/>
              <a:defRPr baseline="0">
                <a:solidFill>
                  <a:srgbClr val="525353"/>
                </a:solidFill>
                <a:latin typeface="Consolas"/>
                <a:cs typeface="Consolas"/>
              </a:defRPr>
            </a:lvl2pPr>
            <a:lvl3pPr>
              <a:buNone/>
              <a:defRPr sz="1800" baseline="0">
                <a:solidFill>
                  <a:srgbClr val="525353"/>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extLst>
      <p:ext uri="{BB962C8B-B14F-4D97-AF65-F5344CB8AC3E}">
        <p14:creationId xmlns:p14="http://schemas.microsoft.com/office/powerpoint/2010/main" val="346325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89445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4" name="Slide Number Placeholder 3"/>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165754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7541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Orange_title.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4385041" y="2692920"/>
            <a:ext cx="475896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85040" y="4004040"/>
            <a:ext cx="4301759"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Tree>
    <p:extLst>
      <p:ext uri="{BB962C8B-B14F-4D97-AF65-F5344CB8AC3E}">
        <p14:creationId xmlns:p14="http://schemas.microsoft.com/office/powerpoint/2010/main" val="125097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3.png"/><Relationship Id="rId5" Type="http://schemas.openxmlformats.org/officeDocument/2006/relationships/slideLayout" Target="../slideLayouts/slideLayout13.xml"/><Relationship Id="rId10"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3.png"/><Relationship Id="rId5" Type="http://schemas.openxmlformats.org/officeDocument/2006/relationships/slideLayout" Target="../slideLayouts/slideLayout20.xml"/><Relationship Id="rId10" Type="http://schemas.openxmlformats.org/officeDocument/2006/relationships/image" Target="../media/image2.png"/><Relationship Id="rId4" Type="http://schemas.openxmlformats.org/officeDocument/2006/relationships/slideLayout" Target="../slideLayouts/slideLayout19.xml"/><Relationship Id="rId9"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descr="Template2_Green_text_A.jpg"/>
          <p:cNvPicPr>
            <a:picLocks noChangeAspect="1"/>
          </p:cNvPicPr>
          <p:nvPr userDrawn="1"/>
        </p:nvPicPr>
        <p:blipFill>
          <a:blip r:embed="rId10"/>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userDrawn="1"/>
        </p:nvPicPr>
        <p:blipFill>
          <a:blip r:embed="rId11"/>
          <a:stretch>
            <a:fillRect/>
          </a:stretch>
        </p:blipFill>
        <p:spPr>
          <a:xfrm>
            <a:off x="1089141" y="6381960"/>
            <a:ext cx="1560579" cy="304801"/>
          </a:xfrm>
          <a:prstGeom prst="rect">
            <a:avLst/>
          </a:prstGeom>
        </p:spPr>
      </p:pic>
    </p:spTree>
    <p:extLst>
      <p:ext uri="{BB962C8B-B14F-4D97-AF65-F5344CB8AC3E}">
        <p14:creationId xmlns:p14="http://schemas.microsoft.com/office/powerpoint/2010/main" val="356828689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37" r:id="rId8"/>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4"/>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2"/>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Template2_Orange_text_A.jpg"/>
          <p:cNvPicPr>
            <a:picLocks noChangeAspect="1"/>
          </p:cNvPicPr>
          <p:nvPr userDrawn="1"/>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userDrawn="1"/>
        </p:nvPicPr>
        <p:blipFill>
          <a:blip r:embed="rId10"/>
          <a:stretch>
            <a:fillRect/>
          </a:stretch>
        </p:blipFill>
        <p:spPr>
          <a:xfrm>
            <a:off x="1089141" y="6381960"/>
            <a:ext cx="1560579" cy="304801"/>
          </a:xfrm>
          <a:prstGeom prst="rect">
            <a:avLst/>
          </a:prstGeom>
        </p:spPr>
      </p:pic>
    </p:spTree>
    <p:extLst>
      <p:ext uri="{BB962C8B-B14F-4D97-AF65-F5344CB8AC3E}">
        <p14:creationId xmlns:p14="http://schemas.microsoft.com/office/powerpoint/2010/main" val="95820594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Template2_Blue_text_A.jpg"/>
          <p:cNvPicPr>
            <a:picLocks noChangeAspect="1"/>
          </p:cNvPicPr>
          <p:nvPr userDrawn="1"/>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userDrawn="1"/>
        </p:nvPicPr>
        <p:blipFill>
          <a:blip r:embed="rId10"/>
          <a:stretch>
            <a:fillRect/>
          </a:stretch>
        </p:blipFill>
        <p:spPr>
          <a:xfrm>
            <a:off x="1089141" y="6381960"/>
            <a:ext cx="1560579" cy="304801"/>
          </a:xfrm>
          <a:prstGeom prst="rect">
            <a:avLst/>
          </a:prstGeom>
        </p:spPr>
      </p:pic>
    </p:spTree>
    <p:extLst>
      <p:ext uri="{BB962C8B-B14F-4D97-AF65-F5344CB8AC3E}">
        <p14:creationId xmlns:p14="http://schemas.microsoft.com/office/powerpoint/2010/main" val="712922116"/>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tx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magazine/cc163610.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en-us/magazine/cc163610.aspx" TargetMode="External"/><Relationship Id="rId2" Type="http://schemas.openxmlformats.org/officeDocument/2006/relationships/hyperlink" Target="http://blogs.msdn.com/b/clrcodegeneration/" TargetMode="External"/><Relationship Id="rId1" Type="http://schemas.openxmlformats.org/officeDocument/2006/relationships/slideLayout" Target="../slideLayouts/slideLayout2.xml"/><Relationship Id="rId4" Type="http://schemas.openxmlformats.org/officeDocument/2006/relationships/hyperlink" Target="http://blogs.msdn.com/b/clrcodegeneration/archive/2009/05/11/jit-etw-tracing-in-net-framework-4.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normAutofit/>
          </a:bodyPr>
          <a:lstStyle/>
          <a:p>
            <a:r>
              <a:rPr lang="en-US" sz="4600" dirty="0" smtClean="0"/>
              <a:t>JIT Compilation</a:t>
            </a:r>
          </a:p>
        </p:txBody>
      </p:sp>
      <p:pic>
        <p:nvPicPr>
          <p:cNvPr id="4" name="Picture 3" descr="Silos_HGreenStripes_Jeff.png"/>
          <p:cNvPicPr>
            <a:picLocks noChangeAspect="1"/>
          </p:cNvPicPr>
          <p:nvPr/>
        </p:nvPicPr>
        <p:blipFill>
          <a:blip r:embed="rId3"/>
          <a:stretch>
            <a:fillRect/>
          </a:stretch>
        </p:blipFill>
        <p:spPr>
          <a:xfrm>
            <a:off x="304800" y="609600"/>
            <a:ext cx="1689613" cy="27301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4" name="TextBox 71683"/>
          <p:cNvSpPr txBox="1">
            <a:spLocks noChangeArrowheads="1"/>
          </p:cNvSpPr>
          <p:nvPr/>
        </p:nvSpPr>
        <p:spPr bwMode="auto">
          <a:xfrm>
            <a:off x="914400" y="1981200"/>
            <a:ext cx="2362200" cy="1066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r>
              <a:rPr lang="en-US" sz="2000" b="0" dirty="0">
                <a:solidFill>
                  <a:srgbClr val="000000"/>
                </a:solidFill>
                <a:latin typeface="Arial" charset="0"/>
              </a:rPr>
              <a:t>Process starts and loads the .NET Framework</a:t>
            </a:r>
          </a:p>
        </p:txBody>
      </p:sp>
      <p:sp>
        <p:nvSpPr>
          <p:cNvPr id="71685" name="Rectangle 71684"/>
          <p:cNvSpPr>
            <a:spLocks noChangeArrowheads="1"/>
          </p:cNvSpPr>
          <p:nvPr/>
        </p:nvSpPr>
        <p:spPr bwMode="auto">
          <a:xfrm>
            <a:off x="4419600" y="1752600"/>
            <a:ext cx="2286000" cy="381000"/>
          </a:xfrm>
          <a:prstGeom prst="rect">
            <a:avLst/>
          </a:prstGeom>
          <a:solidFill>
            <a:schemeClr val="accent5">
              <a:lumMod val="25000"/>
              <a:lumOff val="75000"/>
            </a:schemeClr>
          </a:solidFill>
          <a:ln w="9525" algn="ctr">
            <a:solidFill>
              <a:schemeClr val="tx1"/>
            </a:solidFill>
            <a:miter lim="800000"/>
            <a:headEnd/>
            <a:tailEnd/>
          </a:ln>
        </p:spPr>
        <p:txBody>
          <a:bodyPr wrap="none" anchor="ctr"/>
          <a:lstStyle/>
          <a:p>
            <a:r>
              <a:rPr lang="en-US" sz="1400" b="0" dirty="0">
                <a:solidFill>
                  <a:srgbClr val="000000"/>
                </a:solidFill>
                <a:latin typeface="Arial" charset="0"/>
              </a:rPr>
              <a:t>MSCoreEE.dll is loaded</a:t>
            </a:r>
          </a:p>
        </p:txBody>
      </p:sp>
      <p:sp>
        <p:nvSpPr>
          <p:cNvPr id="71686" name="Rectangle 71685"/>
          <p:cNvSpPr>
            <a:spLocks noChangeArrowheads="1"/>
          </p:cNvSpPr>
          <p:nvPr/>
        </p:nvSpPr>
        <p:spPr bwMode="auto">
          <a:xfrm>
            <a:off x="4038600" y="2446637"/>
            <a:ext cx="3048000" cy="609600"/>
          </a:xfrm>
          <a:prstGeom prst="rect">
            <a:avLst/>
          </a:prstGeom>
          <a:solidFill>
            <a:schemeClr val="accent5">
              <a:lumMod val="25000"/>
              <a:lumOff val="75000"/>
            </a:schemeClr>
          </a:solidFill>
          <a:ln w="9525" algn="ctr">
            <a:solidFill>
              <a:schemeClr val="tx1"/>
            </a:solidFill>
            <a:miter lim="800000"/>
            <a:headEnd/>
            <a:tailEnd/>
          </a:ln>
        </p:spPr>
        <p:txBody>
          <a:bodyPr wrap="none" anchor="ctr"/>
          <a:lstStyle/>
          <a:p>
            <a:r>
              <a:rPr lang="en-US" sz="1400" b="0" dirty="0">
                <a:solidFill>
                  <a:srgbClr val="000000"/>
                </a:solidFill>
                <a:latin typeface="Arial" charset="0"/>
              </a:rPr>
              <a:t>Process Main thread starts executing</a:t>
            </a:r>
          </a:p>
          <a:p>
            <a:r>
              <a:rPr lang="en-US" sz="1400" b="0" dirty="0">
                <a:solidFill>
                  <a:srgbClr val="000000"/>
                </a:solidFill>
                <a:latin typeface="Arial" charset="0"/>
              </a:rPr>
              <a:t>by calling _</a:t>
            </a:r>
            <a:r>
              <a:rPr lang="en-US" sz="1400" b="0" dirty="0" err="1">
                <a:solidFill>
                  <a:srgbClr val="000000"/>
                </a:solidFill>
                <a:latin typeface="Arial" charset="0"/>
              </a:rPr>
              <a:t>CorExeMain</a:t>
            </a:r>
            <a:endParaRPr lang="en-US" sz="1400" b="0" dirty="0">
              <a:solidFill>
                <a:srgbClr val="000000"/>
              </a:solidFill>
              <a:latin typeface="Arial" charset="0"/>
            </a:endParaRPr>
          </a:p>
        </p:txBody>
      </p:sp>
      <p:sp>
        <p:nvSpPr>
          <p:cNvPr id="71688" name="Rectangle 71687"/>
          <p:cNvSpPr>
            <a:spLocks noChangeArrowheads="1"/>
          </p:cNvSpPr>
          <p:nvPr/>
        </p:nvSpPr>
        <p:spPr bwMode="auto">
          <a:xfrm>
            <a:off x="7010400" y="3259138"/>
            <a:ext cx="1524000" cy="381000"/>
          </a:xfrm>
          <a:prstGeom prst="rect">
            <a:avLst/>
          </a:prstGeom>
          <a:solidFill>
            <a:schemeClr val="accent5">
              <a:lumMod val="25000"/>
              <a:lumOff val="75000"/>
            </a:schemeClr>
          </a:solidFill>
          <a:ln w="9525" algn="ctr">
            <a:solidFill>
              <a:schemeClr val="tx1"/>
            </a:solidFill>
            <a:miter lim="800000"/>
            <a:headEnd/>
            <a:tailEnd/>
          </a:ln>
        </p:spPr>
        <p:txBody>
          <a:bodyPr wrap="none" anchor="ctr"/>
          <a:lstStyle/>
          <a:p>
            <a:r>
              <a:rPr lang="en-US" sz="1400" b="0">
                <a:solidFill>
                  <a:srgbClr val="000000"/>
                </a:solidFill>
                <a:latin typeface="Arial" charset="0"/>
              </a:rPr>
              <a:t>Initializes CLR</a:t>
            </a:r>
          </a:p>
        </p:txBody>
      </p:sp>
      <p:sp>
        <p:nvSpPr>
          <p:cNvPr id="71690" name="Rectangle 71689"/>
          <p:cNvSpPr>
            <a:spLocks noChangeArrowheads="1"/>
          </p:cNvSpPr>
          <p:nvPr/>
        </p:nvSpPr>
        <p:spPr bwMode="auto">
          <a:xfrm>
            <a:off x="5883275" y="4572000"/>
            <a:ext cx="2651125" cy="304800"/>
          </a:xfrm>
          <a:prstGeom prst="rect">
            <a:avLst/>
          </a:prstGeom>
          <a:solidFill>
            <a:schemeClr val="accent5">
              <a:lumMod val="25000"/>
              <a:lumOff val="75000"/>
            </a:schemeClr>
          </a:solidFill>
          <a:ln w="9525" algn="ctr">
            <a:solidFill>
              <a:schemeClr val="tx1"/>
            </a:solidFill>
            <a:miter lim="800000"/>
            <a:headEnd/>
            <a:tailEnd/>
          </a:ln>
        </p:spPr>
        <p:txBody>
          <a:bodyPr wrap="none" anchor="ctr"/>
          <a:lstStyle/>
          <a:p>
            <a:r>
              <a:rPr lang="en-US" sz="1400" b="0" dirty="0">
                <a:solidFill>
                  <a:srgbClr val="000000"/>
                </a:solidFill>
                <a:latin typeface="Arial" charset="0"/>
              </a:rPr>
              <a:t>Reads </a:t>
            </a:r>
            <a:r>
              <a:rPr lang="en-US" sz="1400" b="0" dirty="0" err="1">
                <a:solidFill>
                  <a:srgbClr val="000000"/>
                </a:solidFill>
                <a:latin typeface="Arial" charset="0"/>
              </a:rPr>
              <a:t>MetaData</a:t>
            </a:r>
            <a:r>
              <a:rPr lang="en-US" sz="1400" b="0" dirty="0">
                <a:solidFill>
                  <a:srgbClr val="000000"/>
                </a:solidFill>
                <a:latin typeface="Arial" charset="0"/>
              </a:rPr>
              <a:t> tables</a:t>
            </a:r>
          </a:p>
        </p:txBody>
      </p:sp>
      <p:sp>
        <p:nvSpPr>
          <p:cNvPr id="71691" name="Rectangle 71690"/>
          <p:cNvSpPr>
            <a:spLocks noChangeArrowheads="1"/>
          </p:cNvSpPr>
          <p:nvPr/>
        </p:nvSpPr>
        <p:spPr bwMode="auto">
          <a:xfrm>
            <a:off x="5883275" y="5105400"/>
            <a:ext cx="2651125" cy="304800"/>
          </a:xfrm>
          <a:prstGeom prst="rect">
            <a:avLst/>
          </a:prstGeom>
          <a:solidFill>
            <a:schemeClr val="accent5">
              <a:lumMod val="25000"/>
              <a:lumOff val="75000"/>
            </a:schemeClr>
          </a:solidFill>
          <a:ln w="9525" algn="ctr">
            <a:solidFill>
              <a:schemeClr val="tx1"/>
            </a:solidFill>
            <a:miter lim="800000"/>
            <a:headEnd/>
            <a:tailEnd/>
          </a:ln>
        </p:spPr>
        <p:txBody>
          <a:bodyPr wrap="none" anchor="ctr"/>
          <a:lstStyle/>
          <a:p>
            <a:r>
              <a:rPr lang="en-US" sz="1400" b="0">
                <a:solidFill>
                  <a:srgbClr val="000000"/>
                </a:solidFill>
                <a:latin typeface="Arial" charset="0"/>
              </a:rPr>
              <a:t>Build InMemory representation</a:t>
            </a:r>
          </a:p>
        </p:txBody>
      </p:sp>
      <p:sp>
        <p:nvSpPr>
          <p:cNvPr id="71692" name="Rectangle 71691"/>
          <p:cNvSpPr>
            <a:spLocks noChangeArrowheads="1"/>
          </p:cNvSpPr>
          <p:nvPr/>
        </p:nvSpPr>
        <p:spPr bwMode="auto">
          <a:xfrm>
            <a:off x="4038600" y="3810000"/>
            <a:ext cx="3048000" cy="381000"/>
          </a:xfrm>
          <a:prstGeom prst="rect">
            <a:avLst/>
          </a:prstGeom>
          <a:solidFill>
            <a:schemeClr val="accent5">
              <a:lumMod val="25000"/>
              <a:lumOff val="75000"/>
            </a:schemeClr>
          </a:solidFill>
          <a:ln w="9525" algn="ctr">
            <a:solidFill>
              <a:schemeClr val="tx1"/>
            </a:solidFill>
            <a:miter lim="800000"/>
            <a:headEnd/>
            <a:tailEnd/>
          </a:ln>
        </p:spPr>
        <p:txBody>
          <a:bodyPr wrap="none" anchor="ctr"/>
          <a:lstStyle/>
          <a:p>
            <a:r>
              <a:rPr lang="en-US" sz="1400" b="0" dirty="0" err="1">
                <a:solidFill>
                  <a:srgbClr val="000000"/>
                </a:solidFill>
                <a:latin typeface="Arial" charset="0"/>
              </a:rPr>
              <a:t>ClassLoader</a:t>
            </a:r>
            <a:r>
              <a:rPr lang="en-US" sz="1400" b="0" dirty="0">
                <a:solidFill>
                  <a:srgbClr val="000000"/>
                </a:solidFill>
                <a:latin typeface="Arial" charset="0"/>
              </a:rPr>
              <a:t> is called</a:t>
            </a:r>
          </a:p>
        </p:txBody>
      </p:sp>
      <p:sp>
        <p:nvSpPr>
          <p:cNvPr id="71694" name="Rectangle 71693"/>
          <p:cNvSpPr>
            <a:spLocks noChangeArrowheads="1"/>
          </p:cNvSpPr>
          <p:nvPr/>
        </p:nvSpPr>
        <p:spPr bwMode="auto">
          <a:xfrm>
            <a:off x="1600200" y="5638800"/>
            <a:ext cx="2422525" cy="381000"/>
          </a:xfrm>
          <a:prstGeom prst="rect">
            <a:avLst/>
          </a:prstGeom>
          <a:solidFill>
            <a:schemeClr val="accent5">
              <a:lumMod val="25000"/>
              <a:lumOff val="75000"/>
            </a:schemeClr>
          </a:solidFill>
          <a:ln w="9525" algn="ctr">
            <a:solidFill>
              <a:schemeClr val="tx1"/>
            </a:solidFill>
            <a:miter lim="800000"/>
            <a:headEnd/>
            <a:tailEnd/>
          </a:ln>
        </p:spPr>
        <p:txBody>
          <a:bodyPr wrap="none" anchor="ctr"/>
          <a:lstStyle/>
          <a:p>
            <a:r>
              <a:rPr lang="en-US" sz="1400" b="0" dirty="0">
                <a:solidFill>
                  <a:srgbClr val="000000"/>
                </a:solidFill>
                <a:latin typeface="Arial" charset="0"/>
              </a:rPr>
              <a:t>JIT compile the Main method</a:t>
            </a:r>
          </a:p>
        </p:txBody>
      </p:sp>
      <p:sp>
        <p:nvSpPr>
          <p:cNvPr id="71695" name="Rectangle 71694"/>
          <p:cNvSpPr>
            <a:spLocks noChangeArrowheads="1"/>
          </p:cNvSpPr>
          <p:nvPr/>
        </p:nvSpPr>
        <p:spPr bwMode="auto">
          <a:xfrm>
            <a:off x="1600200" y="4883150"/>
            <a:ext cx="2422525" cy="381000"/>
          </a:xfrm>
          <a:prstGeom prst="rect">
            <a:avLst/>
          </a:prstGeom>
          <a:solidFill>
            <a:schemeClr val="accent5">
              <a:lumMod val="25000"/>
              <a:lumOff val="75000"/>
            </a:schemeClr>
          </a:solidFill>
          <a:ln w="9525" algn="ctr">
            <a:solidFill>
              <a:schemeClr val="tx1"/>
            </a:solidFill>
            <a:miter lim="800000"/>
            <a:headEnd/>
            <a:tailEnd/>
          </a:ln>
        </p:spPr>
        <p:txBody>
          <a:bodyPr wrap="none" anchor="ctr"/>
          <a:lstStyle/>
          <a:p>
            <a:r>
              <a:rPr lang="en-US" sz="1400" dirty="0">
                <a:solidFill>
                  <a:srgbClr val="000000"/>
                </a:solidFill>
                <a:latin typeface="Arial" charset="0"/>
              </a:rPr>
              <a:t>Execute Main</a:t>
            </a:r>
          </a:p>
        </p:txBody>
      </p:sp>
      <p:sp>
        <p:nvSpPr>
          <p:cNvPr id="71696" name="TextBox 71695"/>
          <p:cNvSpPr txBox="1">
            <a:spLocks noChangeArrowheads="1"/>
          </p:cNvSpPr>
          <p:nvPr/>
        </p:nvSpPr>
        <p:spPr bwMode="auto">
          <a:xfrm>
            <a:off x="6370638" y="5819775"/>
            <a:ext cx="1676400" cy="581025"/>
          </a:xfrm>
          <a:prstGeom prst="rect">
            <a:avLst/>
          </a:prstGeom>
          <a:noFill/>
          <a:ln w="9525" algn="ctr">
            <a:solidFill>
              <a:srgbClr val="00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r>
              <a:rPr lang="en-US" sz="1600">
                <a:solidFill>
                  <a:srgbClr val="000000"/>
                </a:solidFill>
                <a:latin typeface="Arial" charset="0"/>
              </a:rPr>
              <a:t>MethodTable &amp; EEClass</a:t>
            </a:r>
          </a:p>
        </p:txBody>
      </p:sp>
      <p:sp>
        <p:nvSpPr>
          <p:cNvPr id="17423" name="Straight Connector 17422"/>
          <p:cNvSpPr>
            <a:spLocks noChangeShapeType="1"/>
          </p:cNvSpPr>
          <p:nvPr/>
        </p:nvSpPr>
        <p:spPr bwMode="auto">
          <a:xfrm>
            <a:off x="1676400" y="5257800"/>
            <a:ext cx="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7426" name="Straight Connector 17426"/>
          <p:cNvSpPr>
            <a:spLocks noChangeShapeType="1"/>
          </p:cNvSpPr>
          <p:nvPr/>
        </p:nvSpPr>
        <p:spPr bwMode="auto">
          <a:xfrm>
            <a:off x="1981200" y="4038600"/>
            <a:ext cx="0" cy="0"/>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7427" name="Straight Connector 71708"/>
          <p:cNvSpPr>
            <a:spLocks noChangeShapeType="1"/>
          </p:cNvSpPr>
          <p:nvPr/>
        </p:nvSpPr>
        <p:spPr bwMode="auto">
          <a:xfrm>
            <a:off x="9571038" y="10288588"/>
            <a:ext cx="31750" cy="4556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Rectangle 30"/>
          <p:cNvSpPr>
            <a:spLocks noGrp="1" noChangeArrowheads="1"/>
          </p:cNvSpPr>
          <p:nvPr>
            <p:ph type="title"/>
          </p:nvPr>
        </p:nvSpPr>
        <p:spPr/>
        <p:txBody>
          <a:bodyPr>
            <a:normAutofit/>
          </a:bodyPr>
          <a:lstStyle/>
          <a:p>
            <a:r>
              <a:rPr lang="en-US" b="0" dirty="0" smtClean="0"/>
              <a:t>Managed Execution</a:t>
            </a:r>
          </a:p>
        </p:txBody>
      </p:sp>
      <p:sp>
        <p:nvSpPr>
          <p:cNvPr id="58" name="Content Placeholder 57"/>
          <p:cNvSpPr>
            <a:spLocks noGrp="1"/>
          </p:cNvSpPr>
          <p:nvPr>
            <p:ph idx="1"/>
          </p:nvPr>
        </p:nvSpPr>
        <p:spPr/>
        <p:txBody>
          <a:bodyPr/>
          <a:lstStyle/>
          <a:p>
            <a:r>
              <a:rPr lang="en-US" dirty="0"/>
              <a:t>Assembly Loading and Initialization</a:t>
            </a:r>
          </a:p>
        </p:txBody>
      </p:sp>
      <p:cxnSp>
        <p:nvCxnSpPr>
          <p:cNvPr id="11" name="Elbow Connector 10"/>
          <p:cNvCxnSpPr>
            <a:stCxn id="71684" idx="3"/>
            <a:endCxn id="71685" idx="1"/>
          </p:cNvCxnSpPr>
          <p:nvPr/>
        </p:nvCxnSpPr>
        <p:spPr>
          <a:xfrm flipV="1">
            <a:off x="3276600" y="1943100"/>
            <a:ext cx="1143000" cy="571500"/>
          </a:xfrm>
          <a:prstGeom prst="bentConnector3">
            <a:avLst>
              <a:gd name="adj1" fmla="val 32703"/>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1685" idx="2"/>
            <a:endCxn id="71686" idx="0"/>
          </p:cNvCxnSpPr>
          <p:nvPr/>
        </p:nvCxnSpPr>
        <p:spPr>
          <a:xfrm>
            <a:off x="5562600" y="2133600"/>
            <a:ext cx="0" cy="31303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1686" idx="2"/>
            <a:endCxn id="71688" idx="1"/>
          </p:cNvCxnSpPr>
          <p:nvPr/>
        </p:nvCxnSpPr>
        <p:spPr>
          <a:xfrm rot="16200000" flipH="1">
            <a:off x="6089800" y="2529037"/>
            <a:ext cx="393401" cy="1447800"/>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1686" idx="2"/>
            <a:endCxn id="71692" idx="0"/>
          </p:cNvCxnSpPr>
          <p:nvPr/>
        </p:nvCxnSpPr>
        <p:spPr>
          <a:xfrm>
            <a:off x="5562600" y="3056237"/>
            <a:ext cx="0" cy="75376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71692" idx="2"/>
            <a:endCxn id="71690" idx="1"/>
          </p:cNvCxnSpPr>
          <p:nvPr/>
        </p:nvCxnSpPr>
        <p:spPr>
          <a:xfrm rot="16200000" flipH="1">
            <a:off x="5456237" y="4297362"/>
            <a:ext cx="533400" cy="320675"/>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71692" idx="2"/>
            <a:endCxn id="71691" idx="1"/>
          </p:cNvCxnSpPr>
          <p:nvPr/>
        </p:nvCxnSpPr>
        <p:spPr>
          <a:xfrm rot="16200000" flipH="1">
            <a:off x="5189537" y="4564062"/>
            <a:ext cx="1066800" cy="320675"/>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71691" idx="1"/>
            <a:endCxn id="71694" idx="3"/>
          </p:cNvCxnSpPr>
          <p:nvPr/>
        </p:nvCxnSpPr>
        <p:spPr>
          <a:xfrm rot="10800000" flipV="1">
            <a:off x="4022725" y="5257800"/>
            <a:ext cx="1860550" cy="571500"/>
          </a:xfrm>
          <a:prstGeom prst="bent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71691" idx="2"/>
            <a:endCxn id="71696" idx="0"/>
          </p:cNvCxnSpPr>
          <p:nvPr/>
        </p:nvCxnSpPr>
        <p:spPr>
          <a:xfrm>
            <a:off x="7208838" y="5410200"/>
            <a:ext cx="0" cy="40957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71694" idx="0"/>
            <a:endCxn id="71695" idx="2"/>
          </p:cNvCxnSpPr>
          <p:nvPr/>
        </p:nvCxnSpPr>
        <p:spPr>
          <a:xfrm flipV="1">
            <a:off x="2811463" y="5264150"/>
            <a:ext cx="0" cy="37465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linds(horizontal)">
                                      <p:cBhvr>
                                        <p:cTn id="7" dur="500"/>
                                        <p:tgtEl>
                                          <p:spTgt spid="7168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685"/>
                                        </p:tgtEl>
                                        <p:attrNameLst>
                                          <p:attrName>style.visibility</p:attrName>
                                        </p:attrNameLst>
                                      </p:cBhvr>
                                      <p:to>
                                        <p:strVal val="visible"/>
                                      </p:to>
                                    </p:set>
                                    <p:animEffect transition="in" filter="fade">
                                      <p:cBhvr>
                                        <p:cTn id="13" dur="500"/>
                                        <p:tgtEl>
                                          <p:spTgt spid="71685"/>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686"/>
                                        </p:tgtEl>
                                        <p:attrNameLst>
                                          <p:attrName>style.visibility</p:attrName>
                                        </p:attrNameLst>
                                      </p:cBhvr>
                                      <p:to>
                                        <p:strVal val="visible"/>
                                      </p:to>
                                    </p:set>
                                    <p:animEffect transition="in" filter="fade">
                                      <p:cBhvr>
                                        <p:cTn id="19" dur="500"/>
                                        <p:tgtEl>
                                          <p:spTgt spid="71686"/>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688"/>
                                        </p:tgtEl>
                                        <p:attrNameLst>
                                          <p:attrName>style.visibility</p:attrName>
                                        </p:attrNameLst>
                                      </p:cBhvr>
                                      <p:to>
                                        <p:strVal val="visible"/>
                                      </p:to>
                                    </p:set>
                                    <p:animEffect transition="in" filter="fade">
                                      <p:cBhvr>
                                        <p:cTn id="28" dur="1000"/>
                                        <p:tgtEl>
                                          <p:spTgt spid="7168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1690"/>
                                        </p:tgtEl>
                                        <p:attrNameLst>
                                          <p:attrName>style.visibility</p:attrName>
                                        </p:attrNameLst>
                                      </p:cBhvr>
                                      <p:to>
                                        <p:strVal val="visible"/>
                                      </p:to>
                                    </p:set>
                                    <p:animEffect transition="in" filter="blinds(horizontal)">
                                      <p:cBhvr>
                                        <p:cTn id="36" dur="500"/>
                                        <p:tgtEl>
                                          <p:spTgt spid="7169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1692"/>
                                        </p:tgtEl>
                                        <p:attrNameLst>
                                          <p:attrName>style.visibility</p:attrName>
                                        </p:attrNameLst>
                                      </p:cBhvr>
                                      <p:to>
                                        <p:strVal val="visible"/>
                                      </p:to>
                                    </p:set>
                                    <p:animEffect transition="in" filter="fade">
                                      <p:cBhvr>
                                        <p:cTn id="39" dur="500"/>
                                        <p:tgtEl>
                                          <p:spTgt spid="71692"/>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71691"/>
                                        </p:tgtEl>
                                        <p:attrNameLst>
                                          <p:attrName>style.visibility</p:attrName>
                                        </p:attrNameLst>
                                      </p:cBhvr>
                                      <p:to>
                                        <p:strVal val="visible"/>
                                      </p:to>
                                    </p:set>
                                    <p:animEffect transition="in" filter="fade">
                                      <p:cBhvr>
                                        <p:cTn id="42" dur="500"/>
                                        <p:tgtEl>
                                          <p:spTgt spid="71691"/>
                                        </p:tgtEl>
                                      </p:cBhvr>
                                    </p:animEffect>
                                  </p:childTnLst>
                                </p:cTn>
                              </p:par>
                              <p:par>
                                <p:cTn id="43" presetID="3" presetClass="entr" presetSubtype="10" fill="hold" nodeType="withEffect">
                                  <p:stCondLst>
                                    <p:cond delay="1500"/>
                                  </p:stCondLst>
                                  <p:childTnLst>
                                    <p:set>
                                      <p:cBhvr>
                                        <p:cTn id="44" dur="1" fill="hold">
                                          <p:stCondLst>
                                            <p:cond delay="0"/>
                                          </p:stCondLst>
                                        </p:cTn>
                                        <p:tgtEl>
                                          <p:spTgt spid="31"/>
                                        </p:tgtEl>
                                        <p:attrNameLst>
                                          <p:attrName>style.visibility</p:attrName>
                                        </p:attrNameLst>
                                      </p:cBhvr>
                                      <p:to>
                                        <p:strVal val="visible"/>
                                      </p:to>
                                    </p:set>
                                    <p:animEffect transition="in" filter="blinds(horizontal)">
                                      <p:cBhvr>
                                        <p:cTn id="45" dur="500"/>
                                        <p:tgtEl>
                                          <p:spTgt spid="31"/>
                                        </p:tgtEl>
                                      </p:cBhvr>
                                    </p:animEffect>
                                  </p:childTnLst>
                                </p:cTn>
                              </p:par>
                            </p:childTnLst>
                          </p:cTn>
                        </p:par>
                        <p:par>
                          <p:cTn id="46" fill="hold" nodeType="afterGroup">
                            <p:stCondLst>
                              <p:cond delay="2000"/>
                            </p:stCondLst>
                            <p:childTnLst>
                              <p:par>
                                <p:cTn id="47" presetID="3" presetClass="entr" presetSubtype="10" fill="hold" grpId="0" nodeType="afterEffect">
                                  <p:stCondLst>
                                    <p:cond delay="500"/>
                                  </p:stCondLst>
                                  <p:childTnLst>
                                    <p:set>
                                      <p:cBhvr>
                                        <p:cTn id="48" dur="1" fill="hold">
                                          <p:stCondLst>
                                            <p:cond delay="0"/>
                                          </p:stCondLst>
                                        </p:cTn>
                                        <p:tgtEl>
                                          <p:spTgt spid="71696"/>
                                        </p:tgtEl>
                                        <p:attrNameLst>
                                          <p:attrName>style.visibility</p:attrName>
                                        </p:attrNameLst>
                                      </p:cBhvr>
                                      <p:to>
                                        <p:strVal val="visible"/>
                                      </p:to>
                                    </p:set>
                                    <p:animEffect transition="in" filter="blinds(horizontal)">
                                      <p:cBhvr>
                                        <p:cTn id="49" dur="500"/>
                                        <p:tgtEl>
                                          <p:spTgt spid="71696"/>
                                        </p:tgtEl>
                                      </p:cBhvr>
                                    </p:animEffect>
                                  </p:childTnLst>
                                </p:cTn>
                              </p:par>
                              <p:par>
                                <p:cTn id="50" presetID="3" presetClass="entr" presetSubtype="10" fill="hold" nodeType="withEffect">
                                  <p:stCondLst>
                                    <p:cond delay="500"/>
                                  </p:stCondLst>
                                  <p:childTnLst>
                                    <p:set>
                                      <p:cBhvr>
                                        <p:cTn id="51" dur="1" fill="hold">
                                          <p:stCondLst>
                                            <p:cond delay="0"/>
                                          </p:stCondLst>
                                        </p:cTn>
                                        <p:tgtEl>
                                          <p:spTgt spid="35"/>
                                        </p:tgtEl>
                                        <p:attrNameLst>
                                          <p:attrName>style.visibility</p:attrName>
                                        </p:attrNameLst>
                                      </p:cBhvr>
                                      <p:to>
                                        <p:strVal val="visible"/>
                                      </p:to>
                                    </p:set>
                                    <p:animEffect transition="in" filter="blinds(horizontal)">
                                      <p:cBhvr>
                                        <p:cTn id="52" dur="500"/>
                                        <p:tgtEl>
                                          <p:spTgt spid="35"/>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71694"/>
                                        </p:tgtEl>
                                        <p:attrNameLst>
                                          <p:attrName>style.visibility</p:attrName>
                                        </p:attrNameLst>
                                      </p:cBhvr>
                                      <p:to>
                                        <p:strVal val="visible"/>
                                      </p:to>
                                    </p:set>
                                    <p:animEffect transition="in" filter="fade">
                                      <p:cBhvr>
                                        <p:cTn id="55" dur="1000"/>
                                        <p:tgtEl>
                                          <p:spTgt spid="71694"/>
                                        </p:tgtEl>
                                      </p:cBhvr>
                                    </p:animEffect>
                                  </p:childTnLst>
                                </p:cTn>
                              </p:par>
                              <p:par>
                                <p:cTn id="56" presetID="10" presetClass="entr" presetSubtype="0" fill="hold" nodeType="withEffect">
                                  <p:stCondLst>
                                    <p:cond delay="50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71695"/>
                                        </p:tgtEl>
                                        <p:attrNameLst>
                                          <p:attrName>style.visibility</p:attrName>
                                        </p:attrNameLst>
                                      </p:cBhvr>
                                      <p:to>
                                        <p:strVal val="visible"/>
                                      </p:to>
                                    </p:set>
                                    <p:animEffect transition="in" filter="fade">
                                      <p:cBhvr>
                                        <p:cTn id="61" dur="1000"/>
                                        <p:tgtEl>
                                          <p:spTgt spid="71695"/>
                                        </p:tgtEl>
                                      </p:cBhvr>
                                    </p:animEffect>
                                  </p:childTnLst>
                                </p:cTn>
                              </p:par>
                              <p:par>
                                <p:cTn id="62" presetID="3" presetClass="entr" presetSubtype="10" fill="hold" nodeType="withEffect">
                                  <p:stCondLst>
                                    <p:cond delay="500"/>
                                  </p:stCondLst>
                                  <p:childTnLst>
                                    <p:set>
                                      <p:cBhvr>
                                        <p:cTn id="63" dur="1" fill="hold">
                                          <p:stCondLst>
                                            <p:cond delay="0"/>
                                          </p:stCondLst>
                                        </p:cTn>
                                        <p:tgtEl>
                                          <p:spTgt spid="33"/>
                                        </p:tgtEl>
                                        <p:attrNameLst>
                                          <p:attrName>style.visibility</p:attrName>
                                        </p:attrNameLst>
                                      </p:cBhvr>
                                      <p:to>
                                        <p:strVal val="visible"/>
                                      </p:to>
                                    </p:set>
                                    <p:animEffect transition="in" filter="blinds(horizontal)">
                                      <p:cBhvr>
                                        <p:cTn id="6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P spid="71685" grpId="0" animBg="1"/>
      <p:bldP spid="71686" grpId="0" animBg="1"/>
      <p:bldP spid="71688" grpId="0" animBg="1"/>
      <p:bldP spid="71690" grpId="0" animBg="1"/>
      <p:bldP spid="71691" grpId="0" animBg="1"/>
      <p:bldP spid="71692" grpId="0" animBg="1"/>
      <p:bldP spid="71694" grpId="0" animBg="1"/>
      <p:bldP spid="71695" grpId="0" animBg="1"/>
      <p:bldP spid="7169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br>
              <a:rPr lang="en-US" dirty="0" smtClean="0"/>
            </a:br>
            <a:r>
              <a:rPr lang="en-US" dirty="0" smtClean="0"/>
              <a:t>JIT Compilation</a:t>
            </a:r>
            <a:endParaRPr lang="en-US" dirty="0"/>
          </a:p>
        </p:txBody>
      </p:sp>
      <p:sp>
        <p:nvSpPr>
          <p:cNvPr id="4" name="TextBox 3"/>
          <p:cNvSpPr txBox="1"/>
          <p:nvPr/>
        </p:nvSpPr>
        <p:spPr>
          <a:xfrm>
            <a:off x="4419976" y="5029200"/>
            <a:ext cx="3302520" cy="923330"/>
          </a:xfrm>
          <a:prstGeom prst="rect">
            <a:avLst/>
          </a:prstGeom>
          <a:noFill/>
        </p:spPr>
        <p:txBody>
          <a:bodyPr wrap="square" rtlCol="0">
            <a:spAutoFit/>
          </a:bodyPr>
          <a:lstStyle/>
          <a:p>
            <a:pPr algn="l"/>
            <a:r>
              <a:rPr lang="en-US" dirty="0" smtClean="0">
                <a:solidFill>
                  <a:schemeClr val="bg1"/>
                </a:solidFill>
                <a:latin typeface="+mn-lt"/>
              </a:rPr>
              <a:t>!</a:t>
            </a:r>
            <a:r>
              <a:rPr lang="en-US" dirty="0" err="1" smtClean="0">
                <a:solidFill>
                  <a:schemeClr val="bg1"/>
                </a:solidFill>
                <a:latin typeface="+mn-lt"/>
              </a:rPr>
              <a:t>dumpmd</a:t>
            </a:r>
            <a:r>
              <a:rPr lang="en-US" dirty="0" smtClean="0">
                <a:solidFill>
                  <a:schemeClr val="bg1"/>
                </a:solidFill>
                <a:latin typeface="+mn-lt"/>
              </a:rPr>
              <a:t> –</a:t>
            </a:r>
            <a:r>
              <a:rPr lang="en-US" dirty="0" err="1" smtClean="0">
                <a:solidFill>
                  <a:schemeClr val="bg1"/>
                </a:solidFill>
                <a:latin typeface="+mn-lt"/>
              </a:rPr>
              <a:t>mt</a:t>
            </a:r>
            <a:r>
              <a:rPr lang="en-US" dirty="0" smtClean="0">
                <a:solidFill>
                  <a:schemeClr val="bg1"/>
                </a:solidFill>
                <a:latin typeface="+mn-lt"/>
              </a:rPr>
              <a:t> </a:t>
            </a:r>
          </a:p>
          <a:p>
            <a:pPr algn="l"/>
            <a:r>
              <a:rPr lang="en-US" dirty="0" err="1" smtClean="0">
                <a:solidFill>
                  <a:schemeClr val="bg1"/>
                </a:solidFill>
                <a:latin typeface="+mn-lt"/>
              </a:rPr>
              <a:t>bp</a:t>
            </a:r>
            <a:r>
              <a:rPr lang="en-US" dirty="0" smtClean="0">
                <a:solidFill>
                  <a:schemeClr val="bg1"/>
                </a:solidFill>
                <a:latin typeface="+mn-lt"/>
              </a:rPr>
              <a:t> </a:t>
            </a:r>
            <a:r>
              <a:rPr lang="en-US" dirty="0" err="1" smtClean="0">
                <a:solidFill>
                  <a:schemeClr val="bg1"/>
                </a:solidFill>
                <a:latin typeface="+mn-lt"/>
              </a:rPr>
              <a:t>cmdStartJit_Click</a:t>
            </a:r>
            <a:r>
              <a:rPr lang="en-US" dirty="0" smtClean="0">
                <a:solidFill>
                  <a:schemeClr val="bg1"/>
                </a:solidFill>
                <a:latin typeface="+mn-lt"/>
              </a:rPr>
              <a:t> </a:t>
            </a:r>
          </a:p>
          <a:p>
            <a:pPr algn="l"/>
            <a:endParaRPr lang="en-US" dirty="0">
              <a:solidFill>
                <a:schemeClr val="bg1"/>
              </a:solidFill>
              <a:latin typeface="+mn-lt"/>
            </a:endParaRPr>
          </a:p>
        </p:txBody>
      </p:sp>
    </p:spTree>
    <p:extLst>
      <p:ext uri="{BB962C8B-B14F-4D97-AF65-F5344CB8AC3E}">
        <p14:creationId xmlns:p14="http://schemas.microsoft.com/office/powerpoint/2010/main" val="19714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JIT Performance Counters </a:t>
            </a:r>
            <a:r>
              <a:rPr lang="en-US" dirty="0" smtClean="0"/>
              <a:t>- </a:t>
            </a:r>
            <a:r>
              <a:rPr lang="en-US" dirty="0"/>
              <a:t>% Time in </a:t>
            </a:r>
            <a:r>
              <a:rPr lang="en-US" dirty="0" err="1" smtClean="0"/>
              <a:t>Jit</a:t>
            </a:r>
            <a:endParaRPr lang="en-US" dirty="0"/>
          </a:p>
        </p:txBody>
      </p:sp>
      <p:sp>
        <p:nvSpPr>
          <p:cNvPr id="4" name="Text Placeholder 3"/>
          <p:cNvSpPr>
            <a:spLocks noGrp="1"/>
          </p:cNvSpPr>
          <p:nvPr>
            <p:ph type="body" sz="quarter" idx="13"/>
          </p:nvPr>
        </p:nvSpPr>
        <p:spPr>
          <a:xfrm>
            <a:off x="981960" y="990600"/>
            <a:ext cx="7781040" cy="5181600"/>
          </a:xfrm>
        </p:spPr>
        <p:txBody>
          <a:bodyPr>
            <a:normAutofit/>
          </a:bodyPr>
          <a:lstStyle/>
          <a:p>
            <a:r>
              <a:rPr lang="en-US" sz="2000" dirty="0" smtClean="0"/>
              <a:t>% elapsed time in </a:t>
            </a:r>
            <a:r>
              <a:rPr lang="en-US" sz="2000" dirty="0"/>
              <a:t>JIT compilation since JIT </a:t>
            </a:r>
            <a:r>
              <a:rPr lang="en-US" sz="2000" dirty="0" smtClean="0"/>
              <a:t>started</a:t>
            </a:r>
            <a:endParaRPr lang="en-US" sz="2000" dirty="0"/>
          </a:p>
          <a:p>
            <a:r>
              <a:rPr lang="en-US" sz="2000" dirty="0"/>
              <a:t>U</a:t>
            </a:r>
            <a:r>
              <a:rPr lang="en-US" sz="2000" dirty="0" smtClean="0"/>
              <a:t>pdated </a:t>
            </a:r>
            <a:r>
              <a:rPr lang="en-US" sz="2000" dirty="0"/>
              <a:t>at the end of every JIT compilation phase. </a:t>
            </a:r>
          </a:p>
          <a:p>
            <a:r>
              <a:rPr lang="en-US" sz="2000" dirty="0"/>
              <a:t>A JIT compilation phase occurs when a method and its dependencies are compiled.</a:t>
            </a:r>
          </a:p>
          <a:p>
            <a:r>
              <a:rPr lang="de-DE" sz="2000" dirty="0"/>
              <a:t>A </a:t>
            </a:r>
            <a:r>
              <a:rPr lang="de-DE" sz="2000" dirty="0" err="1"/>
              <a:t>value</a:t>
            </a:r>
            <a:r>
              <a:rPr lang="de-DE" sz="2000" dirty="0"/>
              <a:t> &gt; 5% </a:t>
            </a:r>
            <a:r>
              <a:rPr lang="de-DE" sz="2000" dirty="0" err="1"/>
              <a:t>can</a:t>
            </a:r>
            <a:r>
              <a:rPr lang="de-DE" sz="2000" dirty="0"/>
              <a:t> </a:t>
            </a:r>
            <a:r>
              <a:rPr lang="de-DE" sz="2000" dirty="0" err="1"/>
              <a:t>indicate</a:t>
            </a:r>
            <a:r>
              <a:rPr lang="de-DE" sz="2000" dirty="0"/>
              <a:t> a </a:t>
            </a:r>
            <a:r>
              <a:rPr lang="de-DE" sz="2000" dirty="0" err="1"/>
              <a:t>problem</a:t>
            </a:r>
            <a:r>
              <a:rPr lang="de-DE" sz="2000" dirty="0"/>
              <a:t> </a:t>
            </a:r>
          </a:p>
          <a:p>
            <a:pPr lvl="1"/>
            <a:r>
              <a:rPr lang="de-DE" sz="1800" dirty="0" err="1"/>
              <a:t>Is</a:t>
            </a:r>
            <a:r>
              <a:rPr lang="de-DE" sz="1800" dirty="0"/>
              <a:t> </a:t>
            </a:r>
            <a:r>
              <a:rPr lang="de-DE" sz="1800" dirty="0" err="1"/>
              <a:t>Ngen</a:t>
            </a:r>
            <a:r>
              <a:rPr lang="de-DE" sz="1800" dirty="0"/>
              <a:t> an </a:t>
            </a:r>
            <a:r>
              <a:rPr lang="de-DE" sz="1800" dirty="0" err="1"/>
              <a:t>option</a:t>
            </a:r>
            <a:r>
              <a:rPr lang="de-DE" sz="1800" dirty="0"/>
              <a:t>?</a:t>
            </a:r>
          </a:p>
          <a:p>
            <a:pPr lvl="2"/>
            <a:r>
              <a:rPr lang="de-DE" sz="1800" dirty="0">
                <a:hlinkClick r:id="rId2"/>
              </a:rPr>
              <a:t>http://msdn.microsoft.com/en-us/magazine/cc163610.aspx</a:t>
            </a:r>
            <a:endParaRPr lang="de-DE" sz="1800" dirty="0"/>
          </a:p>
          <a:p>
            <a:pPr lvl="1"/>
            <a:r>
              <a:rPr lang="de-DE" sz="1800" dirty="0"/>
              <a:t>Do </a:t>
            </a:r>
            <a:r>
              <a:rPr lang="de-DE" sz="1800" dirty="0" err="1"/>
              <a:t>you</a:t>
            </a:r>
            <a:r>
              <a:rPr lang="de-DE" sz="1800" dirty="0"/>
              <a:t> </a:t>
            </a:r>
            <a:r>
              <a:rPr lang="de-DE" sz="1800" dirty="0" err="1"/>
              <a:t>use</a:t>
            </a:r>
            <a:r>
              <a:rPr lang="de-DE" sz="1800" dirty="0"/>
              <a:t> multiple </a:t>
            </a:r>
            <a:r>
              <a:rPr lang="de-DE" sz="1800" dirty="0" err="1"/>
              <a:t>AppDomains</a:t>
            </a:r>
            <a:r>
              <a:rPr lang="de-DE" sz="1800" dirty="0"/>
              <a:t>?</a:t>
            </a:r>
          </a:p>
          <a:p>
            <a:pPr lvl="2"/>
            <a:r>
              <a:rPr lang="en-US" sz="1800" dirty="0"/>
              <a:t>loading assemblies as domain neutral can help</a:t>
            </a:r>
          </a:p>
          <a:p>
            <a:pPr lvl="1"/>
            <a:r>
              <a:rPr lang="en-US" sz="1800" dirty="0"/>
              <a:t>Minimize the classes and assemblies within code path </a:t>
            </a:r>
          </a:p>
          <a:p>
            <a:pPr lvl="2"/>
            <a:r>
              <a:rPr lang="en-US" sz="1800" dirty="0"/>
              <a:t>Use code coverage to determine these components.</a:t>
            </a:r>
            <a:endParaRPr lang="de-DE" sz="1800" dirty="0"/>
          </a:p>
          <a:p>
            <a:pPr lvl="1"/>
            <a:r>
              <a:rPr lang="de-DE" sz="1800" dirty="0"/>
              <a:t>See </a:t>
            </a:r>
            <a:r>
              <a:rPr lang="en-US" sz="1800" dirty="0"/>
              <a:t>.NET Framework Usage Performance </a:t>
            </a:r>
            <a:r>
              <a:rPr lang="en-US" sz="1800" dirty="0" smtClean="0"/>
              <a:t>Rules/DA0009</a:t>
            </a:r>
            <a:endParaRPr lang="en-US" sz="1800" dirty="0"/>
          </a:p>
          <a:p>
            <a:pPr lvl="1"/>
            <a:endParaRPr lang="en-US" dirty="0"/>
          </a:p>
          <a:p>
            <a:endParaRPr lang="en-US" dirty="0"/>
          </a:p>
        </p:txBody>
      </p:sp>
    </p:spTree>
    <p:extLst>
      <p:ext uri="{BB962C8B-B14F-4D97-AF65-F5344CB8AC3E}">
        <p14:creationId xmlns:p14="http://schemas.microsoft.com/office/powerpoint/2010/main" val="269203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Grp="1" noChangeArrowheads="1"/>
          </p:cNvSpPr>
          <p:nvPr>
            <p:ph type="title"/>
          </p:nvPr>
        </p:nvSpPr>
        <p:spPr/>
        <p:txBody>
          <a:bodyPr/>
          <a:lstStyle/>
          <a:p>
            <a:r>
              <a:rPr lang="en-US" dirty="0" smtClean="0"/>
              <a:t>.NET </a:t>
            </a:r>
            <a:r>
              <a:rPr lang="en-US" dirty="0" err="1" smtClean="0"/>
              <a:t>Decompilation</a:t>
            </a:r>
            <a:endParaRPr lang="en-US" dirty="0" smtClean="0"/>
          </a:p>
        </p:txBody>
      </p:sp>
      <p:sp>
        <p:nvSpPr>
          <p:cNvPr id="20482" name="Rectangle 3"/>
          <p:cNvSpPr>
            <a:spLocks noGrp="1" noChangeArrowheads="1"/>
          </p:cNvSpPr>
          <p:nvPr>
            <p:ph type="body" sz="quarter" idx="13"/>
          </p:nvPr>
        </p:nvSpPr>
        <p:spPr>
          <a:xfrm>
            <a:off x="981960" y="990600"/>
            <a:ext cx="7781040" cy="5181600"/>
          </a:xfrm>
          <a:noFill/>
        </p:spPr>
        <p:txBody>
          <a:bodyPr>
            <a:normAutofit/>
          </a:bodyPr>
          <a:lstStyle/>
          <a:p>
            <a:r>
              <a:rPr lang="en-US" sz="2000" dirty="0" smtClean="0"/>
              <a:t>Managed </a:t>
            </a:r>
            <a:r>
              <a:rPr lang="en-US" sz="2000" dirty="0" err="1" smtClean="0"/>
              <a:t>decompilers</a:t>
            </a:r>
            <a:endParaRPr lang="en-US" sz="2000" dirty="0" smtClean="0"/>
          </a:p>
          <a:p>
            <a:pPr lvl="1"/>
            <a:r>
              <a:rPr lang="en-US" sz="1800" dirty="0" smtClean="0"/>
              <a:t>Output source code and IL</a:t>
            </a:r>
          </a:p>
          <a:p>
            <a:pPr lvl="1"/>
            <a:r>
              <a:rPr lang="en-US" sz="1800" dirty="0" smtClean="0"/>
              <a:t>Source output available in multiple languages</a:t>
            </a:r>
          </a:p>
          <a:p>
            <a:r>
              <a:rPr lang="en-US" sz="2000" dirty="0" smtClean="0"/>
              <a:t>Obfuscation can make it more difficult to decompile source code</a:t>
            </a:r>
          </a:p>
          <a:p>
            <a:r>
              <a:rPr lang="en-US" sz="2000" dirty="0" smtClean="0"/>
              <a:t>Many different options</a:t>
            </a:r>
          </a:p>
          <a:p>
            <a:pPr lvl="1"/>
            <a:r>
              <a:rPr lang="en-US" sz="1800" dirty="0" smtClean="0"/>
              <a:t>ILDASM (Microsoft)</a:t>
            </a:r>
          </a:p>
          <a:p>
            <a:pPr lvl="1"/>
            <a:r>
              <a:rPr lang="de-DE" sz="1800" dirty="0" err="1" smtClean="0"/>
              <a:t>ILSpy</a:t>
            </a:r>
            <a:endParaRPr lang="en-US" sz="1800" dirty="0" smtClean="0"/>
          </a:p>
          <a:p>
            <a:pPr lvl="1"/>
            <a:r>
              <a:rPr lang="en-US" sz="1800" dirty="0"/>
              <a:t>Reflector</a:t>
            </a:r>
          </a:p>
          <a:p>
            <a:pPr lvl="1"/>
            <a:r>
              <a:rPr lang="en-US" sz="1800" dirty="0" smtClean="0"/>
              <a:t>Salamander</a:t>
            </a:r>
          </a:p>
          <a:p>
            <a:pPr lvl="1"/>
            <a:r>
              <a:rPr lang="en-US" sz="1800" dirty="0" smtClean="0"/>
              <a:t>Dis#</a:t>
            </a:r>
          </a:p>
          <a:p>
            <a:pPr lvl="1"/>
            <a:r>
              <a:rPr lang="en-US" sz="1800" dirty="0" smtClean="0"/>
              <a:t>Decompiler.NET</a:t>
            </a:r>
          </a:p>
          <a:p>
            <a:pPr lvl="1"/>
            <a:r>
              <a:rPr lang="en-US" sz="1800" dirty="0" err="1" smtClean="0"/>
              <a:t>Telerik</a:t>
            </a:r>
            <a:r>
              <a:rPr lang="en-US" sz="1800" dirty="0" smtClean="0"/>
              <a:t> - </a:t>
            </a:r>
            <a:r>
              <a:rPr lang="en-US" sz="1800" dirty="0" err="1" smtClean="0"/>
              <a:t>JustDecompile</a:t>
            </a:r>
            <a:endParaRPr lang="en-US" sz="1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normAutofit/>
          </a:bodyPr>
          <a:lstStyle/>
          <a:p>
            <a:r>
              <a:rPr lang="de-DE" dirty="0" smtClean="0"/>
              <a:t>PreJit / NGEN</a:t>
            </a:r>
            <a:endParaRPr lang="en-US" dirty="0"/>
          </a:p>
        </p:txBody>
      </p:sp>
      <p:sp>
        <p:nvSpPr>
          <p:cNvPr id="2" name="Content Placeholder 1"/>
          <p:cNvSpPr>
            <a:spLocks noGrp="1"/>
          </p:cNvSpPr>
          <p:nvPr>
            <p:ph idx="1"/>
          </p:nvPr>
        </p:nvSpPr>
        <p:spPr/>
        <p:txBody>
          <a:bodyPr/>
          <a:lstStyle/>
          <a:p>
            <a:r>
              <a:rPr lang="de-DE" sz="2400" dirty="0"/>
              <a:t>.NET </a:t>
            </a:r>
            <a:r>
              <a:rPr lang="de-DE" sz="2400" dirty="0" smtClean="0"/>
              <a:t>2.0 - 3.5</a:t>
            </a:r>
            <a:endParaRPr lang="en-US" dirty="0"/>
          </a:p>
        </p:txBody>
      </p:sp>
      <p:sp>
        <p:nvSpPr>
          <p:cNvPr id="3" name="Text Placeholder 2"/>
          <p:cNvSpPr>
            <a:spLocks noGrp="1"/>
          </p:cNvSpPr>
          <p:nvPr>
            <p:ph type="body" sz="quarter" idx="13"/>
          </p:nvPr>
        </p:nvSpPr>
        <p:spPr/>
        <p:txBody>
          <a:bodyPr/>
          <a:lstStyle/>
          <a:p>
            <a:r>
              <a:rPr lang="en-US" sz="2000" dirty="0" err="1"/>
              <a:t>Ngen</a:t>
            </a:r>
            <a:r>
              <a:rPr lang="en-US" sz="2000" dirty="0"/>
              <a:t> is calling a Service (</a:t>
            </a:r>
            <a:r>
              <a:rPr lang="en-US" sz="2000" dirty="0" err="1"/>
              <a:t>LocalSystem</a:t>
            </a:r>
            <a:r>
              <a:rPr lang="en-US" sz="2000" dirty="0"/>
              <a:t>).</a:t>
            </a:r>
          </a:p>
          <a:p>
            <a:r>
              <a:rPr lang="en-US" sz="2000" dirty="0"/>
              <a:t>This service compiles the image within background.</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Support compilation of all </a:t>
            </a:r>
            <a:r>
              <a:rPr lang="en-US" sz="2000" dirty="0" smtClean="0"/>
              <a:t>dependent </a:t>
            </a:r>
            <a:r>
              <a:rPr lang="en-US" sz="2000" dirty="0"/>
              <a:t>DLLs and update functionality</a:t>
            </a:r>
          </a:p>
          <a:p>
            <a:r>
              <a:rPr lang="en-US" sz="2000" dirty="0"/>
              <a:t>Metadata is now included within created </a:t>
            </a:r>
            <a:r>
              <a:rPr lang="en-US" sz="2000" dirty="0" err="1" smtClean="0"/>
              <a:t>dll</a:t>
            </a:r>
            <a:r>
              <a:rPr lang="en-US" sz="2000" dirty="0" smtClean="0"/>
              <a:t>/exe</a:t>
            </a:r>
            <a:endParaRPr lang="en-US" sz="2000" dirty="0"/>
          </a:p>
        </p:txBody>
      </p:sp>
      <p:sp>
        <p:nvSpPr>
          <p:cNvPr id="405516" name="Rectangle 12"/>
          <p:cNvSpPr>
            <a:spLocks noChangeArrowheads="1"/>
          </p:cNvSpPr>
          <p:nvPr/>
        </p:nvSpPr>
        <p:spPr bwMode="auto">
          <a:xfrm>
            <a:off x="2809522" y="2552700"/>
            <a:ext cx="2133600" cy="1676400"/>
          </a:xfrm>
          <a:prstGeom prst="rect">
            <a:avLst/>
          </a:prstGeom>
          <a:solidFill>
            <a:schemeClr val="accent4">
              <a:lumMod val="75000"/>
            </a:schemeClr>
          </a:solidFill>
          <a:ln w="9525" algn="ctr">
            <a:solidFill>
              <a:schemeClr val="tx1"/>
            </a:solidFill>
            <a:miter lim="800000"/>
            <a:headEnd/>
            <a:tailEnd/>
          </a:ln>
          <a:effectLst/>
        </p:spPr>
        <p:txBody>
          <a:bodyPr wrap="none" anchor="ctr"/>
          <a:lstStyle/>
          <a:p>
            <a:endParaRPr lang="en-GB"/>
          </a:p>
        </p:txBody>
      </p:sp>
      <p:sp>
        <p:nvSpPr>
          <p:cNvPr id="405515" name="Rectangle 11"/>
          <p:cNvSpPr>
            <a:spLocks noChangeArrowheads="1"/>
          </p:cNvSpPr>
          <p:nvPr/>
        </p:nvSpPr>
        <p:spPr bwMode="auto">
          <a:xfrm>
            <a:off x="180622" y="2895600"/>
            <a:ext cx="2362200" cy="990600"/>
          </a:xfrm>
          <a:prstGeom prst="rect">
            <a:avLst/>
          </a:prstGeom>
          <a:solidFill>
            <a:schemeClr val="accent4">
              <a:lumMod val="75000"/>
            </a:schemeClr>
          </a:solidFill>
          <a:ln w="9525" algn="ctr">
            <a:solidFill>
              <a:schemeClr val="tx1"/>
            </a:solidFill>
            <a:miter lim="800000"/>
            <a:headEnd/>
            <a:tailEnd/>
          </a:ln>
          <a:effectLst/>
        </p:spPr>
        <p:txBody>
          <a:bodyPr wrap="none" anchor="ctr"/>
          <a:lstStyle/>
          <a:p>
            <a:endParaRPr lang="en-GB"/>
          </a:p>
        </p:txBody>
      </p:sp>
      <p:sp>
        <p:nvSpPr>
          <p:cNvPr id="405509" name="Rectangle 5"/>
          <p:cNvSpPr>
            <a:spLocks noChangeArrowheads="1"/>
          </p:cNvSpPr>
          <p:nvPr/>
        </p:nvSpPr>
        <p:spPr bwMode="auto">
          <a:xfrm>
            <a:off x="256822" y="3048000"/>
            <a:ext cx="2133600" cy="685800"/>
          </a:xfrm>
          <a:prstGeom prst="rect">
            <a:avLst/>
          </a:prstGeom>
          <a:solidFill>
            <a:srgbClr val="000000"/>
          </a:solidFill>
          <a:ln w="9525">
            <a:solidFill>
              <a:schemeClr val="tx1"/>
            </a:solidFill>
            <a:miter lim="800000"/>
            <a:headEnd/>
            <a:tailEnd/>
          </a:ln>
          <a:effectLst/>
        </p:spPr>
        <p:txBody>
          <a:bodyPr wrap="none" anchor="ctr"/>
          <a:lstStyle/>
          <a:p>
            <a:pPr algn="ctr"/>
            <a:r>
              <a:rPr lang="en-US" sz="1600" dirty="0" err="1">
                <a:latin typeface="Arial" charset="0"/>
              </a:rPr>
              <a:t>Ngen</a:t>
            </a:r>
            <a:r>
              <a:rPr lang="en-US" sz="1600" dirty="0">
                <a:latin typeface="Arial" charset="0"/>
              </a:rPr>
              <a:t> </a:t>
            </a:r>
            <a:r>
              <a:rPr lang="en-US" sz="1600" dirty="0" smtClean="0">
                <a:solidFill>
                  <a:schemeClr val="bg1"/>
                </a:solidFill>
                <a:latin typeface="Arial" charset="0"/>
              </a:rPr>
              <a:t>MyNiceExe.EXE</a:t>
            </a:r>
            <a:endParaRPr lang="en-US" sz="1600" dirty="0">
              <a:solidFill>
                <a:schemeClr val="bg1"/>
              </a:solidFill>
              <a:latin typeface="Arial" charset="0"/>
            </a:endParaRPr>
          </a:p>
        </p:txBody>
      </p:sp>
      <p:sp>
        <p:nvSpPr>
          <p:cNvPr id="405510" name="Rectangle 6"/>
          <p:cNvSpPr>
            <a:spLocks noChangeArrowheads="1"/>
          </p:cNvSpPr>
          <p:nvPr/>
        </p:nvSpPr>
        <p:spPr bwMode="auto">
          <a:xfrm>
            <a:off x="3000022" y="2743200"/>
            <a:ext cx="1752600" cy="990600"/>
          </a:xfrm>
          <a:prstGeom prst="rect">
            <a:avLst/>
          </a:prstGeom>
          <a:solidFill>
            <a:srgbClr val="FF0000"/>
          </a:solidFill>
          <a:ln w="9525">
            <a:solidFill>
              <a:schemeClr val="tx1"/>
            </a:solidFill>
            <a:miter lim="800000"/>
            <a:headEnd/>
            <a:tailEnd/>
          </a:ln>
          <a:effectLst/>
        </p:spPr>
        <p:txBody>
          <a:bodyPr wrap="none" anchor="ctr"/>
          <a:lstStyle/>
          <a:p>
            <a:pPr algn="ctr">
              <a:spcBef>
                <a:spcPct val="50000"/>
              </a:spcBef>
            </a:pPr>
            <a:r>
              <a:rPr lang="en-US" sz="1400" dirty="0">
                <a:solidFill>
                  <a:schemeClr val="bg1"/>
                </a:solidFill>
                <a:latin typeface="Arial" charset="0"/>
              </a:rPr>
              <a:t>mscorsvw.exe</a:t>
            </a:r>
          </a:p>
        </p:txBody>
      </p:sp>
      <p:sp>
        <p:nvSpPr>
          <p:cNvPr id="405511" name="Rectangle 7"/>
          <p:cNvSpPr>
            <a:spLocks noChangeArrowheads="1"/>
          </p:cNvSpPr>
          <p:nvPr/>
        </p:nvSpPr>
        <p:spPr bwMode="auto">
          <a:xfrm>
            <a:off x="3000022" y="3733800"/>
            <a:ext cx="1752600" cy="381000"/>
          </a:xfrm>
          <a:prstGeom prst="rect">
            <a:avLst/>
          </a:prstGeom>
          <a:solidFill>
            <a:schemeClr val="hlink"/>
          </a:solidFill>
          <a:ln w="9525">
            <a:solidFill>
              <a:schemeClr val="tx1"/>
            </a:solidFill>
            <a:miter lim="800000"/>
            <a:headEnd/>
            <a:tailEnd/>
          </a:ln>
          <a:effectLst/>
        </p:spPr>
        <p:txBody>
          <a:bodyPr wrap="none" anchor="ctr"/>
          <a:lstStyle/>
          <a:p>
            <a:pPr algn="ctr"/>
            <a:r>
              <a:rPr lang="en-US" sz="1400" dirty="0">
                <a:solidFill>
                  <a:schemeClr val="bg1"/>
                </a:solidFill>
                <a:latin typeface="Arial" charset="0"/>
              </a:rPr>
              <a:t>JIT </a:t>
            </a:r>
          </a:p>
        </p:txBody>
      </p:sp>
      <p:sp>
        <p:nvSpPr>
          <p:cNvPr id="405512" name="Line 8"/>
          <p:cNvSpPr>
            <a:spLocks noChangeShapeType="1"/>
          </p:cNvSpPr>
          <p:nvPr/>
        </p:nvSpPr>
        <p:spPr bwMode="auto">
          <a:xfrm flipH="1">
            <a:off x="2390422" y="3352800"/>
            <a:ext cx="609600" cy="0"/>
          </a:xfrm>
          <a:prstGeom prst="line">
            <a:avLst/>
          </a:prstGeom>
          <a:noFill/>
          <a:ln w="28575">
            <a:solidFill>
              <a:srgbClr val="000000"/>
            </a:solidFill>
            <a:round/>
            <a:headEnd type="triangle" w="med" len="med"/>
            <a:tailEnd/>
          </a:ln>
          <a:effectLst/>
        </p:spPr>
        <p:txBody>
          <a:bodyPr/>
          <a:lstStyle/>
          <a:p>
            <a:endParaRPr lang="en-GB"/>
          </a:p>
        </p:txBody>
      </p:sp>
      <p:sp>
        <p:nvSpPr>
          <p:cNvPr id="405513" name="Line 9"/>
          <p:cNvSpPr>
            <a:spLocks noChangeShapeType="1"/>
          </p:cNvSpPr>
          <p:nvPr/>
        </p:nvSpPr>
        <p:spPr bwMode="auto">
          <a:xfrm flipH="1">
            <a:off x="4981222" y="3352800"/>
            <a:ext cx="609600" cy="0"/>
          </a:xfrm>
          <a:prstGeom prst="line">
            <a:avLst/>
          </a:prstGeom>
          <a:noFill/>
          <a:ln w="28575">
            <a:solidFill>
              <a:srgbClr val="000000"/>
            </a:solidFill>
            <a:round/>
            <a:headEnd type="triangle" w="med" len="med"/>
            <a:tailEnd/>
          </a:ln>
          <a:effectLst/>
        </p:spPr>
        <p:txBody>
          <a:bodyPr/>
          <a:lstStyle/>
          <a:p>
            <a:endParaRPr lang="en-GB"/>
          </a:p>
        </p:txBody>
      </p:sp>
      <p:sp>
        <p:nvSpPr>
          <p:cNvPr id="405514" name="Rectangle 10"/>
          <p:cNvSpPr>
            <a:spLocks noChangeArrowheads="1"/>
          </p:cNvSpPr>
          <p:nvPr/>
        </p:nvSpPr>
        <p:spPr bwMode="auto">
          <a:xfrm>
            <a:off x="5590822" y="2817541"/>
            <a:ext cx="3276600" cy="1066800"/>
          </a:xfrm>
          <a:prstGeom prst="rect">
            <a:avLst/>
          </a:prstGeom>
          <a:solidFill>
            <a:schemeClr val="accent4">
              <a:lumMod val="75000"/>
            </a:schemeClr>
          </a:solidFill>
          <a:ln w="9525">
            <a:solidFill>
              <a:schemeClr val="tx1"/>
            </a:solidFill>
            <a:miter lim="800000"/>
            <a:headEnd/>
            <a:tailEnd/>
          </a:ln>
          <a:effectLst/>
        </p:spPr>
        <p:txBody>
          <a:bodyPr wrap="none" anchor="ctr"/>
          <a:lstStyle/>
          <a:p>
            <a:r>
              <a:rPr lang="en-US" sz="1600" dirty="0">
                <a:solidFill>
                  <a:schemeClr val="bg1"/>
                </a:solidFill>
                <a:latin typeface="Arial" charset="0"/>
              </a:rPr>
              <a:t>C:\WINDOWS\assembly\</a:t>
            </a:r>
          </a:p>
          <a:p>
            <a:r>
              <a:rPr lang="en-US" sz="1600" dirty="0">
                <a:solidFill>
                  <a:schemeClr val="bg1"/>
                </a:solidFill>
                <a:latin typeface="Arial" charset="0"/>
              </a:rPr>
              <a:t>NativeImages_v2.0.50215_32</a:t>
            </a:r>
          </a:p>
          <a:p>
            <a:r>
              <a:rPr lang="en-US" sz="1600" dirty="0">
                <a:solidFill>
                  <a:schemeClr val="bg1"/>
                </a:solidFill>
                <a:latin typeface="Arial" charset="0"/>
              </a:rPr>
              <a:t>\</a:t>
            </a:r>
            <a:r>
              <a:rPr lang="en-US" sz="1600" dirty="0" err="1">
                <a:solidFill>
                  <a:schemeClr val="bg1"/>
                </a:solidFill>
                <a:latin typeface="Arial" charset="0"/>
              </a:rPr>
              <a:t>MyExe</a:t>
            </a:r>
            <a:r>
              <a:rPr lang="en-US" sz="1600" dirty="0">
                <a:solidFill>
                  <a:schemeClr val="bg1"/>
                </a:solidFill>
                <a:latin typeface="Arial" charset="0"/>
              </a:rPr>
              <a:t>\MyExe.exe</a:t>
            </a:r>
          </a:p>
        </p:txBody>
      </p:sp>
    </p:spTree>
    <p:extLst>
      <p:ext uri="{BB962C8B-B14F-4D97-AF65-F5344CB8AC3E}">
        <p14:creationId xmlns:p14="http://schemas.microsoft.com/office/powerpoint/2010/main" val="4235539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NGEN 4.0</a:t>
            </a:r>
            <a:endParaRPr lang="en-US" dirty="0"/>
          </a:p>
        </p:txBody>
      </p:sp>
      <p:sp>
        <p:nvSpPr>
          <p:cNvPr id="4" name="Content Placeholder 3"/>
          <p:cNvSpPr>
            <a:spLocks noGrp="1"/>
          </p:cNvSpPr>
          <p:nvPr>
            <p:ph idx="1"/>
          </p:nvPr>
        </p:nvSpPr>
        <p:spPr/>
        <p:txBody>
          <a:bodyPr/>
          <a:lstStyle/>
          <a:p>
            <a:r>
              <a:rPr lang="de-DE" sz="2400" dirty="0" smtClean="0">
                <a:solidFill>
                  <a:srgbClr val="76BE5B"/>
                </a:solidFill>
              </a:rPr>
              <a:t>What‘s New?</a:t>
            </a:r>
            <a:endParaRPr lang="en-US" dirty="0"/>
          </a:p>
        </p:txBody>
      </p:sp>
      <p:sp>
        <p:nvSpPr>
          <p:cNvPr id="3" name="Text Placeholder 2"/>
          <p:cNvSpPr>
            <a:spLocks noGrp="1"/>
          </p:cNvSpPr>
          <p:nvPr>
            <p:ph type="body" sz="quarter" idx="13"/>
          </p:nvPr>
        </p:nvSpPr>
        <p:spPr/>
        <p:txBody>
          <a:bodyPr/>
          <a:lstStyle/>
          <a:p>
            <a:pPr lvl="0"/>
            <a:r>
              <a:rPr lang="de-DE" sz="2000" dirty="0" smtClean="0"/>
              <a:t>Side by Side support</a:t>
            </a:r>
          </a:p>
          <a:p>
            <a:pPr lvl="0"/>
            <a:r>
              <a:rPr lang="de-DE" sz="2000" dirty="0" smtClean="0"/>
              <a:t>Located in folder </a:t>
            </a:r>
            <a:r>
              <a:rPr lang="en-US" sz="2000" dirty="0" smtClean="0"/>
              <a:t>Framework\v4.0.xxxxx</a:t>
            </a:r>
            <a:endParaRPr lang="de-DE" sz="2000" dirty="0" smtClean="0"/>
          </a:p>
          <a:p>
            <a:pPr lvl="0"/>
            <a:r>
              <a:rPr lang="de-DE" sz="2000" dirty="0" smtClean="0"/>
              <a:t>Supports .NET 4.0 and .NET 2.0 assemblies</a:t>
            </a:r>
          </a:p>
          <a:p>
            <a:pPr lvl="1"/>
            <a:r>
              <a:rPr lang="de-DE" sz="1800" dirty="0"/>
              <a:t>Generates </a:t>
            </a:r>
            <a:r>
              <a:rPr lang="de-DE" sz="1800" b="1" u="sng" dirty="0" smtClean="0"/>
              <a:t>2.0</a:t>
            </a:r>
            <a:r>
              <a:rPr lang="de-DE" sz="1800" b="1" dirty="0" smtClean="0"/>
              <a:t> </a:t>
            </a:r>
            <a:r>
              <a:rPr lang="de-DE" sz="1800" dirty="0" smtClean="0"/>
              <a:t>image</a:t>
            </a:r>
            <a:endParaRPr lang="en-US" sz="1800" dirty="0"/>
          </a:p>
          <a:p>
            <a:pPr lvl="2"/>
            <a:r>
              <a:rPr lang="en-US" sz="1800" dirty="0" smtClean="0"/>
              <a:t>ngen.exe install &lt;2.0 assembly&gt;</a:t>
            </a:r>
            <a:endParaRPr lang="de-DE" sz="1800" dirty="0" smtClean="0"/>
          </a:p>
          <a:p>
            <a:pPr lvl="1"/>
            <a:r>
              <a:rPr lang="de-DE" sz="1800" dirty="0" smtClean="0"/>
              <a:t>Generates </a:t>
            </a:r>
            <a:r>
              <a:rPr lang="de-DE" sz="1800" b="1" u="sng" dirty="0" smtClean="0"/>
              <a:t>4.0</a:t>
            </a:r>
            <a:r>
              <a:rPr lang="de-DE" sz="1800" dirty="0" smtClean="0"/>
              <a:t> image</a:t>
            </a:r>
          </a:p>
          <a:p>
            <a:pPr lvl="2"/>
            <a:r>
              <a:rPr lang="en-US" sz="1800" dirty="0" smtClean="0"/>
              <a:t>ngen.exe </a:t>
            </a:r>
            <a:r>
              <a:rPr lang="en-US" sz="1800" dirty="0"/>
              <a:t>install &lt;2.0 assembly&gt; /</a:t>
            </a:r>
            <a:r>
              <a:rPr lang="en-US" sz="1800" dirty="0" err="1"/>
              <a:t>ExeConfig</a:t>
            </a:r>
            <a:r>
              <a:rPr lang="en-US" sz="1800" dirty="0"/>
              <a:t>:&lt;Path to a 4.0 EXE</a:t>
            </a:r>
            <a:r>
              <a:rPr lang="en-US" sz="1800" dirty="0" smtClean="0"/>
              <a:t>&gt;</a:t>
            </a:r>
          </a:p>
          <a:p>
            <a:pPr marL="569913" lvl="2" indent="0">
              <a:buNone/>
            </a:pPr>
            <a:r>
              <a:rPr lang="en-US" sz="1800" dirty="0" smtClean="0"/>
              <a:t>OR</a:t>
            </a:r>
          </a:p>
          <a:p>
            <a:pPr lvl="2"/>
            <a:r>
              <a:rPr lang="en-US" sz="1800" dirty="0" smtClean="0"/>
              <a:t>ngen.exe </a:t>
            </a:r>
            <a:r>
              <a:rPr lang="en-US" sz="1800" dirty="0"/>
              <a:t>install &lt;2.0 EXE with a </a:t>
            </a:r>
            <a:r>
              <a:rPr lang="en-US" sz="1800" dirty="0" err="1"/>
              <a:t>config</a:t>
            </a:r>
            <a:r>
              <a:rPr lang="en-US" sz="1800" dirty="0"/>
              <a:t> file that indicates 4.0 as the preferred runtime</a:t>
            </a:r>
            <a:r>
              <a:rPr lang="en-US" sz="1800" dirty="0" smtClean="0"/>
              <a:t>&gt;</a:t>
            </a:r>
          </a:p>
        </p:txBody>
      </p:sp>
    </p:spTree>
    <p:extLst>
      <p:ext uri="{BB962C8B-B14F-4D97-AF65-F5344CB8AC3E}">
        <p14:creationId xmlns:p14="http://schemas.microsoft.com/office/powerpoint/2010/main" val="924265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NGEN 4.0</a:t>
            </a:r>
            <a:endParaRPr lang="en-US" dirty="0"/>
          </a:p>
        </p:txBody>
      </p:sp>
      <p:sp>
        <p:nvSpPr>
          <p:cNvPr id="4" name="Content Placeholder 3"/>
          <p:cNvSpPr>
            <a:spLocks noGrp="1"/>
          </p:cNvSpPr>
          <p:nvPr>
            <p:ph idx="1"/>
          </p:nvPr>
        </p:nvSpPr>
        <p:spPr/>
        <p:txBody>
          <a:bodyPr/>
          <a:lstStyle/>
          <a:p>
            <a:r>
              <a:rPr lang="de-DE" sz="2000" dirty="0" smtClean="0">
                <a:solidFill>
                  <a:srgbClr val="76BE5B"/>
                </a:solidFill>
              </a:rPr>
              <a:t>Target Patching</a:t>
            </a:r>
            <a:endParaRPr lang="en-US" dirty="0"/>
          </a:p>
        </p:txBody>
      </p:sp>
      <p:sp>
        <p:nvSpPr>
          <p:cNvPr id="3" name="Text Placeholder 2"/>
          <p:cNvSpPr>
            <a:spLocks noGrp="1"/>
          </p:cNvSpPr>
          <p:nvPr>
            <p:ph type="body" sz="quarter" idx="13"/>
          </p:nvPr>
        </p:nvSpPr>
        <p:spPr/>
        <p:txBody>
          <a:bodyPr>
            <a:normAutofit/>
          </a:bodyPr>
          <a:lstStyle/>
          <a:p>
            <a:r>
              <a:rPr lang="en-US" sz="2000" dirty="0" smtClean="0"/>
              <a:t>In .NET 2 - 3.5, if Assembly Y depends on X</a:t>
            </a:r>
            <a:r>
              <a:rPr lang="en-US" sz="2000" dirty="0"/>
              <a:t> </a:t>
            </a:r>
            <a:r>
              <a:rPr lang="en-US" sz="2000" dirty="0" smtClean="0"/>
              <a:t>then CLR re-</a:t>
            </a:r>
            <a:r>
              <a:rPr lang="en-US" sz="2000" dirty="0" err="1" smtClean="0"/>
              <a:t>ngen</a:t>
            </a:r>
            <a:r>
              <a:rPr lang="en-US" sz="2000" dirty="0" smtClean="0"/>
              <a:t> Y for </a:t>
            </a:r>
            <a:r>
              <a:rPr lang="en-US" sz="2000" i="1" dirty="0" smtClean="0"/>
              <a:t>any</a:t>
            </a:r>
            <a:r>
              <a:rPr lang="en-US" sz="2000" dirty="0" smtClean="0"/>
              <a:t> change </a:t>
            </a:r>
            <a:r>
              <a:rPr lang="en-US" sz="2000" i="1" dirty="0" smtClean="0"/>
              <a:t>in X</a:t>
            </a:r>
            <a:r>
              <a:rPr lang="en-US" sz="2000" dirty="0" smtClean="0"/>
              <a:t>, because</a:t>
            </a:r>
          </a:p>
          <a:p>
            <a:pPr lvl="2"/>
            <a:r>
              <a:rPr lang="en-US" sz="1800" dirty="0" smtClean="0"/>
              <a:t>Y may inline methods from X</a:t>
            </a:r>
          </a:p>
          <a:p>
            <a:pPr lvl="2"/>
            <a:r>
              <a:rPr lang="en-US" sz="1800" dirty="0" smtClean="0"/>
              <a:t>Y may use fields </a:t>
            </a:r>
            <a:r>
              <a:rPr lang="en-US" sz="1800" dirty="0"/>
              <a:t>in </a:t>
            </a:r>
            <a:r>
              <a:rPr lang="en-US" sz="1800" dirty="0" smtClean="0"/>
              <a:t>X’s classes (layout of classes might change)</a:t>
            </a:r>
          </a:p>
          <a:p>
            <a:pPr lvl="2"/>
            <a:r>
              <a:rPr lang="en-US" sz="1800" dirty="0" smtClean="0"/>
              <a:t>Y may </a:t>
            </a:r>
            <a:r>
              <a:rPr lang="en-US" sz="1800" dirty="0"/>
              <a:t>derive </a:t>
            </a:r>
            <a:r>
              <a:rPr lang="en-US" sz="1800" dirty="0" smtClean="0"/>
              <a:t>X’s classes (layout of classes might change)</a:t>
            </a:r>
          </a:p>
          <a:p>
            <a:r>
              <a:rPr lang="en-US" sz="2000" dirty="0" smtClean="0"/>
              <a:t>BUT ~half of changes only modify bodies of large methods</a:t>
            </a:r>
          </a:p>
          <a:p>
            <a:pPr lvl="2"/>
            <a:r>
              <a:rPr lang="en-US" sz="1800" dirty="0" smtClean="0"/>
              <a:t>Large methods not </a:t>
            </a:r>
            <a:r>
              <a:rPr lang="en-US" sz="1800" dirty="0" err="1" smtClean="0"/>
              <a:t>inlined</a:t>
            </a:r>
            <a:r>
              <a:rPr lang="en-US" sz="1800" dirty="0" smtClean="0"/>
              <a:t> cross-assembly</a:t>
            </a:r>
          </a:p>
          <a:p>
            <a:pPr lvl="2"/>
            <a:r>
              <a:rPr lang="en-US" sz="1800" b="1" dirty="0" smtClean="0"/>
              <a:t>No need to re-NGEN </a:t>
            </a:r>
            <a:endParaRPr lang="en-US" sz="2400" b="1" dirty="0" smtClean="0"/>
          </a:p>
          <a:p>
            <a:pPr lvl="3"/>
            <a:r>
              <a:rPr lang="de-DE" sz="1800" dirty="0" smtClean="0"/>
              <a:t>if only function </a:t>
            </a:r>
            <a:r>
              <a:rPr lang="de-DE" sz="1800" dirty="0"/>
              <a:t>bodies </a:t>
            </a:r>
            <a:r>
              <a:rPr lang="de-DE" sz="1800" dirty="0" smtClean="0"/>
              <a:t>changed (unless function prototype changed)</a:t>
            </a:r>
            <a:endParaRPr lang="en-US" sz="1800" dirty="0"/>
          </a:p>
          <a:p>
            <a:pPr lvl="2"/>
            <a:r>
              <a:rPr lang="en-US" sz="1800" dirty="0" smtClean="0"/>
              <a:t>Works great for QFEs and GDRs (small security fixes)</a:t>
            </a:r>
          </a:p>
          <a:p>
            <a:pPr lvl="2"/>
            <a:r>
              <a:rPr lang="en-US" sz="1800" dirty="0" smtClean="0"/>
              <a:t>Unlikely to work for a service pack </a:t>
            </a:r>
          </a:p>
        </p:txBody>
      </p:sp>
    </p:spTree>
    <p:extLst>
      <p:ext uri="{BB962C8B-B14F-4D97-AF65-F5344CB8AC3E}">
        <p14:creationId xmlns:p14="http://schemas.microsoft.com/office/powerpoint/2010/main" val="6781438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NGEN 4.0</a:t>
            </a:r>
            <a:endParaRPr lang="en-US" dirty="0"/>
          </a:p>
        </p:txBody>
      </p:sp>
      <p:sp>
        <p:nvSpPr>
          <p:cNvPr id="4" name="Content Placeholder 3"/>
          <p:cNvSpPr>
            <a:spLocks noGrp="1"/>
          </p:cNvSpPr>
          <p:nvPr>
            <p:ph idx="1"/>
          </p:nvPr>
        </p:nvSpPr>
        <p:spPr/>
        <p:txBody>
          <a:bodyPr/>
          <a:lstStyle/>
          <a:p>
            <a:r>
              <a:rPr lang="de-DE" sz="2000" dirty="0" smtClean="0">
                <a:solidFill>
                  <a:srgbClr val="76BE5B"/>
                </a:solidFill>
              </a:rPr>
              <a:t>Additional Improvements</a:t>
            </a:r>
            <a:endParaRPr lang="en-US" dirty="0"/>
          </a:p>
        </p:txBody>
      </p:sp>
      <p:sp>
        <p:nvSpPr>
          <p:cNvPr id="3" name="Text Placeholder 2"/>
          <p:cNvSpPr>
            <a:spLocks noGrp="1"/>
          </p:cNvSpPr>
          <p:nvPr>
            <p:ph type="body" sz="quarter" idx="13"/>
          </p:nvPr>
        </p:nvSpPr>
        <p:spPr/>
        <p:txBody>
          <a:bodyPr>
            <a:noAutofit/>
          </a:bodyPr>
          <a:lstStyle/>
          <a:p>
            <a:r>
              <a:rPr lang="en-US" sz="2000" dirty="0" smtClean="0"/>
              <a:t>NGEN in parallel &amp; speeds up substantially</a:t>
            </a:r>
          </a:p>
          <a:p>
            <a:pPr lvl="1"/>
            <a:r>
              <a:rPr lang="en-US" sz="1800" dirty="0" smtClean="0"/>
              <a:t>7% on a low end system (1 hyper-threaded core)</a:t>
            </a:r>
          </a:p>
          <a:p>
            <a:pPr lvl="1"/>
            <a:r>
              <a:rPr lang="en-US" sz="1800" dirty="0" smtClean="0"/>
              <a:t>30% on a middle system (1 CPU, 2 core)</a:t>
            </a:r>
          </a:p>
          <a:p>
            <a:pPr lvl="2"/>
            <a:r>
              <a:rPr lang="en-US" dirty="0" smtClean="0"/>
              <a:t>Typical of new laptops</a:t>
            </a:r>
          </a:p>
          <a:p>
            <a:pPr lvl="1"/>
            <a:r>
              <a:rPr lang="en-US" sz="1800" dirty="0" smtClean="0"/>
              <a:t>50% on a high end system (2 CPU, 4 core)</a:t>
            </a:r>
          </a:p>
          <a:p>
            <a:pPr lvl="2"/>
            <a:r>
              <a:rPr lang="en-US" dirty="0" smtClean="0"/>
              <a:t>Typical of new desktops</a:t>
            </a:r>
          </a:p>
          <a:p>
            <a:pPr lvl="1"/>
            <a:r>
              <a:rPr lang="en-US" sz="1800" dirty="0" smtClean="0"/>
              <a:t>Only used for Synchronous NGEN (e.g. when installing)</a:t>
            </a:r>
          </a:p>
          <a:p>
            <a:r>
              <a:rPr lang="en-US" sz="2000" dirty="0" smtClean="0"/>
              <a:t>Some other regressions in NGEN performance</a:t>
            </a:r>
          </a:p>
          <a:p>
            <a:pPr lvl="1"/>
            <a:r>
              <a:rPr lang="en-US" sz="1800" dirty="0" smtClean="0"/>
              <a:t>Example: </a:t>
            </a:r>
            <a:r>
              <a:rPr lang="en-US" sz="1800" dirty="0" err="1" smtClean="0"/>
              <a:t>ILStubs</a:t>
            </a:r>
            <a:r>
              <a:rPr lang="en-US" sz="1800" dirty="0" smtClean="0"/>
              <a:t> generates IL at NGEN time, speeding up runtime, but slowing NGEN</a:t>
            </a:r>
          </a:p>
          <a:p>
            <a:r>
              <a:rPr lang="en-US" sz="2000" dirty="0" smtClean="0"/>
              <a:t>Overall synchronous NGEN is about the same on low end, noticeably faster on mid or high</a:t>
            </a:r>
          </a:p>
          <a:p>
            <a:pPr lvl="1"/>
            <a:r>
              <a:rPr lang="en-US" sz="1800" b="1" i="1" dirty="0" smtClean="0"/>
              <a:t>Much faster app and framework install</a:t>
            </a:r>
          </a:p>
        </p:txBody>
      </p:sp>
    </p:spTree>
    <p:extLst>
      <p:ext uri="{BB962C8B-B14F-4D97-AF65-F5344CB8AC3E}">
        <p14:creationId xmlns:p14="http://schemas.microsoft.com/office/powerpoint/2010/main" val="4082997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ox(in)">
                                      <p:cBhvr>
                                        <p:cTn id="7" dur="500"/>
                                        <p:tgtEl>
                                          <p:spTgt spid="3">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ox(in)">
                                      <p:cBhvr>
                                        <p:cTn id="10" dur="500"/>
                                        <p:tgtEl>
                                          <p:spTgt spid="3">
                                            <p:txEl>
                                              <p:pRg st="8" end="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ox(in)">
                                      <p:cBhvr>
                                        <p:cTn id="13" dur="500"/>
                                        <p:tgtEl>
                                          <p:spTgt spid="3">
                                            <p:txEl>
                                              <p:pRg st="9" end="9"/>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ox(in)">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.NGEN </a:t>
            </a:r>
            <a:r>
              <a:rPr lang="de-DE" dirty="0" smtClean="0"/>
              <a:t>4.0</a:t>
            </a:r>
            <a:endParaRPr lang="en-US" dirty="0"/>
          </a:p>
        </p:txBody>
      </p:sp>
      <p:sp>
        <p:nvSpPr>
          <p:cNvPr id="4" name="Content Placeholder 3"/>
          <p:cNvSpPr>
            <a:spLocks noGrp="1"/>
          </p:cNvSpPr>
          <p:nvPr>
            <p:ph idx="1"/>
          </p:nvPr>
        </p:nvSpPr>
        <p:spPr/>
        <p:txBody>
          <a:bodyPr/>
          <a:lstStyle/>
          <a:p>
            <a:r>
              <a:rPr lang="de-DE" sz="2400" dirty="0" smtClean="0">
                <a:solidFill>
                  <a:srgbClr val="76BE5B"/>
                </a:solidFill>
              </a:rPr>
              <a:t>Priotization of NGEN</a:t>
            </a:r>
            <a:endParaRPr lang="en-US" dirty="0"/>
          </a:p>
        </p:txBody>
      </p:sp>
      <p:sp>
        <p:nvSpPr>
          <p:cNvPr id="3" name="Text Placeholder 2"/>
          <p:cNvSpPr>
            <a:spLocks noGrp="1"/>
          </p:cNvSpPr>
          <p:nvPr>
            <p:ph type="body" sz="quarter" idx="13"/>
          </p:nvPr>
        </p:nvSpPr>
        <p:spPr/>
        <p:txBody>
          <a:bodyPr>
            <a:normAutofit/>
          </a:bodyPr>
          <a:lstStyle/>
          <a:p>
            <a:r>
              <a:rPr lang="de-DE" sz="2000" dirty="0" err="1" smtClean="0"/>
              <a:t>Priority</a:t>
            </a:r>
            <a:r>
              <a:rPr lang="de-DE" sz="2000" dirty="0" smtClean="0"/>
              <a:t> 1 </a:t>
            </a:r>
            <a:r>
              <a:rPr lang="de-DE" sz="2000" dirty="0" err="1" smtClean="0"/>
              <a:t>images</a:t>
            </a:r>
            <a:r>
              <a:rPr lang="de-DE" sz="2000" dirty="0" smtClean="0"/>
              <a:t> </a:t>
            </a:r>
            <a:r>
              <a:rPr lang="de-DE" sz="2000" dirty="0" err="1" smtClean="0"/>
              <a:t>compiles</a:t>
            </a:r>
            <a:r>
              <a:rPr lang="de-DE" sz="2000" dirty="0" smtClean="0"/>
              <a:t> on all </a:t>
            </a:r>
            <a:r>
              <a:rPr lang="de-DE" sz="2000" dirty="0" err="1" smtClean="0"/>
              <a:t>cores</a:t>
            </a:r>
            <a:endParaRPr lang="en-US" sz="2000" dirty="0" smtClean="0"/>
          </a:p>
          <a:p>
            <a:pPr lvl="1"/>
            <a:r>
              <a:rPr lang="en-US" sz="1800" dirty="0" smtClean="0"/>
              <a:t>ngen.exe </a:t>
            </a:r>
            <a:r>
              <a:rPr lang="en-US" sz="1800" dirty="0"/>
              <a:t>install /queue:1 &lt;MyImportantAssembly#1&gt;</a:t>
            </a:r>
          </a:p>
          <a:p>
            <a:pPr lvl="1"/>
            <a:r>
              <a:rPr lang="en-US" sz="1800" dirty="0"/>
              <a:t>ngen.exe install /queue:1 &lt;MyImportantAssembly#2</a:t>
            </a:r>
            <a:r>
              <a:rPr lang="en-US" sz="1800" dirty="0" smtClean="0"/>
              <a:t>&gt;</a:t>
            </a:r>
          </a:p>
          <a:p>
            <a:r>
              <a:rPr lang="de-DE" sz="2000" dirty="0" err="1" smtClean="0"/>
              <a:t>Priority</a:t>
            </a:r>
            <a:r>
              <a:rPr lang="de-DE" sz="2000" dirty="0" smtClean="0"/>
              <a:t> 3 </a:t>
            </a:r>
            <a:r>
              <a:rPr lang="de-DE" sz="2000" dirty="0" err="1" smtClean="0"/>
              <a:t>images</a:t>
            </a:r>
            <a:r>
              <a:rPr lang="de-DE" sz="2000" dirty="0" smtClean="0"/>
              <a:t> </a:t>
            </a:r>
            <a:r>
              <a:rPr lang="de-DE" sz="2000" dirty="0" err="1" smtClean="0"/>
              <a:t>compile</a:t>
            </a:r>
            <a:r>
              <a:rPr lang="de-DE" sz="2000" dirty="0" smtClean="0"/>
              <a:t> </a:t>
            </a:r>
            <a:r>
              <a:rPr lang="de-DE" sz="2000" dirty="0" err="1" smtClean="0"/>
              <a:t>at</a:t>
            </a:r>
            <a:r>
              <a:rPr lang="de-DE" sz="2000" dirty="0" smtClean="0"/>
              <a:t> </a:t>
            </a:r>
            <a:r>
              <a:rPr lang="de-DE" sz="2000" dirty="0" err="1" smtClean="0"/>
              <a:t>idle</a:t>
            </a:r>
            <a:r>
              <a:rPr lang="de-DE" sz="2000" dirty="0" smtClean="0"/>
              <a:t> time</a:t>
            </a:r>
            <a:endParaRPr lang="en-US" sz="2000" dirty="0"/>
          </a:p>
          <a:p>
            <a:pPr lvl="1"/>
            <a:r>
              <a:rPr lang="en-US" sz="1800" dirty="0"/>
              <a:t>ngen.exe install /queue:3 &lt;MyAssembly#N+1</a:t>
            </a:r>
            <a:r>
              <a:rPr lang="en-US" sz="1800" dirty="0" smtClean="0"/>
              <a:t>&gt;</a:t>
            </a:r>
            <a:endParaRPr lang="en-US" sz="1800" dirty="0"/>
          </a:p>
        </p:txBody>
      </p:sp>
    </p:spTree>
    <p:extLst>
      <p:ext uri="{BB962C8B-B14F-4D97-AF65-F5344CB8AC3E}">
        <p14:creationId xmlns:p14="http://schemas.microsoft.com/office/powerpoint/2010/main" val="38927885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ChangeArrowheads="1"/>
          </p:cNvSpPr>
          <p:nvPr/>
        </p:nvSpPr>
        <p:spPr bwMode="auto">
          <a:xfrm>
            <a:off x="914401" y="1143000"/>
            <a:ext cx="7270346" cy="1255728"/>
          </a:xfrm>
          <a:prstGeom prst="rect">
            <a:avLst/>
          </a:prstGeom>
          <a:noFill/>
          <a:ln w="9525" algn="ctr">
            <a:noFill/>
            <a:miter lim="800000"/>
            <a:headEnd/>
            <a:tailEnd/>
          </a:ln>
          <a:effectLst/>
        </p:spPr>
        <p:txBody>
          <a:bodyPr wrap="square">
            <a:spAutoFit/>
          </a:bodyPr>
          <a:lstStyle/>
          <a:p>
            <a:pPr indent="-457200" algn="l" defTabSz="457200" eaLnBrk="1" hangingPunct="1">
              <a:lnSpc>
                <a:spcPct val="90000"/>
              </a:lnSpc>
              <a:spcBef>
                <a:spcPct val="20000"/>
              </a:spcBef>
              <a:spcAft>
                <a:spcPts val="0"/>
              </a:spcAft>
              <a:buClr>
                <a:schemeClr val="tx2"/>
              </a:buClr>
              <a:buSzPct val="100000"/>
              <a:buBlip>
                <a:blip r:embed="rId3"/>
              </a:buBlip>
            </a:pPr>
            <a:r>
              <a:rPr lang="en-US" b="0" dirty="0" smtClean="0">
                <a:solidFill>
                  <a:srgbClr val="525353"/>
                </a:solidFill>
                <a:latin typeface="+mn-lt"/>
              </a:rPr>
              <a:t>If DLL used </a:t>
            </a:r>
            <a:r>
              <a:rPr lang="en-US" b="0" dirty="0">
                <a:solidFill>
                  <a:srgbClr val="525353"/>
                </a:solidFill>
                <a:latin typeface="+mn-lt"/>
              </a:rPr>
              <a:t>in several loaded </a:t>
            </a:r>
            <a:r>
              <a:rPr lang="en-US" b="0" dirty="0" smtClean="0">
                <a:solidFill>
                  <a:srgbClr val="525353"/>
                </a:solidFill>
                <a:latin typeface="+mn-lt"/>
              </a:rPr>
              <a:t>processes</a:t>
            </a:r>
          </a:p>
          <a:p>
            <a:pPr indent="-457200" algn="l" defTabSz="457200" eaLnBrk="1" hangingPunct="1">
              <a:lnSpc>
                <a:spcPct val="90000"/>
              </a:lnSpc>
              <a:spcBef>
                <a:spcPct val="20000"/>
              </a:spcBef>
              <a:spcAft>
                <a:spcPts val="0"/>
              </a:spcAft>
              <a:buClr>
                <a:schemeClr val="tx2"/>
              </a:buClr>
              <a:buSzPct val="100000"/>
              <a:buBlip>
                <a:blip r:embed="rId3"/>
              </a:buBlip>
            </a:pPr>
            <a:r>
              <a:rPr lang="de-DE" b="0" dirty="0" smtClean="0">
                <a:solidFill>
                  <a:srgbClr val="525353"/>
                </a:solidFill>
                <a:latin typeface="+mn-lt"/>
              </a:rPr>
              <a:t>If </a:t>
            </a:r>
            <a:r>
              <a:rPr lang="en-US" b="0" dirty="0" smtClean="0">
                <a:solidFill>
                  <a:srgbClr val="525353"/>
                </a:solidFill>
                <a:latin typeface="+mn-lt"/>
              </a:rPr>
              <a:t>multiple </a:t>
            </a:r>
            <a:r>
              <a:rPr lang="en-US" b="0" dirty="0">
                <a:solidFill>
                  <a:srgbClr val="525353"/>
                </a:solidFill>
                <a:latin typeface="+mn-lt"/>
              </a:rPr>
              <a:t>instances of </a:t>
            </a:r>
            <a:r>
              <a:rPr lang="en-US" b="0" dirty="0" smtClean="0">
                <a:solidFill>
                  <a:srgbClr val="525353"/>
                </a:solidFill>
                <a:latin typeface="+mn-lt"/>
              </a:rPr>
              <a:t>application started e.g. Terminal Server</a:t>
            </a:r>
          </a:p>
          <a:p>
            <a:pPr indent="-457200" algn="l" defTabSz="457200" eaLnBrk="1" hangingPunct="1">
              <a:lnSpc>
                <a:spcPct val="90000"/>
              </a:lnSpc>
              <a:spcBef>
                <a:spcPct val="20000"/>
              </a:spcBef>
              <a:spcAft>
                <a:spcPts val="0"/>
              </a:spcAft>
              <a:buClr>
                <a:schemeClr val="tx2"/>
              </a:buClr>
              <a:buSzPct val="100000"/>
              <a:buBlip>
                <a:blip r:embed="rId3"/>
              </a:buBlip>
            </a:pPr>
            <a:r>
              <a:rPr lang="en-US" b="0" dirty="0">
                <a:solidFill>
                  <a:srgbClr val="525353"/>
                </a:solidFill>
                <a:latin typeface="+mn-lt"/>
              </a:rPr>
              <a:t>Be set the base address of your assemblies </a:t>
            </a:r>
            <a:r>
              <a:rPr lang="en-US" b="0" dirty="0" smtClean="0">
                <a:solidFill>
                  <a:srgbClr val="525353"/>
                </a:solidFill>
                <a:latin typeface="+mn-lt"/>
              </a:rPr>
              <a:t>correctly</a:t>
            </a:r>
          </a:p>
          <a:p>
            <a:pPr indent="-457200" algn="l" defTabSz="457200" eaLnBrk="1" hangingPunct="1">
              <a:lnSpc>
                <a:spcPct val="90000"/>
              </a:lnSpc>
              <a:spcBef>
                <a:spcPct val="20000"/>
              </a:spcBef>
              <a:spcAft>
                <a:spcPts val="0"/>
              </a:spcAft>
              <a:buClr>
                <a:schemeClr val="tx2"/>
              </a:buClr>
              <a:buSzPct val="100000"/>
              <a:buBlip>
                <a:blip r:embed="rId3"/>
              </a:buBlip>
            </a:pPr>
            <a:r>
              <a:rPr lang="en-US" b="0" dirty="0">
                <a:solidFill>
                  <a:srgbClr val="525353"/>
                </a:solidFill>
                <a:latin typeface="+mn-lt"/>
              </a:rPr>
              <a:t>Rebasing DLL </a:t>
            </a:r>
            <a:r>
              <a:rPr lang="en-US" b="0" dirty="0" smtClean="0">
                <a:solidFill>
                  <a:srgbClr val="525353"/>
                </a:solidFill>
                <a:latin typeface="+mn-lt"/>
              </a:rPr>
              <a:t>during </a:t>
            </a:r>
            <a:r>
              <a:rPr lang="en-US" b="0" dirty="0">
                <a:solidFill>
                  <a:srgbClr val="525353"/>
                </a:solidFill>
                <a:latin typeface="+mn-lt"/>
              </a:rPr>
              <a:t>load </a:t>
            </a:r>
            <a:r>
              <a:rPr lang="en-US" b="0" dirty="0" smtClean="0">
                <a:solidFill>
                  <a:srgbClr val="525353"/>
                </a:solidFill>
                <a:latin typeface="+mn-lt"/>
              </a:rPr>
              <a:t>impacts </a:t>
            </a:r>
            <a:r>
              <a:rPr lang="en-US" b="0" dirty="0" err="1" smtClean="0">
                <a:solidFill>
                  <a:srgbClr val="525353"/>
                </a:solidFill>
                <a:latin typeface="+mn-lt"/>
              </a:rPr>
              <a:t>perf</a:t>
            </a:r>
            <a:r>
              <a:rPr lang="en-US" b="0" dirty="0" smtClean="0">
                <a:solidFill>
                  <a:srgbClr val="525353"/>
                </a:solidFill>
                <a:latin typeface="+mn-lt"/>
              </a:rPr>
              <a:t> &amp; prevents sharing image</a:t>
            </a:r>
            <a:endParaRPr lang="en-US" b="0" dirty="0">
              <a:solidFill>
                <a:srgbClr val="525353"/>
              </a:solidFill>
              <a:latin typeface="+mn-lt"/>
            </a:endParaRPr>
          </a:p>
        </p:txBody>
      </p:sp>
      <p:sp>
        <p:nvSpPr>
          <p:cNvPr id="736261" name="Rectangle 5"/>
          <p:cNvSpPr>
            <a:spLocks noGrp="1" noChangeArrowheads="1"/>
          </p:cNvSpPr>
          <p:nvPr>
            <p:ph type="title"/>
          </p:nvPr>
        </p:nvSpPr>
        <p:spPr/>
        <p:txBody>
          <a:bodyPr>
            <a:normAutofit/>
          </a:bodyPr>
          <a:lstStyle/>
          <a:p>
            <a:r>
              <a:rPr lang="de-DE" dirty="0"/>
              <a:t>When to use Ngen?</a:t>
            </a:r>
            <a:endParaRPr lang="en-US" dirty="0"/>
          </a:p>
        </p:txBody>
      </p:sp>
      <p:grpSp>
        <p:nvGrpSpPr>
          <p:cNvPr id="2" name="Group 14"/>
          <p:cNvGrpSpPr>
            <a:grpSpLocks/>
          </p:cNvGrpSpPr>
          <p:nvPr/>
        </p:nvGrpSpPr>
        <p:grpSpPr bwMode="auto">
          <a:xfrm>
            <a:off x="1126267" y="2895600"/>
            <a:ext cx="6905625" cy="3125788"/>
            <a:chOff x="336" y="2351"/>
            <a:chExt cx="4350" cy="1969"/>
          </a:xfrm>
        </p:grpSpPr>
        <p:pic>
          <p:nvPicPr>
            <p:cNvPr id="736268" name="Picture 12"/>
            <p:cNvPicPr>
              <a:picLocks noChangeAspect="1" noChangeArrowheads="1"/>
            </p:cNvPicPr>
            <p:nvPr/>
          </p:nvPicPr>
          <p:blipFill>
            <a:blip r:embed="rId4" cstate="print"/>
            <a:srcRect/>
            <a:stretch>
              <a:fillRect/>
            </a:stretch>
          </p:blipFill>
          <p:spPr bwMode="auto">
            <a:xfrm>
              <a:off x="336" y="2351"/>
              <a:ext cx="4350" cy="1969"/>
            </a:xfrm>
            <a:prstGeom prst="rect">
              <a:avLst/>
            </a:prstGeom>
            <a:noFill/>
            <a:ln w="9525" algn="ctr">
              <a:noFill/>
              <a:miter lim="800000"/>
              <a:headEnd/>
              <a:tailEnd/>
            </a:ln>
            <a:effectLst/>
          </p:spPr>
        </p:pic>
        <p:sp>
          <p:nvSpPr>
            <p:cNvPr id="736269" name="Rectangle 13"/>
            <p:cNvSpPr>
              <a:spLocks noChangeArrowheads="1"/>
            </p:cNvSpPr>
            <p:nvPr/>
          </p:nvSpPr>
          <p:spPr bwMode="auto">
            <a:xfrm>
              <a:off x="3168" y="3072"/>
              <a:ext cx="912" cy="528"/>
            </a:xfrm>
            <a:prstGeom prst="rect">
              <a:avLst/>
            </a:prstGeom>
            <a:noFill/>
            <a:ln w="38100" algn="ctr">
              <a:solidFill>
                <a:srgbClr val="FF0000"/>
              </a:solidFill>
              <a:miter lim="800000"/>
              <a:headEnd/>
              <a:tailEnd/>
            </a:ln>
            <a:effectLst/>
          </p:spPr>
          <p:txBody>
            <a:bodyPr wrap="none" anchor="ctr"/>
            <a:lstStyle/>
            <a:p>
              <a:endParaRPr lang="en-GB"/>
            </a:p>
          </p:txBody>
        </p:sp>
      </p:grpSp>
    </p:spTree>
    <p:extLst>
      <p:ext uri="{BB962C8B-B14F-4D97-AF65-F5344CB8AC3E}">
        <p14:creationId xmlns:p14="http://schemas.microsoft.com/office/powerpoint/2010/main" val="179933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Content Placeholder 2"/>
          <p:cNvSpPr>
            <a:spLocks noGrp="1"/>
          </p:cNvSpPr>
          <p:nvPr>
            <p:ph idx="1"/>
          </p:nvPr>
        </p:nvSpPr>
        <p:spPr/>
        <p:txBody>
          <a:bodyPr/>
          <a:lstStyle/>
          <a:p>
            <a:r>
              <a:rPr lang="en-US" dirty="0" smtClean="0"/>
              <a:t>JIT Compilation</a:t>
            </a:r>
            <a:endParaRPr lang="en-US" dirty="0"/>
          </a:p>
        </p:txBody>
      </p:sp>
      <p:sp>
        <p:nvSpPr>
          <p:cNvPr id="4" name="Text Placeholder 3"/>
          <p:cNvSpPr>
            <a:spLocks noGrp="1"/>
          </p:cNvSpPr>
          <p:nvPr>
            <p:ph type="body" sz="quarter" idx="13"/>
          </p:nvPr>
        </p:nvSpPr>
        <p:spPr/>
        <p:txBody>
          <a:bodyPr/>
          <a:lstStyle/>
          <a:p>
            <a:r>
              <a:rPr lang="en-US" dirty="0" smtClean="0"/>
              <a:t>Native vs. Managed Compilation</a:t>
            </a:r>
          </a:p>
          <a:p>
            <a:r>
              <a:rPr lang="en-US" dirty="0" smtClean="0"/>
              <a:t>Managed Execution Phases</a:t>
            </a:r>
          </a:p>
          <a:p>
            <a:r>
              <a:rPr lang="en-US" dirty="0" smtClean="0"/>
              <a:t>JIT Compilation</a:t>
            </a:r>
          </a:p>
          <a:p>
            <a:r>
              <a:rPr lang="en-US" dirty="0" smtClean="0"/>
              <a:t>What’s new in NGEN 4.0?</a:t>
            </a:r>
          </a:p>
          <a:p>
            <a:r>
              <a:rPr lang="en-US" dirty="0" smtClean="0"/>
              <a:t>When to use NGEN?</a:t>
            </a:r>
          </a:p>
          <a:p>
            <a:endParaRPr lang="en-US" dirty="0"/>
          </a:p>
        </p:txBody>
      </p:sp>
    </p:spTree>
    <p:extLst>
      <p:ext uri="{BB962C8B-B14F-4D97-AF65-F5344CB8AC3E}">
        <p14:creationId xmlns:p14="http://schemas.microsoft.com/office/powerpoint/2010/main" val="1342556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Reference</a:t>
            </a:r>
            <a:endParaRPr lang="en-US" dirty="0"/>
          </a:p>
        </p:txBody>
      </p:sp>
      <p:sp>
        <p:nvSpPr>
          <p:cNvPr id="4" name="Text Placeholder 3"/>
          <p:cNvSpPr>
            <a:spLocks noGrp="1"/>
          </p:cNvSpPr>
          <p:nvPr>
            <p:ph type="body" sz="quarter" idx="13"/>
          </p:nvPr>
        </p:nvSpPr>
        <p:spPr/>
        <p:txBody>
          <a:bodyPr/>
          <a:lstStyle/>
          <a:p>
            <a:r>
              <a:rPr lang="de-DE" dirty="0"/>
              <a:t>.NET Code Generation Blog</a:t>
            </a:r>
          </a:p>
          <a:p>
            <a:pPr lvl="1"/>
            <a:r>
              <a:rPr lang="en-US" dirty="0">
                <a:hlinkClick r:id="rId2"/>
              </a:rPr>
              <a:t>http://blogs.msdn.com/b/clrcodegeneration/</a:t>
            </a:r>
            <a:endParaRPr lang="en-US" dirty="0"/>
          </a:p>
          <a:p>
            <a:r>
              <a:rPr lang="en-US" dirty="0"/>
              <a:t>The Performance Benefits of </a:t>
            </a:r>
            <a:r>
              <a:rPr lang="en-US" dirty="0" err="1"/>
              <a:t>NGen</a:t>
            </a:r>
            <a:r>
              <a:rPr lang="en-US" dirty="0"/>
              <a:t>.</a:t>
            </a:r>
          </a:p>
          <a:p>
            <a:pPr lvl="1"/>
            <a:r>
              <a:rPr lang="en-US" dirty="0">
                <a:hlinkClick r:id="rId3"/>
              </a:rPr>
              <a:t>http://</a:t>
            </a:r>
            <a:r>
              <a:rPr lang="en-US" dirty="0" smtClean="0">
                <a:hlinkClick r:id="rId3"/>
              </a:rPr>
              <a:t>msdn.microsoft.com/en-us/magazine/cc163610.aspx</a:t>
            </a:r>
            <a:r>
              <a:rPr lang="en-US" dirty="0" smtClean="0"/>
              <a:t> </a:t>
            </a:r>
            <a:endParaRPr lang="en-US" dirty="0"/>
          </a:p>
          <a:p>
            <a:r>
              <a:rPr lang="en-US" dirty="0"/>
              <a:t>JIT ETW tracing in .NET Framework </a:t>
            </a:r>
            <a:r>
              <a:rPr lang="en-US" dirty="0" smtClean="0"/>
              <a:t>4</a:t>
            </a:r>
          </a:p>
          <a:p>
            <a:pPr lvl="1"/>
            <a:r>
              <a:rPr lang="en-US" dirty="0">
                <a:hlinkClick r:id="rId4"/>
              </a:rPr>
              <a:t>http://</a:t>
            </a:r>
            <a:r>
              <a:rPr lang="en-US" dirty="0" smtClean="0">
                <a:hlinkClick r:id="rId4"/>
              </a:rPr>
              <a:t>blogs.msdn.com/b/clrcodegeneration/archive/2009/05/11/jit-etw-tracing-in-net-framework-4.aspx</a:t>
            </a:r>
            <a:r>
              <a:rPr lang="en-US" dirty="0" smtClean="0"/>
              <a:t> </a:t>
            </a:r>
            <a:endParaRPr lang="en-US" dirty="0"/>
          </a:p>
          <a:p>
            <a:pPr lvl="1"/>
            <a:endParaRPr lang="en-US" dirty="0"/>
          </a:p>
          <a:p>
            <a:endParaRPr lang="en-US" dirty="0"/>
          </a:p>
        </p:txBody>
      </p:sp>
    </p:spTree>
    <p:extLst>
      <p:ext uri="{BB962C8B-B14F-4D97-AF65-F5344CB8AC3E}">
        <p14:creationId xmlns:p14="http://schemas.microsoft.com/office/powerpoint/2010/main" val="132694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dirty="0" smtClean="0"/>
              <a:t>Running Code  </a:t>
            </a:r>
          </a:p>
        </p:txBody>
      </p:sp>
      <p:sp>
        <p:nvSpPr>
          <p:cNvPr id="35845" name="Rectangle 3"/>
          <p:cNvSpPr>
            <a:spLocks noGrp="1" noChangeArrowheads="1"/>
          </p:cNvSpPr>
          <p:nvPr>
            <p:ph type="body" sz="quarter" idx="13"/>
          </p:nvPr>
        </p:nvSpPr>
        <p:spPr/>
        <p:txBody>
          <a:bodyPr>
            <a:normAutofit/>
          </a:bodyPr>
          <a:lstStyle/>
          <a:p>
            <a:pPr eaLnBrk="1" hangingPunct="1">
              <a:lnSpc>
                <a:spcPct val="100000"/>
              </a:lnSpc>
            </a:pPr>
            <a:r>
              <a:rPr lang="en-US" dirty="0" smtClean="0"/>
              <a:t>Behavior in Windows 2000</a:t>
            </a:r>
          </a:p>
          <a:p>
            <a:pPr lvl="1">
              <a:lnSpc>
                <a:spcPct val="100000"/>
              </a:lnSpc>
            </a:pPr>
            <a:r>
              <a:rPr lang="en-US" dirty="0" smtClean="0"/>
              <a:t>Legacy entry </a:t>
            </a:r>
            <a:r>
              <a:rPr lang="en-US" dirty="0"/>
              <a:t>point </a:t>
            </a:r>
            <a:r>
              <a:rPr lang="en-US" i="1" dirty="0" err="1"/>
              <a:t>mscoree!CorExeMain</a:t>
            </a:r>
            <a:r>
              <a:rPr lang="en-US" dirty="0"/>
              <a:t> </a:t>
            </a:r>
            <a:r>
              <a:rPr lang="en-US" dirty="0" smtClean="0"/>
              <a:t>gets used</a:t>
            </a:r>
          </a:p>
          <a:p>
            <a:pPr eaLnBrk="1" hangingPunct="1">
              <a:lnSpc>
                <a:spcPct val="100000"/>
              </a:lnSpc>
            </a:pPr>
            <a:r>
              <a:rPr lang="en-US" dirty="0" smtClean="0"/>
              <a:t>Behavior in Windows XP</a:t>
            </a:r>
          </a:p>
          <a:p>
            <a:pPr lvl="1" eaLnBrk="1" hangingPunct="1">
              <a:lnSpc>
                <a:spcPct val="100000"/>
              </a:lnSpc>
            </a:pPr>
            <a:r>
              <a:rPr lang="en-US" dirty="0" smtClean="0"/>
              <a:t>The operating system loader checks for managed modules by examining a </a:t>
            </a:r>
            <a:r>
              <a:rPr lang="en-US" i="1" dirty="0"/>
              <a:t>bit in the common object file format (COFF) </a:t>
            </a:r>
            <a:r>
              <a:rPr lang="en-US" sz="2500" b="1" i="1" dirty="0">
                <a:ea typeface="+mn-ea"/>
                <a:cs typeface="+mn-cs"/>
              </a:rPr>
              <a:t>header</a:t>
            </a:r>
          </a:p>
          <a:p>
            <a:pPr lvl="1" eaLnBrk="1" hangingPunct="1">
              <a:lnSpc>
                <a:spcPct val="100000"/>
              </a:lnSpc>
            </a:pPr>
            <a:r>
              <a:rPr lang="en-US" dirty="0" smtClean="0"/>
              <a:t>The bit being set denotes a managed module</a:t>
            </a:r>
          </a:p>
          <a:p>
            <a:pPr lvl="1" eaLnBrk="1" hangingPunct="1">
              <a:lnSpc>
                <a:spcPct val="100000"/>
              </a:lnSpc>
            </a:pPr>
            <a:r>
              <a:rPr lang="en-US" dirty="0" smtClean="0"/>
              <a:t>If the loader detects managed modules, it loads mscoree.dll, and </a:t>
            </a:r>
            <a:r>
              <a:rPr lang="en-US" i="1" dirty="0" err="1" smtClean="0"/>
              <a:t>clr!CorValidateImage</a:t>
            </a:r>
            <a:r>
              <a:rPr lang="en-US" i="1" dirty="0" smtClean="0"/>
              <a:t> </a:t>
            </a:r>
            <a:r>
              <a:rPr lang="en-US" dirty="0" smtClean="0"/>
              <a:t>and </a:t>
            </a:r>
            <a:r>
              <a:rPr lang="en-US" i="1" dirty="0" err="1" smtClean="0"/>
              <a:t>clr!CorImageUnloading</a:t>
            </a:r>
            <a:r>
              <a:rPr lang="en-US" i="1" dirty="0" smtClean="0"/>
              <a:t> </a:t>
            </a:r>
            <a:r>
              <a:rPr lang="en-US" dirty="0" smtClean="0"/>
              <a:t>notify the loader when the managed module images are loaded and unloaded</a:t>
            </a:r>
          </a:p>
          <a:p>
            <a:pPr eaLnBrk="1" hangingPunct="1">
              <a:lnSpc>
                <a:spcPct val="100000"/>
              </a:lnSpc>
            </a:pPr>
            <a:r>
              <a:rPr lang="en-US" i="1" dirty="0" err="1"/>
              <a:t>c</a:t>
            </a:r>
            <a:r>
              <a:rPr lang="en-US" i="1" dirty="0" err="1" smtClean="0"/>
              <a:t>lr!CorValidateImage</a:t>
            </a:r>
            <a:r>
              <a:rPr lang="en-US" i="1" dirty="0" smtClean="0"/>
              <a:t> </a:t>
            </a:r>
            <a:r>
              <a:rPr lang="en-US" dirty="0" smtClean="0"/>
              <a:t>performs the following:</a:t>
            </a:r>
          </a:p>
          <a:p>
            <a:pPr lvl="1" eaLnBrk="1" hangingPunct="1">
              <a:lnSpc>
                <a:spcPct val="100000"/>
              </a:lnSpc>
            </a:pPr>
            <a:r>
              <a:rPr lang="en-US" dirty="0" smtClean="0"/>
              <a:t>Ensures that the code is </a:t>
            </a:r>
            <a:r>
              <a:rPr lang="en-US" b="1" i="1" dirty="0">
                <a:ea typeface="+mn-ea"/>
                <a:cs typeface="+mn-cs"/>
              </a:rPr>
              <a:t>valid managed code</a:t>
            </a:r>
          </a:p>
          <a:p>
            <a:pPr lvl="1" eaLnBrk="1" hangingPunct="1">
              <a:lnSpc>
                <a:spcPct val="100000"/>
              </a:lnSpc>
            </a:pPr>
            <a:r>
              <a:rPr lang="en-US" b="1" i="1" dirty="0">
                <a:ea typeface="+mn-ea"/>
                <a:cs typeface="+mn-cs"/>
              </a:rPr>
              <a:t>Changes the entry point in the image </a:t>
            </a:r>
            <a:r>
              <a:rPr lang="en-US" dirty="0" smtClean="0"/>
              <a:t>to an entry point in the runtime </a:t>
            </a:r>
          </a:p>
          <a:p>
            <a:pPr eaLnBrk="1" hangingPunct="1">
              <a:lnSpc>
                <a:spcPct val="100000"/>
              </a:lnSpc>
            </a:pPr>
            <a:r>
              <a:rPr lang="en-US" dirty="0" smtClean="0"/>
              <a:t>On 64-bit Windows, _</a:t>
            </a:r>
            <a:r>
              <a:rPr lang="en-US" dirty="0" err="1" smtClean="0"/>
              <a:t>CorValidateImage</a:t>
            </a:r>
            <a:r>
              <a:rPr lang="en-US" dirty="0" smtClean="0"/>
              <a:t> modifies the image that is in memory by transforming it from PE32 to PE32+ </a:t>
            </a:r>
          </a:p>
        </p:txBody>
      </p:sp>
      <p:grpSp>
        <p:nvGrpSpPr>
          <p:cNvPr id="4" name="Gruppieren 3"/>
          <p:cNvGrpSpPr/>
          <p:nvPr/>
        </p:nvGrpSpPr>
        <p:grpSpPr>
          <a:xfrm>
            <a:off x="-105207" y="5294139"/>
            <a:ext cx="1813861" cy="1586163"/>
            <a:chOff x="-107355" y="5410200"/>
            <a:chExt cx="1859955" cy="1447800"/>
          </a:xfrm>
        </p:grpSpPr>
        <p:sp>
          <p:nvSpPr>
            <p:cNvPr id="5" name="Rechtwinkliges Dreieck 4"/>
            <p:cNvSpPr/>
            <p:nvPr/>
          </p:nvSpPr>
          <p:spPr bwMode="auto">
            <a:xfrm>
              <a:off x="0" y="5410200"/>
              <a:ext cx="1752600" cy="1447800"/>
            </a:xfrm>
            <a:prstGeom prst="rtTriangl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32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latin typeface="Arial" charset="0"/>
              </a:endParaRPr>
            </a:p>
          </p:txBody>
        </p:sp>
        <p:sp>
          <p:nvSpPr>
            <p:cNvPr id="6" name="Textfeld 5"/>
            <p:cNvSpPr txBox="1"/>
            <p:nvPr/>
          </p:nvSpPr>
          <p:spPr>
            <a:xfrm rot="2633674">
              <a:off x="-107355" y="6055745"/>
              <a:ext cx="15744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smtClean="0">
                  <a:ln>
                    <a:noFill/>
                  </a:ln>
                  <a:solidFill>
                    <a:sysClr val="windowText" lastClr="000000"/>
                  </a:solidFill>
                  <a:effectLst/>
                  <a:uLnTx/>
                  <a:uFillTx/>
                </a:rPr>
                <a:t>not </a:t>
              </a:r>
              <a:r>
                <a:rPr kumimoji="0" lang="de-DE" sz="2000" b="0" i="0" u="none" strike="noStrike" kern="0" cap="none" spc="0" normalizeH="0" baseline="0" noProof="0" dirty="0" err="1" smtClean="0">
                  <a:ln>
                    <a:noFill/>
                  </a:ln>
                  <a:solidFill>
                    <a:sysClr val="windowText" lastClr="000000"/>
                  </a:solidFill>
                  <a:effectLst/>
                  <a:uLnTx/>
                  <a:uFillTx/>
                </a:rPr>
                <a:t>presented</a:t>
              </a:r>
              <a:endParaRPr kumimoji="0" lang="de-DE" sz="20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488814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compile </a:t>
            </a:r>
            <a:r>
              <a:rPr lang="en-US" dirty="0" err="1" smtClean="0"/>
              <a:t>vs</a:t>
            </a:r>
            <a:r>
              <a:rPr lang="en-US" dirty="0" smtClean="0"/>
              <a:t> Managed compile</a:t>
            </a:r>
            <a:endParaRPr lang="en-US" dirty="0"/>
          </a:p>
        </p:txBody>
      </p:sp>
      <p:sp>
        <p:nvSpPr>
          <p:cNvPr id="3" name="Content Placeholder 2"/>
          <p:cNvSpPr>
            <a:spLocks noGrp="1"/>
          </p:cNvSpPr>
          <p:nvPr>
            <p:ph idx="1"/>
          </p:nvPr>
        </p:nvSpPr>
        <p:spPr/>
        <p:txBody>
          <a:bodyPr>
            <a:normAutofit/>
          </a:bodyPr>
          <a:lstStyle/>
          <a:p>
            <a:r>
              <a:rPr lang="en-US" dirty="0" smtClean="0"/>
              <a:t>Simplified view of native code compilation</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533400" y="1828800"/>
          <a:ext cx="8077200" cy="3662174"/>
        </p:xfrm>
        <a:graphic>
          <a:graphicData uri="http://schemas.openxmlformats.org/presentationml/2006/ole">
            <mc:AlternateContent xmlns:mc="http://schemas.openxmlformats.org/markup-compatibility/2006">
              <mc:Choice xmlns:v="urn:schemas-microsoft-com:vml" Requires="v">
                <p:oleObj spid="_x0000_s1083" name="Visio" r:id="rId4" imgW="7414732" imgH="3364587" progId="Visio.Drawing.11">
                  <p:embed/>
                </p:oleObj>
              </mc:Choice>
              <mc:Fallback>
                <p:oleObj name="Visio" r:id="rId4" imgW="7414732" imgH="336458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828800"/>
                        <a:ext cx="8077200" cy="3662174"/>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91956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compile </a:t>
            </a:r>
            <a:r>
              <a:rPr lang="en-US" dirty="0" err="1" smtClean="0"/>
              <a:t>vs</a:t>
            </a:r>
            <a:r>
              <a:rPr lang="en-US" dirty="0" smtClean="0"/>
              <a:t> Managed compile</a:t>
            </a:r>
            <a:endParaRPr lang="en-US" dirty="0"/>
          </a:p>
        </p:txBody>
      </p:sp>
      <p:sp>
        <p:nvSpPr>
          <p:cNvPr id="3" name="Content Placeholder 2"/>
          <p:cNvSpPr>
            <a:spLocks noGrp="1"/>
          </p:cNvSpPr>
          <p:nvPr>
            <p:ph idx="1"/>
          </p:nvPr>
        </p:nvSpPr>
        <p:spPr/>
        <p:txBody>
          <a:bodyPr>
            <a:normAutofit/>
          </a:bodyPr>
          <a:lstStyle/>
          <a:p>
            <a:r>
              <a:rPr lang="en-US" dirty="0" smtClean="0"/>
              <a:t>Simplified view of managed code compilation</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533400" y="1981200"/>
          <a:ext cx="8078701" cy="2590800"/>
        </p:xfrm>
        <a:graphic>
          <a:graphicData uri="http://schemas.openxmlformats.org/presentationml/2006/ole">
            <mc:AlternateContent xmlns:mc="http://schemas.openxmlformats.org/markup-compatibility/2006">
              <mc:Choice xmlns:v="urn:schemas-microsoft-com:vml" Requires="v">
                <p:oleObj spid="_x0000_s2107" name="Visio" r:id="rId4" imgW="7414732" imgH="2374637" progId="Visio.Drawing.11">
                  <p:embed/>
                </p:oleObj>
              </mc:Choice>
              <mc:Fallback>
                <p:oleObj name="Visio" r:id="rId4" imgW="7414732" imgH="237463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8078701" cy="2590800"/>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1900393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3048000" y="1600200"/>
            <a:ext cx="2824163" cy="381000"/>
          </a:xfrm>
          <a:prstGeom prst="rect">
            <a:avLst/>
          </a:prstGeom>
          <a:solidFill>
            <a:schemeClr val="accent4">
              <a:lumMod val="40000"/>
              <a:lumOff val="60000"/>
            </a:schemeClr>
          </a:solidFill>
          <a:ln w="9525">
            <a:solidFill>
              <a:srgbClr val="000000"/>
            </a:solidFill>
            <a:miter lim="800000"/>
            <a:headEnd/>
            <a:tailEnd/>
          </a:ln>
        </p:spPr>
        <p:txBody>
          <a:bodyPr wrap="none" anchor="ctr"/>
          <a:lstStyle/>
          <a:p>
            <a:r>
              <a:rPr lang="en-US" b="0">
                <a:solidFill>
                  <a:srgbClr val="000000"/>
                </a:solidFill>
                <a:latin typeface="Arial" charset="0"/>
              </a:rPr>
              <a:t>.NET Source code</a:t>
            </a:r>
          </a:p>
        </p:txBody>
      </p:sp>
      <p:sp>
        <p:nvSpPr>
          <p:cNvPr id="147459" name="Rectangle 3"/>
          <p:cNvSpPr>
            <a:spLocks noChangeArrowheads="1"/>
          </p:cNvSpPr>
          <p:nvPr/>
        </p:nvSpPr>
        <p:spPr bwMode="auto">
          <a:xfrm>
            <a:off x="2971800" y="3657600"/>
            <a:ext cx="2970213" cy="381000"/>
          </a:xfrm>
          <a:prstGeom prst="rect">
            <a:avLst/>
          </a:prstGeom>
          <a:solidFill>
            <a:schemeClr val="accent4">
              <a:lumMod val="40000"/>
              <a:lumOff val="60000"/>
            </a:schemeClr>
          </a:solidFill>
          <a:ln w="9525">
            <a:solidFill>
              <a:srgbClr val="000000"/>
            </a:solidFill>
            <a:miter lim="800000"/>
            <a:headEnd/>
            <a:tailEnd/>
          </a:ln>
        </p:spPr>
        <p:txBody>
          <a:bodyPr wrap="none" anchor="ctr"/>
          <a:lstStyle/>
          <a:p>
            <a:r>
              <a:rPr lang="en-US" b="0">
                <a:solidFill>
                  <a:srgbClr val="000000"/>
                </a:solidFill>
                <a:latin typeface="Arial" charset="0"/>
              </a:rPr>
              <a:t>IL and Metadata</a:t>
            </a:r>
          </a:p>
        </p:txBody>
      </p:sp>
      <p:sp>
        <p:nvSpPr>
          <p:cNvPr id="16388" name="Rectangle 4"/>
          <p:cNvSpPr>
            <a:spLocks noGrp="1" noChangeArrowheads="1"/>
          </p:cNvSpPr>
          <p:nvPr>
            <p:ph type="title"/>
          </p:nvPr>
        </p:nvSpPr>
        <p:spPr>
          <a:noFill/>
          <a:ln>
            <a:solidFill>
              <a:schemeClr val="bg1"/>
            </a:solidFill>
          </a:ln>
        </p:spPr>
        <p:txBody>
          <a:bodyPr/>
          <a:lstStyle/>
          <a:p>
            <a:r>
              <a:rPr lang="en-US" smtClean="0"/>
              <a:t>Managed Execution Phases</a:t>
            </a:r>
          </a:p>
        </p:txBody>
      </p:sp>
      <p:pic>
        <p:nvPicPr>
          <p:cNvPr id="147461" name="Picture 5" descr="meat grinde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tretch>
            <a:fillRect/>
          </a:stretch>
        </p:blipFill>
        <p:spPr>
          <a:xfrm>
            <a:off x="4210050" y="2476500"/>
            <a:ext cx="457200" cy="457200"/>
          </a:xfrm>
          <a:noFill/>
          <a:ln>
            <a:noFill/>
          </a:ln>
        </p:spPr>
      </p:pic>
      <p:pic>
        <p:nvPicPr>
          <p:cNvPr id="147481" name="Picture 25" descr="meat grinder"/>
          <p:cNvPicPr>
            <a:picLocks noGrp="1" noChangeAspect="1" noChangeArrowheads="1" noCrop="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202906" y="4612481"/>
            <a:ext cx="471488" cy="622300"/>
          </a:xfrm>
          <a:noFill/>
          <a:ln>
            <a:noFill/>
          </a:ln>
        </p:spPr>
      </p:pic>
      <p:sp>
        <p:nvSpPr>
          <p:cNvPr id="147462" name="Line 6"/>
          <p:cNvSpPr>
            <a:spLocks noChangeShapeType="1"/>
          </p:cNvSpPr>
          <p:nvPr/>
        </p:nvSpPr>
        <p:spPr bwMode="auto">
          <a:xfrm>
            <a:off x="4438650" y="2971800"/>
            <a:ext cx="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47463" name="Line 7"/>
          <p:cNvSpPr>
            <a:spLocks noChangeShapeType="1"/>
          </p:cNvSpPr>
          <p:nvPr/>
        </p:nvSpPr>
        <p:spPr bwMode="auto">
          <a:xfrm>
            <a:off x="4448175" y="4038600"/>
            <a:ext cx="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47464" name="Rectangle 8"/>
          <p:cNvSpPr>
            <a:spLocks noChangeArrowheads="1"/>
          </p:cNvSpPr>
          <p:nvPr/>
        </p:nvSpPr>
        <p:spPr bwMode="auto">
          <a:xfrm>
            <a:off x="2971800" y="5562600"/>
            <a:ext cx="2970213" cy="457200"/>
          </a:xfrm>
          <a:prstGeom prst="rect">
            <a:avLst/>
          </a:prstGeom>
          <a:solidFill>
            <a:schemeClr val="accent4">
              <a:lumMod val="40000"/>
              <a:lumOff val="60000"/>
            </a:schemeClr>
          </a:solidFill>
          <a:ln w="9525">
            <a:solidFill>
              <a:srgbClr val="000000"/>
            </a:solidFill>
            <a:miter lim="800000"/>
            <a:headEnd/>
            <a:tailEnd/>
          </a:ln>
        </p:spPr>
        <p:txBody>
          <a:bodyPr wrap="none" anchor="ctr"/>
          <a:lstStyle/>
          <a:p>
            <a:r>
              <a:rPr lang="en-US" b="0">
                <a:solidFill>
                  <a:srgbClr val="000000"/>
                </a:solidFill>
                <a:latin typeface="Arial" charset="0"/>
              </a:rPr>
              <a:t>Native Code</a:t>
            </a:r>
          </a:p>
        </p:txBody>
      </p:sp>
      <p:sp>
        <p:nvSpPr>
          <p:cNvPr id="147465" name="Line 9"/>
          <p:cNvSpPr>
            <a:spLocks noChangeShapeType="1"/>
          </p:cNvSpPr>
          <p:nvPr/>
        </p:nvSpPr>
        <p:spPr bwMode="auto">
          <a:xfrm>
            <a:off x="4448175" y="5181600"/>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47466" name="Line 10"/>
          <p:cNvSpPr>
            <a:spLocks noChangeShapeType="1"/>
          </p:cNvSpPr>
          <p:nvPr/>
        </p:nvSpPr>
        <p:spPr bwMode="auto">
          <a:xfrm>
            <a:off x="4448175" y="1981200"/>
            <a:ext cx="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7467" name="Line 11"/>
          <p:cNvSpPr>
            <a:spLocks noChangeShapeType="1"/>
          </p:cNvSpPr>
          <p:nvPr/>
        </p:nvSpPr>
        <p:spPr bwMode="auto">
          <a:xfrm>
            <a:off x="2133600" y="1752600"/>
            <a:ext cx="457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7468" name="Text Box 12"/>
          <p:cNvSpPr txBox="1">
            <a:spLocks noChangeArrowheads="1"/>
          </p:cNvSpPr>
          <p:nvPr/>
        </p:nvSpPr>
        <p:spPr bwMode="auto">
          <a:xfrm>
            <a:off x="838200" y="2514600"/>
            <a:ext cx="1905000" cy="36671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r">
              <a:spcBef>
                <a:spcPct val="50000"/>
              </a:spcBef>
            </a:pPr>
            <a:r>
              <a:rPr lang="en-US" b="0" dirty="0">
                <a:solidFill>
                  <a:srgbClr val="000000"/>
                </a:solidFill>
                <a:latin typeface="Arial" charset="0"/>
              </a:rPr>
              <a:t>Compile Time</a:t>
            </a:r>
          </a:p>
        </p:txBody>
      </p:sp>
      <p:sp>
        <p:nvSpPr>
          <p:cNvPr id="147469" name="Line 13"/>
          <p:cNvSpPr>
            <a:spLocks noChangeShapeType="1"/>
          </p:cNvSpPr>
          <p:nvPr/>
        </p:nvSpPr>
        <p:spPr bwMode="auto">
          <a:xfrm>
            <a:off x="2133600" y="1752600"/>
            <a:ext cx="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7470" name="Line 14"/>
          <p:cNvSpPr>
            <a:spLocks noChangeShapeType="1"/>
          </p:cNvSpPr>
          <p:nvPr/>
        </p:nvSpPr>
        <p:spPr bwMode="auto">
          <a:xfrm>
            <a:off x="2133600" y="2895600"/>
            <a:ext cx="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7471" name="Line 15"/>
          <p:cNvSpPr>
            <a:spLocks noChangeShapeType="1"/>
          </p:cNvSpPr>
          <p:nvPr/>
        </p:nvSpPr>
        <p:spPr bwMode="auto">
          <a:xfrm>
            <a:off x="2133600" y="3810000"/>
            <a:ext cx="457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7472" name="Text Box 16"/>
          <p:cNvSpPr txBox="1">
            <a:spLocks noChangeArrowheads="1"/>
          </p:cNvSpPr>
          <p:nvPr/>
        </p:nvSpPr>
        <p:spPr bwMode="auto">
          <a:xfrm>
            <a:off x="1219200" y="4648200"/>
            <a:ext cx="1524000" cy="36671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r">
              <a:spcBef>
                <a:spcPct val="50000"/>
              </a:spcBef>
            </a:pPr>
            <a:r>
              <a:rPr lang="en-US" b="0" dirty="0">
                <a:solidFill>
                  <a:srgbClr val="000000"/>
                </a:solidFill>
                <a:latin typeface="Arial" charset="0"/>
              </a:rPr>
              <a:t>Run Time</a:t>
            </a:r>
          </a:p>
        </p:txBody>
      </p:sp>
      <p:sp>
        <p:nvSpPr>
          <p:cNvPr id="147473" name="Line 17"/>
          <p:cNvSpPr>
            <a:spLocks noChangeShapeType="1"/>
          </p:cNvSpPr>
          <p:nvPr/>
        </p:nvSpPr>
        <p:spPr bwMode="auto">
          <a:xfrm>
            <a:off x="2133600" y="3886200"/>
            <a:ext cx="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7474" name="Line 18"/>
          <p:cNvSpPr>
            <a:spLocks noChangeShapeType="1"/>
          </p:cNvSpPr>
          <p:nvPr/>
        </p:nvSpPr>
        <p:spPr bwMode="auto">
          <a:xfrm>
            <a:off x="2133600" y="3886200"/>
            <a:ext cx="457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7475" name="Line 19"/>
          <p:cNvSpPr>
            <a:spLocks noChangeShapeType="1"/>
          </p:cNvSpPr>
          <p:nvPr/>
        </p:nvSpPr>
        <p:spPr bwMode="auto">
          <a:xfrm>
            <a:off x="2133600" y="5105400"/>
            <a:ext cx="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7476" name="Line 20"/>
          <p:cNvSpPr>
            <a:spLocks noChangeShapeType="1"/>
          </p:cNvSpPr>
          <p:nvPr/>
        </p:nvSpPr>
        <p:spPr bwMode="auto">
          <a:xfrm>
            <a:off x="2133600" y="5791200"/>
            <a:ext cx="381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7477" name="Text Box 21"/>
          <p:cNvSpPr txBox="1">
            <a:spLocks noChangeArrowheads="1"/>
          </p:cNvSpPr>
          <p:nvPr/>
        </p:nvSpPr>
        <p:spPr bwMode="auto">
          <a:xfrm>
            <a:off x="1371600" y="1295400"/>
            <a:ext cx="1676400" cy="396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spcBef>
                <a:spcPct val="50000"/>
              </a:spcBef>
            </a:pPr>
            <a:r>
              <a:rPr lang="en-US" sz="2000" dirty="0">
                <a:solidFill>
                  <a:srgbClr val="000000"/>
                </a:solidFill>
                <a:latin typeface="Arial" charset="0"/>
              </a:rPr>
              <a:t>Phase</a:t>
            </a:r>
          </a:p>
        </p:txBody>
      </p:sp>
      <p:sp>
        <p:nvSpPr>
          <p:cNvPr id="147478" name="Rectangle 22"/>
          <p:cNvSpPr>
            <a:spLocks noChangeArrowheads="1"/>
          </p:cNvSpPr>
          <p:nvPr/>
        </p:nvSpPr>
        <p:spPr bwMode="auto">
          <a:xfrm>
            <a:off x="3043238" y="1598613"/>
            <a:ext cx="2824162" cy="381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b="0">
                <a:solidFill>
                  <a:srgbClr val="000000"/>
                </a:solidFill>
                <a:latin typeface="Arial" charset="0"/>
              </a:rPr>
              <a:t>.NET Source code</a:t>
            </a:r>
          </a:p>
        </p:txBody>
      </p:sp>
      <p:sp>
        <p:nvSpPr>
          <p:cNvPr id="147479" name="Rectangle 23"/>
          <p:cNvSpPr>
            <a:spLocks noChangeArrowheads="1"/>
          </p:cNvSpPr>
          <p:nvPr/>
        </p:nvSpPr>
        <p:spPr bwMode="auto">
          <a:xfrm>
            <a:off x="3810000" y="2590800"/>
            <a:ext cx="1462088" cy="192088"/>
          </a:xfrm>
          <a:prstGeom prst="rect">
            <a:avLst/>
          </a:prstGeom>
          <a:solidFill>
            <a:schemeClr val="hlink"/>
          </a:solidFill>
          <a:ln w="9525">
            <a:solidFill>
              <a:srgbClr val="000000"/>
            </a:solidFill>
            <a:miter lim="800000"/>
            <a:headEnd/>
            <a:tailEnd/>
          </a:ln>
        </p:spPr>
        <p:txBody>
          <a:bodyPr wrap="none" anchor="ctr"/>
          <a:lstStyle/>
          <a:p>
            <a:r>
              <a:rPr lang="en-US" sz="900" b="0">
                <a:solidFill>
                  <a:srgbClr val="000000"/>
                </a:solidFill>
                <a:latin typeface="Arial" charset="0"/>
              </a:rPr>
              <a:t>IL and Metadata</a:t>
            </a:r>
          </a:p>
        </p:txBody>
      </p:sp>
      <p:sp>
        <p:nvSpPr>
          <p:cNvPr id="147480" name="Rectangle 24"/>
          <p:cNvSpPr>
            <a:spLocks noChangeArrowheads="1"/>
          </p:cNvSpPr>
          <p:nvPr/>
        </p:nvSpPr>
        <p:spPr bwMode="auto">
          <a:xfrm>
            <a:off x="2970213" y="3656013"/>
            <a:ext cx="2970212" cy="381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b="0">
                <a:solidFill>
                  <a:srgbClr val="000000"/>
                </a:solidFill>
                <a:latin typeface="Arial" charset="0"/>
              </a:rPr>
              <a:t>IL and Metadata</a:t>
            </a:r>
          </a:p>
        </p:txBody>
      </p:sp>
      <p:sp>
        <p:nvSpPr>
          <p:cNvPr id="147482" name="Rectangle 26"/>
          <p:cNvSpPr>
            <a:spLocks noChangeArrowheads="1"/>
          </p:cNvSpPr>
          <p:nvPr/>
        </p:nvSpPr>
        <p:spPr bwMode="auto">
          <a:xfrm>
            <a:off x="3746500" y="4800600"/>
            <a:ext cx="1462088" cy="228600"/>
          </a:xfrm>
          <a:prstGeom prst="rect">
            <a:avLst/>
          </a:prstGeom>
          <a:solidFill>
            <a:schemeClr val="hlink"/>
          </a:solidFill>
          <a:ln w="9525">
            <a:solidFill>
              <a:srgbClr val="000000"/>
            </a:solidFill>
            <a:miter lim="800000"/>
            <a:headEnd/>
            <a:tailEnd/>
          </a:ln>
        </p:spPr>
        <p:txBody>
          <a:bodyPr wrap="none" anchor="ctr"/>
          <a:lstStyle/>
          <a:p>
            <a:r>
              <a:rPr lang="en-US" sz="900" b="0">
                <a:solidFill>
                  <a:srgbClr val="000000"/>
                </a:solidFill>
                <a:latin typeface="Arial" charset="0"/>
              </a:rPr>
              <a:t>Native Code</a:t>
            </a:r>
          </a:p>
        </p:txBody>
      </p:sp>
      <p:sp>
        <p:nvSpPr>
          <p:cNvPr id="147483" name="AutoShape 27"/>
          <p:cNvSpPr>
            <a:spLocks noChangeArrowheads="1"/>
          </p:cNvSpPr>
          <p:nvPr/>
        </p:nvSpPr>
        <p:spPr bwMode="auto">
          <a:xfrm>
            <a:off x="2971800" y="4648200"/>
            <a:ext cx="2970213" cy="533400"/>
          </a:xfrm>
          <a:prstGeom prst="flowChartDecision">
            <a:avLst/>
          </a:prstGeom>
          <a:solidFill>
            <a:schemeClr val="accent4">
              <a:lumMod val="40000"/>
              <a:lumOff val="60000"/>
            </a:schemeClr>
          </a:solidFill>
          <a:ln w="9525">
            <a:solidFill>
              <a:srgbClr val="000000"/>
            </a:solidFill>
            <a:miter lim="800000"/>
            <a:headEnd/>
            <a:tailEnd/>
          </a:ln>
        </p:spPr>
        <p:txBody>
          <a:bodyPr wrap="none" anchor="ctr"/>
          <a:lstStyle/>
          <a:p>
            <a:r>
              <a:rPr lang="en-US" b="0">
                <a:solidFill>
                  <a:srgbClr val="000000"/>
                </a:solidFill>
                <a:latin typeface="Arial" charset="0"/>
              </a:rPr>
              <a:t>JIT (CLR)</a:t>
            </a:r>
          </a:p>
        </p:txBody>
      </p:sp>
      <p:sp>
        <p:nvSpPr>
          <p:cNvPr id="147484" name="AutoShape 28"/>
          <p:cNvSpPr>
            <a:spLocks noChangeArrowheads="1"/>
          </p:cNvSpPr>
          <p:nvPr/>
        </p:nvSpPr>
        <p:spPr bwMode="auto">
          <a:xfrm>
            <a:off x="2962275" y="2438400"/>
            <a:ext cx="2970213" cy="533400"/>
          </a:xfrm>
          <a:prstGeom prst="flowChartDecision">
            <a:avLst/>
          </a:prstGeom>
          <a:solidFill>
            <a:schemeClr val="accent4">
              <a:lumMod val="40000"/>
              <a:lumOff val="60000"/>
            </a:schemeClr>
          </a:solidFill>
          <a:ln w="9525">
            <a:solidFill>
              <a:srgbClr val="000000"/>
            </a:solidFill>
            <a:miter lim="800000"/>
            <a:headEnd/>
            <a:tailEnd/>
          </a:ln>
        </p:spPr>
        <p:txBody>
          <a:bodyPr wrap="none" anchor="ctr"/>
          <a:lstStyle/>
          <a:p>
            <a:r>
              <a:rPr lang="en-US" b="0">
                <a:solidFill>
                  <a:srgbClr val="000000"/>
                </a:solidFill>
                <a:latin typeface="Arial" charset="0"/>
              </a:rPr>
              <a:t>Compile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7466"/>
                                        </p:tgtEl>
                                        <p:attrNameLst>
                                          <p:attrName>style.visibility</p:attrName>
                                        </p:attrNameLst>
                                      </p:cBhvr>
                                      <p:to>
                                        <p:strVal val="visible"/>
                                      </p:to>
                                    </p:set>
                                    <p:animEffect transition="in" filter="fade">
                                      <p:cBhvr>
                                        <p:cTn id="7" dur="1000"/>
                                        <p:tgtEl>
                                          <p:spTgt spid="147466"/>
                                        </p:tgtEl>
                                      </p:cBhvr>
                                    </p:animEffect>
                                    <p:anim calcmode="lin" valueType="num">
                                      <p:cBhvr>
                                        <p:cTn id="8" dur="1000" fill="hold"/>
                                        <p:tgtEl>
                                          <p:spTgt spid="147466"/>
                                        </p:tgtEl>
                                        <p:attrNameLst>
                                          <p:attrName>ppt_x</p:attrName>
                                        </p:attrNameLst>
                                      </p:cBhvr>
                                      <p:tavLst>
                                        <p:tav tm="0">
                                          <p:val>
                                            <p:strVal val="#ppt_x"/>
                                          </p:val>
                                        </p:tav>
                                        <p:tav tm="100000">
                                          <p:val>
                                            <p:strVal val="#ppt_x"/>
                                          </p:val>
                                        </p:tav>
                                      </p:tavLst>
                                    </p:anim>
                                    <p:anim calcmode="lin" valueType="num">
                                      <p:cBhvr>
                                        <p:cTn id="9" dur="1000" fill="hold"/>
                                        <p:tgtEl>
                                          <p:spTgt spid="14746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47484"/>
                                        </p:tgtEl>
                                        <p:attrNameLst>
                                          <p:attrName>style.visibility</p:attrName>
                                        </p:attrNameLst>
                                      </p:cBhvr>
                                      <p:to>
                                        <p:strVal val="visible"/>
                                      </p:to>
                                    </p:set>
                                    <p:animEffect transition="in" filter="fade">
                                      <p:cBhvr>
                                        <p:cTn id="13" dur="500"/>
                                        <p:tgtEl>
                                          <p:spTgt spid="147484"/>
                                        </p:tgtEl>
                                      </p:cBhvr>
                                    </p:animEffect>
                                  </p:childTnLst>
                                </p:cTn>
                              </p:par>
                            </p:childTnLst>
                          </p:cTn>
                        </p:par>
                        <p:par>
                          <p:cTn id="14" fill="hold" nodeType="afterGroup">
                            <p:stCondLst>
                              <p:cond delay="1500"/>
                            </p:stCondLst>
                            <p:childTnLst>
                              <p:par>
                                <p:cTn id="15" presetID="10" presetClass="exit" presetSubtype="0" fill="hold" grpId="1" nodeType="afterEffect">
                                  <p:stCondLst>
                                    <p:cond delay="1000"/>
                                  </p:stCondLst>
                                  <p:childTnLst>
                                    <p:animEffect transition="out" filter="fade">
                                      <p:cBhvr>
                                        <p:cTn id="16" dur="2000"/>
                                        <p:tgtEl>
                                          <p:spTgt spid="147484"/>
                                        </p:tgtEl>
                                      </p:cBhvr>
                                    </p:animEffect>
                                    <p:set>
                                      <p:cBhvr>
                                        <p:cTn id="17" dur="1" fill="hold">
                                          <p:stCondLst>
                                            <p:cond delay="1999"/>
                                          </p:stCondLst>
                                        </p:cTn>
                                        <p:tgtEl>
                                          <p:spTgt spid="147484"/>
                                        </p:tgtEl>
                                        <p:attrNameLst>
                                          <p:attrName>style.visibility</p:attrName>
                                        </p:attrNameLst>
                                      </p:cBhvr>
                                      <p:to>
                                        <p:strVal val="hidden"/>
                                      </p:to>
                                    </p:set>
                                  </p:childTnLst>
                                </p:cTn>
                              </p:par>
                              <p:par>
                                <p:cTn id="18" presetID="10" presetClass="entr" presetSubtype="0" fill="hold" nodeType="withEffect">
                                  <p:stCondLst>
                                    <p:cond delay="1000"/>
                                  </p:stCondLst>
                                  <p:childTnLst>
                                    <p:set>
                                      <p:cBhvr>
                                        <p:cTn id="19" dur="1" fill="hold">
                                          <p:stCondLst>
                                            <p:cond delay="0"/>
                                          </p:stCondLst>
                                        </p:cTn>
                                        <p:tgtEl>
                                          <p:spTgt spid="147461"/>
                                        </p:tgtEl>
                                        <p:attrNameLst>
                                          <p:attrName>style.visibility</p:attrName>
                                        </p:attrNameLst>
                                      </p:cBhvr>
                                      <p:to>
                                        <p:strVal val="visible"/>
                                      </p:to>
                                    </p:set>
                                    <p:animEffect transition="in" filter="fade">
                                      <p:cBhvr>
                                        <p:cTn id="20" dur="2000"/>
                                        <p:tgtEl>
                                          <p:spTgt spid="147461"/>
                                        </p:tgtEl>
                                      </p:cBhvr>
                                    </p:animEffect>
                                  </p:childTnLst>
                                </p:cTn>
                              </p:par>
                            </p:childTnLst>
                          </p:cTn>
                        </p:par>
                        <p:par>
                          <p:cTn id="21" fill="hold" nodeType="afterGroup">
                            <p:stCondLst>
                              <p:cond delay="4500"/>
                            </p:stCondLst>
                            <p:childTnLst>
                              <p:par>
                                <p:cTn id="22" presetID="52" presetClass="path" presetSubtype="0" accel="50000" decel="50000" fill="hold" grpId="0" nodeType="afterEffect">
                                  <p:stCondLst>
                                    <p:cond delay="0"/>
                                  </p:stCondLst>
                                  <p:childTnLst>
                                    <p:animMotion origin="layout" path="M -0.09531 -0.0243 C -0.096 -0.01065 -0.046 0.00139 0.01719 0.00185 C 0.06702 0.00278 0.10816 -0.0037 0.10903 -0.0118 C 0.10903 -0.01991 0.06875 -0.02755 0.01789 -0.02778 C -0.00746 -0.02778 -0.03038 -0.02685 -0.04687 -0.0243 C -0.07066 -0.02037 -0.08454 -0.01435 -0.08454 -0.00717 C -0.08454 -0.0037 -0.08038 0.00023 -0.07309 0.00347 C -0.0559 0.01042 -0.02222 0.01551 0.01632 0.01597 C 0.06146 0.01713 0.09827 0.01111 0.09827 0.00394 C 0.09914 -0.0037 0.06216 -0.01018 0.01719 -0.01134 C -0.0059 -0.01134 -0.02639 -0.01018 -0.04201 -0.00787 C -0.0625 -0.00417 -0.07552 0.00185 -0.07552 0.00787 C -0.07552 0.01111 -0.07152 0.01435 -0.06493 0.01783 C -0.0493 0.02361 -0.01979 0.02847 0.01546 0.02894 C 0.0566 0.02963 0.08924 0.02431 0.08924 0.01783 C 0.09011 0.01111 0.0573 0.00509 0.01632 0.00463 C -0.00434 0.00394 -0.02309 0.00509 -0.03698 0.00718 C -0.0559 0.01042 -0.06649 0.01551 -0.06649 0.0213 C -0.06649 0.02431 -0.06319 0.02732 -0.05746 0.03009 C -0.04357 0.03542 -0.01649 0.03982 0.01476 0.04051 C 0.05157 0.04051 0.08108 0.03611 0.08108 0.03009 C 0.08108 0.02431 0.05243 0.01875 0.01546 0.01806 C -0.0026 0.01806 -0.01979 0.01921 -0.03194 0.02083 C -0.0493 0.02361 -0.0592 0.02847 -0.05989 0.03333 C -0.05989 0.03611 -0.0559 0.03866 -0.05104 0.04097 C -0.03871 0.0463 -0.01406 0.05023 0.01389 0.05023 C 0.04653 0.0507 0.07379 0.04699 0.07379 0.04144 C 0.07448 0.03611 0.0474 0.03125 0.01476 0.03079 C -0.00173 0.03079 -0.01736 0.03125 -0.02795 0.03333 C -0.04357 0.03542 -0.0526 0.03982 -0.0526 0.04421 C -0.0526 0.04699 -0.05017 0.04908 -0.04531 0.05139 C -0.03368 0.05625 -0.01232 0.05949 0.01302 0.05995 C 0.04323 0.05995 0.06702 0.05671 0.06702 0.05185 C 0.06789 0.04699 0.0441 0.04259 0.01389 0.0419 C -0.00104 0.0419 -0.01406 0.04259 -0.02395 0.04421 C -0.03784 0.0463 -0.046 0.05023 -0.046 0.05463 C -0.046 0.05671 -0.04357 0.05833 -0.03941 0.06042 C -0.02951 0.06482 -0.00989 0.06759 0.01302 0.06806 C 0.04011 0.06875 0.06146 0.06528 0.06146 0.06042 C 0.06146 0.05671 0.0408 0.05232 0.01389 0.05232 C -0.00017 0.05185 -0.01232 0.05278 -0.02152 0.05394 C -0.03368 0.05625 -0.04114 0.05949 -0.04114 0.0632 C -0.04114 0.06528 -0.03871 0.06713 -0.03454 0.06875 C -0.02552 0.07245 -0.00746 0.07523 0.01233 0.0757 C 0.03681 0.07639 0.0566 0.07292 0.0566 0.06921 C 0.0566 0.06482 0.03681 0.06158 0.01302 0.06111 C 0.00157 0.06111 -0.00989 0.06158 -0.01823 0.0632 C -0.02951 0.06482 -0.03611 0.06759 -0.03611 0.07153 C -0.03611 0.07292 -0.03368 0.07477 -0.03038 0.07639 C -0.02222 0.0794 -0.00659 0.08241 0.01233 0.08241 C 0.03351 0.08287 0.05157 0.08009 0.05157 0.07639 C 0.05157 0.07292 0.03438 0.06968 0.01233 0.06968 C 0.00226 0.06921 -0.00816 0.06968 -0.01562 0.07083 C -0.02552 0.07292 -0.03125 0.0757 -0.03125 0.07847 C -0.03125 0.08009 -0.02951 0.08171 -0.02639 0.08287 C -0.01892 0.08611 -0.00503 0.0882 0.01233 0.08889 C 0.03195 0.08889 0.0474 0.08611 0.0474 0.08333 C 0.0474 0.08009 0.03195 0.07685 0.01233 0.07685 C 0.00226 0.07685 -0.00659 0.07732 -0.01232 0.07847 C -0.02222 0.0794 -0.02725 0.08241 -0.02725 0.08495 C -0.02725 0.08611 -0.02552 0.08773 -0.02309 0.08889 C -0.01649 0.09213 -0.00347 0.09375 0.01146 0.09445 C 0.02952 0.09445 0.04323 0.09213 0.04323 0.08935 C 0.04323 0.08611 0.02952 0.0838 0.01233 0.08333 C 0.00313 0.08333 -0.00503 0.0838 -0.01076 0.08495 C -0.01892 0.08611 -0.02395 0.0882 -0.02395 0.09097 C -0.02395 0.09213 -0.02222 0.09329 -0.01979 0.09445 " pathEditMode="relative" rAng="0" ptsTypes="fffffffffffffffffffffffffffffffffffffffffffffffffffffffffffffffffff">
                                      <p:cBhvr>
                                        <p:cTn id="23" dur="3000" fill="hold"/>
                                        <p:tgtEl>
                                          <p:spTgt spid="147458"/>
                                        </p:tgtEl>
                                        <p:attrNameLst>
                                          <p:attrName>ppt_x</p:attrName>
                                          <p:attrName>ppt_y</p:attrName>
                                        </p:attrNameLst>
                                      </p:cBhvr>
                                      <p:rCtr x="10174" y="5764"/>
                                    </p:animMotion>
                                  </p:childTnLst>
                                  <p:subTnLst>
                                    <p:set>
                                      <p:cBhvr override="childStyle">
                                        <p:cTn dur="1" fill="hold" display="0" masterRel="sameClick" afterEffect="1">
                                          <p:stCondLst>
                                            <p:cond evt="end" delay="0">
                                              <p:tn val="22"/>
                                            </p:cond>
                                          </p:stCondLst>
                                        </p:cTn>
                                        <p:tgtEl>
                                          <p:spTgt spid="147458"/>
                                        </p:tgtEl>
                                        <p:attrNameLst>
                                          <p:attrName>style.visibility</p:attrName>
                                        </p:attrNameLst>
                                      </p:cBhvr>
                                      <p:to>
                                        <p:strVal val="hidden"/>
                                      </p:to>
                                    </p:set>
                                  </p:subTnLst>
                                </p:cTn>
                              </p:par>
                              <p:par>
                                <p:cTn id="24" presetID="6" presetClass="emph" presetSubtype="0" fill="hold" grpId="1" nodeType="withEffect">
                                  <p:stCondLst>
                                    <p:cond delay="0"/>
                                  </p:stCondLst>
                                  <p:childTnLst>
                                    <p:animScale>
                                      <p:cBhvr>
                                        <p:cTn id="25" dur="2000" fill="hold"/>
                                        <p:tgtEl>
                                          <p:spTgt spid="147458"/>
                                        </p:tgtEl>
                                      </p:cBhvr>
                                      <p:by x="25000" y="25000"/>
                                    </p:animScale>
                                  </p:childTnLst>
                                </p:cTn>
                              </p:par>
                              <p:par>
                                <p:cTn id="26" presetID="10" presetClass="entr" presetSubtype="0" fill="hold" grpId="0" nodeType="withEffect">
                                  <p:stCondLst>
                                    <p:cond delay="0"/>
                                  </p:stCondLst>
                                  <p:childTnLst>
                                    <p:set>
                                      <p:cBhvr>
                                        <p:cTn id="27" dur="1" fill="hold">
                                          <p:stCondLst>
                                            <p:cond delay="0"/>
                                          </p:stCondLst>
                                        </p:cTn>
                                        <p:tgtEl>
                                          <p:spTgt spid="147478"/>
                                        </p:tgtEl>
                                        <p:attrNameLst>
                                          <p:attrName>style.visibility</p:attrName>
                                        </p:attrNameLst>
                                      </p:cBhvr>
                                      <p:to>
                                        <p:strVal val="visible"/>
                                      </p:to>
                                    </p:set>
                                    <p:animEffect transition="in" filter="fade">
                                      <p:cBhvr>
                                        <p:cTn id="28" dur="2000"/>
                                        <p:tgtEl>
                                          <p:spTgt spid="147478"/>
                                        </p:tgtEl>
                                      </p:cBhvr>
                                    </p:animEffect>
                                  </p:childTnLst>
                                </p:cTn>
                              </p:par>
                            </p:childTnLst>
                          </p:cTn>
                        </p:par>
                        <p:par>
                          <p:cTn id="29" fill="hold" nodeType="afterGroup">
                            <p:stCondLst>
                              <p:cond delay="7500"/>
                            </p:stCondLst>
                            <p:childTnLst>
                              <p:par>
                                <p:cTn id="30" presetID="10" presetClass="entr" presetSubtype="0" fill="hold" grpId="1" nodeType="afterEffect">
                                  <p:stCondLst>
                                    <p:cond delay="0"/>
                                  </p:stCondLst>
                                  <p:childTnLst>
                                    <p:set>
                                      <p:cBhvr>
                                        <p:cTn id="31" dur="1" fill="hold">
                                          <p:stCondLst>
                                            <p:cond delay="0"/>
                                          </p:stCondLst>
                                        </p:cTn>
                                        <p:tgtEl>
                                          <p:spTgt spid="147479"/>
                                        </p:tgtEl>
                                        <p:attrNameLst>
                                          <p:attrName>style.visibility</p:attrName>
                                        </p:attrNameLst>
                                      </p:cBhvr>
                                      <p:to>
                                        <p:strVal val="visible"/>
                                      </p:to>
                                    </p:set>
                                    <p:animEffect transition="in" filter="fade">
                                      <p:cBhvr>
                                        <p:cTn id="32" dur="2000"/>
                                        <p:tgtEl>
                                          <p:spTgt spid="147479"/>
                                        </p:tgtEl>
                                      </p:cBhvr>
                                    </p:animEffect>
                                  </p:childTnLst>
                                </p:cTn>
                              </p:par>
                              <p:par>
                                <p:cTn id="33" presetID="0" presetClass="path" presetSubtype="0" accel="50000" decel="50000" fill="hold" grpId="2" nodeType="withEffect">
                                  <p:stCondLst>
                                    <p:cond delay="0"/>
                                  </p:stCondLst>
                                  <p:childTnLst>
                                    <p:animMotion origin="layout" path="M 0.0 0.0 C 0.0434 0.00185 0.0868 0.0037 0.12569 0.01088 C 0.16458 0.01806 0.20625 0.03218 0.23368 0.04329 C 0.26111 0.0544 0.28837 0.06759 0.29045 0.07755 C 0.29253 0.0875 0.29618 0.08727 0.24601 0.10278 C 0.19583 0.11829 0.09253 0.14468 -0.01077 0.1713 " pathEditMode="relative" ptsTypes="aaaaaA">
                                      <p:cBhvr>
                                        <p:cTn id="34" dur="2000" fill="hold"/>
                                        <p:tgtEl>
                                          <p:spTgt spid="147479"/>
                                        </p:tgtEl>
                                        <p:attrNameLst>
                                          <p:attrName>ppt_x</p:attrName>
                                          <p:attrName>ppt_y</p:attrName>
                                        </p:attrNameLst>
                                      </p:cBhvr>
                                    </p:animMotion>
                                  </p:childTnLst>
                                  <p:subTnLst>
                                    <p:set>
                                      <p:cBhvr override="childStyle">
                                        <p:cTn dur="1" fill="hold" display="0" masterRel="sameClick" afterEffect="1">
                                          <p:stCondLst>
                                            <p:cond evt="end" delay="0">
                                              <p:tn val="33"/>
                                            </p:cond>
                                          </p:stCondLst>
                                        </p:cTn>
                                        <p:tgtEl>
                                          <p:spTgt spid="147479"/>
                                        </p:tgtEl>
                                        <p:attrNameLst>
                                          <p:attrName>style.visibility</p:attrName>
                                        </p:attrNameLst>
                                      </p:cBhvr>
                                      <p:to>
                                        <p:strVal val="hidden"/>
                                      </p:to>
                                    </p:set>
                                  </p:subTnLst>
                                </p:cTn>
                              </p:par>
                              <p:par>
                                <p:cTn id="35" presetID="6" presetClass="emph" presetSubtype="0" fill="hold" grpId="0" nodeType="withEffect">
                                  <p:stCondLst>
                                    <p:cond delay="0"/>
                                  </p:stCondLst>
                                  <p:childTnLst>
                                    <p:animScale>
                                      <p:cBhvr>
                                        <p:cTn id="36" dur="2000" fill="hold"/>
                                        <p:tgtEl>
                                          <p:spTgt spid="147479"/>
                                        </p:tgtEl>
                                      </p:cBhvr>
                                      <p:by x="200000" y="200000"/>
                                    </p:animScale>
                                  </p:childTnLst>
                                </p:cTn>
                              </p:par>
                            </p:childTnLst>
                          </p:cTn>
                        </p:par>
                        <p:par>
                          <p:cTn id="37" fill="hold" nodeType="afterGroup">
                            <p:stCondLst>
                              <p:cond delay="9500"/>
                            </p:stCondLst>
                            <p:childTnLst>
                              <p:par>
                                <p:cTn id="38" presetID="1" presetClass="entr" presetSubtype="0" fill="hold" grpId="0" nodeType="afterEffect">
                                  <p:stCondLst>
                                    <p:cond delay="0"/>
                                  </p:stCondLst>
                                  <p:childTnLst>
                                    <p:set>
                                      <p:cBhvr>
                                        <p:cTn id="39" dur="1" fill="hold">
                                          <p:stCondLst>
                                            <p:cond delay="0"/>
                                          </p:stCondLst>
                                        </p:cTn>
                                        <p:tgtEl>
                                          <p:spTgt spid="147459"/>
                                        </p:tgtEl>
                                        <p:attrNameLst>
                                          <p:attrName>style.visibility</p:attrName>
                                        </p:attrNameLst>
                                      </p:cBhvr>
                                      <p:to>
                                        <p:strVal val="visible"/>
                                      </p:to>
                                    </p:set>
                                  </p:childTnLst>
                                </p:cTn>
                              </p:par>
                            </p:childTnLst>
                          </p:cTn>
                        </p:par>
                        <p:par>
                          <p:cTn id="40" fill="hold" nodeType="afterGroup">
                            <p:stCondLst>
                              <p:cond delay="9500"/>
                            </p:stCondLst>
                            <p:childTnLst>
                              <p:par>
                                <p:cTn id="41" presetID="47" presetClass="entr" presetSubtype="0" fill="hold" grpId="0" nodeType="afterEffect">
                                  <p:stCondLst>
                                    <p:cond delay="0"/>
                                  </p:stCondLst>
                                  <p:childTnLst>
                                    <p:set>
                                      <p:cBhvr>
                                        <p:cTn id="42" dur="1" fill="hold">
                                          <p:stCondLst>
                                            <p:cond delay="0"/>
                                          </p:stCondLst>
                                        </p:cTn>
                                        <p:tgtEl>
                                          <p:spTgt spid="147462"/>
                                        </p:tgtEl>
                                        <p:attrNameLst>
                                          <p:attrName>style.visibility</p:attrName>
                                        </p:attrNameLst>
                                      </p:cBhvr>
                                      <p:to>
                                        <p:strVal val="visible"/>
                                      </p:to>
                                    </p:set>
                                    <p:animEffect transition="in" filter="fade">
                                      <p:cBhvr>
                                        <p:cTn id="43" dur="1000"/>
                                        <p:tgtEl>
                                          <p:spTgt spid="147462"/>
                                        </p:tgtEl>
                                      </p:cBhvr>
                                    </p:animEffect>
                                    <p:anim calcmode="lin" valueType="num">
                                      <p:cBhvr>
                                        <p:cTn id="44" dur="1000" fill="hold"/>
                                        <p:tgtEl>
                                          <p:spTgt spid="147462"/>
                                        </p:tgtEl>
                                        <p:attrNameLst>
                                          <p:attrName>ppt_x</p:attrName>
                                        </p:attrNameLst>
                                      </p:cBhvr>
                                      <p:tavLst>
                                        <p:tav tm="0">
                                          <p:val>
                                            <p:strVal val="#ppt_x"/>
                                          </p:val>
                                        </p:tav>
                                        <p:tav tm="100000">
                                          <p:val>
                                            <p:strVal val="#ppt_x"/>
                                          </p:val>
                                        </p:tav>
                                      </p:tavLst>
                                    </p:anim>
                                    <p:anim calcmode="lin" valueType="num">
                                      <p:cBhvr>
                                        <p:cTn id="45" dur="1000" fill="hold"/>
                                        <p:tgtEl>
                                          <p:spTgt spid="147462"/>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10500"/>
                            </p:stCondLst>
                            <p:childTnLst>
                              <p:par>
                                <p:cTn id="47" presetID="10" presetClass="entr" presetSubtype="0" fill="hold" grpId="0" nodeType="afterEffect">
                                  <p:stCondLst>
                                    <p:cond delay="0"/>
                                  </p:stCondLst>
                                  <p:childTnLst>
                                    <p:set>
                                      <p:cBhvr>
                                        <p:cTn id="48" dur="1" fill="hold">
                                          <p:stCondLst>
                                            <p:cond delay="0"/>
                                          </p:stCondLst>
                                        </p:cTn>
                                        <p:tgtEl>
                                          <p:spTgt spid="147477"/>
                                        </p:tgtEl>
                                        <p:attrNameLst>
                                          <p:attrName>style.visibility</p:attrName>
                                        </p:attrNameLst>
                                      </p:cBhvr>
                                      <p:to>
                                        <p:strVal val="visible"/>
                                      </p:to>
                                    </p:set>
                                    <p:animEffect transition="in" filter="fade">
                                      <p:cBhvr>
                                        <p:cTn id="49" dur="2000"/>
                                        <p:tgtEl>
                                          <p:spTgt spid="14747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7467"/>
                                        </p:tgtEl>
                                        <p:attrNameLst>
                                          <p:attrName>style.visibility</p:attrName>
                                        </p:attrNameLst>
                                      </p:cBhvr>
                                      <p:to>
                                        <p:strVal val="visible"/>
                                      </p:to>
                                    </p:set>
                                    <p:animEffect transition="in" filter="fade">
                                      <p:cBhvr>
                                        <p:cTn id="52" dur="2000"/>
                                        <p:tgtEl>
                                          <p:spTgt spid="14746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7469"/>
                                        </p:tgtEl>
                                        <p:attrNameLst>
                                          <p:attrName>style.visibility</p:attrName>
                                        </p:attrNameLst>
                                      </p:cBhvr>
                                      <p:to>
                                        <p:strVal val="visible"/>
                                      </p:to>
                                    </p:set>
                                    <p:animEffect transition="in" filter="fade">
                                      <p:cBhvr>
                                        <p:cTn id="55" dur="2000"/>
                                        <p:tgtEl>
                                          <p:spTgt spid="14746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7470"/>
                                        </p:tgtEl>
                                        <p:attrNameLst>
                                          <p:attrName>style.visibility</p:attrName>
                                        </p:attrNameLst>
                                      </p:cBhvr>
                                      <p:to>
                                        <p:strVal val="visible"/>
                                      </p:to>
                                    </p:set>
                                    <p:animEffect transition="in" filter="fade">
                                      <p:cBhvr>
                                        <p:cTn id="58" dur="2000"/>
                                        <p:tgtEl>
                                          <p:spTgt spid="14747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7471"/>
                                        </p:tgtEl>
                                        <p:attrNameLst>
                                          <p:attrName>style.visibility</p:attrName>
                                        </p:attrNameLst>
                                      </p:cBhvr>
                                      <p:to>
                                        <p:strVal val="visible"/>
                                      </p:to>
                                    </p:set>
                                    <p:animEffect transition="in" filter="fade">
                                      <p:cBhvr>
                                        <p:cTn id="61" dur="2000"/>
                                        <p:tgtEl>
                                          <p:spTgt spid="14747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7468"/>
                                        </p:tgtEl>
                                        <p:attrNameLst>
                                          <p:attrName>style.visibility</p:attrName>
                                        </p:attrNameLst>
                                      </p:cBhvr>
                                      <p:to>
                                        <p:strVal val="visible"/>
                                      </p:to>
                                    </p:set>
                                    <p:animEffect transition="in" filter="fade">
                                      <p:cBhvr>
                                        <p:cTn id="64" dur="2000"/>
                                        <p:tgtEl>
                                          <p:spTgt spid="14746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7474"/>
                                        </p:tgtEl>
                                        <p:attrNameLst>
                                          <p:attrName>style.visibility</p:attrName>
                                        </p:attrNameLst>
                                      </p:cBhvr>
                                      <p:to>
                                        <p:strVal val="visible"/>
                                      </p:to>
                                    </p:set>
                                    <p:animEffect transition="in" filter="fade">
                                      <p:cBhvr>
                                        <p:cTn id="69" dur="1000"/>
                                        <p:tgtEl>
                                          <p:spTgt spid="14747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47473"/>
                                        </p:tgtEl>
                                        <p:attrNameLst>
                                          <p:attrName>style.visibility</p:attrName>
                                        </p:attrNameLst>
                                      </p:cBhvr>
                                      <p:to>
                                        <p:strVal val="visible"/>
                                      </p:to>
                                    </p:set>
                                    <p:animEffect transition="in" filter="fade">
                                      <p:cBhvr>
                                        <p:cTn id="72" dur="1000"/>
                                        <p:tgtEl>
                                          <p:spTgt spid="14747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7475"/>
                                        </p:tgtEl>
                                        <p:attrNameLst>
                                          <p:attrName>style.visibility</p:attrName>
                                        </p:attrNameLst>
                                      </p:cBhvr>
                                      <p:to>
                                        <p:strVal val="visible"/>
                                      </p:to>
                                    </p:set>
                                    <p:animEffect transition="in" filter="fade">
                                      <p:cBhvr>
                                        <p:cTn id="75" dur="1000"/>
                                        <p:tgtEl>
                                          <p:spTgt spid="1474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7476"/>
                                        </p:tgtEl>
                                        <p:attrNameLst>
                                          <p:attrName>style.visibility</p:attrName>
                                        </p:attrNameLst>
                                      </p:cBhvr>
                                      <p:to>
                                        <p:strVal val="visible"/>
                                      </p:to>
                                    </p:set>
                                    <p:animEffect transition="in" filter="fade">
                                      <p:cBhvr>
                                        <p:cTn id="78" dur="1000"/>
                                        <p:tgtEl>
                                          <p:spTgt spid="14747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7472"/>
                                        </p:tgtEl>
                                        <p:attrNameLst>
                                          <p:attrName>style.visibility</p:attrName>
                                        </p:attrNameLst>
                                      </p:cBhvr>
                                      <p:to>
                                        <p:strVal val="visible"/>
                                      </p:to>
                                    </p:set>
                                    <p:animEffect transition="in" filter="fade">
                                      <p:cBhvr>
                                        <p:cTn id="81" dur="1000"/>
                                        <p:tgtEl>
                                          <p:spTgt spid="147472"/>
                                        </p:tgtEl>
                                      </p:cBhvr>
                                    </p:animEffect>
                                  </p:childTnLst>
                                </p:cTn>
                              </p:par>
                            </p:childTnLst>
                          </p:cTn>
                        </p:par>
                        <p:par>
                          <p:cTn id="82" fill="hold" nodeType="afterGroup">
                            <p:stCondLst>
                              <p:cond delay="1000"/>
                            </p:stCondLst>
                            <p:childTnLst>
                              <p:par>
                                <p:cTn id="83" presetID="47" presetClass="entr" presetSubtype="0" fill="hold" grpId="0" nodeType="afterEffect">
                                  <p:stCondLst>
                                    <p:cond delay="0"/>
                                  </p:stCondLst>
                                  <p:childTnLst>
                                    <p:set>
                                      <p:cBhvr>
                                        <p:cTn id="84" dur="1" fill="hold">
                                          <p:stCondLst>
                                            <p:cond delay="0"/>
                                          </p:stCondLst>
                                        </p:cTn>
                                        <p:tgtEl>
                                          <p:spTgt spid="147463"/>
                                        </p:tgtEl>
                                        <p:attrNameLst>
                                          <p:attrName>style.visibility</p:attrName>
                                        </p:attrNameLst>
                                      </p:cBhvr>
                                      <p:to>
                                        <p:strVal val="visible"/>
                                      </p:to>
                                    </p:set>
                                    <p:animEffect transition="in" filter="fade">
                                      <p:cBhvr>
                                        <p:cTn id="85" dur="2000"/>
                                        <p:tgtEl>
                                          <p:spTgt spid="147463"/>
                                        </p:tgtEl>
                                      </p:cBhvr>
                                    </p:animEffect>
                                    <p:anim calcmode="lin" valueType="num">
                                      <p:cBhvr>
                                        <p:cTn id="86" dur="2000" fill="hold"/>
                                        <p:tgtEl>
                                          <p:spTgt spid="147463"/>
                                        </p:tgtEl>
                                        <p:attrNameLst>
                                          <p:attrName>ppt_x</p:attrName>
                                        </p:attrNameLst>
                                      </p:cBhvr>
                                      <p:tavLst>
                                        <p:tav tm="0">
                                          <p:val>
                                            <p:strVal val="#ppt_x"/>
                                          </p:val>
                                        </p:tav>
                                        <p:tav tm="100000">
                                          <p:val>
                                            <p:strVal val="#ppt_x"/>
                                          </p:val>
                                        </p:tav>
                                      </p:tavLst>
                                    </p:anim>
                                    <p:anim calcmode="lin" valueType="num">
                                      <p:cBhvr>
                                        <p:cTn id="87" dur="2000" fill="hold"/>
                                        <p:tgtEl>
                                          <p:spTgt spid="147463"/>
                                        </p:tgtEl>
                                        <p:attrNameLst>
                                          <p:attrName>ppt_y</p:attrName>
                                        </p:attrNameLst>
                                      </p:cBhvr>
                                      <p:tavLst>
                                        <p:tav tm="0">
                                          <p:val>
                                            <p:strVal val="#ppt_y-.1"/>
                                          </p:val>
                                        </p:tav>
                                        <p:tav tm="100000">
                                          <p:val>
                                            <p:strVal val="#ppt_y"/>
                                          </p:val>
                                        </p:tav>
                                      </p:tavLst>
                                    </p:anim>
                                  </p:childTnLst>
                                </p:cTn>
                              </p:par>
                            </p:childTnLst>
                          </p:cTn>
                        </p:par>
                        <p:par>
                          <p:cTn id="88" fill="hold" nodeType="afterGroup">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147483"/>
                                        </p:tgtEl>
                                        <p:attrNameLst>
                                          <p:attrName>style.visibility</p:attrName>
                                        </p:attrNameLst>
                                      </p:cBhvr>
                                      <p:to>
                                        <p:strVal val="visible"/>
                                      </p:to>
                                    </p:set>
                                    <p:animEffect transition="in" filter="fade">
                                      <p:cBhvr>
                                        <p:cTn id="91" dur="500"/>
                                        <p:tgtEl>
                                          <p:spTgt spid="147483"/>
                                        </p:tgtEl>
                                      </p:cBhvr>
                                    </p:animEffect>
                                  </p:childTnLst>
                                </p:cTn>
                              </p:par>
                            </p:childTnLst>
                          </p:cTn>
                        </p:par>
                        <p:par>
                          <p:cTn id="92" fill="hold" nodeType="afterGroup">
                            <p:stCondLst>
                              <p:cond delay="3500"/>
                            </p:stCondLst>
                            <p:childTnLst>
                              <p:par>
                                <p:cTn id="93" presetID="10" presetClass="exit" presetSubtype="0" fill="hold" grpId="1" nodeType="afterEffect">
                                  <p:stCondLst>
                                    <p:cond delay="1000"/>
                                  </p:stCondLst>
                                  <p:childTnLst>
                                    <p:animEffect transition="out" filter="fade">
                                      <p:cBhvr>
                                        <p:cTn id="94" dur="2000"/>
                                        <p:tgtEl>
                                          <p:spTgt spid="147483"/>
                                        </p:tgtEl>
                                      </p:cBhvr>
                                    </p:animEffect>
                                    <p:set>
                                      <p:cBhvr>
                                        <p:cTn id="95" dur="1" fill="hold">
                                          <p:stCondLst>
                                            <p:cond delay="1999"/>
                                          </p:stCondLst>
                                        </p:cTn>
                                        <p:tgtEl>
                                          <p:spTgt spid="147483"/>
                                        </p:tgtEl>
                                        <p:attrNameLst>
                                          <p:attrName>style.visibility</p:attrName>
                                        </p:attrNameLst>
                                      </p:cBhvr>
                                      <p:to>
                                        <p:strVal val="hidden"/>
                                      </p:to>
                                    </p:set>
                                  </p:childTnLst>
                                </p:cTn>
                              </p:par>
                              <p:par>
                                <p:cTn id="96" presetID="10" presetClass="entr" presetSubtype="0" fill="hold" nodeType="withEffect">
                                  <p:stCondLst>
                                    <p:cond delay="1000"/>
                                  </p:stCondLst>
                                  <p:childTnLst>
                                    <p:set>
                                      <p:cBhvr>
                                        <p:cTn id="97" dur="1" fill="hold">
                                          <p:stCondLst>
                                            <p:cond delay="0"/>
                                          </p:stCondLst>
                                        </p:cTn>
                                        <p:tgtEl>
                                          <p:spTgt spid="147481"/>
                                        </p:tgtEl>
                                        <p:attrNameLst>
                                          <p:attrName>style.visibility</p:attrName>
                                        </p:attrNameLst>
                                      </p:cBhvr>
                                      <p:to>
                                        <p:strVal val="visible"/>
                                      </p:to>
                                    </p:set>
                                    <p:animEffect transition="in" filter="fade">
                                      <p:cBhvr>
                                        <p:cTn id="98" dur="2000"/>
                                        <p:tgtEl>
                                          <p:spTgt spid="147481"/>
                                        </p:tgtEl>
                                      </p:cBhvr>
                                    </p:animEffect>
                                  </p:childTnLst>
                                </p:cTn>
                              </p:par>
                            </p:childTnLst>
                          </p:cTn>
                        </p:par>
                        <p:par>
                          <p:cTn id="99" fill="hold" nodeType="afterGroup">
                            <p:stCondLst>
                              <p:cond delay="6500"/>
                            </p:stCondLst>
                            <p:childTnLst>
                              <p:par>
                                <p:cTn id="100" presetID="52" presetClass="path" presetSubtype="0" accel="50000" decel="50000" fill="hold" grpId="1" nodeType="afterEffect">
                                  <p:stCondLst>
                                    <p:cond delay="0"/>
                                  </p:stCondLst>
                                  <p:childTnLst>
                                    <p:animMotion origin="layout" path="M -0.12795 -0.01273 C -0.129 0.00208 -0.06789 0.01528 0.00902 0.01574 C 0.06996 0.0169 0.11996 0.00995 0.121 0.00093 C 0.121 -0.00787 0.07205 -0.0162 0.01007 -0.01667 C -0.02101 -0.01667 -0.04896 -0.01574 -0.06893 -0.01273 C -0.09792 -0.00856 -0.11493 -0.00185 -0.11493 0.00579 C -0.11493 0.00995 -0.1099 0.01389 -0.10087 0.01759 C -0.08004 0.02523 -0.03889 0.03056 0.00798 0.03125 C 0.06302 0.03241 0.10798 0.02593 0.10798 0.01829 C 0.10902 0.00995 0.06406 0.00278 0.00902 0.00162 C -0.01893 0.00162 -0.04393 0.00278 -0.06302 0.00509 C -0.08802 0.00926 -0.104 0.01574 -0.104 0.02222 C -0.104 0.02593 -0.09896 0.0294 -0.09098 0.0331 C -0.07188 0.03958 -0.03594 0.04491 0.00711 0.04537 C 0.05711 0.04607 0.09705 0.04005 0.09705 0.0331 C 0.09809 0.02593 0.05798 0.01945 0.00798 0.01875 C -0.01702 0.01829 -0.03993 0.01945 -0.05695 0.02176 C -0.08004 0.02523 -0.09289 0.03056 -0.09289 0.03704 C -0.09289 0.04005 -0.08889 0.04352 -0.08195 0.04653 C -0.06493 0.05255 -0.03195 0.05741 0.00607 0.05787 C 0.05104 0.05787 0.08698 0.05301 0.08698 0.04653 C 0.08698 0.04005 0.05208 0.03426 0.00711 0.03357 C -0.01493 0.03357 -0.03594 0.03472 -0.05087 0.03658 C -0.07188 0.03958 -0.08403 0.04491 -0.0849 0.05023 C -0.0849 0.05301 -0.08004 0.05602 -0.07396 0.05833 C -0.05903 0.06435 -0.029 0.06852 0.00503 0.06852 C 0.04496 0.06921 0.07812 0.06505 0.07812 0.05903 C 0.07899 0.05301 0.046 0.04792 0.00607 0.04722 C -0.01389 0.04722 -0.03299 0.04792 -0.04601 0.05023 C -0.06493 0.05255 -0.07587 0.05741 -0.07587 0.06204 C -0.07587 0.06505 -0.07292 0.06736 -0.06702 0.06968 C -0.05295 0.075 -0.02691 0.0787 0.00399 0.07917 C 0.04097 0.07917 0.06996 0.0757 0.06996 0.07037 C 0.071 0.06505 0.04201 0.06019 0.00503 0.05972 C -0.01302 0.05972 -0.029 0.06019 -0.04098 0.06204 C -0.05799 0.06435 -0.06789 0.06852 -0.06789 0.07315 C -0.06789 0.0757 -0.06493 0.07755 -0.0599 0.07986 C -0.04792 0.08449 -0.02396 0.0875 0.00399 0.08796 C 0.03698 0.08866 0.06302 0.08519 0.06302 0.07986 C 0.06302 0.0757 0.03802 0.07083 0.00503 0.07083 C -0.01198 0.07037 -0.02691 0.07153 -0.03802 0.07269 C -0.05295 0.075 -0.06198 0.0787 -0.06198 0.08264 C -0.06198 0.08519 -0.05903 0.08704 -0.054 0.08866 C -0.04289 0.09283 -0.02101 0.09583 0.00312 0.0963 C 0.03298 0.09699 0.05711 0.09352 0.05711 0.08935 C 0.05711 0.08449 0.03298 0.08102 0.00399 0.08033 C -0.0099 0.08033 -0.02396 0.08102 -0.03403 0.08264 C -0.04792 0.08449 -0.05591 0.0875 -0.05591 0.09167 C -0.05591 0.09352 -0.05295 0.09514 -0.04896 0.09699 C -0.03889 0.10046 -0.01997 0.10347 0.00312 0.10347 C 0.02899 0.10417 0.05104 0.10116 0.05104 0.09699 C 0.05104 0.09352 0.03003 0.08982 0.00312 0.08982 C -0.00903 0.08935 -0.02188 0.08982 -0.03091 0.09097 C -0.04289 0.09352 -0.05 0.0963 -0.05 0.09931 C -0.05 0.10116 -0.04792 0.10278 -0.04393 0.10417 C -0.0349 0.10764 -0.01789 0.10995 0.00312 0.11065 C 0.02708 0.11065 0.046 0.10764 0.046 0.10463 C 0.046 0.10116 0.02708 0.09745 0.00312 0.09745 C -0.00903 0.09745 -0.01997 0.09815 -0.02691 0.09931 C -0.03889 0.10046 -0.04497 0.10347 -0.04497 0.10648 C -0.04497 0.10764 -0.04289 0.10949 -0.03993 0.11065 C -0.03195 0.11412 -0.01598 0.11597 0.00208 0.11667 C 0.02413 0.11667 0.04097 0.11412 0.04097 0.11111 C 0.04097 0.10764 0.02413 0.10533 0.00312 0.10463 C -0.00799 0.10463 -0.01789 0.10533 -0.025 0.10648 C -0.0349 0.10764 -0.04098 0.10995 -0.04098 0.11296 C -0.04098 0.11412 -0.03889 0.11528 -0.03594 0.11667 " pathEditMode="relative" rAng="0" ptsTypes="fffffffffffffffffffffffffffffffffffffffffffffffffffffffffffffffffff">
                                      <p:cBhvr>
                                        <p:cTn id="101" dur="2000" fill="hold"/>
                                        <p:tgtEl>
                                          <p:spTgt spid="147459"/>
                                        </p:tgtEl>
                                        <p:attrNameLst>
                                          <p:attrName>ppt_x</p:attrName>
                                          <p:attrName>ppt_y</p:attrName>
                                        </p:attrNameLst>
                                      </p:cBhvr>
                                      <p:rCtr x="12396" y="6273"/>
                                    </p:animMotion>
                                  </p:childTnLst>
                                  <p:subTnLst>
                                    <p:set>
                                      <p:cBhvr override="childStyle">
                                        <p:cTn dur="1" fill="hold" display="0" masterRel="sameClick" afterEffect="1">
                                          <p:stCondLst>
                                            <p:cond evt="end" delay="0">
                                              <p:tn val="100"/>
                                            </p:cond>
                                          </p:stCondLst>
                                        </p:cTn>
                                        <p:tgtEl>
                                          <p:spTgt spid="147459"/>
                                        </p:tgtEl>
                                        <p:attrNameLst>
                                          <p:attrName>style.visibility</p:attrName>
                                        </p:attrNameLst>
                                      </p:cBhvr>
                                      <p:to>
                                        <p:strVal val="hidden"/>
                                      </p:to>
                                    </p:set>
                                  </p:subTnLst>
                                </p:cTn>
                              </p:par>
                              <p:par>
                                <p:cTn id="102" presetID="6" presetClass="emph" presetSubtype="0" fill="hold" grpId="2" nodeType="withEffect">
                                  <p:stCondLst>
                                    <p:cond delay="0"/>
                                  </p:stCondLst>
                                  <p:childTnLst>
                                    <p:animScale>
                                      <p:cBhvr>
                                        <p:cTn id="103" dur="2000" fill="hold"/>
                                        <p:tgtEl>
                                          <p:spTgt spid="147459"/>
                                        </p:tgtEl>
                                      </p:cBhvr>
                                      <p:by x="25000" y="25000"/>
                                    </p:animScale>
                                  </p:childTnLst>
                                </p:cTn>
                              </p:par>
                              <p:par>
                                <p:cTn id="104" presetID="10" presetClass="entr" presetSubtype="0" fill="hold" grpId="0" nodeType="withEffect">
                                  <p:stCondLst>
                                    <p:cond delay="0"/>
                                  </p:stCondLst>
                                  <p:childTnLst>
                                    <p:set>
                                      <p:cBhvr>
                                        <p:cTn id="105" dur="1" fill="hold">
                                          <p:stCondLst>
                                            <p:cond delay="0"/>
                                          </p:stCondLst>
                                        </p:cTn>
                                        <p:tgtEl>
                                          <p:spTgt spid="147480"/>
                                        </p:tgtEl>
                                        <p:attrNameLst>
                                          <p:attrName>style.visibility</p:attrName>
                                        </p:attrNameLst>
                                      </p:cBhvr>
                                      <p:to>
                                        <p:strVal val="visible"/>
                                      </p:to>
                                    </p:set>
                                    <p:animEffect transition="in" filter="fade">
                                      <p:cBhvr>
                                        <p:cTn id="106" dur="2000"/>
                                        <p:tgtEl>
                                          <p:spTgt spid="147480"/>
                                        </p:tgtEl>
                                      </p:cBhvr>
                                    </p:animEffect>
                                  </p:childTnLst>
                                </p:cTn>
                              </p:par>
                            </p:childTnLst>
                          </p:cTn>
                        </p:par>
                        <p:par>
                          <p:cTn id="107" fill="hold" nodeType="afterGroup">
                            <p:stCondLst>
                              <p:cond delay="8500"/>
                            </p:stCondLst>
                            <p:childTnLst>
                              <p:par>
                                <p:cTn id="108" presetID="10" presetClass="entr" presetSubtype="0" fill="hold" grpId="0" nodeType="afterEffect">
                                  <p:stCondLst>
                                    <p:cond delay="0"/>
                                  </p:stCondLst>
                                  <p:childTnLst>
                                    <p:set>
                                      <p:cBhvr>
                                        <p:cTn id="109" dur="1" fill="hold">
                                          <p:stCondLst>
                                            <p:cond delay="0"/>
                                          </p:stCondLst>
                                        </p:cTn>
                                        <p:tgtEl>
                                          <p:spTgt spid="147482"/>
                                        </p:tgtEl>
                                        <p:attrNameLst>
                                          <p:attrName>style.visibility</p:attrName>
                                        </p:attrNameLst>
                                      </p:cBhvr>
                                      <p:to>
                                        <p:strVal val="visible"/>
                                      </p:to>
                                    </p:set>
                                    <p:animEffect transition="in" filter="fade">
                                      <p:cBhvr>
                                        <p:cTn id="110" dur="2000"/>
                                        <p:tgtEl>
                                          <p:spTgt spid="147482"/>
                                        </p:tgtEl>
                                      </p:cBhvr>
                                    </p:animEffect>
                                  </p:childTnLst>
                                </p:cTn>
                              </p:par>
                              <p:par>
                                <p:cTn id="111" presetID="6" presetClass="emph" presetSubtype="0" fill="hold" grpId="1" nodeType="withEffect">
                                  <p:stCondLst>
                                    <p:cond delay="0"/>
                                  </p:stCondLst>
                                  <p:childTnLst>
                                    <p:animScale>
                                      <p:cBhvr>
                                        <p:cTn id="112" dur="2000" fill="hold"/>
                                        <p:tgtEl>
                                          <p:spTgt spid="147482"/>
                                        </p:tgtEl>
                                      </p:cBhvr>
                                      <p:by x="200000" y="200000"/>
                                    </p:animScale>
                                  </p:childTnLst>
                                </p:cTn>
                              </p:par>
                              <p:par>
                                <p:cTn id="113" presetID="0" presetClass="path" presetSubtype="0" accel="50000" decel="50000" fill="hold" grpId="2" nodeType="withEffect">
                                  <p:stCondLst>
                                    <p:cond delay="0"/>
                                  </p:stCondLst>
                                  <p:childTnLst>
                                    <p:animMotion origin="layout" path="M 0.0 0.0 C 0.0375 0.00046 0.07517 0.00092 0.10677 0.0037 C 0.13837 0.00648 0.1592 0.00879 0.18924 0.0162 C 0.21927 0.02361 0.28003 0.0368 0.28663 0.04861 C 0.29323 0.06041 0.27639 0.07338 0.22847 0.08657 C 0.18056 0.09977 0.08958 0.11389 -0.00122 0.12801 " pathEditMode="relative" ptsTypes="aaaaaA">
                                      <p:cBhvr>
                                        <p:cTn id="114" dur="2000" fill="hold"/>
                                        <p:tgtEl>
                                          <p:spTgt spid="147482"/>
                                        </p:tgtEl>
                                        <p:attrNameLst>
                                          <p:attrName>ppt_x</p:attrName>
                                          <p:attrName>ppt_y</p:attrName>
                                        </p:attrNameLst>
                                      </p:cBhvr>
                                    </p:animMotion>
                                  </p:childTnLst>
                                  <p:subTnLst>
                                    <p:set>
                                      <p:cBhvr override="childStyle">
                                        <p:cTn dur="1" fill="hold" display="0" masterRel="sameClick" afterEffect="1">
                                          <p:stCondLst>
                                            <p:cond evt="end" delay="0">
                                              <p:tn val="113"/>
                                            </p:cond>
                                          </p:stCondLst>
                                        </p:cTn>
                                        <p:tgtEl>
                                          <p:spTgt spid="147482"/>
                                        </p:tgtEl>
                                        <p:attrNameLst>
                                          <p:attrName>style.visibility</p:attrName>
                                        </p:attrNameLst>
                                      </p:cBhvr>
                                      <p:to>
                                        <p:strVal val="hidden"/>
                                      </p:to>
                                    </p:set>
                                  </p:subTnLst>
                                </p:cTn>
                              </p:par>
                            </p:childTnLst>
                          </p:cTn>
                        </p:par>
                        <p:par>
                          <p:cTn id="115" fill="hold" nodeType="afterGroup">
                            <p:stCondLst>
                              <p:cond delay="10500"/>
                            </p:stCondLst>
                            <p:childTnLst>
                              <p:par>
                                <p:cTn id="116" presetID="1" presetClass="entr" presetSubtype="0" fill="hold" grpId="0" nodeType="afterEffect">
                                  <p:stCondLst>
                                    <p:cond delay="0"/>
                                  </p:stCondLst>
                                  <p:childTnLst>
                                    <p:set>
                                      <p:cBhvr>
                                        <p:cTn id="117" dur="1" fill="hold">
                                          <p:stCondLst>
                                            <p:cond delay="0"/>
                                          </p:stCondLst>
                                        </p:cTn>
                                        <p:tgtEl>
                                          <p:spTgt spid="147464"/>
                                        </p:tgtEl>
                                        <p:attrNameLst>
                                          <p:attrName>style.visibility</p:attrName>
                                        </p:attrNameLst>
                                      </p:cBhvr>
                                      <p:to>
                                        <p:strVal val="visible"/>
                                      </p:to>
                                    </p:set>
                                  </p:childTnLst>
                                </p:cTn>
                              </p:par>
                            </p:childTnLst>
                          </p:cTn>
                        </p:par>
                        <p:par>
                          <p:cTn id="118" fill="hold" nodeType="afterGroup">
                            <p:stCondLst>
                              <p:cond delay="10500"/>
                            </p:stCondLst>
                            <p:childTnLst>
                              <p:par>
                                <p:cTn id="119" presetID="47" presetClass="entr" presetSubtype="0" fill="hold" grpId="0" nodeType="afterEffect">
                                  <p:stCondLst>
                                    <p:cond delay="0"/>
                                  </p:stCondLst>
                                  <p:childTnLst>
                                    <p:set>
                                      <p:cBhvr>
                                        <p:cTn id="120" dur="1" fill="hold">
                                          <p:stCondLst>
                                            <p:cond delay="0"/>
                                          </p:stCondLst>
                                        </p:cTn>
                                        <p:tgtEl>
                                          <p:spTgt spid="147465"/>
                                        </p:tgtEl>
                                        <p:attrNameLst>
                                          <p:attrName>style.visibility</p:attrName>
                                        </p:attrNameLst>
                                      </p:cBhvr>
                                      <p:to>
                                        <p:strVal val="visible"/>
                                      </p:to>
                                    </p:set>
                                    <p:animEffect transition="in" filter="fade">
                                      <p:cBhvr>
                                        <p:cTn id="121" dur="1000"/>
                                        <p:tgtEl>
                                          <p:spTgt spid="147465"/>
                                        </p:tgtEl>
                                      </p:cBhvr>
                                    </p:animEffect>
                                    <p:anim calcmode="lin" valueType="num">
                                      <p:cBhvr>
                                        <p:cTn id="122" dur="1000" fill="hold"/>
                                        <p:tgtEl>
                                          <p:spTgt spid="147465"/>
                                        </p:tgtEl>
                                        <p:attrNameLst>
                                          <p:attrName>ppt_x</p:attrName>
                                        </p:attrNameLst>
                                      </p:cBhvr>
                                      <p:tavLst>
                                        <p:tav tm="0">
                                          <p:val>
                                            <p:strVal val="#ppt_x"/>
                                          </p:val>
                                        </p:tav>
                                        <p:tav tm="100000">
                                          <p:val>
                                            <p:strVal val="#ppt_x"/>
                                          </p:val>
                                        </p:tav>
                                      </p:tavLst>
                                    </p:anim>
                                    <p:anim calcmode="lin" valueType="num">
                                      <p:cBhvr>
                                        <p:cTn id="123" dur="1000" fill="hold"/>
                                        <p:tgtEl>
                                          <p:spTgt spid="1474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nimBg="1"/>
      <p:bldP spid="147458" grpId="1" animBg="1"/>
      <p:bldP spid="147459" grpId="0" animBg="1"/>
      <p:bldP spid="147459" grpId="1" animBg="1"/>
      <p:bldP spid="147459" grpId="2" animBg="1"/>
      <p:bldP spid="147462" grpId="0" animBg="1"/>
      <p:bldP spid="147463" grpId="0" animBg="1"/>
      <p:bldP spid="147464" grpId="0" animBg="1"/>
      <p:bldP spid="147465" grpId="0" animBg="1"/>
      <p:bldP spid="147466" grpId="0" animBg="1"/>
      <p:bldP spid="147467" grpId="0" animBg="1"/>
      <p:bldP spid="147468" grpId="0" animBg="1"/>
      <p:bldP spid="147469" grpId="0" animBg="1"/>
      <p:bldP spid="147470" grpId="0" animBg="1"/>
      <p:bldP spid="147471" grpId="0" animBg="1"/>
      <p:bldP spid="147472" grpId="0" animBg="1"/>
      <p:bldP spid="147473" grpId="0" animBg="1"/>
      <p:bldP spid="147474" grpId="0" animBg="1"/>
      <p:bldP spid="147475" grpId="0" animBg="1"/>
      <p:bldP spid="147476" grpId="0" animBg="1"/>
      <p:bldP spid="147477" grpId="0" animBg="1"/>
      <p:bldP spid="147478" grpId="0" animBg="1"/>
      <p:bldP spid="147479" grpId="0" animBg="1" autoUpdateAnimBg="0"/>
      <p:bldP spid="147479" grpId="1" animBg="1"/>
      <p:bldP spid="147479" grpId="2" animBg="1"/>
      <p:bldP spid="147480" grpId="0" animBg="1"/>
      <p:bldP spid="147482" grpId="0" animBg="1"/>
      <p:bldP spid="147482" grpId="1" animBg="1"/>
      <p:bldP spid="147482" grpId="2" animBg="1"/>
      <p:bldP spid="147483" grpId="0" animBg="1"/>
      <p:bldP spid="147483" grpId="1" animBg="1"/>
      <p:bldP spid="147484" grpId="0" animBg="1"/>
      <p:bldP spid="147484"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JIT Compilation</a:t>
            </a:r>
            <a:endParaRPr lang="en-US" dirty="0"/>
          </a:p>
        </p:txBody>
      </p:sp>
      <p:sp>
        <p:nvSpPr>
          <p:cNvPr id="2" name="Content Placeholder 1"/>
          <p:cNvSpPr>
            <a:spLocks noGrp="1"/>
          </p:cNvSpPr>
          <p:nvPr>
            <p:ph idx="1"/>
          </p:nvPr>
        </p:nvSpPr>
        <p:spPr/>
        <p:txBody>
          <a:bodyPr/>
          <a:lstStyle/>
          <a:p>
            <a:r>
              <a:rPr lang="en-US" dirty="0" smtClean="0"/>
              <a:t>What does JIT do?</a:t>
            </a:r>
            <a:endParaRPr lang="en-US" dirty="0"/>
          </a:p>
        </p:txBody>
      </p:sp>
      <p:sp>
        <p:nvSpPr>
          <p:cNvPr id="5" name="Text Placeholder 4"/>
          <p:cNvSpPr>
            <a:spLocks noGrp="1"/>
          </p:cNvSpPr>
          <p:nvPr>
            <p:ph type="body" sz="quarter" idx="13"/>
          </p:nvPr>
        </p:nvSpPr>
        <p:spPr/>
        <p:txBody>
          <a:bodyPr/>
          <a:lstStyle/>
          <a:p>
            <a:r>
              <a:rPr lang="en-US" dirty="0" smtClean="0"/>
              <a:t>Checks if function is called 1</a:t>
            </a:r>
            <a:r>
              <a:rPr lang="en-US" baseline="30000" dirty="0" smtClean="0"/>
              <a:t>st</a:t>
            </a:r>
            <a:r>
              <a:rPr lang="en-US" dirty="0" smtClean="0"/>
              <a:t> time</a:t>
            </a:r>
          </a:p>
          <a:p>
            <a:pPr lvl="1"/>
            <a:r>
              <a:rPr lang="en-US" dirty="0" smtClean="0"/>
              <a:t>JIT compiles IL code to native code if true </a:t>
            </a:r>
          </a:p>
          <a:p>
            <a:r>
              <a:rPr lang="en-US" dirty="0" smtClean="0"/>
              <a:t>Stores native code in memory</a:t>
            </a:r>
          </a:p>
          <a:p>
            <a:r>
              <a:rPr lang="en-US" dirty="0" smtClean="0"/>
              <a:t>Updates </a:t>
            </a:r>
            <a:r>
              <a:rPr lang="en-US" dirty="0" err="1" smtClean="0"/>
              <a:t>MethodDescriptor</a:t>
            </a:r>
            <a:r>
              <a:rPr lang="en-US" dirty="0" smtClean="0"/>
              <a:t> field </a:t>
            </a:r>
          </a:p>
          <a:p>
            <a:pPr lvl="1"/>
            <a:r>
              <a:rPr lang="en-US" dirty="0" smtClean="0"/>
              <a:t>Reference updated to point to memory location of native code</a:t>
            </a:r>
            <a:endParaRPr lang="en-US" dirty="0"/>
          </a:p>
          <a:p>
            <a:pPr marL="0" indent="0">
              <a:buNone/>
            </a:pPr>
            <a:endParaRPr lang="en-US" dirty="0"/>
          </a:p>
          <a:p>
            <a:pPr marL="0" indent="0">
              <a:buNone/>
            </a:pPr>
            <a:endParaRPr lang="en-US" dirty="0"/>
          </a:p>
        </p:txBody>
      </p:sp>
      <p:grpSp>
        <p:nvGrpSpPr>
          <p:cNvPr id="6" name="Gruppieren 3"/>
          <p:cNvGrpSpPr/>
          <p:nvPr/>
        </p:nvGrpSpPr>
        <p:grpSpPr>
          <a:xfrm>
            <a:off x="-105207" y="5294139"/>
            <a:ext cx="1813861" cy="1586163"/>
            <a:chOff x="-107355" y="5410200"/>
            <a:chExt cx="1859955" cy="1447800"/>
          </a:xfrm>
        </p:grpSpPr>
        <p:sp>
          <p:nvSpPr>
            <p:cNvPr id="7" name="Rechtwinkliges Dreieck 4"/>
            <p:cNvSpPr/>
            <p:nvPr/>
          </p:nvSpPr>
          <p:spPr bwMode="auto">
            <a:xfrm>
              <a:off x="0" y="5410200"/>
              <a:ext cx="1752600" cy="1447800"/>
            </a:xfrm>
            <a:prstGeom prst="rtTriangl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32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latin typeface="Arial" charset="0"/>
              </a:endParaRPr>
            </a:p>
          </p:txBody>
        </p:sp>
        <p:sp>
          <p:nvSpPr>
            <p:cNvPr id="8" name="Textfeld 5"/>
            <p:cNvSpPr txBox="1"/>
            <p:nvPr/>
          </p:nvSpPr>
          <p:spPr>
            <a:xfrm rot="2633674">
              <a:off x="-107355" y="6055745"/>
              <a:ext cx="15744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smtClean="0">
                  <a:ln>
                    <a:noFill/>
                  </a:ln>
                  <a:solidFill>
                    <a:sysClr val="windowText" lastClr="000000"/>
                  </a:solidFill>
                  <a:effectLst/>
                  <a:uLnTx/>
                  <a:uFillTx/>
                </a:rPr>
                <a:t>not </a:t>
              </a:r>
              <a:r>
                <a:rPr kumimoji="0" lang="de-DE" sz="2000" b="0" i="0" u="none" strike="noStrike" kern="0" cap="none" spc="0" normalizeH="0" baseline="0" noProof="0" dirty="0" err="1" smtClean="0">
                  <a:ln>
                    <a:noFill/>
                  </a:ln>
                  <a:solidFill>
                    <a:sysClr val="windowText" lastClr="000000"/>
                  </a:solidFill>
                  <a:effectLst/>
                  <a:uLnTx/>
                  <a:uFillTx/>
                </a:rPr>
                <a:t>presented</a:t>
              </a:r>
              <a:endParaRPr kumimoji="0" lang="de-DE" sz="20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1422959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509" name="Straight Connector 63508"/>
          <p:cNvSpPr>
            <a:spLocks noChangeShapeType="1"/>
          </p:cNvSpPr>
          <p:nvPr/>
        </p:nvSpPr>
        <p:spPr bwMode="auto">
          <a:xfrm>
            <a:off x="6858000" y="3182938"/>
            <a:ext cx="0" cy="914400"/>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14" name="Rectangle 63513"/>
          <p:cNvSpPr>
            <a:spLocks noChangeArrowheads="1"/>
          </p:cNvSpPr>
          <p:nvPr/>
        </p:nvSpPr>
        <p:spPr bwMode="auto">
          <a:xfrm>
            <a:off x="5334000" y="4097338"/>
            <a:ext cx="3016250" cy="6858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solidFill>
                  <a:srgbClr val="B2B2B2"/>
                </a:solidFill>
                <a:latin typeface="Arial" charset="0"/>
              </a:rPr>
              <a:t>Execute the native code</a:t>
            </a:r>
          </a:p>
        </p:txBody>
      </p:sp>
      <p:sp>
        <p:nvSpPr>
          <p:cNvPr id="63490" name="Rectangle 63489"/>
          <p:cNvSpPr>
            <a:spLocks noChangeArrowheads="1"/>
          </p:cNvSpPr>
          <p:nvPr/>
        </p:nvSpPr>
        <p:spPr bwMode="auto">
          <a:xfrm>
            <a:off x="1676400" y="1752600"/>
            <a:ext cx="2133600" cy="457200"/>
          </a:xfrm>
          <a:prstGeom prst="rect">
            <a:avLst/>
          </a:prstGeom>
          <a:solidFill>
            <a:srgbClr val="FFFFFF"/>
          </a:solidFill>
          <a:ln w="9525" algn="ctr">
            <a:solidFill>
              <a:srgbClr val="000000"/>
            </a:solidFill>
            <a:miter lim="800000"/>
            <a:headEnd/>
            <a:tailEnd/>
          </a:ln>
        </p:spPr>
        <p:txBody>
          <a:bodyPr wrap="none" anchor="ctr"/>
          <a:lstStyle/>
          <a:p>
            <a:r>
              <a:rPr lang="en-US" sz="1600" b="0">
                <a:solidFill>
                  <a:srgbClr val="008000"/>
                </a:solidFill>
                <a:latin typeface="Tahoma" charset="0"/>
              </a:rPr>
              <a:t>MyModule::Main</a:t>
            </a:r>
          </a:p>
        </p:txBody>
      </p:sp>
      <p:sp>
        <p:nvSpPr>
          <p:cNvPr id="63491" name="Straight Connector 63490"/>
          <p:cNvSpPr>
            <a:spLocks noChangeShapeType="1"/>
          </p:cNvSpPr>
          <p:nvPr/>
        </p:nvSpPr>
        <p:spPr bwMode="auto">
          <a:xfrm>
            <a:off x="2686050" y="2209800"/>
            <a:ext cx="0" cy="474663"/>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2" name="Diamond 63491"/>
          <p:cNvSpPr>
            <a:spLocks noChangeArrowheads="1"/>
          </p:cNvSpPr>
          <p:nvPr/>
        </p:nvSpPr>
        <p:spPr bwMode="auto">
          <a:xfrm>
            <a:off x="1598613" y="2681288"/>
            <a:ext cx="2209800" cy="457200"/>
          </a:xfrm>
          <a:prstGeom prst="diamond">
            <a:avLst/>
          </a:prstGeom>
          <a:solidFill>
            <a:srgbClr val="000000"/>
          </a:solidFill>
          <a:ln w="9525" algn="ctr">
            <a:solidFill>
              <a:srgbClr val="FF0000"/>
            </a:solidFill>
            <a:miter lim="800000"/>
            <a:headEnd/>
            <a:tailEnd/>
          </a:ln>
        </p:spPr>
        <p:txBody>
          <a:bodyPr wrap="none" anchor="ctr"/>
          <a:lstStyle/>
          <a:p>
            <a:r>
              <a:rPr lang="en-US" sz="1600" b="0" dirty="0">
                <a:solidFill>
                  <a:schemeClr val="bg1"/>
                </a:solidFill>
                <a:latin typeface="Tahoma" charset="0"/>
              </a:rPr>
              <a:t>First call?</a:t>
            </a:r>
          </a:p>
        </p:txBody>
      </p:sp>
      <p:sp>
        <p:nvSpPr>
          <p:cNvPr id="63493" name="Rectangle 63492"/>
          <p:cNvSpPr>
            <a:spLocks noChangeArrowheads="1"/>
          </p:cNvSpPr>
          <p:nvPr/>
        </p:nvSpPr>
        <p:spPr bwMode="auto">
          <a:xfrm>
            <a:off x="1295400" y="3640138"/>
            <a:ext cx="3108325" cy="800100"/>
          </a:xfrm>
          <a:prstGeom prst="rect">
            <a:avLst/>
          </a:prstGeom>
          <a:solidFill>
            <a:schemeClr val="accent5">
              <a:lumMod val="25000"/>
              <a:lumOff val="75000"/>
            </a:schemeClr>
          </a:solidFill>
          <a:ln w="9525" algn="ctr">
            <a:solidFill>
              <a:schemeClr val="tx1"/>
            </a:solidFill>
            <a:miter lim="800000"/>
            <a:headEnd/>
            <a:tailEnd/>
          </a:ln>
        </p:spPr>
        <p:txBody>
          <a:bodyPr anchor="ctr"/>
          <a:lstStyle/>
          <a:p>
            <a:r>
              <a:rPr lang="en-US" sz="1600" b="0">
                <a:solidFill>
                  <a:srgbClr val="000000"/>
                </a:solidFill>
                <a:latin typeface="Arial" charset="0"/>
              </a:rPr>
              <a:t>CILJit::compileMethod (x86)</a:t>
            </a:r>
          </a:p>
          <a:p>
            <a:r>
              <a:rPr lang="en-US" sz="1600" b="0">
                <a:solidFill>
                  <a:srgbClr val="000000"/>
                </a:solidFill>
                <a:latin typeface="Arial" charset="0"/>
              </a:rPr>
              <a:t>PreJit::compileMethod (x64)</a:t>
            </a:r>
          </a:p>
          <a:p>
            <a:r>
              <a:rPr lang="en-US" sz="1600" b="0">
                <a:solidFill>
                  <a:srgbClr val="000000"/>
                </a:solidFill>
                <a:latin typeface="Arial" charset="0"/>
              </a:rPr>
              <a:t>[verifies and compiles the IL]</a:t>
            </a:r>
          </a:p>
        </p:txBody>
      </p:sp>
      <p:sp>
        <p:nvSpPr>
          <p:cNvPr id="63494" name="Straight Connector 63493"/>
          <p:cNvSpPr>
            <a:spLocks noChangeShapeType="1"/>
          </p:cNvSpPr>
          <p:nvPr/>
        </p:nvSpPr>
        <p:spPr bwMode="auto">
          <a:xfrm>
            <a:off x="2686050" y="4440238"/>
            <a:ext cx="0" cy="360362"/>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6" name="Rectangle 63495"/>
          <p:cNvSpPr>
            <a:spLocks noChangeArrowheads="1"/>
          </p:cNvSpPr>
          <p:nvPr/>
        </p:nvSpPr>
        <p:spPr bwMode="auto">
          <a:xfrm>
            <a:off x="1295400" y="4800600"/>
            <a:ext cx="3108325" cy="457200"/>
          </a:xfrm>
          <a:prstGeom prst="rect">
            <a:avLst/>
          </a:prstGeom>
          <a:solidFill>
            <a:schemeClr val="accent5">
              <a:lumMod val="25000"/>
              <a:lumOff val="75000"/>
            </a:schemeClr>
          </a:solidFill>
          <a:ln w="9525" algn="ctr">
            <a:solidFill>
              <a:schemeClr val="tx1"/>
            </a:solidFill>
            <a:miter lim="800000"/>
            <a:headEnd/>
            <a:tailEnd/>
          </a:ln>
        </p:spPr>
        <p:txBody>
          <a:bodyPr anchor="ctr"/>
          <a:lstStyle/>
          <a:p>
            <a:r>
              <a:rPr lang="en-US" sz="1600" b="0" dirty="0">
                <a:solidFill>
                  <a:srgbClr val="000000"/>
                </a:solidFill>
                <a:latin typeface="Arial" charset="0"/>
              </a:rPr>
              <a:t>Native code, </a:t>
            </a:r>
            <a:r>
              <a:rPr lang="en-US" sz="1600" b="0" dirty="0" err="1">
                <a:solidFill>
                  <a:srgbClr val="000000"/>
                </a:solidFill>
                <a:latin typeface="Arial" charset="0"/>
              </a:rPr>
              <a:t>GCInfo</a:t>
            </a:r>
            <a:r>
              <a:rPr lang="en-US" sz="1600" b="0" dirty="0">
                <a:solidFill>
                  <a:srgbClr val="000000"/>
                </a:solidFill>
                <a:latin typeface="Arial" charset="0"/>
              </a:rPr>
              <a:t>, EH </a:t>
            </a:r>
            <a:r>
              <a:rPr lang="en-US" sz="1600" b="0" dirty="0" err="1">
                <a:solidFill>
                  <a:srgbClr val="000000"/>
                </a:solidFill>
                <a:latin typeface="Arial" charset="0"/>
              </a:rPr>
              <a:t>data,etc</a:t>
            </a:r>
            <a:r>
              <a:rPr lang="en-US" sz="1600" b="0" dirty="0">
                <a:solidFill>
                  <a:srgbClr val="000000"/>
                </a:solidFill>
                <a:latin typeface="Arial" charset="0"/>
              </a:rPr>
              <a:t>.</a:t>
            </a:r>
          </a:p>
        </p:txBody>
      </p:sp>
      <p:sp>
        <p:nvSpPr>
          <p:cNvPr id="63497" name="Straight Connector 63496"/>
          <p:cNvSpPr>
            <a:spLocks noChangeShapeType="1"/>
          </p:cNvSpPr>
          <p:nvPr/>
        </p:nvSpPr>
        <p:spPr bwMode="auto">
          <a:xfrm>
            <a:off x="2686050" y="5257799"/>
            <a:ext cx="0" cy="347663"/>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8" name="Rectangle 63497"/>
          <p:cNvSpPr>
            <a:spLocks noChangeArrowheads="1"/>
          </p:cNvSpPr>
          <p:nvPr/>
        </p:nvSpPr>
        <p:spPr bwMode="auto">
          <a:xfrm>
            <a:off x="1295400" y="5605463"/>
            <a:ext cx="3108325" cy="457200"/>
          </a:xfrm>
          <a:prstGeom prst="rect">
            <a:avLst/>
          </a:prstGeom>
          <a:solidFill>
            <a:schemeClr val="accent5">
              <a:lumMod val="25000"/>
              <a:lumOff val="75000"/>
            </a:schemeClr>
          </a:solidFill>
          <a:ln w="9525" algn="ctr">
            <a:solidFill>
              <a:schemeClr val="tx1"/>
            </a:solidFill>
            <a:miter lim="800000"/>
            <a:headEnd/>
            <a:tailEnd/>
          </a:ln>
        </p:spPr>
        <p:txBody>
          <a:bodyPr anchor="ctr"/>
          <a:lstStyle/>
          <a:p>
            <a:r>
              <a:rPr lang="en-US" sz="1600" b="0">
                <a:solidFill>
                  <a:srgbClr val="000000"/>
                </a:solidFill>
                <a:latin typeface="Arial" charset="0"/>
              </a:rPr>
              <a:t>Store native code in memory</a:t>
            </a:r>
          </a:p>
        </p:txBody>
      </p:sp>
      <p:sp>
        <p:nvSpPr>
          <p:cNvPr id="63499" name="Straight Connector 63498"/>
          <p:cNvSpPr>
            <a:spLocks noChangeShapeType="1"/>
          </p:cNvSpPr>
          <p:nvPr/>
        </p:nvSpPr>
        <p:spPr bwMode="auto">
          <a:xfrm>
            <a:off x="2686050" y="3136900"/>
            <a:ext cx="0" cy="457200"/>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0" name="Straight Connector 63499"/>
          <p:cNvSpPr>
            <a:spLocks noChangeShapeType="1"/>
          </p:cNvSpPr>
          <p:nvPr/>
        </p:nvSpPr>
        <p:spPr bwMode="auto">
          <a:xfrm flipV="1">
            <a:off x="4405313" y="5834063"/>
            <a:ext cx="868362" cy="0"/>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1" name="Rectangle 63500"/>
          <p:cNvSpPr>
            <a:spLocks noChangeArrowheads="1"/>
          </p:cNvSpPr>
          <p:nvPr/>
        </p:nvSpPr>
        <p:spPr bwMode="auto">
          <a:xfrm>
            <a:off x="5273675" y="5605463"/>
            <a:ext cx="3108325" cy="719137"/>
          </a:xfrm>
          <a:prstGeom prst="rect">
            <a:avLst/>
          </a:prstGeom>
          <a:solidFill>
            <a:schemeClr val="accent5">
              <a:lumMod val="25000"/>
              <a:lumOff val="75000"/>
            </a:schemeClr>
          </a:solidFill>
          <a:ln w="9525" algn="ctr">
            <a:solidFill>
              <a:schemeClr val="tx1"/>
            </a:solidFill>
            <a:miter lim="800000"/>
            <a:headEnd/>
            <a:tailEnd/>
          </a:ln>
        </p:spPr>
        <p:txBody>
          <a:bodyPr anchor="ctr"/>
          <a:lstStyle/>
          <a:p>
            <a:r>
              <a:rPr lang="en-US" sz="1600" b="0">
                <a:solidFill>
                  <a:srgbClr val="000000"/>
                </a:solidFill>
                <a:latin typeface="Arial" charset="0"/>
              </a:rPr>
              <a:t>Store the address in MethodDesc</a:t>
            </a:r>
          </a:p>
        </p:txBody>
      </p:sp>
      <p:sp>
        <p:nvSpPr>
          <p:cNvPr id="63502" name="Straight Connector 63501"/>
          <p:cNvSpPr>
            <a:spLocks noChangeShapeType="1"/>
          </p:cNvSpPr>
          <p:nvPr/>
        </p:nvSpPr>
        <p:spPr bwMode="auto">
          <a:xfrm flipV="1">
            <a:off x="6858000" y="4783138"/>
            <a:ext cx="0" cy="822325"/>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3" name="Rectangle 63502"/>
          <p:cNvSpPr>
            <a:spLocks noChangeArrowheads="1"/>
          </p:cNvSpPr>
          <p:nvPr/>
        </p:nvSpPr>
        <p:spPr bwMode="auto">
          <a:xfrm>
            <a:off x="5334000" y="4097338"/>
            <a:ext cx="3016250" cy="685800"/>
          </a:xfrm>
          <a:prstGeom prst="rect">
            <a:avLst/>
          </a:prstGeom>
          <a:solidFill>
            <a:srgbClr val="FFFFFF"/>
          </a:solidFill>
          <a:ln w="9525" algn="ctr">
            <a:solidFill>
              <a:schemeClr val="tx1"/>
            </a:solidFill>
            <a:miter lim="800000"/>
            <a:headEnd/>
            <a:tailEnd/>
          </a:ln>
        </p:spPr>
        <p:txBody>
          <a:bodyPr wrap="none" anchor="ctr"/>
          <a:lstStyle/>
          <a:p>
            <a:r>
              <a:rPr lang="en-US">
                <a:solidFill>
                  <a:srgbClr val="008000"/>
                </a:solidFill>
                <a:latin typeface="Arial" charset="0"/>
              </a:rPr>
              <a:t>Execute the native code</a:t>
            </a:r>
          </a:p>
        </p:txBody>
      </p:sp>
      <p:sp>
        <p:nvSpPr>
          <p:cNvPr id="63504" name="TextBox 63503"/>
          <p:cNvSpPr txBox="1">
            <a:spLocks noChangeArrowheads="1"/>
          </p:cNvSpPr>
          <p:nvPr/>
        </p:nvSpPr>
        <p:spPr bwMode="auto">
          <a:xfrm>
            <a:off x="2878138" y="3136900"/>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r>
              <a:rPr lang="en-US" sz="1400" dirty="0">
                <a:solidFill>
                  <a:srgbClr val="000000"/>
                </a:solidFill>
                <a:latin typeface="Arial" charset="0"/>
              </a:rPr>
              <a:t>Yes</a:t>
            </a:r>
          </a:p>
        </p:txBody>
      </p:sp>
      <p:sp>
        <p:nvSpPr>
          <p:cNvPr id="63505" name="Straight Connector 63504"/>
          <p:cNvSpPr>
            <a:spLocks noChangeShapeType="1"/>
          </p:cNvSpPr>
          <p:nvPr/>
        </p:nvSpPr>
        <p:spPr bwMode="auto">
          <a:xfrm>
            <a:off x="3733800" y="2909888"/>
            <a:ext cx="1554163" cy="0"/>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6" name="Rectangle 63505"/>
          <p:cNvSpPr>
            <a:spLocks noChangeArrowheads="1"/>
          </p:cNvSpPr>
          <p:nvPr/>
        </p:nvSpPr>
        <p:spPr bwMode="auto">
          <a:xfrm>
            <a:off x="5273675" y="2635250"/>
            <a:ext cx="3032125" cy="717550"/>
          </a:xfrm>
          <a:prstGeom prst="rect">
            <a:avLst/>
          </a:prstGeom>
          <a:solidFill>
            <a:schemeClr val="accent5">
              <a:lumMod val="25000"/>
              <a:lumOff val="75000"/>
            </a:schemeClr>
          </a:solidFill>
          <a:ln w="9525" algn="ctr">
            <a:solidFill>
              <a:schemeClr val="tx1"/>
            </a:solidFill>
            <a:miter lim="800000"/>
            <a:headEnd/>
            <a:tailEnd/>
          </a:ln>
        </p:spPr>
        <p:txBody>
          <a:bodyPr anchor="ctr"/>
          <a:lstStyle/>
          <a:p>
            <a:r>
              <a:rPr lang="en-US" sz="1600" b="0">
                <a:solidFill>
                  <a:srgbClr val="000000"/>
                </a:solidFill>
                <a:latin typeface="Arial" charset="0"/>
              </a:rPr>
              <a:t>Retrieve address of native code from MethodDesc</a:t>
            </a:r>
          </a:p>
        </p:txBody>
      </p:sp>
      <p:sp>
        <p:nvSpPr>
          <p:cNvPr id="63508" name="TextBox 63507"/>
          <p:cNvSpPr txBox="1">
            <a:spLocks noChangeArrowheads="1"/>
          </p:cNvSpPr>
          <p:nvPr/>
        </p:nvSpPr>
        <p:spPr bwMode="auto">
          <a:xfrm>
            <a:off x="4267200" y="260826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r>
              <a:rPr lang="en-US" sz="1400" dirty="0">
                <a:solidFill>
                  <a:srgbClr val="000000"/>
                </a:solidFill>
                <a:latin typeface="Arial" charset="0"/>
              </a:rPr>
              <a:t>No</a:t>
            </a:r>
          </a:p>
        </p:txBody>
      </p:sp>
      <p:sp>
        <p:nvSpPr>
          <p:cNvPr id="63513" name="TextBox 63512"/>
          <p:cNvSpPr txBox="1">
            <a:spLocks noChangeArrowheads="1"/>
          </p:cNvSpPr>
          <p:nvPr/>
        </p:nvSpPr>
        <p:spPr bwMode="auto">
          <a:xfrm>
            <a:off x="5334000" y="4097338"/>
            <a:ext cx="3016250" cy="6858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endParaRPr lang="en-US" b="0">
              <a:latin typeface="Tahoma" charset="0"/>
            </a:endParaRPr>
          </a:p>
        </p:txBody>
      </p:sp>
      <p:sp>
        <p:nvSpPr>
          <p:cNvPr id="18454" name="Rectangle 24"/>
          <p:cNvSpPr>
            <a:spLocks noGrp="1" noChangeArrowheads="1"/>
          </p:cNvSpPr>
          <p:nvPr>
            <p:ph type="title"/>
          </p:nvPr>
        </p:nvSpPr>
        <p:spPr/>
        <p:txBody>
          <a:bodyPr/>
          <a:lstStyle/>
          <a:p>
            <a:r>
              <a:rPr lang="en-US" b="0" dirty="0" smtClean="0"/>
              <a:t>Managed Execution</a:t>
            </a:r>
          </a:p>
        </p:txBody>
      </p:sp>
      <p:sp>
        <p:nvSpPr>
          <p:cNvPr id="2" name="Content Placeholder 1"/>
          <p:cNvSpPr>
            <a:spLocks noGrp="1"/>
          </p:cNvSpPr>
          <p:nvPr>
            <p:ph idx="1"/>
          </p:nvPr>
        </p:nvSpPr>
        <p:spPr/>
        <p:txBody>
          <a:bodyPr/>
          <a:lstStyle/>
          <a:p>
            <a:r>
              <a:rPr lang="en-US" dirty="0"/>
              <a:t>JIT Compilation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fade">
                                      <p:cBhvr>
                                        <p:cTn id="7" dur="1000"/>
                                        <p:tgtEl>
                                          <p:spTgt spid="63490"/>
                                        </p:tgtEl>
                                      </p:cBhvr>
                                    </p:animEffect>
                                    <p:anim calcmode="lin" valueType="num">
                                      <p:cBhvr>
                                        <p:cTn id="8" dur="1000" fill="hold"/>
                                        <p:tgtEl>
                                          <p:spTgt spid="63490"/>
                                        </p:tgtEl>
                                        <p:attrNameLst>
                                          <p:attrName>ppt_x</p:attrName>
                                        </p:attrNameLst>
                                      </p:cBhvr>
                                      <p:tavLst>
                                        <p:tav tm="0">
                                          <p:val>
                                            <p:strVal val="#ppt_x"/>
                                          </p:val>
                                        </p:tav>
                                        <p:tav tm="100000">
                                          <p:val>
                                            <p:strVal val="#ppt_x"/>
                                          </p:val>
                                        </p:tav>
                                      </p:tavLst>
                                    </p:anim>
                                    <p:anim calcmode="lin" valueType="num">
                                      <p:cBhvr>
                                        <p:cTn id="9" dur="1000" fill="hold"/>
                                        <p:tgtEl>
                                          <p:spTgt spid="6349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3491"/>
                                        </p:tgtEl>
                                        <p:attrNameLst>
                                          <p:attrName>style.visibility</p:attrName>
                                        </p:attrNameLst>
                                      </p:cBhvr>
                                      <p:to>
                                        <p:strVal val="visible"/>
                                      </p:to>
                                    </p:set>
                                    <p:animEffect transition="in" filter="blinds(horizontal)">
                                      <p:cBhvr>
                                        <p:cTn id="14" dur="500"/>
                                        <p:tgtEl>
                                          <p:spTgt spid="6349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3492"/>
                                        </p:tgtEl>
                                        <p:attrNameLst>
                                          <p:attrName>style.visibility</p:attrName>
                                        </p:attrNameLst>
                                      </p:cBhvr>
                                      <p:to>
                                        <p:strVal val="visible"/>
                                      </p:to>
                                    </p:set>
                                    <p:animEffect transition="in" filter="fade">
                                      <p:cBhvr>
                                        <p:cTn id="17" dur="1000"/>
                                        <p:tgtEl>
                                          <p:spTgt spid="63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8" presetClass="entr" presetSubtype="0" accel="50000" fill="hold" grpId="0" nodeType="clickEffect">
                                  <p:stCondLst>
                                    <p:cond delay="0"/>
                                  </p:stCondLst>
                                  <p:childTnLst>
                                    <p:set>
                                      <p:cBhvr>
                                        <p:cTn id="21" dur="1" fill="hold">
                                          <p:stCondLst>
                                            <p:cond delay="0"/>
                                          </p:stCondLst>
                                        </p:cTn>
                                        <p:tgtEl>
                                          <p:spTgt spid="63504"/>
                                        </p:tgtEl>
                                        <p:attrNameLst>
                                          <p:attrName>style.visibility</p:attrName>
                                        </p:attrNameLst>
                                      </p:cBhvr>
                                      <p:to>
                                        <p:strVal val="visible"/>
                                      </p:to>
                                    </p:set>
                                    <p:set>
                                      <p:cBhvr>
                                        <p:cTn id="22" dur="455" fill="hold">
                                          <p:stCondLst>
                                            <p:cond delay="0"/>
                                          </p:stCondLst>
                                        </p:cTn>
                                        <p:tgtEl>
                                          <p:spTgt spid="63504"/>
                                        </p:tgtEl>
                                        <p:attrNameLst>
                                          <p:attrName>style.rotation</p:attrName>
                                        </p:attrNameLst>
                                      </p:cBhvr>
                                      <p:to>
                                        <p:strVal val="-45.0"/>
                                      </p:to>
                                    </p:set>
                                    <p:anim calcmode="lin" valueType="num">
                                      <p:cBhvr>
                                        <p:cTn id="23" dur="455" fill="hold">
                                          <p:stCondLst>
                                            <p:cond delay="455"/>
                                          </p:stCondLst>
                                        </p:cTn>
                                        <p:tgtEl>
                                          <p:spTgt spid="63504"/>
                                        </p:tgtEl>
                                        <p:attrNameLst>
                                          <p:attrName>style.rotation</p:attrName>
                                        </p:attrNameLst>
                                      </p:cBhvr>
                                      <p:tavLst>
                                        <p:tav tm="0">
                                          <p:val>
                                            <p:fltVal val="-45"/>
                                          </p:val>
                                        </p:tav>
                                        <p:tav tm="69900">
                                          <p:val>
                                            <p:fltVal val="45"/>
                                          </p:val>
                                        </p:tav>
                                        <p:tav tm="100000">
                                          <p:val>
                                            <p:fltVal val="0"/>
                                          </p:val>
                                        </p:tav>
                                      </p:tavLst>
                                    </p:anim>
                                    <p:anim calcmode="lin" valueType="num">
                                      <p:cBhvr>
                                        <p:cTn id="24" dur="455" fill="hold">
                                          <p:stCondLst>
                                            <p:cond delay="0"/>
                                          </p:stCondLst>
                                        </p:cTn>
                                        <p:tgtEl>
                                          <p:spTgt spid="63504"/>
                                        </p:tgtEl>
                                        <p:attrNameLst>
                                          <p:attrName>ppt_y</p:attrName>
                                        </p:attrNameLst>
                                      </p:cBhvr>
                                      <p:tavLst>
                                        <p:tav tm="0">
                                          <p:val>
                                            <p:strVal val="#ppt_y-1"/>
                                          </p:val>
                                        </p:tav>
                                        <p:tav tm="100000">
                                          <p:val>
                                            <p:strVal val="#ppt_y-(0.354*#ppt_w-0.172*#ppt_h)"/>
                                          </p:val>
                                        </p:tav>
                                      </p:tavLst>
                                    </p:anim>
                                    <p:anim calcmode="lin" valueType="num">
                                      <p:cBhvr>
                                        <p:cTn id="25" dur="156" decel="50000" autoRev="1" fill="hold">
                                          <p:stCondLst>
                                            <p:cond delay="455"/>
                                          </p:stCondLst>
                                        </p:cTn>
                                        <p:tgtEl>
                                          <p:spTgt spid="63504"/>
                                        </p:tgtEl>
                                        <p:attrNameLst>
                                          <p:attrName>ppt_y</p:attrName>
                                        </p:attrNameLst>
                                      </p:cBhvr>
                                      <p:tavLst>
                                        <p:tav tm="0">
                                          <p:val>
                                            <p:strVal val="#ppt_y-(0.354*#ppt_w-0.172*#ppt_h)"/>
                                          </p:val>
                                        </p:tav>
                                        <p:tav tm="100000">
                                          <p:val>
                                            <p:strVal val="#ppt_y-(0.354*#ppt_w-0.172*#ppt_h)-#ppt_h/2"/>
                                          </p:val>
                                        </p:tav>
                                      </p:tavLst>
                                    </p:anim>
                                    <p:anim calcmode="lin" valueType="num">
                                      <p:cBhvr>
                                        <p:cTn id="26" dur="136" fill="hold">
                                          <p:stCondLst>
                                            <p:cond delay="864"/>
                                          </p:stCondLst>
                                        </p:cTn>
                                        <p:tgtEl>
                                          <p:spTgt spid="63504"/>
                                        </p:tgtEl>
                                        <p:attrNameLst>
                                          <p:attrName>ppt_y</p:attrName>
                                        </p:attrNameLst>
                                      </p:cBhvr>
                                      <p:tavLst>
                                        <p:tav tm="0">
                                          <p:val>
                                            <p:strVal val="#ppt_y-(0.354*#ppt_w-0.172*#ppt_h)"/>
                                          </p:val>
                                        </p:tav>
                                        <p:tav tm="100000">
                                          <p:val>
                                            <p:strVal val="#ppt_y"/>
                                          </p:val>
                                        </p:tav>
                                      </p:tavLst>
                                    </p:anim>
                                  </p:childTnLst>
                                </p:cTn>
                              </p:par>
                              <p:par>
                                <p:cTn id="27" presetID="3" presetClass="entr" presetSubtype="10" fill="hold" grpId="0" nodeType="withEffect">
                                  <p:stCondLst>
                                    <p:cond delay="0"/>
                                  </p:stCondLst>
                                  <p:childTnLst>
                                    <p:set>
                                      <p:cBhvr>
                                        <p:cTn id="28" dur="1" fill="hold">
                                          <p:stCondLst>
                                            <p:cond delay="0"/>
                                          </p:stCondLst>
                                        </p:cTn>
                                        <p:tgtEl>
                                          <p:spTgt spid="63499"/>
                                        </p:tgtEl>
                                        <p:attrNameLst>
                                          <p:attrName>style.visibility</p:attrName>
                                        </p:attrNameLst>
                                      </p:cBhvr>
                                      <p:to>
                                        <p:strVal val="visible"/>
                                      </p:to>
                                    </p:set>
                                    <p:animEffect transition="in" filter="blinds(horizontal)">
                                      <p:cBhvr>
                                        <p:cTn id="29" dur="500"/>
                                        <p:tgtEl>
                                          <p:spTgt spid="63499"/>
                                        </p:tgtEl>
                                      </p:cBhvr>
                                    </p:animEffect>
                                  </p:childTnLst>
                                </p:cTn>
                              </p:par>
                            </p:childTnLst>
                          </p:cTn>
                        </p:par>
                        <p:par>
                          <p:cTn id="30" fill="hold" nodeType="afterGroup">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63493"/>
                                        </p:tgtEl>
                                        <p:attrNameLst>
                                          <p:attrName>style.visibility</p:attrName>
                                        </p:attrNameLst>
                                      </p:cBhvr>
                                      <p:to>
                                        <p:strVal val="visible"/>
                                      </p:to>
                                    </p:set>
                                    <p:animEffect transition="in" filter="fade">
                                      <p:cBhvr>
                                        <p:cTn id="33" dur="1000"/>
                                        <p:tgtEl>
                                          <p:spTgt spid="6349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3494"/>
                                        </p:tgtEl>
                                        <p:attrNameLst>
                                          <p:attrName>style.visibility</p:attrName>
                                        </p:attrNameLst>
                                      </p:cBhvr>
                                      <p:to>
                                        <p:strVal val="visible"/>
                                      </p:to>
                                    </p:set>
                                    <p:animEffect transition="in" filter="blinds(horizontal)">
                                      <p:cBhvr>
                                        <p:cTn id="38" dur="500"/>
                                        <p:tgtEl>
                                          <p:spTgt spid="6349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3496"/>
                                        </p:tgtEl>
                                        <p:attrNameLst>
                                          <p:attrName>style.visibility</p:attrName>
                                        </p:attrNameLst>
                                      </p:cBhvr>
                                      <p:to>
                                        <p:strVal val="visible"/>
                                      </p:to>
                                    </p:set>
                                    <p:animEffect transition="in" filter="fade">
                                      <p:cBhvr>
                                        <p:cTn id="41" dur="1000"/>
                                        <p:tgtEl>
                                          <p:spTgt spid="6349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3497"/>
                                        </p:tgtEl>
                                        <p:attrNameLst>
                                          <p:attrName>style.visibility</p:attrName>
                                        </p:attrNameLst>
                                      </p:cBhvr>
                                      <p:to>
                                        <p:strVal val="visible"/>
                                      </p:to>
                                    </p:set>
                                    <p:animEffect transition="in" filter="blinds(horizontal)">
                                      <p:cBhvr>
                                        <p:cTn id="46" dur="500"/>
                                        <p:tgtEl>
                                          <p:spTgt spid="63497"/>
                                        </p:tgtEl>
                                      </p:cBhvr>
                                    </p:animEffect>
                                  </p:childTnLst>
                                </p:cTn>
                              </p:par>
                              <p:par>
                                <p:cTn id="47" presetID="10" presetClass="entr" presetSubtype="0" fill="hold" nodeType="withEffect">
                                  <p:stCondLst>
                                    <p:cond delay="0"/>
                                  </p:stCondLst>
                                  <p:childTnLst>
                                    <p:set>
                                      <p:cBhvr>
                                        <p:cTn id="48" dur="1" fill="hold">
                                          <p:stCondLst>
                                            <p:cond delay="0"/>
                                          </p:stCondLst>
                                        </p:cTn>
                                        <p:tgtEl>
                                          <p:spTgt spid="63498"/>
                                        </p:tgtEl>
                                        <p:attrNameLst>
                                          <p:attrName>style.visibility</p:attrName>
                                        </p:attrNameLst>
                                      </p:cBhvr>
                                      <p:to>
                                        <p:strVal val="visible"/>
                                      </p:to>
                                    </p:set>
                                    <p:animEffect transition="in" filter="fade">
                                      <p:cBhvr>
                                        <p:cTn id="49" dur="1000"/>
                                        <p:tgtEl>
                                          <p:spTgt spid="63498"/>
                                        </p:tgtEl>
                                      </p:cBhvr>
                                    </p:animEffect>
                                  </p:childTnLst>
                                </p:cTn>
                              </p:par>
                            </p:childTnLst>
                          </p:cTn>
                        </p:par>
                        <p:par>
                          <p:cTn id="50" fill="hold" nodeType="afterGroup">
                            <p:stCondLst>
                              <p:cond delay="1000"/>
                            </p:stCondLst>
                            <p:childTnLst>
                              <p:par>
                                <p:cTn id="51" presetID="3" presetClass="entr" presetSubtype="10" fill="hold" grpId="0" nodeType="afterEffect">
                                  <p:stCondLst>
                                    <p:cond delay="500"/>
                                  </p:stCondLst>
                                  <p:childTnLst>
                                    <p:set>
                                      <p:cBhvr>
                                        <p:cTn id="52" dur="1" fill="hold">
                                          <p:stCondLst>
                                            <p:cond delay="0"/>
                                          </p:stCondLst>
                                        </p:cTn>
                                        <p:tgtEl>
                                          <p:spTgt spid="63500"/>
                                        </p:tgtEl>
                                        <p:attrNameLst>
                                          <p:attrName>style.visibility</p:attrName>
                                        </p:attrNameLst>
                                      </p:cBhvr>
                                      <p:to>
                                        <p:strVal val="visible"/>
                                      </p:to>
                                    </p:set>
                                    <p:animEffect transition="in" filter="blinds(horizontal)">
                                      <p:cBhvr>
                                        <p:cTn id="53" dur="500"/>
                                        <p:tgtEl>
                                          <p:spTgt spid="63500"/>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63501"/>
                                        </p:tgtEl>
                                        <p:attrNameLst>
                                          <p:attrName>style.visibility</p:attrName>
                                        </p:attrNameLst>
                                      </p:cBhvr>
                                      <p:to>
                                        <p:strVal val="visible"/>
                                      </p:to>
                                    </p:set>
                                    <p:animEffect transition="in" filter="fade">
                                      <p:cBhvr>
                                        <p:cTn id="56" dur="1000"/>
                                        <p:tgtEl>
                                          <p:spTgt spid="6350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3502"/>
                                        </p:tgtEl>
                                        <p:attrNameLst>
                                          <p:attrName>style.visibility</p:attrName>
                                        </p:attrNameLst>
                                      </p:cBhvr>
                                      <p:to>
                                        <p:strVal val="visible"/>
                                      </p:to>
                                    </p:set>
                                    <p:animEffect transition="in" filter="blinds(horizontal)">
                                      <p:cBhvr>
                                        <p:cTn id="61" dur="500"/>
                                        <p:tgtEl>
                                          <p:spTgt spid="63502"/>
                                        </p:tgtEl>
                                      </p:cBhvr>
                                    </p:animEffect>
                                  </p:childTnLst>
                                </p:cTn>
                              </p:par>
                              <p:par>
                                <p:cTn id="62" presetID="10" presetClass="entr" presetSubtype="0" fill="hold" nodeType="withEffect">
                                  <p:stCondLst>
                                    <p:cond delay="0"/>
                                  </p:stCondLst>
                                  <p:childTnLst>
                                    <p:set>
                                      <p:cBhvr>
                                        <p:cTn id="63" dur="1" fill="hold">
                                          <p:stCondLst>
                                            <p:cond delay="0"/>
                                          </p:stCondLst>
                                        </p:cTn>
                                        <p:tgtEl>
                                          <p:spTgt spid="63503"/>
                                        </p:tgtEl>
                                        <p:attrNameLst>
                                          <p:attrName>style.visibility</p:attrName>
                                        </p:attrNameLst>
                                      </p:cBhvr>
                                      <p:to>
                                        <p:strVal val="visible"/>
                                      </p:to>
                                    </p:set>
                                    <p:animEffect transition="in" filter="fade">
                                      <p:cBhvr>
                                        <p:cTn id="64" dur="1000"/>
                                        <p:tgtEl>
                                          <p:spTgt spid="63503"/>
                                        </p:tgtEl>
                                      </p:cBhvr>
                                    </p:animEffect>
                                  </p:childTnLst>
                                </p:cTn>
                              </p:par>
                              <p:par>
                                <p:cTn id="65" presetID="1" presetClass="entr" presetSubtype="0" fill="hold" grpId="2" nodeType="withEffect">
                                  <p:stCondLst>
                                    <p:cond delay="0"/>
                                  </p:stCondLst>
                                  <p:childTnLst>
                                    <p:set>
                                      <p:cBhvr>
                                        <p:cTn id="66" dur="1" fill="hold">
                                          <p:stCondLst>
                                            <p:cond delay="0"/>
                                          </p:stCondLst>
                                        </p:cTn>
                                        <p:tgtEl>
                                          <p:spTgt spid="63513"/>
                                        </p:tgtEl>
                                        <p:attrNameLst>
                                          <p:attrName>style.visibility</p:attrName>
                                        </p:attrNameLst>
                                      </p:cBhvr>
                                      <p:to>
                                        <p:strVal val="visible"/>
                                      </p:to>
                                    </p:set>
                                  </p:childTnLst>
                                </p:cTn>
                              </p:par>
                              <p:par>
                                <p:cTn id="67" presetID="35" presetClass="emph" presetSubtype="0" repeatCount="3000" fill="hold" grpId="0" nodeType="withEffect">
                                  <p:stCondLst>
                                    <p:cond delay="0"/>
                                  </p:stCondLst>
                                  <p:childTnLst>
                                    <p:anim calcmode="discrete" valueType="str">
                                      <p:cBhvr>
                                        <p:cTn id="68" dur="1000" fill="hold"/>
                                        <p:tgtEl>
                                          <p:spTgt spid="63513"/>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63513"/>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63503"/>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63514"/>
                                        </p:tgtEl>
                                        <p:attrNameLst>
                                          <p:attrName>style.visibility</p:attrName>
                                        </p:attrNameLst>
                                      </p:cBhvr>
                                      <p:to>
                                        <p:strVal val="visible"/>
                                      </p:to>
                                    </p:set>
                                  </p:childTnLst>
                                </p:cTn>
                              </p:par>
                              <p:par>
                                <p:cTn id="75" presetID="3" presetClass="entr" presetSubtype="10" fill="hold" grpId="0" nodeType="withEffect">
                                  <p:stCondLst>
                                    <p:cond delay="0"/>
                                  </p:stCondLst>
                                  <p:childTnLst>
                                    <p:set>
                                      <p:cBhvr>
                                        <p:cTn id="76" dur="1" fill="hold">
                                          <p:stCondLst>
                                            <p:cond delay="0"/>
                                          </p:stCondLst>
                                        </p:cTn>
                                        <p:tgtEl>
                                          <p:spTgt spid="63505"/>
                                        </p:tgtEl>
                                        <p:attrNameLst>
                                          <p:attrName>style.visibility</p:attrName>
                                        </p:attrNameLst>
                                      </p:cBhvr>
                                      <p:to>
                                        <p:strVal val="visible"/>
                                      </p:to>
                                    </p:set>
                                    <p:animEffect transition="in" filter="blinds(horizontal)">
                                      <p:cBhvr>
                                        <p:cTn id="77" dur="500"/>
                                        <p:tgtEl>
                                          <p:spTgt spid="63505"/>
                                        </p:tgtEl>
                                      </p:cBhvr>
                                    </p:animEffect>
                                  </p:childTnLst>
                                </p:cTn>
                              </p:par>
                              <p:par>
                                <p:cTn id="78" presetID="54" presetClass="entr" presetSubtype="0" accel="100000" fill="hold" grpId="0" nodeType="withEffect">
                                  <p:stCondLst>
                                    <p:cond delay="0"/>
                                  </p:stCondLst>
                                  <p:childTnLst>
                                    <p:set>
                                      <p:cBhvr>
                                        <p:cTn id="79" dur="1" fill="hold">
                                          <p:stCondLst>
                                            <p:cond delay="0"/>
                                          </p:stCondLst>
                                        </p:cTn>
                                        <p:tgtEl>
                                          <p:spTgt spid="63508"/>
                                        </p:tgtEl>
                                        <p:attrNameLst>
                                          <p:attrName>style.visibility</p:attrName>
                                        </p:attrNameLst>
                                      </p:cBhvr>
                                      <p:to>
                                        <p:strVal val="visible"/>
                                      </p:to>
                                    </p:set>
                                    <p:anim calcmode="lin" valueType="num">
                                      <p:cBhvr>
                                        <p:cTn id="80" dur="500" fill="hold"/>
                                        <p:tgtEl>
                                          <p:spTgt spid="63508"/>
                                        </p:tgtEl>
                                        <p:attrNameLst>
                                          <p:attrName>ppt_w</p:attrName>
                                        </p:attrNameLst>
                                      </p:cBhvr>
                                      <p:tavLst>
                                        <p:tav tm="0">
                                          <p:val>
                                            <p:strVal val="#ppt_w*0.05"/>
                                          </p:val>
                                        </p:tav>
                                        <p:tav tm="100000">
                                          <p:val>
                                            <p:strVal val="#ppt_w"/>
                                          </p:val>
                                        </p:tav>
                                      </p:tavLst>
                                    </p:anim>
                                    <p:anim calcmode="lin" valueType="num">
                                      <p:cBhvr>
                                        <p:cTn id="81" dur="500" fill="hold"/>
                                        <p:tgtEl>
                                          <p:spTgt spid="63508"/>
                                        </p:tgtEl>
                                        <p:attrNameLst>
                                          <p:attrName>ppt_h</p:attrName>
                                        </p:attrNameLst>
                                      </p:cBhvr>
                                      <p:tavLst>
                                        <p:tav tm="0">
                                          <p:val>
                                            <p:strVal val="#ppt_h"/>
                                          </p:val>
                                        </p:tav>
                                        <p:tav tm="100000">
                                          <p:val>
                                            <p:strVal val="#ppt_h"/>
                                          </p:val>
                                        </p:tav>
                                      </p:tavLst>
                                    </p:anim>
                                    <p:anim calcmode="lin" valueType="num">
                                      <p:cBhvr>
                                        <p:cTn id="82" dur="500" fill="hold"/>
                                        <p:tgtEl>
                                          <p:spTgt spid="63508"/>
                                        </p:tgtEl>
                                        <p:attrNameLst>
                                          <p:attrName>ppt_x</p:attrName>
                                        </p:attrNameLst>
                                      </p:cBhvr>
                                      <p:tavLst>
                                        <p:tav tm="0">
                                          <p:val>
                                            <p:strVal val="#ppt_x-.2"/>
                                          </p:val>
                                        </p:tav>
                                        <p:tav tm="100000">
                                          <p:val>
                                            <p:strVal val="#ppt_x"/>
                                          </p:val>
                                        </p:tav>
                                      </p:tavLst>
                                    </p:anim>
                                    <p:anim calcmode="lin" valueType="num">
                                      <p:cBhvr>
                                        <p:cTn id="83" dur="500" fill="hold"/>
                                        <p:tgtEl>
                                          <p:spTgt spid="63508"/>
                                        </p:tgtEl>
                                        <p:attrNameLst>
                                          <p:attrName>ppt_y</p:attrName>
                                        </p:attrNameLst>
                                      </p:cBhvr>
                                      <p:tavLst>
                                        <p:tav tm="0">
                                          <p:val>
                                            <p:strVal val="#ppt_y"/>
                                          </p:val>
                                        </p:tav>
                                        <p:tav tm="100000">
                                          <p:val>
                                            <p:strVal val="#ppt_y"/>
                                          </p:val>
                                        </p:tav>
                                      </p:tavLst>
                                    </p:anim>
                                    <p:animEffect transition="in" filter="fade">
                                      <p:cBhvr>
                                        <p:cTn id="84" dur="500"/>
                                        <p:tgtEl>
                                          <p:spTgt spid="6350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3506"/>
                                        </p:tgtEl>
                                        <p:attrNameLst>
                                          <p:attrName>style.visibility</p:attrName>
                                        </p:attrNameLst>
                                      </p:cBhvr>
                                      <p:to>
                                        <p:strVal val="visible"/>
                                      </p:to>
                                    </p:set>
                                    <p:animEffect transition="in" filter="fade">
                                      <p:cBhvr>
                                        <p:cTn id="89" dur="1000"/>
                                        <p:tgtEl>
                                          <p:spTgt spid="6350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63509"/>
                                        </p:tgtEl>
                                        <p:attrNameLst>
                                          <p:attrName>style.visibility</p:attrName>
                                        </p:attrNameLst>
                                      </p:cBhvr>
                                      <p:to>
                                        <p:strVal val="visible"/>
                                      </p:to>
                                    </p:set>
                                    <p:animEffect transition="in" filter="blinds(horizontal)">
                                      <p:cBhvr>
                                        <p:cTn id="94" dur="500"/>
                                        <p:tgtEl>
                                          <p:spTgt spid="63509"/>
                                        </p:tgtEl>
                                      </p:cBhvr>
                                    </p:animEffect>
                                  </p:childTnLst>
                                </p:cTn>
                              </p:par>
                              <p:par>
                                <p:cTn id="95" presetID="1" presetClass="exit" presetSubtype="0" fill="hold" grpId="1" nodeType="withEffect">
                                  <p:stCondLst>
                                    <p:cond delay="0"/>
                                  </p:stCondLst>
                                  <p:childTnLst>
                                    <p:set>
                                      <p:cBhvr>
                                        <p:cTn id="96" dur="1" fill="hold">
                                          <p:stCondLst>
                                            <p:cond delay="0"/>
                                          </p:stCondLst>
                                        </p:cTn>
                                        <p:tgtEl>
                                          <p:spTgt spid="63514"/>
                                        </p:tgtEl>
                                        <p:attrNameLst>
                                          <p:attrName>style.visibility</p:attrName>
                                        </p:attrNameLst>
                                      </p:cBhvr>
                                      <p:to>
                                        <p:strVal val="hidden"/>
                                      </p:to>
                                    </p:set>
                                  </p:childTnLst>
                                </p:cTn>
                              </p:par>
                              <p:par>
                                <p:cTn id="97" presetID="10" presetClass="entr" presetSubtype="0" fill="hold" grpId="1" nodeType="withEffect">
                                  <p:stCondLst>
                                    <p:cond delay="0"/>
                                  </p:stCondLst>
                                  <p:childTnLst>
                                    <p:set>
                                      <p:cBhvr>
                                        <p:cTn id="98" dur="1" fill="hold">
                                          <p:stCondLst>
                                            <p:cond delay="0"/>
                                          </p:stCondLst>
                                        </p:cTn>
                                        <p:tgtEl>
                                          <p:spTgt spid="63503"/>
                                        </p:tgtEl>
                                        <p:attrNameLst>
                                          <p:attrName>style.visibility</p:attrName>
                                        </p:attrNameLst>
                                      </p:cBhvr>
                                      <p:to>
                                        <p:strVal val="visible"/>
                                      </p:to>
                                    </p:set>
                                    <p:animEffect transition="in" filter="fade">
                                      <p:cBhvr>
                                        <p:cTn id="99" dur="500"/>
                                        <p:tgtEl>
                                          <p:spTgt spid="63503"/>
                                        </p:tgtEl>
                                      </p:cBhvr>
                                    </p:animEffect>
                                  </p:childTnLst>
                                </p:cTn>
                              </p:par>
                              <p:par>
                                <p:cTn id="100" presetID="35" presetClass="emph" presetSubtype="0" repeatCount="3000" fill="hold" grpId="1" nodeType="withEffect">
                                  <p:stCondLst>
                                    <p:cond delay="0"/>
                                  </p:stCondLst>
                                  <p:childTnLst>
                                    <p:anim calcmode="discrete" valueType="str">
                                      <p:cBhvr>
                                        <p:cTn id="101" dur="1000" fill="hold"/>
                                        <p:tgtEl>
                                          <p:spTgt spid="635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9" grpId="0" animBg="1"/>
      <p:bldP spid="63514" grpId="0" animBg="1"/>
      <p:bldP spid="63514" grpId="1" animBg="1"/>
      <p:bldP spid="63490" grpId="0" animBg="1"/>
      <p:bldP spid="63491" grpId="0" animBg="1"/>
      <p:bldP spid="63492" grpId="0" animBg="1"/>
      <p:bldP spid="63493" grpId="0" animBg="1"/>
      <p:bldP spid="63494" grpId="0" animBg="1"/>
      <p:bldP spid="63496" grpId="0" animBg="1"/>
      <p:bldP spid="63497" grpId="0" animBg="1"/>
      <p:bldP spid="63499" grpId="0" animBg="1"/>
      <p:bldP spid="63500" grpId="0" animBg="1"/>
      <p:bldP spid="63501" grpId="0" animBg="1"/>
      <p:bldP spid="63502" grpId="0" animBg="1"/>
      <p:bldP spid="63503" grpId="0" animBg="1"/>
      <p:bldP spid="63503" grpId="1" animBg="1"/>
      <p:bldP spid="63504" grpId="0"/>
      <p:bldP spid="63505" grpId="0" animBg="1"/>
      <p:bldP spid="63506" grpId="0" animBg="1"/>
      <p:bldP spid="63508" grpId="0"/>
      <p:bldP spid="63513" grpId="0" animBg="1" autoUpdateAnimBg="0"/>
      <p:bldP spid="63513" grpId="1" animBg="1"/>
      <p:bldP spid="63513"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eaLnBrk="1" hangingPunct="1">
              <a:defRPr/>
            </a:pPr>
            <a:r>
              <a:rPr lang="en-US" dirty="0" err="1" smtClean="0"/>
              <a:t>MethodDescriptor</a:t>
            </a:r>
            <a:endParaRPr lang="en-US" dirty="0" smtClean="0"/>
          </a:p>
        </p:txBody>
      </p:sp>
      <p:sp>
        <p:nvSpPr>
          <p:cNvPr id="2" name="Text Placeholder 1"/>
          <p:cNvSpPr>
            <a:spLocks noGrp="1"/>
          </p:cNvSpPr>
          <p:nvPr>
            <p:ph type="body" sz="quarter" idx="13"/>
          </p:nvPr>
        </p:nvSpPr>
        <p:spPr>
          <a:xfrm>
            <a:off x="1066800" y="1087620"/>
            <a:ext cx="7781040" cy="4530360"/>
          </a:xfrm>
        </p:spPr>
        <p:txBody>
          <a:bodyPr/>
          <a:lstStyle/>
          <a:p>
            <a:pPr>
              <a:lnSpc>
                <a:spcPct val="80000"/>
              </a:lnSpc>
              <a:spcBef>
                <a:spcPct val="0"/>
              </a:spcBef>
              <a:spcAft>
                <a:spcPts val="800"/>
              </a:spcAft>
            </a:pPr>
            <a:r>
              <a:rPr lang="en-US" sz="2000" dirty="0"/>
              <a:t>C</a:t>
            </a:r>
            <a:r>
              <a:rPr lang="en-US" sz="2000" dirty="0" smtClean="0"/>
              <a:t>ontains implementation </a:t>
            </a:r>
            <a:r>
              <a:rPr lang="en-US" sz="2000" dirty="0"/>
              <a:t>of a managed method</a:t>
            </a:r>
          </a:p>
          <a:p>
            <a:pPr>
              <a:lnSpc>
                <a:spcPct val="80000"/>
              </a:lnSpc>
              <a:spcBef>
                <a:spcPct val="0"/>
              </a:spcBef>
              <a:spcAft>
                <a:spcPts val="800"/>
              </a:spcAft>
            </a:pPr>
            <a:r>
              <a:rPr lang="en-US" sz="2000" dirty="0"/>
              <a:t>G</a:t>
            </a:r>
            <a:r>
              <a:rPr lang="en-US" sz="2000" dirty="0" smtClean="0"/>
              <a:t>enerated </a:t>
            </a:r>
            <a:r>
              <a:rPr lang="en-US" sz="2000" dirty="0"/>
              <a:t>as part of the class loading procedure</a:t>
            </a:r>
          </a:p>
          <a:p>
            <a:pPr>
              <a:lnSpc>
                <a:spcPct val="80000"/>
              </a:lnSpc>
              <a:spcBef>
                <a:spcPct val="0"/>
              </a:spcBef>
              <a:spcAft>
                <a:spcPts val="800"/>
              </a:spcAft>
            </a:pPr>
            <a:r>
              <a:rPr lang="en-US" sz="2000" dirty="0" smtClean="0"/>
              <a:t>Initially points </a:t>
            </a:r>
            <a:r>
              <a:rPr lang="en-US" sz="2000" dirty="0"/>
              <a:t>to IL Code</a:t>
            </a:r>
          </a:p>
          <a:p>
            <a:pPr>
              <a:lnSpc>
                <a:spcPct val="80000"/>
              </a:lnSpc>
              <a:spcBef>
                <a:spcPct val="0"/>
              </a:spcBef>
              <a:spcAft>
                <a:spcPts val="800"/>
              </a:spcAft>
            </a:pPr>
            <a:r>
              <a:rPr lang="en-US" sz="2000" dirty="0"/>
              <a:t>C</a:t>
            </a:r>
            <a:r>
              <a:rPr lang="en-US" sz="2000" dirty="0" smtClean="0"/>
              <a:t>an </a:t>
            </a:r>
            <a:r>
              <a:rPr lang="en-US" sz="2000" dirty="0"/>
              <a:t>be determined during </a:t>
            </a:r>
            <a:r>
              <a:rPr lang="en-US" sz="2000" dirty="0" smtClean="0"/>
              <a:t>debugging</a:t>
            </a:r>
            <a:endParaRPr lang="en-US" sz="2000" dirty="0"/>
          </a:p>
          <a:p>
            <a:pPr lvl="1">
              <a:lnSpc>
                <a:spcPct val="80000"/>
              </a:lnSpc>
              <a:spcBef>
                <a:spcPct val="0"/>
              </a:spcBef>
              <a:spcAft>
                <a:spcPts val="800"/>
              </a:spcAft>
            </a:pPr>
            <a:r>
              <a:rPr lang="en-US" b="1" dirty="0" smtClean="0"/>
              <a:t>!</a:t>
            </a:r>
            <a:r>
              <a:rPr lang="en-US" b="1" dirty="0" err="1" smtClean="0"/>
              <a:t>SOS.DumpMD</a:t>
            </a:r>
            <a:r>
              <a:rPr lang="en-US" dirty="0" smtClean="0"/>
              <a:t> </a:t>
            </a:r>
            <a:r>
              <a:rPr lang="en-US" dirty="0"/>
              <a:t>&lt;</a:t>
            </a:r>
            <a:r>
              <a:rPr lang="en-US" dirty="0" err="1"/>
              <a:t>MethodDesc</a:t>
            </a:r>
            <a:r>
              <a:rPr lang="en-US" dirty="0"/>
              <a:t> address&gt;</a:t>
            </a:r>
          </a:p>
          <a:p>
            <a:pPr>
              <a:lnSpc>
                <a:spcPct val="80000"/>
              </a:lnSpc>
              <a:spcBef>
                <a:spcPct val="0"/>
              </a:spcBef>
              <a:spcAft>
                <a:spcPts val="800"/>
              </a:spcAft>
            </a:pPr>
            <a:endParaRPr lang="en-US" dirty="0"/>
          </a:p>
          <a:p>
            <a:pPr>
              <a:lnSpc>
                <a:spcPct val="80000"/>
              </a:lnSpc>
            </a:pPr>
            <a:endParaRPr lang="en-US" dirty="0"/>
          </a:p>
          <a:p>
            <a:endParaRPr lang="en-US" dirty="0"/>
          </a:p>
        </p:txBody>
      </p:sp>
      <p:sp>
        <p:nvSpPr>
          <p:cNvPr id="5" name="Rechteck 4"/>
          <p:cNvSpPr/>
          <p:nvPr/>
        </p:nvSpPr>
        <p:spPr>
          <a:xfrm>
            <a:off x="1066800" y="3157579"/>
            <a:ext cx="7543800" cy="2431435"/>
          </a:xfrm>
          <a:prstGeom prst="rect">
            <a:avLst/>
          </a:prstGeom>
          <a:solidFill>
            <a:schemeClr val="bg1"/>
          </a:solidFill>
          <a:ln>
            <a:solidFill>
              <a:schemeClr val="accent6">
                <a:lumMod val="75000"/>
              </a:schemeClr>
            </a:solidFill>
          </a:ln>
        </p:spPr>
        <p:txBody>
          <a:bodyPr wrap="square">
            <a:spAutoFit/>
          </a:bodyPr>
          <a:lstStyle/>
          <a:p>
            <a:pPr algn="l"/>
            <a:r>
              <a:rPr lang="en-US" sz="1800" b="0" dirty="0" smtClean="0">
                <a:solidFill>
                  <a:srgbClr val="000000"/>
                </a:solidFill>
                <a:latin typeface="+mn-lt"/>
              </a:rPr>
              <a:t>0:004&gt; </a:t>
            </a:r>
            <a:r>
              <a:rPr lang="en-US" sz="1800" dirty="0" smtClean="0">
                <a:solidFill>
                  <a:srgbClr val="000000"/>
                </a:solidFill>
                <a:latin typeface="+mn-lt"/>
              </a:rPr>
              <a:t>!</a:t>
            </a:r>
            <a:r>
              <a:rPr lang="en-US" sz="1800" dirty="0" err="1" smtClean="0">
                <a:solidFill>
                  <a:srgbClr val="000000"/>
                </a:solidFill>
                <a:latin typeface="+mn-lt"/>
              </a:rPr>
              <a:t>dumpmd</a:t>
            </a:r>
            <a:r>
              <a:rPr lang="en-US" sz="1800" dirty="0" smtClean="0">
                <a:solidFill>
                  <a:srgbClr val="000000"/>
                </a:solidFill>
                <a:latin typeface="+mn-lt"/>
              </a:rPr>
              <a:t> 009969a8</a:t>
            </a:r>
          </a:p>
          <a:p>
            <a:pPr algn="l"/>
            <a:r>
              <a:rPr lang="en-US" sz="1600" b="0" dirty="0" smtClean="0">
                <a:solidFill>
                  <a:srgbClr val="000000"/>
                </a:solidFill>
                <a:latin typeface="+mn-lt"/>
              </a:rPr>
              <a:t>Method Name: </a:t>
            </a:r>
            <a:r>
              <a:rPr lang="en-US" sz="1600" b="0" dirty="0" err="1" smtClean="0">
                <a:solidFill>
                  <a:srgbClr val="000000"/>
                </a:solidFill>
                <a:latin typeface="+mn-lt"/>
              </a:rPr>
              <a:t>MyApp.MainForm.menu_Click</a:t>
            </a:r>
            <a:r>
              <a:rPr lang="en-US" sz="1600" b="0" dirty="0" smtClean="0">
                <a:solidFill>
                  <a:srgbClr val="000000"/>
                </a:solidFill>
                <a:latin typeface="+mn-lt"/>
              </a:rPr>
              <a:t>(</a:t>
            </a:r>
            <a:r>
              <a:rPr lang="en-US" sz="1600" b="0" dirty="0" err="1" smtClean="0">
                <a:solidFill>
                  <a:srgbClr val="000000"/>
                </a:solidFill>
                <a:latin typeface="+mn-lt"/>
              </a:rPr>
              <a:t>System.Object</a:t>
            </a:r>
            <a:r>
              <a:rPr lang="en-US" sz="1600" b="0" dirty="0" smtClean="0">
                <a:solidFill>
                  <a:srgbClr val="000000"/>
                </a:solidFill>
                <a:latin typeface="+mn-lt"/>
              </a:rPr>
              <a:t>, </a:t>
            </a:r>
            <a:r>
              <a:rPr lang="en-US" sz="1600" b="0" dirty="0" err="1" smtClean="0">
                <a:solidFill>
                  <a:srgbClr val="000000"/>
                </a:solidFill>
                <a:latin typeface="+mn-lt"/>
              </a:rPr>
              <a:t>System.EventArgs</a:t>
            </a:r>
            <a:r>
              <a:rPr lang="en-US" sz="1600" b="0" dirty="0" smtClean="0">
                <a:solidFill>
                  <a:srgbClr val="000000"/>
                </a:solidFill>
                <a:latin typeface="+mn-lt"/>
              </a:rPr>
              <a:t>)</a:t>
            </a:r>
          </a:p>
          <a:p>
            <a:pPr algn="l"/>
            <a:r>
              <a:rPr lang="en-US" sz="1600" b="0" dirty="0" smtClean="0">
                <a:solidFill>
                  <a:srgbClr val="000000"/>
                </a:solidFill>
                <a:latin typeface="+mn-lt"/>
              </a:rPr>
              <a:t>Class: 00cd5c0c</a:t>
            </a:r>
          </a:p>
          <a:p>
            <a:pPr algn="l"/>
            <a:r>
              <a:rPr lang="en-US" sz="1600" b="0" dirty="0" err="1" smtClean="0">
                <a:solidFill>
                  <a:srgbClr val="000000"/>
                </a:solidFill>
                <a:latin typeface="+mn-lt"/>
              </a:rPr>
              <a:t>MethodTable</a:t>
            </a:r>
            <a:r>
              <a:rPr lang="en-US" sz="1600" b="0" dirty="0" smtClean="0">
                <a:solidFill>
                  <a:srgbClr val="000000"/>
                </a:solidFill>
                <a:latin typeface="+mn-lt"/>
              </a:rPr>
              <a:t>: 00996ad4</a:t>
            </a:r>
          </a:p>
          <a:p>
            <a:pPr algn="l"/>
            <a:r>
              <a:rPr lang="en-US" sz="1600" b="0" dirty="0" err="1" smtClean="0">
                <a:solidFill>
                  <a:srgbClr val="000000"/>
                </a:solidFill>
                <a:latin typeface="+mn-lt"/>
              </a:rPr>
              <a:t>mdToken</a:t>
            </a:r>
            <a:r>
              <a:rPr lang="en-US" sz="1600" b="0" dirty="0" smtClean="0">
                <a:solidFill>
                  <a:srgbClr val="000000"/>
                </a:solidFill>
                <a:latin typeface="+mn-lt"/>
              </a:rPr>
              <a:t>: 0600028d</a:t>
            </a:r>
          </a:p>
          <a:p>
            <a:pPr algn="l"/>
            <a:r>
              <a:rPr lang="en-US" sz="1600" b="0" dirty="0" smtClean="0">
                <a:solidFill>
                  <a:srgbClr val="000000"/>
                </a:solidFill>
                <a:latin typeface="+mn-lt"/>
              </a:rPr>
              <a:t>Module: 00992c3c</a:t>
            </a:r>
          </a:p>
          <a:p>
            <a:pPr algn="l"/>
            <a:r>
              <a:rPr lang="en-US" sz="1800" dirty="0" err="1" smtClean="0">
                <a:solidFill>
                  <a:srgbClr val="C00000"/>
                </a:solidFill>
                <a:latin typeface="+mn-lt"/>
              </a:rPr>
              <a:t>IsJitted</a:t>
            </a:r>
            <a:r>
              <a:rPr lang="en-US" sz="1800" dirty="0" smtClean="0">
                <a:solidFill>
                  <a:srgbClr val="C00000"/>
                </a:solidFill>
                <a:latin typeface="+mn-lt"/>
              </a:rPr>
              <a:t>: no</a:t>
            </a:r>
          </a:p>
          <a:p>
            <a:pPr algn="l"/>
            <a:r>
              <a:rPr lang="en-US" dirty="0" err="1">
                <a:solidFill>
                  <a:srgbClr val="C00000"/>
                </a:solidFill>
                <a:latin typeface="+mn-lt"/>
              </a:rPr>
              <a:t>CodeAddr</a:t>
            </a:r>
            <a:r>
              <a:rPr lang="en-US" dirty="0">
                <a:solidFill>
                  <a:srgbClr val="C00000"/>
                </a:solidFill>
                <a:latin typeface="+mn-lt"/>
              </a:rPr>
              <a:t>: </a:t>
            </a:r>
            <a:r>
              <a:rPr lang="en-US" sz="1800" dirty="0" err="1" smtClean="0">
                <a:solidFill>
                  <a:srgbClr val="C00000"/>
                </a:solidFill>
                <a:latin typeface="+mn-lt"/>
              </a:rPr>
              <a:t>ffffffff</a:t>
            </a:r>
            <a:endParaRPr lang="en-US" sz="1800" dirty="0" smtClean="0">
              <a:solidFill>
                <a:srgbClr val="C00000"/>
              </a:solidFill>
              <a:latin typeface="+mn-lt"/>
            </a:endParaRPr>
          </a:p>
          <a:p>
            <a:pPr algn="l"/>
            <a:r>
              <a:rPr lang="en-US" sz="1600" b="0" dirty="0">
                <a:solidFill>
                  <a:srgbClr val="000000"/>
                </a:solidFill>
                <a:latin typeface="+mn-lt"/>
              </a:rPr>
              <a:t>Transparency: </a:t>
            </a:r>
            <a:r>
              <a:rPr lang="en-US" sz="1600" b="0" dirty="0" smtClean="0">
                <a:solidFill>
                  <a:srgbClr val="000000"/>
                </a:solidFill>
                <a:latin typeface="+mn-lt"/>
              </a:rPr>
              <a:t>Critical</a:t>
            </a:r>
            <a:endParaRPr lang="en-US" sz="1600" b="0" dirty="0">
              <a:solidFill>
                <a:srgbClr val="000000"/>
              </a:solidFill>
              <a:latin typeface="+mn-lt"/>
            </a:endParaRPr>
          </a:p>
        </p:txBody>
      </p:sp>
    </p:spTree>
    <p:extLst>
      <p:ext uri="{BB962C8B-B14F-4D97-AF65-F5344CB8AC3E}">
        <p14:creationId xmlns:p14="http://schemas.microsoft.com/office/powerpoint/2010/main" val="310064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1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2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themeOverride>
</file>

<file path=ppt/theme/themeOverride2.xml><?xml version="1.0" encoding="utf-8"?>
<a:themeOverride xmlns:a="http://schemas.openxmlformats.org/drawingml/2006/main">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themeOverride>
</file>

<file path=ppt/theme/themeOverride3.xml><?xml version="1.0" encoding="utf-8"?>
<a:themeOverride xmlns:a="http://schemas.openxmlformats.org/drawingml/2006/main">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themeOverride>
</file>

<file path=ppt/theme/themeOverride4.xml><?xml version="1.0" encoding="utf-8"?>
<a:themeOverride xmlns:a="http://schemas.openxmlformats.org/drawingml/2006/main">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themeOverride>
</file>

<file path=ppt/theme/themeOverride5.xml><?xml version="1.0" encoding="utf-8"?>
<a:themeOverride xmlns:a="http://schemas.openxmlformats.org/drawingml/2006/main">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A057DE04E3604BAF0D9667EA580D21" ma:contentTypeVersion="0" ma:contentTypeDescription="Create a new document." ma:contentTypeScope="" ma:versionID="81da5ccc7c39bab8671b919d5b7fbd8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40CA11-13A4-4B09-AE45-3B3761ED50D3}">
  <ds:schemaRefs>
    <ds:schemaRef ds:uri="http://schemas.microsoft.com/sharepoint/v3/contenttype/forms"/>
  </ds:schemaRefs>
</ds:datastoreItem>
</file>

<file path=customXml/itemProps2.xml><?xml version="1.0" encoding="utf-8"?>
<ds:datastoreItem xmlns:ds="http://schemas.openxmlformats.org/officeDocument/2006/customXml" ds:itemID="{ACD4BBA6-406B-41C3-9A8F-C9D3183D53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F19057C-DCC1-4D07-98CB-3F8E2165114A}">
  <ds:schemaRefs>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2926</TotalTime>
  <Words>1879</Words>
  <Application>Microsoft Office PowerPoint</Application>
  <PresentationFormat>On-screen Show (4:3)</PresentationFormat>
  <Paragraphs>250</Paragraphs>
  <Slides>20</Slides>
  <Notes>15</Notes>
  <HiddenSlides>2</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29" baseType="lpstr">
      <vt:lpstr>Arial</vt:lpstr>
      <vt:lpstr>Arial Narrow</vt:lpstr>
      <vt:lpstr>Consolas</vt:lpstr>
      <vt:lpstr>Lucida Grande</vt:lpstr>
      <vt:lpstr>Tahoma</vt:lpstr>
      <vt:lpstr>Office Theme</vt:lpstr>
      <vt:lpstr>1_Office Theme</vt:lpstr>
      <vt:lpstr>2_Office Theme</vt:lpstr>
      <vt:lpstr>Visio</vt:lpstr>
      <vt:lpstr>JIT Compilation</vt:lpstr>
      <vt:lpstr>Module Overview</vt:lpstr>
      <vt:lpstr>Running Code  </vt:lpstr>
      <vt:lpstr>Native compile vs Managed compile</vt:lpstr>
      <vt:lpstr>Native compile vs Managed compile</vt:lpstr>
      <vt:lpstr>Managed Execution Phases</vt:lpstr>
      <vt:lpstr>JIT Compilation</vt:lpstr>
      <vt:lpstr>Managed Execution</vt:lpstr>
      <vt:lpstr>MethodDescriptor</vt:lpstr>
      <vt:lpstr>Managed Execution</vt:lpstr>
      <vt:lpstr>Demo: JIT Compilation</vt:lpstr>
      <vt:lpstr>JIT Performance Counters - % Time in Jit</vt:lpstr>
      <vt:lpstr>.NET Decompilation</vt:lpstr>
      <vt:lpstr>PreJit / NGEN</vt:lpstr>
      <vt:lpstr>NGEN 4.0</vt:lpstr>
      <vt:lpstr>NGEN 4.0</vt:lpstr>
      <vt:lpstr>NGEN 4.0</vt:lpstr>
      <vt:lpstr>.NGEN 4.0</vt:lpstr>
      <vt:lpstr>When to use Ngen?</vt:lpstr>
      <vt:lpstr>Reference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CLR Fundamentals</dc:title>
  <dc:creator>Brad</dc:creator>
  <cp:lastModifiedBy>Rahul Marathe</cp:lastModifiedBy>
  <cp:revision>318</cp:revision>
  <dcterms:created xsi:type="dcterms:W3CDTF">2005-10-18T21:38:15Z</dcterms:created>
  <dcterms:modified xsi:type="dcterms:W3CDTF">2016-01-12T04:07:34Z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y fmtid="{D5CDD505-2E9C-101B-9397-08002B2CF9AE}" pid="5" name="ContentTypeId">
    <vt:lpwstr>0x0101008BA057DE04E3604BAF0D9667EA580D21</vt:lpwstr>
  </property>
</Properties>
</file>