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4"/>
    <p:sldMasterId id="2147483824" r:id="rId5"/>
    <p:sldMasterId id="2147483832" r:id="rId6"/>
  </p:sldMasterIdLst>
  <p:notesMasterIdLst>
    <p:notesMasterId r:id="rId32"/>
  </p:notesMasterIdLst>
  <p:sldIdLst>
    <p:sldId id="284" r:id="rId7"/>
    <p:sldId id="285" r:id="rId8"/>
    <p:sldId id="296" r:id="rId9"/>
    <p:sldId id="319" r:id="rId10"/>
    <p:sldId id="328" r:id="rId11"/>
    <p:sldId id="273" r:id="rId12"/>
    <p:sldId id="320" r:id="rId13"/>
    <p:sldId id="304" r:id="rId14"/>
    <p:sldId id="271" r:id="rId15"/>
    <p:sldId id="293" r:id="rId16"/>
    <p:sldId id="306" r:id="rId17"/>
    <p:sldId id="308" r:id="rId18"/>
    <p:sldId id="307" r:id="rId19"/>
    <p:sldId id="331" r:id="rId20"/>
    <p:sldId id="329" r:id="rId21"/>
    <p:sldId id="332" r:id="rId22"/>
    <p:sldId id="327" r:id="rId23"/>
    <p:sldId id="288" r:id="rId24"/>
    <p:sldId id="289" r:id="rId25"/>
    <p:sldId id="324" r:id="rId26"/>
    <p:sldId id="323" r:id="rId27"/>
    <p:sldId id="322" r:id="rId28"/>
    <p:sldId id="280" r:id="rId29"/>
    <p:sldId id="318" r:id="rId30"/>
    <p:sldId id="317" r:id="rId3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25353"/>
    <a:srgbClr val="7B2952"/>
    <a:srgbClr val="008000"/>
    <a:srgbClr val="5F5F5F"/>
    <a:srgbClr val="006600"/>
    <a:srgbClr val="800080"/>
    <a:srgbClr val="99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74132" autoAdjust="0"/>
  </p:normalViewPr>
  <p:slideViewPr>
    <p:cSldViewPr>
      <p:cViewPr varScale="1">
        <p:scale>
          <a:sx n="65" d="100"/>
          <a:sy n="65" d="100"/>
        </p:scale>
        <p:origin x="200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00EC3772-BAA1-4D78-A694-F99CB4388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128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3772-BAA1-4D78-A694-F99CB43883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5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3772-BAA1-4D78-A694-F99CB43883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A1693B2F-6951-4825-B4CA-75EB5F7E300E}" type="slidenum">
              <a:rPr lang="en-US" b="0">
                <a:latin typeface="Arial" charset="0"/>
              </a:rPr>
              <a:pPr/>
              <a:t>18</a:t>
            </a:fld>
            <a:endParaRPr lang="en-US" b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b="1" dirty="0" smtClean="0">
                <a:effectLst/>
              </a:rPr>
              <a:t>Prevent the Promotion of Short-Lived Objects</a:t>
            </a:r>
            <a:endParaRPr lang="hu-HU" b="1" dirty="0" smtClean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b="1" dirty="0" smtClean="0">
                <a:effectLst/>
              </a:rPr>
              <a:t>Do not reference short-lived objects from long-lived objects</a:t>
            </a:r>
            <a:r>
              <a:rPr lang="en-US" dirty="0" smtClean="0">
                <a:effectLst/>
              </a:rPr>
              <a:t>. A common example where this occurs is when you assign a local object to a class level object reference. </a:t>
            </a:r>
            <a:endParaRPr lang="hu-HU" b="1" dirty="0" smtClean="0">
              <a:effectLst/>
            </a:endParaRPr>
          </a:p>
          <a:p>
            <a:pPr marL="0" indent="0" rtl="0">
              <a:buFontTx/>
              <a:buNone/>
            </a:pPr>
            <a:r>
              <a:rPr lang="en-US" b="1" dirty="0" smtClean="0">
                <a:effectLst/>
              </a:rPr>
              <a:t>Avoid having </a:t>
            </a:r>
            <a:r>
              <a:rPr lang="en-US" b="1" dirty="0" err="1" smtClean="0">
                <a:effectLst/>
              </a:rPr>
              <a:t>finalizable</a:t>
            </a:r>
            <a:r>
              <a:rPr lang="en-US" b="1" dirty="0" smtClean="0">
                <a:effectLst/>
              </a:rPr>
              <a:t> objects refer to anything</a:t>
            </a:r>
            <a:endParaRPr lang="hu-HU" b="1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effectLst/>
              </a:rPr>
              <a:t>Set Unneeded Member Variables to Null Before Making Long-Running Calls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effectLst/>
              </a:rPr>
              <a:t>Avoid </a:t>
            </a:r>
            <a:r>
              <a:rPr lang="en-US" b="1" dirty="0" err="1" smtClean="0">
                <a:effectLst/>
              </a:rPr>
              <a:t>Preallocating</a:t>
            </a:r>
            <a:r>
              <a:rPr lang="en-US" b="1" dirty="0" smtClean="0">
                <a:effectLst/>
              </a:rPr>
              <a:t> and Chunking Memory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u-HU" b="1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effectLst/>
              </a:rPr>
              <a:t>The using Statement in C#</a:t>
            </a:r>
            <a:endParaRPr lang="hu-HU" b="1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For C# developers, the </a:t>
            </a:r>
            <a:r>
              <a:rPr lang="en-US" b="1" dirty="0" smtClean="0">
                <a:effectLst/>
              </a:rPr>
              <a:t>using</a:t>
            </a:r>
            <a:r>
              <a:rPr lang="en-US" dirty="0" smtClean="0">
                <a:effectLst/>
              </a:rPr>
              <a:t> statement automatically generates a </a:t>
            </a:r>
            <a:r>
              <a:rPr lang="en-US" b="1" dirty="0" smtClean="0">
                <a:effectLst/>
              </a:rPr>
              <a:t>try</a:t>
            </a:r>
            <a:r>
              <a:rPr lang="en-US" dirty="0" smtClean="0">
                <a:effectLst/>
              </a:rPr>
              <a:t> and </a:t>
            </a:r>
            <a:r>
              <a:rPr lang="en-US" b="1" dirty="0" smtClean="0">
                <a:effectLst/>
              </a:rPr>
              <a:t>finally</a:t>
            </a:r>
            <a:r>
              <a:rPr lang="en-US" dirty="0" smtClean="0">
                <a:effectLst/>
              </a:rPr>
              <a:t> block at compile time that calls </a:t>
            </a:r>
            <a:r>
              <a:rPr lang="en-US" b="1" dirty="0" smtClean="0">
                <a:effectLst/>
              </a:rPr>
              <a:t>Dispose</a:t>
            </a:r>
            <a:r>
              <a:rPr lang="en-US" dirty="0" smtClean="0">
                <a:effectLst/>
              </a:rPr>
              <a:t> on the object allocated </a:t>
            </a:r>
            <a:r>
              <a:rPr lang="en-US" b="1" dirty="0" smtClean="0">
                <a:effectLst/>
              </a:rPr>
              <a:t>inside</a:t>
            </a:r>
            <a:r>
              <a:rPr lang="en-US" dirty="0" smtClean="0">
                <a:effectLst/>
              </a:rPr>
              <a:t> the </a:t>
            </a:r>
            <a:r>
              <a:rPr lang="en-US" b="1" dirty="0" smtClean="0">
                <a:effectLst/>
              </a:rPr>
              <a:t>using</a:t>
            </a:r>
            <a:r>
              <a:rPr lang="en-US" dirty="0" smtClean="0">
                <a:effectLst/>
              </a:rPr>
              <a:t> block. The following code illustrates this syntax.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using( </a:t>
            </a:r>
            <a:r>
              <a:rPr lang="en-US" dirty="0" err="1" smtClean="0">
                <a:effectLst/>
              </a:rPr>
              <a:t>StreamReader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myFile</a:t>
            </a:r>
            <a:r>
              <a:rPr lang="en-US" dirty="0" smtClean="0">
                <a:effectLst/>
              </a:rPr>
              <a:t> = new </a:t>
            </a:r>
            <a:r>
              <a:rPr lang="en-US" dirty="0" err="1" smtClean="0">
                <a:effectLst/>
              </a:rPr>
              <a:t>StreamReader</a:t>
            </a:r>
            <a:r>
              <a:rPr lang="en-US" dirty="0" smtClean="0">
                <a:effectLst/>
              </a:rPr>
              <a:t>("C:\\ReadMe.Txt"))</a:t>
            </a:r>
            <a:endParaRPr lang="hu-HU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{ string contents = </a:t>
            </a:r>
            <a:r>
              <a:rPr lang="en-US" dirty="0" err="1" smtClean="0">
                <a:effectLst/>
              </a:rPr>
              <a:t>myFile.ReadToEnd</a:t>
            </a:r>
            <a:r>
              <a:rPr lang="en-US" dirty="0" smtClean="0">
                <a:effectLst/>
              </a:rPr>
              <a:t>(); </a:t>
            </a:r>
            <a:endParaRPr lang="hu-HU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//... use the contents of the file </a:t>
            </a:r>
            <a:endParaRPr lang="hu-HU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} // dispose is called and the </a:t>
            </a:r>
            <a:r>
              <a:rPr lang="en-US" dirty="0" err="1" smtClean="0">
                <a:effectLst/>
              </a:rPr>
              <a:t>StreamReader's</a:t>
            </a:r>
            <a:r>
              <a:rPr lang="en-US" dirty="0" smtClean="0">
                <a:effectLst/>
              </a:rPr>
              <a:t> resources released </a:t>
            </a:r>
            <a:endParaRPr lang="en-US" b="1" dirty="0" smtClean="0">
              <a:effectLst/>
            </a:endParaRPr>
          </a:p>
          <a:p>
            <a:pPr marL="0" indent="0" rtl="0">
              <a:buFontTx/>
              <a:buNone/>
            </a:pPr>
            <a:endParaRPr lang="hu-H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340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C8BF51F-7451-4534-93CA-0E717F5C1D14}" type="slidenum">
              <a:rPr lang="en-US" b="0">
                <a:latin typeface="Arial" charset="0"/>
              </a:rPr>
              <a:pPr/>
              <a:t>19</a:t>
            </a:fld>
            <a:endParaRPr lang="en-US" b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you are on 4.5+ add the –alive switch to the !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DumpHeap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command to avoid running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gcroot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on dead instances. </a:t>
            </a:r>
          </a:p>
          <a:p>
            <a:pPr eaLnBrk="1" hangingPunct="1"/>
            <a:endParaRPr lang="en-US" baseline="0" smtClean="0"/>
          </a:p>
          <a:p>
            <a:pPr eaLnBrk="1" hangingPunct="1"/>
            <a:r>
              <a:rPr lang="hu-HU" baseline="0" dirty="0" smtClean="0"/>
              <a:t>Pinning – fragmentation</a:t>
            </a:r>
          </a:p>
        </p:txBody>
      </p:sp>
    </p:spTree>
    <p:extLst>
      <p:ext uri="{BB962C8B-B14F-4D97-AF65-F5344CB8AC3E}">
        <p14:creationId xmlns:p14="http://schemas.microsoft.com/office/powerpoint/2010/main" val="1202276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E795DD46-9068-4249-892F-9B84184E5F6F}" type="slidenum">
              <a:rPr lang="en-US" b="0">
                <a:latin typeface="Arial" charset="0"/>
              </a:rPr>
              <a:pPr/>
              <a:t>20</a:t>
            </a:fld>
            <a:endParaRPr lang="en-US" b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096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514EBF05-B9B5-4CF9-8739-D50B8085A3EA}" type="slidenum">
              <a:rPr lang="en-US" b="0">
                <a:solidFill>
                  <a:prstClr val="black"/>
                </a:solidFill>
                <a:latin typeface="Arial" charset="0"/>
              </a:rPr>
              <a:pPr/>
              <a:t>21</a:t>
            </a:fld>
            <a:endParaRPr lang="en-US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Sometimes it is helps to define something</a:t>
            </a:r>
            <a:r>
              <a:rPr lang="en-US" baseline="0" dirty="0" smtClean="0">
                <a:effectLst/>
              </a:rPr>
              <a:t> by saying what that thing is not; </a:t>
            </a:r>
            <a:r>
              <a:rPr lang="en-US" dirty="0" err="1" smtClean="0">
                <a:effectLst/>
              </a:rPr>
              <a:t>Finalizer</a:t>
            </a:r>
            <a:r>
              <a:rPr lang="en-US" baseline="0" dirty="0" smtClean="0">
                <a:effectLst/>
              </a:rPr>
              <a:t> is not the same as Destructor from C++. </a:t>
            </a:r>
            <a:endParaRPr lang="en-US" dirty="0" smtClean="0">
              <a:effectLst/>
            </a:endParaRP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A </a:t>
            </a:r>
            <a:r>
              <a:rPr lang="en-US" dirty="0" err="1" smtClean="0">
                <a:effectLst/>
              </a:rPr>
              <a:t>finalizer</a:t>
            </a:r>
            <a:r>
              <a:rPr lang="en-US" dirty="0" smtClean="0">
                <a:effectLst/>
              </a:rPr>
              <a:t> can (it</a:t>
            </a:r>
            <a:r>
              <a:rPr lang="en-US" baseline="0" dirty="0" smtClean="0">
                <a:effectLst/>
              </a:rPr>
              <a:t> is not a MUST)</a:t>
            </a:r>
            <a:r>
              <a:rPr lang="en-US" dirty="0" smtClean="0">
                <a:effectLst/>
              </a:rPr>
              <a:t> be present in any class—it's an optional member that the garbage collector </a:t>
            </a:r>
            <a:r>
              <a:rPr lang="en-US" b="1" i="1" dirty="0" smtClean="0">
                <a:effectLst/>
              </a:rPr>
              <a:t>promises </a:t>
            </a:r>
            <a:r>
              <a:rPr lang="en-US" dirty="0" smtClean="0">
                <a:effectLst/>
              </a:rPr>
              <a:t>to call on otherwise dead objects before it reclaims the memory for that object. </a:t>
            </a: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To</a:t>
            </a:r>
            <a:r>
              <a:rPr lang="en-US" baseline="0" dirty="0" smtClean="0">
                <a:effectLst/>
              </a:rPr>
              <a:t> implement a </a:t>
            </a:r>
            <a:r>
              <a:rPr lang="en-US" baseline="0" dirty="0" err="1" smtClean="0">
                <a:effectLst/>
              </a:rPr>
              <a:t>finalizer</a:t>
            </a:r>
            <a:r>
              <a:rPr lang="en-US" baseline="0" dirty="0" smtClean="0">
                <a:effectLst/>
              </a:rPr>
              <a:t> in C# you use a special syntax you prefix ~ to the class name; </a:t>
            </a:r>
            <a:r>
              <a:rPr lang="en-US" baseline="0" dirty="0" err="1" smtClean="0">
                <a:effectLst/>
              </a:rPr>
              <a:t>finalizer</a:t>
            </a:r>
            <a:r>
              <a:rPr lang="en-US" baseline="0" dirty="0" smtClean="0">
                <a:effectLst/>
              </a:rPr>
              <a:t> for </a:t>
            </a:r>
            <a:r>
              <a:rPr lang="en-US" baseline="0" dirty="0" err="1" smtClean="0">
                <a:effectLst/>
              </a:rPr>
              <a:t>MyClass</a:t>
            </a:r>
            <a:r>
              <a:rPr lang="en-US" baseline="0" dirty="0" smtClean="0">
                <a:effectLst/>
              </a:rPr>
              <a:t> is going to be ~</a:t>
            </a:r>
            <a:r>
              <a:rPr lang="en-US" baseline="0" dirty="0" err="1" smtClean="0">
                <a:effectLst/>
              </a:rPr>
              <a:t>MyClass</a:t>
            </a:r>
            <a:r>
              <a:rPr lang="en-US" baseline="0" dirty="0" smtClean="0">
                <a:effectLst/>
              </a:rPr>
              <a:t>()</a:t>
            </a: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r>
              <a:rPr lang="en-US" baseline="0" dirty="0" err="1" smtClean="0">
                <a:effectLst/>
              </a:rPr>
              <a:t>Finalizer</a:t>
            </a:r>
            <a:r>
              <a:rPr lang="en-US" baseline="0" dirty="0" smtClean="0">
                <a:effectLst/>
              </a:rPr>
              <a:t> when implemented does have performance overhead, the reason an object with </a:t>
            </a:r>
            <a:r>
              <a:rPr lang="en-US" baseline="0" dirty="0" err="1" smtClean="0">
                <a:effectLst/>
              </a:rPr>
              <a:t>finalizer</a:t>
            </a:r>
            <a:r>
              <a:rPr lang="en-US" baseline="0" dirty="0" smtClean="0">
                <a:effectLst/>
              </a:rPr>
              <a:t> is going to stick around for longer time in memory.  This may be a problem for objects that are heavy in terms of memory.</a:t>
            </a: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Every object in need of finalization is like a temporary root object from the collector's perspective.</a:t>
            </a: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GEN 2 objects that have </a:t>
            </a:r>
            <a:r>
              <a:rPr lang="en-US" dirty="0" err="1" smtClean="0">
                <a:effectLst/>
              </a:rPr>
              <a:t>finalizers</a:t>
            </a:r>
            <a:r>
              <a:rPr lang="en-US" dirty="0" smtClean="0">
                <a:effectLst/>
              </a:rPr>
              <a:t> stick around a lot longer</a:t>
            </a:r>
            <a:r>
              <a:rPr lang="en-US" baseline="0" dirty="0" smtClean="0">
                <a:effectLst/>
              </a:rPr>
              <a:t>; typically it take 10s of extra GEN 0 collections for these to be collected.</a:t>
            </a: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Second, objects that need finalization cause collateral damage</a:t>
            </a: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endParaRPr lang="en-US" baseline="0" dirty="0" smtClean="0">
              <a:effectLst/>
            </a:endParaRPr>
          </a:p>
          <a:p>
            <a:pPr eaLnBrk="1" hangingPunct="1"/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344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9C644F8D-3A60-496C-BE0C-8D5F2E8816CA}" type="slidenum">
              <a:rPr lang="en-US" b="0">
                <a:latin typeface="Arial" charset="0"/>
              </a:rPr>
              <a:pPr/>
              <a:t>22</a:t>
            </a:fld>
            <a:endParaRPr lang="en-US" b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8197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C9AD5B3-9CA8-42FD-BE66-92FB18CB2B85}" type="slidenum">
              <a:rPr lang="en-US" b="0">
                <a:latin typeface="Arial" charset="0"/>
              </a:rPr>
              <a:pPr/>
              <a:t>23</a:t>
            </a:fld>
            <a:endParaRPr lang="en-US" b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902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3A43D027-CE53-4980-AD6B-6811E4EFAD50}" type="slidenum">
              <a:rPr lang="en-US" b="0">
                <a:latin typeface="Arial" charset="0"/>
              </a:rPr>
              <a:pPr/>
              <a:t>2</a:t>
            </a:fld>
            <a:endParaRPr lang="en-US" b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1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595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F7A25F5A-0778-4B74-86E1-130442DD95EB}" type="slidenum">
              <a:rPr lang="en-US" b="0">
                <a:latin typeface="Arial" charset="0"/>
              </a:rPr>
              <a:pPr/>
              <a:t>4</a:t>
            </a:fld>
            <a:endParaRPr lang="en-US" b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344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r>
              <a:rPr lang="hu-HU" dirty="0" smtClean="0"/>
              <a:t>Commands to demonstrate: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!address -summary</a:t>
            </a:r>
            <a:endParaRPr lang="hu-HU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Lm		List of loaded modules</a:t>
            </a:r>
            <a:endParaRPr lang="en-US" baseline="0" dirty="0" smtClean="0"/>
          </a:p>
          <a:p>
            <a:r>
              <a:rPr lang="hu-HU" dirty="0" smtClean="0"/>
              <a:t>!eeheap –gc 		GC</a:t>
            </a:r>
            <a:r>
              <a:rPr lang="hu-HU" baseline="0" dirty="0" smtClean="0"/>
              <a:t> Heap info</a:t>
            </a:r>
            <a:endParaRPr lang="hu-HU" dirty="0" smtClean="0"/>
          </a:p>
          <a:p>
            <a:r>
              <a:rPr lang="en-US" dirty="0" smtClean="0"/>
              <a:t>!</a:t>
            </a:r>
            <a:r>
              <a:rPr lang="en-US" dirty="0" err="1" smtClean="0"/>
              <a:t>HeapStat</a:t>
            </a:r>
            <a:endParaRPr lang="en-US" dirty="0" smtClean="0"/>
          </a:p>
          <a:p>
            <a:endParaRPr lang="en-US" dirty="0" smtClean="0"/>
          </a:p>
          <a:p>
            <a:r>
              <a:rPr lang="hu-HU" dirty="0" smtClean="0"/>
              <a:t>!eeheap</a:t>
            </a:r>
            <a:r>
              <a:rPr lang="hu-HU" baseline="0" dirty="0" smtClean="0"/>
              <a:t> –loader	Loader Heap info</a:t>
            </a:r>
            <a:endParaRPr lang="en-US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!heap s		Nativ</a:t>
            </a:r>
            <a:r>
              <a:rPr lang="en-US" baseline="0" dirty="0" smtClean="0"/>
              <a:t>	</a:t>
            </a:r>
            <a:r>
              <a:rPr lang="hu-HU" baseline="0" dirty="0" smtClean="0"/>
              <a:t>e heap info</a:t>
            </a:r>
            <a:r>
              <a:rPr lang="en-US" baseline="0" dirty="0" smtClean="0"/>
              <a:t> – Not working on the debugger version 6.3.9600.16384</a:t>
            </a: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3316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079E9264-9CD6-4C9A-8096-A29102065D6E}" type="slidenum">
              <a:rPr lang="en-US" b="0">
                <a:latin typeface="Arial" charset="0"/>
              </a:rPr>
              <a:pPr/>
              <a:t>6</a:t>
            </a:fld>
            <a:endParaRPr lang="en-US" b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Demonstrate !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eeheap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–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command</a:t>
            </a:r>
            <a:endParaRPr lang="hu-HU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85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3309DD4-590E-4C78-9AC3-6F6D1CD8A82C}" type="slidenum">
              <a:rPr lang="en-US" b="0">
                <a:latin typeface="Arial" charset="0"/>
              </a:rPr>
              <a:pPr/>
              <a:t>7</a:t>
            </a:fld>
            <a:endParaRPr lang="en-US" b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444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02F38DB9-C6F2-49B8-8CEA-291BF05DC80B}" type="slidenum">
              <a:rPr lang="en-US" b="0">
                <a:latin typeface="Arial" charset="0"/>
              </a:rPr>
              <a:pPr/>
              <a:t>9</a:t>
            </a:fld>
            <a:endParaRPr lang="en-US" b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u="sng" dirty="0" smtClean="0"/>
              <a:t>GC Phase</a:t>
            </a:r>
            <a:r>
              <a:rPr lang="en-US" b="1" u="sng" baseline="0" dirty="0" smtClean="0"/>
              <a:t>s</a:t>
            </a:r>
            <a:endParaRPr lang="en-US" b="1" u="sng" dirty="0" smtClean="0"/>
          </a:p>
          <a:p>
            <a:pPr eaLnBrk="1" hangingPunct="1"/>
            <a:r>
              <a:rPr lang="en-US" dirty="0" smtClean="0"/>
              <a:t>Mark </a:t>
            </a:r>
            <a:r>
              <a:rPr lang="en-US" baseline="0" dirty="0" smtClean="0"/>
              <a:t>– goal to find live objects</a:t>
            </a:r>
          </a:p>
          <a:p>
            <a:pPr eaLnBrk="1" hangingPunct="1"/>
            <a:r>
              <a:rPr lang="en-US" baseline="0" dirty="0" smtClean="0"/>
              <a:t>Plan – decide to compact or not</a:t>
            </a:r>
          </a:p>
          <a:p>
            <a:pPr eaLnBrk="1" hangingPunct="1"/>
            <a:r>
              <a:rPr lang="en-US" baseline="0" dirty="0" smtClean="0"/>
              <a:t>Relocate – Find &amp; update references to live objects</a:t>
            </a:r>
          </a:p>
          <a:p>
            <a:pPr eaLnBrk="1" hangingPunct="1"/>
            <a:r>
              <a:rPr lang="en-US" baseline="0" dirty="0" smtClean="0"/>
              <a:t>Compact – copies objects to new locations</a:t>
            </a:r>
          </a:p>
          <a:p>
            <a:pPr eaLnBrk="1" hangingPunct="1"/>
            <a:r>
              <a:rPr lang="en-US" baseline="0" dirty="0" smtClean="0"/>
              <a:t>Sweep – put dead objects into free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37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64C4555-7E21-48F0-97A7-EC7E439C2046}" type="slidenum">
              <a:rPr lang="en-US" b="0">
                <a:latin typeface="Arial" charset="0"/>
              </a:rPr>
              <a:pPr/>
              <a:t>10</a:t>
            </a:fld>
            <a:endParaRPr lang="en-US" b="0">
              <a:latin typeface="Arial" charset="0"/>
            </a:endParaRPr>
          </a:p>
        </p:txBody>
      </p:sp>
      <p:sp>
        <p:nvSpPr>
          <p:cNvPr id="38915" name="Shape 4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/>
            <a:fld id="{C27DCF68-3F34-4BEA-94B9-570DB0154807}" type="slidenum">
              <a:rPr lang="en-US" sz="1200" b="0">
                <a:latin typeface="Arial" charset="0"/>
              </a:rPr>
              <a:pPr algn="r" eaLnBrk="1" hangingPunct="1"/>
              <a:t>10</a:t>
            </a:fld>
            <a:endParaRPr lang="en-US" sz="1200" b="0">
              <a:latin typeface="Arial" charset="0"/>
            </a:endParaRPr>
          </a:p>
        </p:txBody>
      </p:sp>
      <p:sp>
        <p:nvSpPr>
          <p:cNvPr id="38916" name="Rectangle 3072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 algn="ctr">
            <a:headEnd type="none" w="med" len="med"/>
            <a:tailEnd type="none" w="med" len="med"/>
          </a:ln>
        </p:spPr>
      </p:sp>
      <p:sp>
        <p:nvSpPr>
          <p:cNvPr id="38917" name="Rectangle 3072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457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3_Green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3680" y="2693700"/>
            <a:ext cx="5053053" cy="1099800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3680" y="4004040"/>
            <a:ext cx="322632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microsof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80" y="6388200"/>
            <a:ext cx="1533147" cy="335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3_Orange_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5041" y="2692920"/>
            <a:ext cx="4758960" cy="1099800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320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040" y="4004040"/>
            <a:ext cx="4301759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microsoft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3680" y="6388200"/>
            <a:ext cx="1533147" cy="335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494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494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1960" y="1641840"/>
            <a:ext cx="7781040" cy="4530360"/>
          </a:xfrm>
        </p:spPr>
        <p:txBody>
          <a:bodyPr/>
          <a:lstStyle>
            <a:lvl1pPr marL="285750" indent="-285750">
              <a:spcAft>
                <a:spcPts val="0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525353"/>
                </a:solidFill>
                <a:effectLst/>
              </a:defRPr>
            </a:lvl1pPr>
            <a:lvl2pPr marL="569913" indent="-284163">
              <a:buFont typeface="Lucida Grande"/>
              <a:buChar char="-"/>
              <a:defRPr sz="1600">
                <a:solidFill>
                  <a:srgbClr val="525353"/>
                </a:solidFill>
              </a:defRPr>
            </a:lvl2pPr>
            <a:lvl3pPr marL="855663" indent="-285750">
              <a:defRPr sz="1600">
                <a:solidFill>
                  <a:srgbClr val="525353"/>
                </a:solidFill>
              </a:defRPr>
            </a:lvl3pPr>
            <a:lvl4pPr marL="1139825" indent="-284163">
              <a:defRPr sz="1600">
                <a:solidFill>
                  <a:srgbClr val="52535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2_Orange_text_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60" y="481998"/>
            <a:ext cx="7781040" cy="792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3502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779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27983" y="1143000"/>
            <a:ext cx="6713537" cy="4572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</a:defRPr>
            </a:lvl1pPr>
            <a:lvl2pPr marL="287338" indent="-287338"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4pPr marL="573088" indent="-285750">
              <a:defRPr sz="1600">
                <a:solidFill>
                  <a:srgbClr val="FFFFFF"/>
                </a:solidFill>
              </a:defRPr>
            </a:lvl4pPr>
            <a:lvl5pPr marL="863600" indent="-290513">
              <a:buFont typeface="Arial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1" name="Picture 10" descr="microsoft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440" y="6327119"/>
            <a:ext cx="1533147" cy="335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880" y="1600200"/>
            <a:ext cx="3749520" cy="4525963"/>
          </a:xfrm>
        </p:spPr>
        <p:txBody>
          <a:bodyPr/>
          <a:lstStyle>
            <a:lvl1pPr>
              <a:defRPr sz="2200">
                <a:solidFill>
                  <a:schemeClr val="accent2"/>
                </a:solidFill>
              </a:defRPr>
            </a:lvl1pPr>
            <a:lvl2pPr marL="285750" indent="-285750">
              <a:buSzPct val="100000"/>
              <a:buFontTx/>
              <a:buBlip>
                <a:blip r:embed="rId2"/>
              </a:buBlip>
              <a:defRPr sz="1800">
                <a:solidFill>
                  <a:srgbClr val="525353"/>
                </a:solidFill>
              </a:defRPr>
            </a:lvl2pPr>
            <a:lvl3pPr>
              <a:defRPr sz="2000"/>
            </a:lvl3pPr>
            <a:lvl4pPr marL="569913" indent="-284163">
              <a:defRPr sz="1600">
                <a:solidFill>
                  <a:srgbClr val="525353"/>
                </a:solidFill>
              </a:defRPr>
            </a:lvl4pPr>
            <a:lvl5pPr marL="855663" indent="-285750">
              <a:buFont typeface="Arial"/>
              <a:buChar char="•"/>
              <a:defRPr sz="1600">
                <a:solidFill>
                  <a:srgbClr val="52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200"/>
            </a:lvl1pPr>
            <a:lvl2pPr marL="285750" indent="-285750">
              <a:buSzPct val="100000"/>
              <a:buFontTx/>
              <a:buBlip>
                <a:blip r:embed="rId2"/>
              </a:buBlip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000"/>
            </a:lvl3pPr>
            <a:lvl4pPr marL="569913" indent="-284163"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 marL="855663" indent="-285750">
              <a:buFont typeface="Arial"/>
              <a:buChar char="•"/>
              <a:defRPr sz="1600">
                <a:solidFill>
                  <a:srgbClr val="52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74880" y="1134360"/>
            <a:ext cx="7407120" cy="488544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effectLst/>
                <a:latin typeface="Consolas"/>
                <a:cs typeface="Consolas"/>
              </a:defRPr>
            </a:lvl1pPr>
            <a:lvl2pPr marL="346075" indent="0">
              <a:buFont typeface="Arial"/>
              <a:buNone/>
              <a:defRPr baseline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defRPr>
            </a:lvl2pPr>
            <a:lvl3pPr>
              <a:buNone/>
              <a:defRPr sz="1800" baseline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5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9338" y="1476375"/>
            <a:ext cx="3436937" cy="466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4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3_Blue_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microsoft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3680" y="6388200"/>
            <a:ext cx="1533147" cy="335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3681" y="2692920"/>
            <a:ext cx="4750320" cy="1099800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320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3680" y="4002480"/>
            <a:ext cx="360732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1960" y="1641840"/>
            <a:ext cx="7781040" cy="4530360"/>
          </a:xfrm>
        </p:spPr>
        <p:txBody>
          <a:bodyPr/>
          <a:lstStyle>
            <a:lvl1pPr marL="285750" indent="-285750">
              <a:spcAft>
                <a:spcPts val="0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525353"/>
                </a:solidFill>
                <a:effectLst/>
              </a:defRPr>
            </a:lvl1pPr>
            <a:lvl2pPr marL="569913" indent="-284163">
              <a:buFont typeface="Lucida Grande"/>
              <a:buChar char="-"/>
              <a:defRPr sz="1600">
                <a:solidFill>
                  <a:srgbClr val="525353"/>
                </a:solidFill>
              </a:defRPr>
            </a:lvl2pPr>
            <a:lvl3pPr marL="855663" indent="-285750">
              <a:defRPr sz="1600">
                <a:solidFill>
                  <a:srgbClr val="525353"/>
                </a:solidFill>
              </a:defRPr>
            </a:lvl3pPr>
            <a:lvl4pPr marL="1139825" indent="-284163">
              <a:defRPr sz="1600">
                <a:solidFill>
                  <a:srgbClr val="52535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1960" y="1641840"/>
            <a:ext cx="7781040" cy="4530360"/>
          </a:xfrm>
        </p:spPr>
        <p:txBody>
          <a:bodyPr/>
          <a:lstStyle>
            <a:lvl1pPr marL="285750" indent="-285750">
              <a:spcAft>
                <a:spcPts val="0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525353"/>
                </a:solidFill>
                <a:effectLst/>
              </a:defRPr>
            </a:lvl1pPr>
            <a:lvl2pPr marL="569913" indent="-284163">
              <a:buFont typeface="Lucida Grande"/>
              <a:buChar char="-"/>
              <a:defRPr sz="1600">
                <a:solidFill>
                  <a:srgbClr val="525353"/>
                </a:solidFill>
              </a:defRPr>
            </a:lvl2pPr>
            <a:lvl3pPr marL="855663" indent="-285750">
              <a:defRPr sz="1600">
                <a:solidFill>
                  <a:srgbClr val="525353"/>
                </a:solidFill>
              </a:defRPr>
            </a:lvl3pPr>
            <a:lvl4pPr marL="1139825" indent="-284163">
              <a:defRPr sz="1600">
                <a:solidFill>
                  <a:srgbClr val="52535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2_Blue_text_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760" y="386958"/>
            <a:ext cx="7781040" cy="792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06463" y="1117080"/>
            <a:ext cx="6713537" cy="4572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</a:defRPr>
            </a:lvl1pPr>
            <a:lvl2pPr marL="287338" indent="-287338"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4pPr marL="573088" indent="-285750">
              <a:defRPr sz="1600">
                <a:solidFill>
                  <a:srgbClr val="FFFFFF"/>
                </a:solidFill>
              </a:defRPr>
            </a:lvl4pPr>
            <a:lvl5pPr marL="860425" indent="-287338">
              <a:buFont typeface="Arial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1" name="Picture 10" descr="microsoft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2533" y="6455159"/>
            <a:ext cx="1533147" cy="335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880" y="1600200"/>
            <a:ext cx="3749520" cy="452596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 marL="285750" indent="-285750">
              <a:buSzPct val="100000"/>
              <a:buFontTx/>
              <a:buBlip>
                <a:blip r:embed="rId2"/>
              </a:buBlip>
              <a:defRPr sz="1800">
                <a:solidFill>
                  <a:srgbClr val="525353"/>
                </a:solidFill>
              </a:defRPr>
            </a:lvl2pPr>
            <a:lvl3pPr>
              <a:defRPr sz="2000"/>
            </a:lvl3pPr>
            <a:lvl4pPr marL="569913" indent="-284163">
              <a:defRPr sz="1600">
                <a:solidFill>
                  <a:srgbClr val="525353"/>
                </a:solidFill>
              </a:defRPr>
            </a:lvl4pPr>
            <a:lvl5pPr marL="855663" indent="-285750">
              <a:buFont typeface="Arial"/>
              <a:buChar char="•"/>
              <a:defRPr sz="1600">
                <a:solidFill>
                  <a:srgbClr val="52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200"/>
            </a:lvl1pPr>
            <a:lvl2pPr marL="285750" indent="-285750">
              <a:buSzPct val="100000"/>
              <a:buFontTx/>
              <a:buBlip>
                <a:blip r:embed="rId2"/>
              </a:buBlip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000"/>
            </a:lvl3pPr>
            <a:lvl4pPr marL="569913" indent="-284163"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 marL="855663" indent="-285750">
              <a:buFont typeface="Arial"/>
              <a:buChar char="•"/>
              <a:defRPr sz="1600">
                <a:solidFill>
                  <a:srgbClr val="52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74880" y="1134360"/>
            <a:ext cx="7407120" cy="488544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effectLst/>
                <a:latin typeface="Consolas"/>
                <a:cs typeface="Consolas"/>
              </a:defRPr>
            </a:lvl1pPr>
            <a:lvl2pPr marL="346075" indent="0">
              <a:buFont typeface="Arial"/>
              <a:buNone/>
              <a:defRPr baseline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defRPr>
            </a:lvl2pPr>
            <a:lvl3pPr>
              <a:buNone/>
              <a:defRPr sz="1800" baseline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13502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350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9338" y="1476375"/>
            <a:ext cx="3436937" cy="466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mplate2_Green_text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60" y="481998"/>
            <a:ext cx="7781040" cy="792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9912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27983" y="1143000"/>
            <a:ext cx="6713537" cy="4572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</a:defRPr>
            </a:lvl1pPr>
            <a:lvl2pPr marL="287338" indent="-287338"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4pPr marL="573088" indent="-285750">
              <a:defRPr sz="1600">
                <a:solidFill>
                  <a:srgbClr val="FFFFFF"/>
                </a:solidFill>
              </a:defRPr>
            </a:lvl4pPr>
            <a:lvl5pPr marL="860425" indent="-287338">
              <a:buFont typeface="Arial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1" name="Picture 10" descr="microsof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40" y="6327119"/>
            <a:ext cx="1533147" cy="335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880" y="1600200"/>
            <a:ext cx="3749520" cy="4525963"/>
          </a:xfrm>
        </p:spPr>
        <p:txBody>
          <a:bodyPr/>
          <a:lstStyle>
            <a:lvl1pPr>
              <a:defRPr sz="2200">
                <a:solidFill>
                  <a:schemeClr val="accent4"/>
                </a:solidFill>
              </a:defRPr>
            </a:lvl1pPr>
            <a:lvl2pPr marL="285750" indent="-285750">
              <a:defRPr sz="1800">
                <a:solidFill>
                  <a:srgbClr val="525353"/>
                </a:solidFill>
              </a:defRPr>
            </a:lvl2pPr>
            <a:lvl3pPr>
              <a:defRPr sz="2000"/>
            </a:lvl3pPr>
            <a:lvl4pPr marL="569913" indent="-284163">
              <a:defRPr sz="1600">
                <a:solidFill>
                  <a:srgbClr val="525353"/>
                </a:solidFill>
              </a:defRPr>
            </a:lvl4pPr>
            <a:lvl5pPr marL="855663" indent="-285750">
              <a:buFont typeface="Arial"/>
              <a:buChar char="•"/>
              <a:defRPr sz="1600">
                <a:solidFill>
                  <a:srgbClr val="52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200"/>
            </a:lvl1pPr>
            <a:lvl2pPr marL="285750" indent="-28575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000"/>
            </a:lvl3pPr>
            <a:lvl4pPr marL="569913" indent="-284163"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 marL="855663" indent="-285750">
              <a:buFont typeface="Arial"/>
              <a:buChar char="•"/>
              <a:defRPr sz="1600">
                <a:solidFill>
                  <a:srgbClr val="52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74880" y="1134360"/>
            <a:ext cx="7407120" cy="4885440"/>
          </a:xfrm>
        </p:spPr>
        <p:txBody>
          <a:bodyPr/>
          <a:lstStyle>
            <a:lvl1pPr>
              <a:defRPr>
                <a:solidFill>
                  <a:srgbClr val="525353"/>
                </a:solidFill>
                <a:effectLst/>
                <a:latin typeface="Consolas"/>
                <a:cs typeface="Consolas"/>
              </a:defRPr>
            </a:lvl1pPr>
            <a:lvl2pPr marL="346075" indent="0">
              <a:buFont typeface="Arial"/>
              <a:buNone/>
              <a:defRPr baseline="0">
                <a:solidFill>
                  <a:srgbClr val="525353"/>
                </a:solidFill>
                <a:latin typeface="Consolas"/>
                <a:cs typeface="Consolas"/>
              </a:defRPr>
            </a:lvl2pPr>
            <a:lvl3pPr>
              <a:buNone/>
              <a:defRPr sz="1800" baseline="0">
                <a:solidFill>
                  <a:srgbClr val="525353"/>
                </a:solidFill>
                <a:latin typeface="Consolas"/>
                <a:cs typeface="Consola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52535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525353"/>
                </a:solidFill>
              </a:defRPr>
            </a:lvl1pPr>
          </a:lstStyle>
          <a:p>
            <a:fld id="{64E1046F-EA70-4B42-8C4B-0948B0F92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9338" y="1476375"/>
            <a:ext cx="3436937" cy="466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mplate2_Green_text_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880" y="342198"/>
            <a:ext cx="6714240" cy="79216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60" y="1154477"/>
            <a:ext cx="7781040" cy="63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logo_g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141" y="6381960"/>
            <a:ext cx="1560579" cy="3048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Font typeface="Arial"/>
        <a:buNone/>
        <a:defRPr sz="2200" kern="1200">
          <a:solidFill>
            <a:schemeClr val="accent4"/>
          </a:solidFill>
          <a:effectLst>
            <a:outerShdw blurRad="76200" dist="38100" dir="270000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346075" indent="-346075" algn="l" defTabSz="457200" rtl="0" eaLnBrk="1" latinLnBrk="0" hangingPunct="1">
        <a:lnSpc>
          <a:spcPct val="120000"/>
        </a:lnSpc>
        <a:spcBef>
          <a:spcPct val="20000"/>
        </a:spcBef>
        <a:buSzPct val="100000"/>
        <a:buFontTx/>
        <a:buBlip>
          <a:blip r:embed="rId13"/>
        </a:buBlip>
        <a:defRPr sz="1800" kern="1200">
          <a:solidFill>
            <a:srgbClr val="A4A5A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396875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2_Orange_text_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880" y="342198"/>
            <a:ext cx="6714240" cy="79216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60" y="1154477"/>
            <a:ext cx="7781040" cy="63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logo_g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141" y="6381960"/>
            <a:ext cx="1560579" cy="3048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40" r:id="rId8"/>
    <p:sldLayoutId id="2147483841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Font typeface="Arial"/>
        <a:buNone/>
        <a:defRPr sz="2200" kern="1200">
          <a:solidFill>
            <a:schemeClr val="accent2"/>
          </a:solidFill>
          <a:effectLst>
            <a:outerShdw blurRad="76200" dist="38100" dir="270000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346075" indent="-346075" algn="l" defTabSz="457200" rtl="0" eaLnBrk="1" latinLnBrk="0" hangingPunct="1">
        <a:lnSpc>
          <a:spcPct val="120000"/>
        </a:lnSpc>
        <a:spcBef>
          <a:spcPct val="20000"/>
        </a:spcBef>
        <a:buSzPct val="100000"/>
        <a:buFontTx/>
        <a:buBlip>
          <a:blip r:embed="rId13"/>
        </a:buBlip>
        <a:defRPr sz="1800" kern="1200">
          <a:solidFill>
            <a:srgbClr val="A4A5A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396875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2_Blue_text_A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880" y="342198"/>
            <a:ext cx="6714240" cy="79216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60" y="1154477"/>
            <a:ext cx="7781040" cy="63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logo_g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141" y="6381960"/>
            <a:ext cx="1560579" cy="3048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3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Font typeface="Arial"/>
        <a:buNone/>
        <a:defRPr sz="2200" kern="1200">
          <a:solidFill>
            <a:schemeClr val="tx2"/>
          </a:solidFill>
          <a:effectLst>
            <a:outerShdw blurRad="76200" dist="38100" dir="270000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346075" indent="-346075" algn="l" defTabSz="457200" rtl="0" eaLnBrk="1" latinLnBrk="0" hangingPunct="1">
        <a:lnSpc>
          <a:spcPct val="120000"/>
        </a:lnSpc>
        <a:spcBef>
          <a:spcPct val="20000"/>
        </a:spcBef>
        <a:buSzPct val="100000"/>
        <a:buFontTx/>
        <a:buBlip>
          <a:blip r:embed="rId12"/>
        </a:buBlip>
        <a:defRPr sz="1800" kern="1200">
          <a:solidFill>
            <a:srgbClr val="A4A5A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396875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hh285054(v=VS.110).aspx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untime.interopservices.safehandle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534993.aspx" TargetMode="External"/><Relationship Id="rId2" Type="http://schemas.openxmlformats.org/officeDocument/2006/relationships/hyperlink" Target="http://msdn.microsoft.com/en-us/library/ms973837.aspx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5100" dirty="0" smtClean="0"/>
              <a:t>Troubleshooting .NET Memory Issues</a:t>
            </a:r>
            <a:endParaRPr lang="en-US" sz="5100" dirty="0" smtClean="0"/>
          </a:p>
        </p:txBody>
      </p:sp>
      <p:pic>
        <p:nvPicPr>
          <p:cNvPr id="3" name="Picture 2" descr="Silos_HOrngStripes_Maggi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58729"/>
            <a:ext cx="1219200" cy="34180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264"/>
          <p:cNvSpPr>
            <a:spLocks noChangeArrowheads="1"/>
          </p:cNvSpPr>
          <p:nvPr/>
        </p:nvSpPr>
        <p:spPr bwMode="auto">
          <a:xfrm>
            <a:off x="838200" y="1389063"/>
            <a:ext cx="7391400" cy="36560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3366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00" b="0"/>
          </a:p>
        </p:txBody>
      </p:sp>
      <p:sp>
        <p:nvSpPr>
          <p:cNvPr id="13315" name="Rectangle 11265"/>
          <p:cNvSpPr>
            <a:spLocks noChangeArrowheads="1"/>
          </p:cNvSpPr>
          <p:nvPr/>
        </p:nvSpPr>
        <p:spPr bwMode="auto">
          <a:xfrm>
            <a:off x="1257300" y="2225675"/>
            <a:ext cx="6781800" cy="1371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6" name="Rectangle 95235"/>
          <p:cNvSpPr>
            <a:spLocks noChangeArrowheads="1"/>
          </p:cNvSpPr>
          <p:nvPr/>
        </p:nvSpPr>
        <p:spPr bwMode="auto">
          <a:xfrm>
            <a:off x="1485900" y="2441575"/>
            <a:ext cx="2209800" cy="1076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7" name="Rectangle 95236"/>
          <p:cNvSpPr>
            <a:spLocks noChangeArrowheads="1"/>
          </p:cNvSpPr>
          <p:nvPr/>
        </p:nvSpPr>
        <p:spPr bwMode="auto">
          <a:xfrm>
            <a:off x="1409700" y="2441575"/>
            <a:ext cx="2355850" cy="1074738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8" name="Rectangle 95237"/>
          <p:cNvSpPr>
            <a:spLocks noChangeArrowheads="1"/>
          </p:cNvSpPr>
          <p:nvPr/>
        </p:nvSpPr>
        <p:spPr bwMode="auto">
          <a:xfrm>
            <a:off x="1346200" y="2443163"/>
            <a:ext cx="1536700" cy="1074737"/>
          </a:xfrm>
          <a:prstGeom prst="rect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9" name="Rectangle 95238"/>
          <p:cNvSpPr>
            <a:spLocks noChangeArrowheads="1"/>
          </p:cNvSpPr>
          <p:nvPr/>
        </p:nvSpPr>
        <p:spPr bwMode="auto">
          <a:xfrm>
            <a:off x="1409700" y="2441575"/>
            <a:ext cx="90488" cy="1076325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0" name="Rectangle 95239"/>
          <p:cNvSpPr>
            <a:spLocks noChangeArrowheads="1"/>
          </p:cNvSpPr>
          <p:nvPr/>
        </p:nvSpPr>
        <p:spPr bwMode="auto">
          <a:xfrm>
            <a:off x="1409700" y="2441575"/>
            <a:ext cx="1295400" cy="1076325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2" name="TextBox 95241"/>
          <p:cNvSpPr txBox="1">
            <a:spLocks noChangeArrowheads="1"/>
          </p:cNvSpPr>
          <p:nvPr/>
        </p:nvSpPr>
        <p:spPr bwMode="auto">
          <a:xfrm>
            <a:off x="1790700" y="41751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en-US" b="0">
                <a:solidFill>
                  <a:srgbClr val="DDDDDD"/>
                </a:solidFill>
              </a:rPr>
              <a:t>Gen 0</a:t>
            </a:r>
          </a:p>
        </p:txBody>
      </p:sp>
      <p:sp>
        <p:nvSpPr>
          <p:cNvPr id="95243" name="TextBox 95242"/>
          <p:cNvSpPr txBox="1">
            <a:spLocks noChangeArrowheads="1"/>
          </p:cNvSpPr>
          <p:nvPr/>
        </p:nvSpPr>
        <p:spPr bwMode="auto">
          <a:xfrm>
            <a:off x="1257300" y="4410075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en-US" b="0">
                <a:solidFill>
                  <a:srgbClr val="DDDDDD"/>
                </a:solidFill>
              </a:rPr>
              <a:t>Gen 1</a:t>
            </a:r>
          </a:p>
        </p:txBody>
      </p:sp>
      <p:sp>
        <p:nvSpPr>
          <p:cNvPr id="95244" name="TextBox 95243"/>
          <p:cNvSpPr txBox="1">
            <a:spLocks noChangeArrowheads="1"/>
          </p:cNvSpPr>
          <p:nvPr/>
        </p:nvSpPr>
        <p:spPr bwMode="auto">
          <a:xfrm>
            <a:off x="1028700" y="5578475"/>
            <a:ext cx="877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en-US" sz="3000" b="0" dirty="0">
                <a:solidFill>
                  <a:srgbClr val="000000"/>
                </a:solidFill>
              </a:rPr>
              <a:t>Mark</a:t>
            </a:r>
          </a:p>
        </p:txBody>
      </p:sp>
      <p:sp>
        <p:nvSpPr>
          <p:cNvPr id="95245" name="TextBox 95244"/>
          <p:cNvSpPr txBox="1">
            <a:spLocks noChangeArrowheads="1"/>
          </p:cNvSpPr>
          <p:nvPr/>
        </p:nvSpPr>
        <p:spPr bwMode="auto">
          <a:xfrm>
            <a:off x="1078576" y="5564862"/>
            <a:ext cx="8146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en-US" sz="3000" b="0" dirty="0" smtClean="0">
                <a:solidFill>
                  <a:srgbClr val="000000"/>
                </a:solidFill>
              </a:rPr>
              <a:t>Plan</a:t>
            </a:r>
            <a:endParaRPr lang="en-US" sz="3000" b="0" dirty="0">
              <a:solidFill>
                <a:srgbClr val="000000"/>
              </a:solidFill>
            </a:endParaRPr>
          </a:p>
        </p:txBody>
      </p:sp>
      <p:sp>
        <p:nvSpPr>
          <p:cNvPr id="95246" name="TextBox 95245"/>
          <p:cNvSpPr txBox="1">
            <a:spLocks noChangeArrowheads="1"/>
          </p:cNvSpPr>
          <p:nvPr/>
        </p:nvSpPr>
        <p:spPr bwMode="auto">
          <a:xfrm>
            <a:off x="1073496" y="5555972"/>
            <a:ext cx="3124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en-US" sz="3000" b="0" dirty="0" err="1" smtClean="0">
                <a:solidFill>
                  <a:srgbClr val="000000"/>
                </a:solidFill>
              </a:rPr>
              <a:t>Relocate+Compac</a:t>
            </a:r>
            <a:r>
              <a:rPr lang="hu-HU" sz="3000" b="0" dirty="0" smtClean="0">
                <a:solidFill>
                  <a:srgbClr val="000000"/>
                </a:solidFill>
              </a:rPr>
              <a:t>t</a:t>
            </a:r>
            <a:r>
              <a:rPr lang="en-US" sz="3000" b="0" dirty="0" smtClean="0">
                <a:solidFill>
                  <a:schemeClr val="bg1"/>
                </a:solidFill>
              </a:rPr>
              <a:t>t</a:t>
            </a:r>
            <a:endParaRPr lang="en-US" sz="3000" b="0" dirty="0">
              <a:solidFill>
                <a:schemeClr val="bg1"/>
              </a:solidFill>
            </a:endParaRPr>
          </a:p>
        </p:txBody>
      </p:sp>
      <p:sp>
        <p:nvSpPr>
          <p:cNvPr id="13326" name="TextBox 11277"/>
          <p:cNvSpPr txBox="1">
            <a:spLocks noChangeArrowheads="1"/>
          </p:cNvSpPr>
          <p:nvPr/>
        </p:nvSpPr>
        <p:spPr bwMode="auto">
          <a:xfrm>
            <a:off x="773113" y="410527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en-US" b="0">
                <a:solidFill>
                  <a:srgbClr val="DDDDDD"/>
                </a:solidFill>
              </a:rPr>
              <a:t>Gen 2</a:t>
            </a:r>
          </a:p>
        </p:txBody>
      </p:sp>
      <p:sp>
        <p:nvSpPr>
          <p:cNvPr id="13327" name="Straight Connector 11278"/>
          <p:cNvSpPr>
            <a:spLocks noChangeShapeType="1"/>
          </p:cNvSpPr>
          <p:nvPr/>
        </p:nvSpPr>
        <p:spPr bwMode="auto">
          <a:xfrm flipV="1">
            <a:off x="1104900" y="3521075"/>
            <a:ext cx="2286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Straight Connector 95248"/>
          <p:cNvSpPr>
            <a:spLocks noChangeShapeType="1"/>
          </p:cNvSpPr>
          <p:nvPr/>
        </p:nvSpPr>
        <p:spPr bwMode="auto">
          <a:xfrm flipH="1" flipV="1">
            <a:off x="1409700" y="3521075"/>
            <a:ext cx="1524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0" name="Straight Connector 95249"/>
          <p:cNvSpPr>
            <a:spLocks noChangeShapeType="1"/>
          </p:cNvSpPr>
          <p:nvPr/>
        </p:nvSpPr>
        <p:spPr bwMode="auto">
          <a:xfrm flipH="1" flipV="1">
            <a:off x="1485900" y="3521075"/>
            <a:ext cx="457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1" name="Rectangle 95250"/>
          <p:cNvSpPr>
            <a:spLocks noChangeArrowheads="1"/>
          </p:cNvSpPr>
          <p:nvPr/>
        </p:nvSpPr>
        <p:spPr bwMode="auto">
          <a:xfrm>
            <a:off x="2400300" y="2527300"/>
            <a:ext cx="3810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5252" name="Rectangle 95251"/>
          <p:cNvSpPr>
            <a:spLocks noChangeArrowheads="1"/>
          </p:cNvSpPr>
          <p:nvPr/>
        </p:nvSpPr>
        <p:spPr bwMode="auto">
          <a:xfrm>
            <a:off x="1562100" y="2527300"/>
            <a:ext cx="5334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253" name="Rectangle 95252"/>
          <p:cNvSpPr>
            <a:spLocks noChangeArrowheads="1"/>
          </p:cNvSpPr>
          <p:nvPr/>
        </p:nvSpPr>
        <p:spPr bwMode="auto">
          <a:xfrm>
            <a:off x="2095500" y="2527300"/>
            <a:ext cx="3048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254" name="Straight Connector 95253"/>
          <p:cNvSpPr>
            <a:spLocks noChangeShapeType="1"/>
          </p:cNvSpPr>
          <p:nvPr/>
        </p:nvSpPr>
        <p:spPr bwMode="auto">
          <a:xfrm flipH="1" flipV="1">
            <a:off x="2705100" y="3521075"/>
            <a:ext cx="2286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Rectangle 95254"/>
          <p:cNvSpPr>
            <a:spLocks noChangeArrowheads="1"/>
          </p:cNvSpPr>
          <p:nvPr/>
        </p:nvSpPr>
        <p:spPr bwMode="auto">
          <a:xfrm>
            <a:off x="2781300" y="2527300"/>
            <a:ext cx="3048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5256" name="Rectangle 95255"/>
          <p:cNvSpPr>
            <a:spLocks noChangeArrowheads="1"/>
          </p:cNvSpPr>
          <p:nvPr/>
        </p:nvSpPr>
        <p:spPr bwMode="auto">
          <a:xfrm>
            <a:off x="3086100" y="2527300"/>
            <a:ext cx="1524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5257" name="Rectangle 95256"/>
          <p:cNvSpPr>
            <a:spLocks noChangeArrowheads="1"/>
          </p:cNvSpPr>
          <p:nvPr/>
        </p:nvSpPr>
        <p:spPr bwMode="auto">
          <a:xfrm>
            <a:off x="3238500" y="2527300"/>
            <a:ext cx="7620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5258" name="Rectangle 95257"/>
          <p:cNvSpPr>
            <a:spLocks noChangeArrowheads="1"/>
          </p:cNvSpPr>
          <p:nvPr/>
        </p:nvSpPr>
        <p:spPr bwMode="auto">
          <a:xfrm>
            <a:off x="4305300" y="2527300"/>
            <a:ext cx="1524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5259" name="Straight Connector 95258"/>
          <p:cNvSpPr>
            <a:spLocks noChangeShapeType="1"/>
          </p:cNvSpPr>
          <p:nvPr/>
        </p:nvSpPr>
        <p:spPr bwMode="auto">
          <a:xfrm flipV="1">
            <a:off x="3771900" y="3521075"/>
            <a:ext cx="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0" name="Rectangle 95259"/>
          <p:cNvSpPr>
            <a:spLocks noChangeArrowheads="1"/>
          </p:cNvSpPr>
          <p:nvPr/>
        </p:nvSpPr>
        <p:spPr bwMode="auto">
          <a:xfrm>
            <a:off x="4000500" y="2527300"/>
            <a:ext cx="3048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5261" name="Rectangle 95260"/>
          <p:cNvSpPr>
            <a:spLocks noChangeArrowheads="1"/>
          </p:cNvSpPr>
          <p:nvPr/>
        </p:nvSpPr>
        <p:spPr bwMode="auto">
          <a:xfrm>
            <a:off x="4457700" y="2527300"/>
            <a:ext cx="3048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5262" name="Rectangle 95261"/>
          <p:cNvSpPr>
            <a:spLocks noChangeArrowheads="1"/>
          </p:cNvSpPr>
          <p:nvPr/>
        </p:nvSpPr>
        <p:spPr bwMode="auto">
          <a:xfrm>
            <a:off x="2781300" y="2527300"/>
            <a:ext cx="838200" cy="9144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263" name="Straight Connector 95262"/>
          <p:cNvSpPr>
            <a:spLocks noChangeShapeType="1"/>
          </p:cNvSpPr>
          <p:nvPr/>
        </p:nvSpPr>
        <p:spPr bwMode="auto">
          <a:xfrm flipH="1" flipV="1">
            <a:off x="2882900" y="3517900"/>
            <a:ext cx="0" cy="922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4" name="Rectangle 95263"/>
          <p:cNvSpPr>
            <a:spLocks noChangeArrowheads="1"/>
          </p:cNvSpPr>
          <p:nvPr/>
        </p:nvSpPr>
        <p:spPr bwMode="auto">
          <a:xfrm>
            <a:off x="1346200" y="2441575"/>
            <a:ext cx="76200" cy="1076325"/>
          </a:xfrm>
          <a:prstGeom prst="rect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65" name="Rectangle 95264"/>
          <p:cNvSpPr>
            <a:spLocks noChangeArrowheads="1"/>
          </p:cNvSpPr>
          <p:nvPr/>
        </p:nvSpPr>
        <p:spPr bwMode="auto">
          <a:xfrm>
            <a:off x="3765550" y="2443163"/>
            <a:ext cx="3840163" cy="107473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66" name="Rectangle 95265"/>
          <p:cNvSpPr>
            <a:spLocks noChangeArrowheads="1"/>
          </p:cNvSpPr>
          <p:nvPr/>
        </p:nvSpPr>
        <p:spPr bwMode="auto">
          <a:xfrm>
            <a:off x="2882900" y="2443163"/>
            <a:ext cx="1304925" cy="1074737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67" name="Rectangle 95266"/>
          <p:cNvSpPr>
            <a:spLocks noChangeArrowheads="1"/>
          </p:cNvSpPr>
          <p:nvPr/>
        </p:nvSpPr>
        <p:spPr bwMode="auto">
          <a:xfrm>
            <a:off x="3805238" y="2519363"/>
            <a:ext cx="230187" cy="922337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5268" name="Rectangle 95267"/>
          <p:cNvSpPr>
            <a:spLocks noChangeArrowheads="1"/>
          </p:cNvSpPr>
          <p:nvPr/>
        </p:nvSpPr>
        <p:spPr bwMode="auto">
          <a:xfrm>
            <a:off x="4035425" y="2519363"/>
            <a:ext cx="422275" cy="922337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5269" name="Rectangle 95268"/>
          <p:cNvSpPr>
            <a:spLocks noChangeArrowheads="1"/>
          </p:cNvSpPr>
          <p:nvPr/>
        </p:nvSpPr>
        <p:spPr bwMode="auto">
          <a:xfrm>
            <a:off x="4457700" y="2519363"/>
            <a:ext cx="998538" cy="922337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5270" name="Rectangle 95269"/>
          <p:cNvSpPr>
            <a:spLocks noChangeArrowheads="1"/>
          </p:cNvSpPr>
          <p:nvPr/>
        </p:nvSpPr>
        <p:spPr bwMode="auto">
          <a:xfrm>
            <a:off x="5456238" y="2519363"/>
            <a:ext cx="460375" cy="922337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95271" name="Rectangle 95270"/>
          <p:cNvSpPr>
            <a:spLocks noChangeArrowheads="1"/>
          </p:cNvSpPr>
          <p:nvPr/>
        </p:nvSpPr>
        <p:spPr bwMode="auto">
          <a:xfrm>
            <a:off x="5916613" y="2519363"/>
            <a:ext cx="230187" cy="922337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5272" name="Rectangle 95271"/>
          <p:cNvSpPr>
            <a:spLocks noChangeArrowheads="1"/>
          </p:cNvSpPr>
          <p:nvPr/>
        </p:nvSpPr>
        <p:spPr bwMode="auto">
          <a:xfrm>
            <a:off x="6146800" y="2519363"/>
            <a:ext cx="884238" cy="922337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95273" name="Straight Connector 95272"/>
          <p:cNvSpPr>
            <a:spLocks noChangeShapeType="1"/>
          </p:cNvSpPr>
          <p:nvPr/>
        </p:nvSpPr>
        <p:spPr bwMode="auto">
          <a:xfrm flipH="1" flipV="1">
            <a:off x="4187825" y="3517900"/>
            <a:ext cx="614363" cy="692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smtClean="0"/>
              <a:t>GC Sequence in 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95252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95251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20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4.81481E-6 L -0.07083 -0.0018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22222E-6 L -0.10834 2.22222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3.7037E-6 L 0.0875 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21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3334 2.22222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2000" fill="hold"/>
                                        <p:tgtEl>
                                          <p:spTgt spid="9525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9525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2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-0.01667 2.22222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01667 2.22222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 2.22222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11666 0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0.00024 L 0.17917 0.0004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95253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9525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0" dur="2000" fill="hold"/>
                                        <p:tgtEl>
                                          <p:spTgt spid="9525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4" dur="2000" fill="hold"/>
                                        <p:tgtEl>
                                          <p:spTgt spid="9526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6" dur="2000" fill="hold"/>
                                        <p:tgtEl>
                                          <p:spTgt spid="9526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95270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0" dur="2000" fill="hold"/>
                                        <p:tgtEl>
                                          <p:spTgt spid="95272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000" fill="hold"/>
                                        <p:tgtEl>
                                          <p:spTgt spid="95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95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95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95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95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95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5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5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95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3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9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2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5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8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1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4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25 -0.00093 L -0.15035 -0.00093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-0.00047 L -0.19357 -0.00093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36 -0.00093 L -0.21076 -0.00093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3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00023 L 0.15364 0.00046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9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16805 3.33333E-6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0" y="0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-0.21841 3.33333E-6 " pathEditMode="relative" rAng="0" ptsTypes="AA">
                                      <p:cBhvr>
                                        <p:cTn id="297" dur="20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0" y="0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00046 L 0.29202 0.00046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0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 animBg="1"/>
      <p:bldP spid="95237" grpId="1" animBg="1"/>
      <p:bldP spid="95238" grpId="0" animBg="1"/>
      <p:bldP spid="95239" grpId="0" animBg="1"/>
      <p:bldP spid="95240" grpId="0" animBg="1"/>
      <p:bldP spid="95240" grpId="1" animBg="1"/>
      <p:bldP spid="95242" grpId="0"/>
      <p:bldP spid="95242" grpId="1"/>
      <p:bldP spid="95242" grpId="2"/>
      <p:bldP spid="95243" grpId="0"/>
      <p:bldP spid="95244" grpId="0"/>
      <p:bldP spid="95244" grpId="1"/>
      <p:bldP spid="95244" grpId="2"/>
      <p:bldP spid="95244" grpId="3"/>
      <p:bldP spid="95244" grpId="4"/>
      <p:bldP spid="95244" grpId="5"/>
      <p:bldP spid="95245" grpId="0"/>
      <p:bldP spid="95245" grpId="1"/>
      <p:bldP spid="95245" grpId="2"/>
      <p:bldP spid="95245" grpId="3"/>
      <p:bldP spid="95245" grpId="4"/>
      <p:bldP spid="95245" grpId="5"/>
      <p:bldP spid="95246" grpId="0"/>
      <p:bldP spid="95246" grpId="1"/>
      <p:bldP spid="95246" grpId="2"/>
      <p:bldP spid="95246" grpId="3"/>
      <p:bldP spid="95246" grpId="4"/>
      <p:bldP spid="95246" grpId="6"/>
      <p:bldP spid="95249" grpId="0" animBg="1"/>
      <p:bldP spid="95250" grpId="0" animBg="1"/>
      <p:bldP spid="95251" grpId="0" animBg="1"/>
      <p:bldP spid="95251" grpId="1" animBg="1"/>
      <p:bldP spid="95251" grpId="2" animBg="1"/>
      <p:bldP spid="95252" grpId="0" animBg="1"/>
      <p:bldP spid="95252" grpId="1" animBg="1"/>
      <p:bldP spid="95252" grpId="2" animBg="1"/>
      <p:bldP spid="95253" grpId="0" animBg="1"/>
      <p:bldP spid="95253" grpId="1" animBg="1"/>
      <p:bldP spid="95253" grpId="2" animBg="1"/>
      <p:bldP spid="95253" grpId="3" animBg="1"/>
      <p:bldP spid="95254" grpId="0" animBg="1"/>
      <p:bldP spid="95254" grpId="1" animBg="1"/>
      <p:bldP spid="95255" grpId="0" animBg="1"/>
      <p:bldP spid="95255" grpId="1" animBg="1"/>
      <p:bldP spid="95255" grpId="2" animBg="1"/>
      <p:bldP spid="95255" grpId="3" animBg="1"/>
      <p:bldP spid="95256" grpId="0" animBg="1"/>
      <p:bldP spid="95256" grpId="1" animBg="1"/>
      <p:bldP spid="95256" grpId="2" animBg="1"/>
      <p:bldP spid="95256" grpId="3" animBg="1"/>
      <p:bldP spid="95257" grpId="0" animBg="1"/>
      <p:bldP spid="95257" grpId="1" animBg="1"/>
      <p:bldP spid="95258" grpId="0" animBg="1"/>
      <p:bldP spid="95258" grpId="1" animBg="1"/>
      <p:bldP spid="95259" grpId="0" animBg="1"/>
      <p:bldP spid="95259" grpId="1" animBg="1"/>
      <p:bldP spid="95260" grpId="0" animBg="1"/>
      <p:bldP spid="95260" grpId="1" animBg="1"/>
      <p:bldP spid="95260" grpId="2" animBg="1"/>
      <p:bldP spid="95261" grpId="0" animBg="1"/>
      <p:bldP spid="95261" grpId="1" animBg="1"/>
      <p:bldP spid="95261" grpId="2" animBg="1"/>
      <p:bldP spid="95262" grpId="0" animBg="1"/>
      <p:bldP spid="95262" grpId="1" animBg="1"/>
      <p:bldP spid="95262" grpId="2" animBg="1"/>
      <p:bldP spid="95263" grpId="0" animBg="1"/>
      <p:bldP spid="95264" grpId="0" animBg="1"/>
      <p:bldP spid="95265" grpId="0" animBg="1"/>
      <p:bldP spid="95266" grpId="0" animBg="1"/>
      <p:bldP spid="95267" grpId="0" animBg="1"/>
      <p:bldP spid="95267" grpId="1" animBg="1"/>
      <p:bldP spid="95268" grpId="0" animBg="1"/>
      <p:bldP spid="95268" grpId="1" animBg="1"/>
      <p:bldP spid="95269" grpId="0" animBg="1"/>
      <p:bldP spid="95269" grpId="1" animBg="1"/>
      <p:bldP spid="95270" grpId="0" animBg="1"/>
      <p:bldP spid="95270" grpId="1" animBg="1"/>
      <p:bldP spid="95271" grpId="0" animBg="1"/>
      <p:bldP spid="95271" grpId="1" animBg="1"/>
      <p:bldP spid="95272" grpId="0" animBg="1"/>
      <p:bldP spid="95272" grpId="1" animBg="1"/>
      <p:bldP spid="952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Non-Concurrent</a:t>
            </a:r>
            <a:r>
              <a:rPr lang="hu-HU" smtClean="0"/>
              <a:t> Workstation GC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032567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4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/>
              <a:t> </a:t>
            </a:r>
            <a:r>
              <a:rPr lang="en-US" dirty="0" smtClean="0"/>
              <a:t>4.0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1295400"/>
            <a:ext cx="7781040" cy="4530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2000" dirty="0"/>
              <a:t>Background </a:t>
            </a:r>
            <a:r>
              <a:rPr lang="hu-HU" sz="2000" dirty="0" smtClean="0"/>
              <a:t>GC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Eph</a:t>
            </a:r>
            <a:r>
              <a:rPr lang="hu-HU" sz="2000" dirty="0" smtClean="0"/>
              <a:t>e</a:t>
            </a:r>
            <a:r>
              <a:rPr lang="en-US" sz="2000" dirty="0" err="1" smtClean="0"/>
              <a:t>meral</a:t>
            </a:r>
            <a:r>
              <a:rPr lang="en-US" sz="2000" dirty="0" smtClean="0"/>
              <a:t> GC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Full GC is running in the Background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If required ephemeral collection is possible at the same time</a:t>
            </a:r>
          </a:p>
          <a:p>
            <a:pPr lvl="1">
              <a:lnSpc>
                <a:spcPct val="150000"/>
              </a:lnSpc>
            </a:pPr>
            <a:r>
              <a:rPr lang="hu-HU" sz="1800" dirty="0" smtClean="0"/>
              <a:t>Background GC is suspended while the allocating thread is doing the collection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For Concurrent Workstation mode only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1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Concurrent Workstation GC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Background </a:t>
            </a:r>
            <a:r>
              <a:rPr lang="hu-HU" dirty="0" smtClean="0"/>
              <a:t>GC</a:t>
            </a:r>
            <a:r>
              <a:rPr lang="en-US" dirty="0" smtClean="0"/>
              <a:t> in action!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14" y="2286000"/>
            <a:ext cx="698223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hu-HU" dirty="0" smtClean="0"/>
              <a:t>Workstation GC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65" y="1164261"/>
            <a:ext cx="6810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Server GC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10954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Server </a:t>
            </a:r>
            <a:r>
              <a:rPr lang="hu-HU" dirty="0" smtClean="0"/>
              <a:t>GC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80" y="1169084"/>
            <a:ext cx="6743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4.5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1295400"/>
            <a:ext cx="7781040" cy="4530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Background GC available on server as well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High throughput due to balanced LOH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Improved LOH allocation; reduces LOH </a:t>
            </a:r>
            <a:r>
              <a:rPr lang="en-US" sz="2000" dirty="0" smtClean="0"/>
              <a:t>fragmentation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On x64 objects &gt; 2 GB can be allocated; use </a:t>
            </a:r>
            <a:r>
              <a:rPr lang="en-US" sz="2000" dirty="0">
                <a:hlinkClick r:id="rId2"/>
              </a:rPr>
              <a:t>&lt;</a:t>
            </a:r>
            <a:r>
              <a:rPr lang="en-US" sz="2000" dirty="0" err="1">
                <a:hlinkClick r:id="rId2"/>
              </a:rPr>
              <a:t>gcAllowVeryLargeObjects</a:t>
            </a:r>
            <a:r>
              <a:rPr lang="en-US" sz="2000" dirty="0" smtClean="0">
                <a:hlinkClick r:id="rId2"/>
              </a:rPr>
              <a:t>&gt;</a:t>
            </a:r>
            <a:r>
              <a:rPr lang="en-US" sz="2000" dirty="0" smtClean="0"/>
              <a:t> setting enable this feature</a:t>
            </a:r>
            <a:endParaRPr lang="en-US" sz="2000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7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Maximizing GC Performance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90600" y="1219200"/>
            <a:ext cx="7781040" cy="453036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Consider </a:t>
            </a:r>
            <a:r>
              <a:rPr lang="en-US" dirty="0"/>
              <a:t>problems caused by the following :</a:t>
            </a:r>
            <a:endParaRPr lang="en-US" dirty="0" smtClean="0"/>
          </a:p>
          <a:p>
            <a:pPr marL="0" indent="0">
              <a:buNone/>
            </a:pPr>
            <a:r>
              <a:rPr lang="en-US" sz="2000" b="0" dirty="0" smtClean="0"/>
              <a:t>Pre-allocating objects</a:t>
            </a:r>
          </a:p>
          <a:p>
            <a:pPr marL="0" indent="0">
              <a:buNone/>
            </a:pPr>
            <a:r>
              <a:rPr lang="en-US" sz="2000" b="0" dirty="0" smtClean="0"/>
              <a:t>Too many roots (keeping objects alive)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 smtClean="0"/>
              <a:t>Pointer/Reference rich objects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E.g. “Kitchen Sink” static/</a:t>
            </a:r>
            <a:r>
              <a:rPr lang="en-US" sz="2000" dirty="0" err="1" smtClean="0"/>
              <a:t>GCHandle</a:t>
            </a:r>
            <a:r>
              <a:rPr lang="en-US" sz="2000" dirty="0" smtClean="0"/>
              <a:t> cache such as </a:t>
            </a:r>
            <a:r>
              <a:rPr lang="en-US" sz="2000" dirty="0" err="1" smtClean="0"/>
              <a:t>Hashtable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Too many almost-long-lived objects (generational churn)</a:t>
            </a:r>
          </a:p>
          <a:p>
            <a:pPr marL="0" indent="0">
              <a:buNone/>
            </a:pPr>
            <a:r>
              <a:rPr lang="en-US" sz="2000" b="0" dirty="0" smtClean="0"/>
              <a:t>Pinning (</a:t>
            </a:r>
            <a:r>
              <a:rPr lang="en-US" sz="2000" b="0" dirty="0" err="1" smtClean="0"/>
              <a:t>GCHandleType.Pinned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Interop</a:t>
            </a:r>
            <a:r>
              <a:rPr lang="en-US" sz="2000" b="0" dirty="0" smtClean="0"/>
              <a:t>, fixed location)</a:t>
            </a:r>
          </a:p>
          <a:p>
            <a:pPr marL="0" indent="0">
              <a:buNone/>
            </a:pPr>
            <a:r>
              <a:rPr lang="en-US" sz="2000" b="0" dirty="0" smtClean="0"/>
              <a:t>Too many Weak references to really small objects</a:t>
            </a:r>
            <a:endParaRPr lang="hu-HU" sz="2000" b="0" dirty="0" smtClean="0"/>
          </a:p>
          <a:p>
            <a:pPr marL="0" indent="0">
              <a:buNone/>
            </a:pPr>
            <a:r>
              <a:rPr lang="hu-HU" sz="2000" b="0" dirty="0" err="1" smtClean="0"/>
              <a:t>Extensive</a:t>
            </a:r>
            <a:r>
              <a:rPr lang="hu-HU" sz="2000" b="0" dirty="0" smtClean="0"/>
              <a:t> </a:t>
            </a:r>
            <a:r>
              <a:rPr lang="hu-HU" sz="2000" b="0" dirty="0" err="1" smtClean="0"/>
              <a:t>using</a:t>
            </a:r>
            <a:r>
              <a:rPr lang="hu-HU" sz="2000" b="0" dirty="0" smtClean="0"/>
              <a:t> of </a:t>
            </a:r>
            <a:r>
              <a:rPr lang="hu-HU" sz="2000" b="0" dirty="0" err="1" smtClean="0"/>
              <a:t>the</a:t>
            </a:r>
            <a:r>
              <a:rPr lang="hu-HU" sz="2000" b="0" dirty="0" smtClean="0"/>
              <a:t> LOH </a:t>
            </a:r>
            <a:r>
              <a:rPr lang="hu-HU" sz="2000" b="0" dirty="0" err="1" smtClean="0"/>
              <a:t>results</a:t>
            </a:r>
            <a:r>
              <a:rPr lang="hu-HU" sz="2000" b="0" dirty="0" smtClean="0"/>
              <a:t> </a:t>
            </a:r>
            <a:r>
              <a:rPr lang="hu-HU" sz="2000" b="0" dirty="0" err="1" smtClean="0"/>
              <a:t>in</a:t>
            </a:r>
            <a:r>
              <a:rPr lang="hu-HU" sz="2000" b="0" dirty="0" smtClean="0"/>
              <a:t> </a:t>
            </a:r>
            <a:r>
              <a:rPr lang="hu-HU" sz="2000" b="0" dirty="0" err="1" smtClean="0"/>
              <a:t>fragmentation</a:t>
            </a:r>
            <a:endParaRPr lang="en-US" sz="2000" b="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14400" y="1219200"/>
            <a:ext cx="7781040" cy="453036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Primary Roots: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Objects on </a:t>
            </a:r>
            <a:r>
              <a:rPr lang="en-US" sz="1800" dirty="0"/>
              <a:t>threads </a:t>
            </a:r>
            <a:r>
              <a:rPr lang="en-US" sz="1800" dirty="0" smtClean="0"/>
              <a:t>still in use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1800" dirty="0" smtClean="0"/>
              <a:t>Objects allocated on GC Handle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Tree of object references (Object Graph) leading to roots not collectable</a:t>
            </a:r>
          </a:p>
          <a:p>
            <a:pPr marL="0" indent="0">
              <a:buNone/>
            </a:pPr>
            <a:r>
              <a:rPr lang="en-US" sz="2000" dirty="0" smtClean="0"/>
              <a:t>GC Handle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Purpose: Prevent objects from </a:t>
            </a:r>
            <a:r>
              <a:rPr lang="en-US" sz="1800" dirty="0" err="1" smtClean="0"/>
              <a:t>GC’ed</a:t>
            </a:r>
            <a:endParaRPr lang="en-US" sz="1800" dirty="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1800" dirty="0" smtClean="0"/>
              <a:t>Type: Strong, Weak &amp; Pinned</a:t>
            </a:r>
          </a:p>
          <a:p>
            <a:pPr marL="0" indent="0">
              <a:buNone/>
            </a:pPr>
            <a:r>
              <a:rPr lang="en-US" sz="2000" dirty="0" smtClean="0"/>
              <a:t>!</a:t>
            </a:r>
            <a:r>
              <a:rPr lang="en-US" sz="2000" dirty="0" err="1" smtClean="0"/>
              <a:t>GCRoot</a:t>
            </a:r>
            <a:r>
              <a:rPr lang="en-US" sz="2000" dirty="0" smtClean="0"/>
              <a:t> to locate roots in Debugger</a:t>
            </a:r>
            <a:endParaRPr lang="hu-HU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Leaks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90600" y="1219200"/>
            <a:ext cx="7781040" cy="45303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Unmanaged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Symptom: </a:t>
            </a:r>
            <a:r>
              <a:rPr lang="en-US" sz="1800" b="1" dirty="0" smtClean="0"/>
              <a:t>Private Bytes </a:t>
            </a:r>
            <a:r>
              <a:rPr lang="en-US" sz="1800" dirty="0" smtClean="0"/>
              <a:t>increase while </a:t>
            </a:r>
            <a:r>
              <a:rPr lang="en-US" sz="1800" b="1" dirty="0" smtClean="0"/>
              <a:t>#Bytes In All Heaps </a:t>
            </a:r>
            <a:r>
              <a:rPr lang="en-US" sz="1800" dirty="0" smtClean="0"/>
              <a:t>remains flat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Troubleshooting path: Various tools (</a:t>
            </a:r>
            <a:r>
              <a:rPr lang="en-US" sz="1800" dirty="0" err="1" smtClean="0"/>
              <a:t>DebugDiag</a:t>
            </a:r>
            <a:r>
              <a:rPr lang="en-US" sz="1800" dirty="0" smtClean="0"/>
              <a:t>, </a:t>
            </a:r>
            <a:r>
              <a:rPr lang="en-US" sz="1800" dirty="0" err="1" smtClean="0"/>
              <a:t>LeakDiag</a:t>
            </a:r>
            <a:r>
              <a:rPr lang="en-US" sz="1800" dirty="0" smtClean="0"/>
              <a:t>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Managed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Symptom: </a:t>
            </a:r>
            <a:r>
              <a:rPr lang="en-US" sz="1800" b="1" dirty="0" smtClean="0"/>
              <a:t>Private Bytes </a:t>
            </a:r>
            <a:r>
              <a:rPr lang="en-US" sz="1800" dirty="0" smtClean="0"/>
              <a:t>and </a:t>
            </a:r>
            <a:r>
              <a:rPr lang="en-US" sz="1800" b="1" dirty="0" smtClean="0"/>
              <a:t>#Bytes In All Heaps </a:t>
            </a:r>
            <a:r>
              <a:rPr lang="en-US" sz="1800" dirty="0" smtClean="0"/>
              <a:t>both increase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Troubleshooting path: For most cases, one or more dump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Finalization: Overview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90600" y="1295400"/>
            <a:ext cx="7781040" cy="45303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Releases resources before GC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Problems</a:t>
            </a:r>
          </a:p>
          <a:p>
            <a:pPr marL="285750" lvl="1" indent="0">
              <a:lnSpc>
                <a:spcPct val="150000"/>
              </a:lnSpc>
              <a:buNone/>
            </a:pPr>
            <a:r>
              <a:rPr lang="en-US" sz="1800" dirty="0" smtClean="0"/>
              <a:t>-   Objects live longer</a:t>
            </a:r>
          </a:p>
          <a:p>
            <a:pPr lvl="1">
              <a:lnSpc>
                <a:spcPct val="150000"/>
              </a:lnSpc>
            </a:pPr>
            <a:r>
              <a:rPr lang="hu-HU" sz="1800" dirty="0" smtClean="0"/>
              <a:t>At least t</a:t>
            </a:r>
            <a:r>
              <a:rPr lang="en-US" sz="1800" dirty="0" err="1" smtClean="0"/>
              <a:t>wo</a:t>
            </a:r>
            <a:r>
              <a:rPr lang="en-US" sz="1800" dirty="0" smtClean="0"/>
              <a:t> GCs</a:t>
            </a:r>
            <a:r>
              <a:rPr lang="hu-HU" sz="1800" dirty="0" smtClean="0"/>
              <a:t> required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Only one </a:t>
            </a:r>
            <a:r>
              <a:rPr lang="en-US" sz="1800" dirty="0" err="1" smtClean="0"/>
              <a:t>Finalizer</a:t>
            </a:r>
            <a:r>
              <a:rPr lang="en-US" sz="1800" dirty="0" smtClean="0"/>
              <a:t> thread</a:t>
            </a:r>
            <a:endParaRPr lang="hu-HU" sz="1800" dirty="0" smtClean="0"/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May get backlogged or </a:t>
            </a:r>
            <a:r>
              <a:rPr lang="en-US" sz="2000" dirty="0" smtClean="0"/>
              <a:t>blocked</a:t>
            </a:r>
          </a:p>
        </p:txBody>
      </p:sp>
    </p:spTree>
    <p:extLst>
      <p:ext uri="{BB962C8B-B14F-4D97-AF65-F5344CB8AC3E}">
        <p14:creationId xmlns:p14="http://schemas.microsoft.com/office/powerpoint/2010/main" val="226533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8600" y="1279525"/>
            <a:ext cx="8683625" cy="4191000"/>
          </a:xfrm>
          <a:prstGeom prst="rect">
            <a:avLst/>
          </a:prstGeom>
          <a:gradFill rotWithShape="1">
            <a:gsLst>
              <a:gs pos="0">
                <a:srgbClr val="7B2952"/>
              </a:gs>
              <a:gs pos="50000">
                <a:srgbClr val="5F5F5F"/>
              </a:gs>
              <a:gs pos="100000">
                <a:srgbClr val="7B295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65125" y="2055813"/>
            <a:ext cx="8410575" cy="22860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Process1.exe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81000" y="20574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b="0" smtClean="0">
                <a:solidFill>
                  <a:srgbClr val="FFFFFF"/>
                </a:solidFill>
                <a:latin typeface="Tahoma" pitchFamily="34" charset="0"/>
              </a:rPr>
              <a:t>Managed heap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273050" y="51181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400" b="0" smtClean="0">
                <a:solidFill>
                  <a:srgbClr val="000000"/>
                </a:solidFill>
                <a:latin typeface="Tahoma" pitchFamily="34" charset="0"/>
              </a:rPr>
              <a:t>Gen2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609600" y="4843463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400" b="0" smtClean="0">
                <a:solidFill>
                  <a:srgbClr val="000000"/>
                </a:solidFill>
                <a:latin typeface="Tahoma" pitchFamily="34" charset="0"/>
              </a:rPr>
              <a:t>Gen1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990600" y="4570413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400" b="0" smtClean="0">
                <a:solidFill>
                  <a:srgbClr val="000000"/>
                </a:solidFill>
                <a:latin typeface="Tahoma" pitchFamily="34" charset="0"/>
              </a:rPr>
              <a:t>Gen0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455613" y="2420938"/>
            <a:ext cx="2559050" cy="1828800"/>
          </a:xfrm>
          <a:prstGeom prst="rect">
            <a:avLst/>
          </a:prstGeom>
          <a:solidFill>
            <a:srgbClr val="8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547688" y="2420938"/>
            <a:ext cx="4205287" cy="1828800"/>
          </a:xfrm>
          <a:prstGeom prst="rect">
            <a:avLst/>
          </a:prstGeom>
          <a:solidFill>
            <a:srgbClr val="8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457200" y="2420938"/>
            <a:ext cx="92075" cy="1828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547688" y="2420938"/>
            <a:ext cx="92075" cy="1828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 flipV="1">
            <a:off x="4572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 flipH="1" flipV="1">
            <a:off x="5334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 flipH="1" flipV="1">
            <a:off x="685800" y="4267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547688" y="2420938"/>
            <a:ext cx="1828800" cy="1828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685800" y="2649538"/>
            <a:ext cx="381000" cy="1371600"/>
          </a:xfrm>
          <a:prstGeom prst="rect">
            <a:avLst/>
          </a:prstGeom>
          <a:solidFill>
            <a:srgbClr val="969696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547688" y="2420938"/>
            <a:ext cx="3565525" cy="1828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455613" y="2420938"/>
            <a:ext cx="2193925" cy="1828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1068388" y="2649538"/>
            <a:ext cx="576262" cy="1371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1644650" y="2649538"/>
            <a:ext cx="182563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57719" name="Rectangle 23"/>
          <p:cNvSpPr>
            <a:spLocks noChangeArrowheads="1"/>
          </p:cNvSpPr>
          <p:nvPr/>
        </p:nvSpPr>
        <p:spPr bwMode="auto">
          <a:xfrm>
            <a:off x="1827213" y="2649538"/>
            <a:ext cx="365125" cy="1371600"/>
          </a:xfrm>
          <a:prstGeom prst="rect">
            <a:avLst/>
          </a:prstGeom>
          <a:solidFill>
            <a:srgbClr val="969696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0503" name="Rectangle 24"/>
          <p:cNvSpPr>
            <a:spLocks noChangeArrowheads="1"/>
          </p:cNvSpPr>
          <p:nvPr/>
        </p:nvSpPr>
        <p:spPr bwMode="auto">
          <a:xfrm>
            <a:off x="3581400" y="55626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3886200" y="55626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Not a finalizable object</a:t>
            </a:r>
          </a:p>
        </p:txBody>
      </p:sp>
      <p:sp>
        <p:nvSpPr>
          <p:cNvPr id="20505" name="Rectangle 26"/>
          <p:cNvSpPr>
            <a:spLocks noChangeArrowheads="1"/>
          </p:cNvSpPr>
          <p:nvPr/>
        </p:nvSpPr>
        <p:spPr bwMode="auto">
          <a:xfrm>
            <a:off x="3581400" y="59436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3886200" y="5895975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Finalizable object, follows Dispose pattern</a:t>
            </a:r>
          </a:p>
        </p:txBody>
      </p:sp>
      <p:sp>
        <p:nvSpPr>
          <p:cNvPr id="20507" name="Rectangle 28"/>
          <p:cNvSpPr>
            <a:spLocks noChangeArrowheads="1"/>
          </p:cNvSpPr>
          <p:nvPr/>
        </p:nvSpPr>
        <p:spPr bwMode="auto">
          <a:xfrm>
            <a:off x="3581400" y="6324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08" name="Text Box 29"/>
          <p:cNvSpPr txBox="1">
            <a:spLocks noChangeArrowheads="1"/>
          </p:cNvSpPr>
          <p:nvPr/>
        </p:nvSpPr>
        <p:spPr bwMode="auto">
          <a:xfrm>
            <a:off x="3886200" y="6248400"/>
            <a:ext cx="5119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Finalizable object, doesn’t follow Dispose pattern</a:t>
            </a:r>
          </a:p>
        </p:txBody>
      </p:sp>
      <p:sp>
        <p:nvSpPr>
          <p:cNvPr id="157726" name="Rectangle 30"/>
          <p:cNvSpPr>
            <a:spLocks noChangeArrowheads="1"/>
          </p:cNvSpPr>
          <p:nvPr/>
        </p:nvSpPr>
        <p:spPr bwMode="auto">
          <a:xfrm>
            <a:off x="2192338" y="2649538"/>
            <a:ext cx="627062" cy="1371600"/>
          </a:xfrm>
          <a:prstGeom prst="rect">
            <a:avLst/>
          </a:prstGeom>
          <a:solidFill>
            <a:srgbClr val="969696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365125" y="58499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smtClean="0">
                <a:solidFill>
                  <a:srgbClr val="000000"/>
                </a:solidFill>
                <a:latin typeface="Tahoma" pitchFamily="34" charset="0"/>
              </a:rPr>
              <a:t>Mark</a:t>
            </a: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365125" y="58499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smtClean="0">
                <a:solidFill>
                  <a:srgbClr val="000000"/>
                </a:solidFill>
                <a:latin typeface="Tahoma" pitchFamily="34" charset="0"/>
              </a:rPr>
              <a:t>Sweep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365125" y="58499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smtClean="0">
                <a:solidFill>
                  <a:srgbClr val="000000"/>
                </a:solidFill>
                <a:latin typeface="Tahoma" pitchFamily="34" charset="0"/>
              </a:rPr>
              <a:t>Compact</a:t>
            </a:r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 flipV="1">
            <a:off x="23622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31" name="Rectangle 35"/>
          <p:cNvSpPr>
            <a:spLocks noChangeArrowheads="1"/>
          </p:cNvSpPr>
          <p:nvPr/>
        </p:nvSpPr>
        <p:spPr bwMode="auto">
          <a:xfrm>
            <a:off x="2649538" y="2420938"/>
            <a:ext cx="2286000" cy="1828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32" name="Rectangle 36"/>
          <p:cNvSpPr>
            <a:spLocks noChangeArrowheads="1"/>
          </p:cNvSpPr>
          <p:nvPr/>
        </p:nvSpPr>
        <p:spPr bwMode="auto">
          <a:xfrm>
            <a:off x="2420938" y="2649538"/>
            <a:ext cx="365125" cy="1371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57733" name="Rectangle 37"/>
          <p:cNvSpPr>
            <a:spLocks noChangeArrowheads="1"/>
          </p:cNvSpPr>
          <p:nvPr/>
        </p:nvSpPr>
        <p:spPr bwMode="auto">
          <a:xfrm>
            <a:off x="2787650" y="2649538"/>
            <a:ext cx="639763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3427413" y="2649538"/>
            <a:ext cx="182562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3609975" y="2649538"/>
            <a:ext cx="457200" cy="1371600"/>
          </a:xfrm>
          <a:prstGeom prst="rect">
            <a:avLst/>
          </a:prstGeom>
          <a:solidFill>
            <a:srgbClr val="969696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4067175" y="2649538"/>
            <a:ext cx="547688" cy="1371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 flipV="1">
            <a:off x="4094163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38" name="Rectangle 42"/>
          <p:cNvSpPr>
            <a:spLocks noChangeArrowheads="1"/>
          </p:cNvSpPr>
          <p:nvPr/>
        </p:nvSpPr>
        <p:spPr bwMode="auto">
          <a:xfrm>
            <a:off x="4203700" y="2649538"/>
            <a:ext cx="822325" cy="1371600"/>
          </a:xfrm>
          <a:prstGeom prst="rect">
            <a:avLst/>
          </a:prstGeom>
          <a:solidFill>
            <a:srgbClr val="969696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11</a:t>
            </a:r>
          </a:p>
        </p:txBody>
      </p:sp>
      <p:sp>
        <p:nvSpPr>
          <p:cNvPr id="157739" name="Rectangle 43"/>
          <p:cNvSpPr>
            <a:spLocks noChangeArrowheads="1"/>
          </p:cNvSpPr>
          <p:nvPr/>
        </p:nvSpPr>
        <p:spPr bwMode="auto">
          <a:xfrm>
            <a:off x="5027613" y="2649538"/>
            <a:ext cx="36512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57740" name="Rectangle 44"/>
          <p:cNvSpPr>
            <a:spLocks noChangeArrowheads="1"/>
          </p:cNvSpPr>
          <p:nvPr/>
        </p:nvSpPr>
        <p:spPr bwMode="auto">
          <a:xfrm>
            <a:off x="5392738" y="2649538"/>
            <a:ext cx="274637" cy="1371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13</a:t>
            </a:r>
          </a:p>
        </p:txBody>
      </p:sp>
      <p:sp>
        <p:nvSpPr>
          <p:cNvPr id="157741" name="Rectangle 45"/>
          <p:cNvSpPr>
            <a:spLocks noChangeArrowheads="1"/>
          </p:cNvSpPr>
          <p:nvPr/>
        </p:nvSpPr>
        <p:spPr bwMode="auto">
          <a:xfrm>
            <a:off x="5667375" y="2649538"/>
            <a:ext cx="228600" cy="1371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14</a:t>
            </a:r>
          </a:p>
        </p:txBody>
      </p:sp>
      <p:sp>
        <p:nvSpPr>
          <p:cNvPr id="157742" name="Rectangle 46"/>
          <p:cNvSpPr>
            <a:spLocks noChangeArrowheads="1"/>
          </p:cNvSpPr>
          <p:nvPr/>
        </p:nvSpPr>
        <p:spPr bwMode="auto">
          <a:xfrm>
            <a:off x="5895975" y="2649538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15</a:t>
            </a:r>
          </a:p>
        </p:txBody>
      </p:sp>
      <p:sp>
        <p:nvSpPr>
          <p:cNvPr id="157743" name="Rectangle 47"/>
          <p:cNvSpPr>
            <a:spLocks noChangeArrowheads="1"/>
          </p:cNvSpPr>
          <p:nvPr/>
        </p:nvSpPr>
        <p:spPr bwMode="auto">
          <a:xfrm>
            <a:off x="6351588" y="2649538"/>
            <a:ext cx="503237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16</a:t>
            </a:r>
          </a:p>
        </p:txBody>
      </p:sp>
      <p:sp>
        <p:nvSpPr>
          <p:cNvPr id="157744" name="Rectangle 48"/>
          <p:cNvSpPr>
            <a:spLocks noChangeArrowheads="1"/>
          </p:cNvSpPr>
          <p:nvPr/>
        </p:nvSpPr>
        <p:spPr bwMode="auto">
          <a:xfrm>
            <a:off x="6854825" y="2649538"/>
            <a:ext cx="822325" cy="1371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17</a:t>
            </a:r>
          </a:p>
        </p:txBody>
      </p:sp>
      <p:sp>
        <p:nvSpPr>
          <p:cNvPr id="157745" name="Rectangle 49"/>
          <p:cNvSpPr>
            <a:spLocks noChangeArrowheads="1"/>
          </p:cNvSpPr>
          <p:nvPr/>
        </p:nvSpPr>
        <p:spPr bwMode="auto">
          <a:xfrm>
            <a:off x="7677150" y="2649538"/>
            <a:ext cx="274638" cy="1371600"/>
          </a:xfrm>
          <a:prstGeom prst="rect">
            <a:avLst/>
          </a:prstGeom>
          <a:solidFill>
            <a:srgbClr val="969696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smtClean="0">
                <a:solidFill>
                  <a:srgbClr val="000000"/>
                </a:solidFill>
                <a:latin typeface="Tahoma" pitchFamily="34" charset="0"/>
              </a:rPr>
              <a:t>18</a:t>
            </a:r>
          </a:p>
        </p:txBody>
      </p:sp>
      <p:sp>
        <p:nvSpPr>
          <p:cNvPr id="157746" name="Line 50"/>
          <p:cNvSpPr>
            <a:spLocks noChangeShapeType="1"/>
          </p:cNvSpPr>
          <p:nvPr/>
        </p:nvSpPr>
        <p:spPr bwMode="auto">
          <a:xfrm flipV="1">
            <a:off x="2641600" y="4267200"/>
            <a:ext cx="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47" name="Line 51"/>
          <p:cNvSpPr>
            <a:spLocks noChangeShapeType="1"/>
          </p:cNvSpPr>
          <p:nvPr/>
        </p:nvSpPr>
        <p:spPr bwMode="auto">
          <a:xfrm flipV="1">
            <a:off x="4935538" y="4268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381000" y="5791200"/>
            <a:ext cx="1676400" cy="779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b="0" smtClean="0">
              <a:solidFill>
                <a:srgbClr val="000000"/>
              </a:solidFill>
              <a:latin typeface="Tahoma" pitchFamily="34" charset="0"/>
            </a:endParaRPr>
          </a:p>
          <a:p>
            <a:pPr algn="l">
              <a:spcBef>
                <a:spcPct val="50000"/>
              </a:spcBef>
            </a:pPr>
            <a:endParaRPr lang="en-US" b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32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Finalizers: Visual Overview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6" dur="10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9" dur="10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-0.03993 -2.59259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03802 -2.59259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-0.06372 -2.59259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59259E-6 L 0.11667 2.59259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18976 -2.59259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1000" fill="hold"/>
                                        <p:tgtEl>
                                          <p:spTgt spid="1577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7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0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06476 -2.59259E-6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06806 1.11111E-6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6979 -2.59259E-6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06632 -2.59259E-6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10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6 2.59259E-6 L 0.31666 2.59259E-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5608 0.0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3" presetClass="entr" presetSubtype="5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7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1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5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9" dur="500"/>
                                        <p:tgtEl>
                                          <p:spTgt spid="1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3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7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1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5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1000" fill="hold"/>
                                        <p:tgtEl>
                                          <p:spTgt spid="15771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29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1000" fill="hold"/>
                                        <p:tgtEl>
                                          <p:spTgt spid="157718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1000" fill="hold"/>
                                        <p:tgtEl>
                                          <p:spTgt spid="157733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0" fill="hold"/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7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50" autoRev="1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51" dur="250" autoRev="1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250" autoRev="1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50" autoRev="1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3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6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9" dur="5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02 -2.59259E-6 L -0.12309 -2.59259E-6 " pathEditMode="relative" rAng="0" ptsTypes="AA">
                                      <p:cBhvr>
                                        <p:cTn id="280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3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72 -2.59259E-6 L -0.15729 -2.59259E-6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1.11111E-6 L -0.15643 1.11111E-6 " pathEditMode="relative" rAng="0" ptsTypes="AA">
                                      <p:cBhvr>
                                        <p:cTn id="288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1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14 -2.59259E-6 L -0.22466 -2.59259E-6 " pathEditMode="relative" rAng="0" ptsTypes="AA">
                                      <p:cBhvr>
                                        <p:cTn id="294" dur="1000" fill="hold"/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10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 -2.22222E-6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1000" fill="hold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18" dur="1000" fill="hold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1000" fill="hold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22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5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8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1000" fill="hold"/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31" dur="1000" fill="hold"/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1000" fill="hold"/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1000" fill="hold"/>
                                        <p:tgtEl>
                                          <p:spTgt spid="1577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1000" fill="hold"/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37" dur="1000" fill="hold"/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1000" fill="hold"/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0" dur="1000" fill="hold"/>
                                        <p:tgtEl>
                                          <p:spTgt spid="1577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43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9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0" fill="hold"/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1000" fill="hold"/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3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9" dur="500"/>
                                        <p:tgtEl>
                                          <p:spTgt spid="15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386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89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1000" fill="hold"/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-0.29896 -2.59259E-6 " pathEditMode="relative" rAng="0" ptsTypes="AA">
                                      <p:cBhvr>
                                        <p:cTn id="392" dur="1000" fill="hold"/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0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-0.30521 -2.59259E-6 " pathEditMode="relative" rAng="0" ptsTypes="AA">
                                      <p:cBhvr>
                                        <p:cTn id="394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0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97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10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30868 -2.59259E-6 " pathEditMode="relative" rAng="0" ptsTypes="AA">
                                      <p:cBhvr>
                                        <p:cTn id="400" dur="1000" fill="hold"/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10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6 2.59259E-6 L 0.4 2.59259E-6 " pathEditMode="relative" rAng="0" ptsTypes="AA">
                                      <p:cBhvr>
                                        <p:cTn id="406" dur="20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  <p:bldP spid="157705" grpId="0"/>
      <p:bldP spid="157705" grpId="1"/>
      <p:bldP spid="157705" grpId="2"/>
      <p:bldP spid="157706" grpId="0" animBg="1"/>
      <p:bldP spid="157707" grpId="0" animBg="1"/>
      <p:bldP spid="157707" grpId="1" animBg="1"/>
      <p:bldP spid="157711" grpId="0" animBg="1"/>
      <p:bldP spid="157712" grpId="0" animBg="1"/>
      <p:bldP spid="157713" grpId="0" animBg="1"/>
      <p:bldP spid="157714" grpId="0" animBg="1"/>
      <p:bldP spid="157714" grpId="1" animBg="1"/>
      <p:bldP spid="157715" grpId="0" animBg="1"/>
      <p:bldP spid="157716" grpId="0" animBg="1"/>
      <p:bldP spid="157717" grpId="0" animBg="1"/>
      <p:bldP spid="157717" grpId="1" animBg="1"/>
      <p:bldP spid="157717" grpId="2" animBg="1"/>
      <p:bldP spid="157718" grpId="0" animBg="1"/>
      <p:bldP spid="157718" grpId="1" animBg="1"/>
      <p:bldP spid="157718" grpId="2" animBg="1"/>
      <p:bldP spid="157719" grpId="0" animBg="1"/>
      <p:bldP spid="157719" grpId="1" animBg="1"/>
      <p:bldP spid="157719" grpId="2" animBg="1"/>
      <p:bldP spid="157726" grpId="0" animBg="1"/>
      <p:bldP spid="157726" grpId="1" animBg="1"/>
      <p:bldP spid="157726" grpId="2" animBg="1"/>
      <p:bldP spid="157727" grpId="0"/>
      <p:bldP spid="157727" grpId="1"/>
      <p:bldP spid="157727" grpId="2"/>
      <p:bldP spid="157727" grpId="3"/>
      <p:bldP spid="157727" grpId="4"/>
      <p:bldP spid="157727" grpId="5"/>
      <p:bldP spid="157727" grpId="6"/>
      <p:bldP spid="157727" grpId="7"/>
      <p:bldP spid="157728" grpId="0"/>
      <p:bldP spid="157728" grpId="1"/>
      <p:bldP spid="157728" grpId="2"/>
      <p:bldP spid="157728" grpId="3"/>
      <p:bldP spid="157728" grpId="4"/>
      <p:bldP spid="157728" grpId="5"/>
      <p:bldP spid="157728" grpId="6"/>
      <p:bldP spid="157728" grpId="7"/>
      <p:bldP spid="157729" grpId="0"/>
      <p:bldP spid="157729" grpId="1"/>
      <p:bldP spid="157729" grpId="2"/>
      <p:bldP spid="157729" grpId="3"/>
      <p:bldP spid="157729" grpId="4"/>
      <p:bldP spid="157729" grpId="5"/>
      <p:bldP spid="157729" grpId="6"/>
      <p:bldP spid="157730" grpId="0" animBg="1"/>
      <p:bldP spid="157730" grpId="1" animBg="1"/>
      <p:bldP spid="157731" grpId="0" animBg="1"/>
      <p:bldP spid="157732" grpId="0" animBg="1"/>
      <p:bldP spid="157732" grpId="1" animBg="1"/>
      <p:bldP spid="157732" grpId="2"/>
      <p:bldP spid="157733" grpId="0" animBg="1"/>
      <p:bldP spid="157733" grpId="1" animBg="1"/>
      <p:bldP spid="157733" grpId="2" animBg="1"/>
      <p:bldP spid="157734" grpId="0" animBg="1"/>
      <p:bldP spid="157734" grpId="1" animBg="1"/>
      <p:bldP spid="157734" grpId="2" animBg="1"/>
      <p:bldP spid="157734" grpId="3" animBg="1"/>
      <p:bldP spid="157735" grpId="0" animBg="1"/>
      <p:bldP spid="157735" grpId="1" animBg="1"/>
      <p:bldP spid="157735" grpId="2" animBg="1"/>
      <p:bldP spid="157736" grpId="0" animBg="1"/>
      <p:bldP spid="157736" grpId="1" animBg="1"/>
      <p:bldP spid="157736" grpId="2" animBg="1"/>
      <p:bldP spid="157737" grpId="0" animBg="1"/>
      <p:bldP spid="157737" grpId="1" animBg="1"/>
      <p:bldP spid="157738" grpId="0" animBg="1"/>
      <p:bldP spid="157738" grpId="1" animBg="1"/>
      <p:bldP spid="157739" grpId="0" animBg="1"/>
      <p:bldP spid="157739" grpId="1" animBg="1"/>
      <p:bldP spid="157740" grpId="0" animBg="1"/>
      <p:bldP spid="157740" grpId="1" animBg="1"/>
      <p:bldP spid="157740" grpId="2"/>
      <p:bldP spid="157741" grpId="0" animBg="1"/>
      <p:bldP spid="157741" grpId="1" animBg="1"/>
      <p:bldP spid="157741" grpId="2"/>
      <p:bldP spid="157742" grpId="0" animBg="1"/>
      <p:bldP spid="157743" grpId="0" animBg="1"/>
      <p:bldP spid="157743" grpId="1" animBg="1"/>
      <p:bldP spid="157743" grpId="2" animBg="1"/>
      <p:bldP spid="157744" grpId="0" animBg="1"/>
      <p:bldP spid="157745" grpId="0" animBg="1"/>
      <p:bldP spid="157745" grpId="1" animBg="1"/>
      <p:bldP spid="157746" grpId="0" animBg="1"/>
      <p:bldP spid="157747" grpId="0" animBg="1"/>
      <p:bldP spid="1577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Finalization: Programming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066800" y="1219200"/>
            <a:ext cx="7781040" cy="4530360"/>
          </a:xfrm>
          <a:noFill/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Clean up managed or unmanaged resources before Finalize method is called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Don’t use Finalize method to clean up managed resources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Use Dispose method also in finalization code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Use the Dispose pattern: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Dispose(true) called from user’s </a:t>
            </a:r>
            <a:r>
              <a:rPr lang="en-US" sz="1800" dirty="0"/>
              <a:t>code, </a:t>
            </a:r>
            <a:r>
              <a:rPr lang="en-US" sz="1800" dirty="0" smtClean="0"/>
              <a:t>calls </a:t>
            </a:r>
            <a:r>
              <a:rPr lang="en-US" sz="1800" dirty="0" err="1" smtClean="0"/>
              <a:t>GC.SuppressFinalize</a:t>
            </a:r>
            <a:r>
              <a:rPr lang="en-US" sz="18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Dispose(false) called from </a:t>
            </a:r>
            <a:r>
              <a:rPr lang="en-US" sz="1800" dirty="0" err="1" smtClean="0"/>
              <a:t>Finalizer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9831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Finalization: Tips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90600" y="1219200"/>
            <a:ext cx="7781040" cy="45303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Use </a:t>
            </a:r>
            <a:r>
              <a:rPr lang="en-US" sz="2000" dirty="0" err="1" smtClean="0"/>
              <a:t>finalizers</a:t>
            </a:r>
            <a:r>
              <a:rPr lang="en-US" sz="2000" dirty="0" smtClean="0"/>
              <a:t> sparingly, try </a:t>
            </a:r>
            <a:r>
              <a:rPr lang="en-US" sz="2000" dirty="0" err="1" smtClean="0">
                <a:hlinkClick r:id="rId3"/>
              </a:rPr>
              <a:t>SafeHandle</a:t>
            </a:r>
            <a:r>
              <a:rPr lang="en-US" sz="2000" dirty="0" smtClean="0"/>
              <a:t> wrappers instead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Use with objects that have few object pointers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Use short finalization code path</a:t>
            </a:r>
            <a:endParaRPr lang="hu-H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C# using statement is a best practice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Monitor performance 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Perfmon</a:t>
            </a:r>
            <a:r>
              <a:rPr lang="en-US" sz="1800" dirty="0" smtClean="0"/>
              <a:t> counters for finalization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Finalization </a:t>
            </a:r>
            <a:r>
              <a:rPr lang="en-US" sz="1800" dirty="0" smtClean="0"/>
              <a:t>Survivors, </a:t>
            </a:r>
            <a:r>
              <a:rPr lang="en-US" sz="1800" dirty="0"/>
              <a:t>Promoted Finalization-Memory from Gen 0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Dumps and !</a:t>
            </a:r>
            <a:r>
              <a:rPr lang="en-US" sz="1800" dirty="0" err="1" smtClean="0"/>
              <a:t>SOS.Finalizequeue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Perfmon</a:t>
            </a:r>
            <a:r>
              <a:rPr lang="en-US" dirty="0"/>
              <a:t> Counters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90600" y="1371600"/>
            <a:ext cx="7781040" cy="453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General</a:t>
            </a:r>
          </a:p>
          <a:p>
            <a:pPr marL="0" indent="0">
              <a:buNone/>
            </a:pPr>
            <a:r>
              <a:rPr lang="en-US" dirty="0"/>
              <a:t>.NET CLR Loading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	</a:t>
            </a:r>
            <a:r>
              <a:rPr lang="en-US" dirty="0" smtClean="0"/>
              <a:t>Current </a:t>
            </a:r>
            <a:r>
              <a:rPr lang="en-US" dirty="0" err="1"/>
              <a:t>AppDomains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	</a:t>
            </a:r>
            <a:r>
              <a:rPr lang="en-US" dirty="0" smtClean="0"/>
              <a:t>Current </a:t>
            </a:r>
            <a:r>
              <a:rPr lang="en-US" dirty="0"/>
              <a:t>Assemblies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	</a:t>
            </a:r>
            <a:r>
              <a:rPr lang="en-US" dirty="0" smtClean="0"/>
              <a:t>Bytes </a:t>
            </a:r>
            <a:r>
              <a:rPr lang="en-US" dirty="0"/>
              <a:t>In </a:t>
            </a:r>
            <a:r>
              <a:rPr lang="en-US" dirty="0" err="1"/>
              <a:t>LoaderHeap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.NET CLR Memory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	</a:t>
            </a:r>
            <a:r>
              <a:rPr lang="en-US" dirty="0" smtClean="0"/>
              <a:t># </a:t>
            </a:r>
            <a:r>
              <a:rPr lang="en-US" dirty="0"/>
              <a:t>Bytes In All Heaps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Process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	</a:t>
            </a:r>
            <a:r>
              <a:rPr lang="en-US" dirty="0" smtClean="0"/>
              <a:t>Handle </a:t>
            </a:r>
            <a:r>
              <a:rPr lang="en-US" dirty="0"/>
              <a:t>Count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	</a:t>
            </a:r>
            <a:r>
              <a:rPr lang="en-US" dirty="0" smtClean="0"/>
              <a:t>Private </a:t>
            </a:r>
            <a:r>
              <a:rPr lang="en-US" dirty="0"/>
              <a:t>Bytes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	</a:t>
            </a:r>
            <a:r>
              <a:rPr lang="en-US" dirty="0" smtClean="0"/>
              <a:t>Virtual </a:t>
            </a:r>
            <a:r>
              <a:rPr lang="en-US" dirty="0"/>
              <a:t>Bytes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41239" y="1447800"/>
            <a:ext cx="366553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None/>
              <a:defRPr sz="22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287338" indent="-287338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088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860425" indent="-2873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solidFill>
                  <a:srgbClr val="525353"/>
                </a:solidFill>
              </a:rPr>
              <a:t>ASP.NET-</a:t>
            </a:r>
            <a:r>
              <a:rPr lang="en-US" sz="1800" u="sng" dirty="0" err="1" smtClean="0">
                <a:solidFill>
                  <a:srgbClr val="525353"/>
                </a:solidFill>
              </a:rPr>
              <a:t>specifc</a:t>
            </a:r>
            <a:endParaRPr lang="en-US" sz="1800" u="sng" dirty="0" smtClean="0">
              <a:solidFill>
                <a:srgbClr val="525353"/>
              </a:solidFill>
            </a:endParaRPr>
          </a:p>
          <a:p>
            <a:r>
              <a:rPr lang="fr-FR" sz="1700" b="0" dirty="0" smtClean="0">
                <a:solidFill>
                  <a:srgbClr val="525353"/>
                </a:solidFill>
              </a:rPr>
              <a:t>ASP.NET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sz="1700" b="0" dirty="0" smtClean="0">
                <a:solidFill>
                  <a:srgbClr val="525353"/>
                </a:solidFill>
              </a:rPr>
              <a:t>	</a:t>
            </a:r>
            <a:r>
              <a:rPr lang="fr-FR" sz="1700" b="0" dirty="0" smtClean="0">
                <a:solidFill>
                  <a:srgbClr val="525353"/>
                </a:solidFill>
              </a:rPr>
              <a:t>Cache Total Entries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sz="1700" b="0" dirty="0" smtClean="0">
                <a:solidFill>
                  <a:srgbClr val="525353"/>
                </a:solidFill>
              </a:rPr>
              <a:t>	</a:t>
            </a:r>
            <a:r>
              <a:rPr lang="fr-FR" sz="1700" b="0" dirty="0" smtClean="0">
                <a:solidFill>
                  <a:srgbClr val="525353"/>
                </a:solidFill>
              </a:rPr>
              <a:t>Cache API Entries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sz="1700" b="0" dirty="0" smtClean="0">
                <a:solidFill>
                  <a:srgbClr val="525353"/>
                </a:solidFill>
              </a:rPr>
              <a:t>	</a:t>
            </a:r>
            <a:r>
              <a:rPr lang="fr-FR" sz="1700" b="0" dirty="0" err="1" smtClean="0">
                <a:solidFill>
                  <a:srgbClr val="525353"/>
                </a:solidFill>
              </a:rPr>
              <a:t>OutputCache</a:t>
            </a:r>
            <a:r>
              <a:rPr lang="fr-FR" sz="1700" b="0" dirty="0" smtClean="0">
                <a:solidFill>
                  <a:srgbClr val="525353"/>
                </a:solidFill>
              </a:rPr>
              <a:t> </a:t>
            </a:r>
            <a:r>
              <a:rPr lang="fr-FR" sz="1700" b="0" dirty="0" smtClean="0">
                <a:solidFill>
                  <a:srgbClr val="000000"/>
                </a:solidFill>
              </a:rPr>
              <a:t>Total Entries</a:t>
            </a:r>
            <a:endParaRPr lang="fr-FR" sz="17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88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371600"/>
            <a:ext cx="7781040" cy="453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Garbage Collection Performance Hints: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msdn.microsoft.com/en-us/library/ms973837.aspx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Large Object Heap: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msdn.microsoft.com/en-us/magazine/cc534993.aspx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2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Symptoms in ASP.NET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14400" y="1219200"/>
            <a:ext cx="7781040" cy="45303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Out Of Memory Exceptions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Memory Recycling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memoryLimit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err="1" smtClean="0"/>
              <a:t>PeriodicRestartMemory</a:t>
            </a: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err="1" smtClean="0"/>
              <a:t>PeriodicRestartPrivateMemory</a:t>
            </a:r>
            <a:endParaRPr lang="en-US" sz="2000" dirty="0" smtClean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000" dirty="0" smtClean="0"/>
              <a:t>System event log: worker process recycles if memory limit set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55700" y="3810000"/>
            <a:ext cx="6858000" cy="24923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Log Name:      System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Source:        Microsoft-Windows-WAS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Date:          7/16/2010 1:15:27 AM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Event ID:      5117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Task Category: None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Level:         Information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Keywords:      Classic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User:          N/A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Computer:      &lt;COMPUTER NAME&gt;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Description:</a:t>
            </a:r>
          </a:p>
          <a:p>
            <a:pPr algn="l" eaLnBrk="1" hangingPunct="1"/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A worker process with process id of '7420' serving application pool '</a:t>
            </a:r>
            <a:r>
              <a:rPr lang="en-US" sz="1200" dirty="0" err="1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DefaultAppPool</a:t>
            </a:r>
            <a:r>
              <a:rPr lang="en-US" sz="1200" dirty="0">
                <a:solidFill>
                  <a:schemeClr val="tx1">
                    <a:lumMod val="10000"/>
                  </a:schemeClr>
                </a:solidFill>
                <a:latin typeface="Lucida Sans Typewriter" pitchFamily="49" charset="0"/>
              </a:rPr>
              <a:t>' has requested a recycle because it reached its private bytes memory limit.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Demonstration: Memory Leaks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The instructor will demonstrate how to determine the difference between unmanaged and managed leaks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Managed Memory</a:t>
            </a:r>
          </a:p>
        </p:txBody>
      </p:sp>
      <p:graphicFrame>
        <p:nvGraphicFramePr>
          <p:cNvPr id="170032" name="Group 48"/>
          <p:cNvGraphicFramePr>
            <a:graphicFrameLocks noGrp="1"/>
          </p:cNvGraphicFramePr>
          <p:nvPr>
            <p:ph idx="1"/>
            <p:extLst/>
          </p:nvPr>
        </p:nvGraphicFramePr>
        <p:xfrm>
          <a:off x="2432409" y="4648200"/>
          <a:ext cx="5238331" cy="1143000"/>
        </p:xfrm>
        <a:graphic>
          <a:graphicData uri="http://schemas.openxmlformats.org/drawingml/2006/table">
            <a:tbl>
              <a:tblPr/>
              <a:tblGrid>
                <a:gridCol w="36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52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4937" marR="1249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90600" y="1337040"/>
            <a:ext cx="7781040" cy="45303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Managed heaps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Loader heap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Native heaps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Threads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Images (.</a:t>
            </a:r>
            <a:r>
              <a:rPr lang="en-US" dirty="0" err="1" smtClean="0"/>
              <a:t>dll</a:t>
            </a:r>
            <a:r>
              <a:rPr lang="en-US" dirty="0" smtClean="0"/>
              <a:t> files)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Other (virtual allocations)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Free</a:t>
            </a:r>
            <a:endParaRPr lang="en-US" sz="2000" dirty="0" smtClean="0"/>
          </a:p>
        </p:txBody>
      </p:sp>
      <p:sp>
        <p:nvSpPr>
          <p:cNvPr id="6182" name="Text Box 40"/>
          <p:cNvSpPr txBox="1">
            <a:spLocks noChangeArrowheads="1"/>
          </p:cNvSpPr>
          <p:nvPr/>
        </p:nvSpPr>
        <p:spPr bwMode="auto">
          <a:xfrm>
            <a:off x="1919288" y="5867400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0x00000000</a:t>
            </a:r>
            <a:endParaRPr lang="en-US" sz="1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7315200" y="5867400"/>
            <a:ext cx="1093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0x7FFFFFFF</a:t>
            </a:r>
            <a:endParaRPr lang="en-US" sz="10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6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 Heap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90600" y="1219200"/>
            <a:ext cx="7781040" cy="453036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Segments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Reserved “chunks” of virtual memory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Small Object Heap (SOH) segment(s)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Objects categorized in generations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Gen 0, 1 &amp;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Large Object Heap (LOH) segments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“House” large objects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New object created at </a:t>
            </a:r>
            <a:r>
              <a:rPr lang="en-US" sz="2000" u="sng" dirty="0" smtClean="0"/>
              <a:t>increasing</a:t>
            </a:r>
            <a:r>
              <a:rPr lang="en-US" sz="2000" dirty="0" smtClean="0"/>
              <a:t> addresses of the heap</a:t>
            </a:r>
            <a:endParaRPr lang="hu-H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Allocation is very fast</a:t>
            </a:r>
            <a:endParaRPr lang="en-US" sz="20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Generations: Structure and Benefits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90600" y="1066800"/>
            <a:ext cx="7781040" cy="45303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One heap for generations 0, 1, 2 and large objects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Large Object is &gt; 85,000 bytes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Efficient memory usage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Locality of reference</a:t>
            </a:r>
          </a:p>
          <a:p>
            <a:pPr lvl="2" indent="-508000">
              <a:lnSpc>
                <a:spcPct val="150000"/>
              </a:lnSpc>
              <a:buFontTx/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Objects close together on heap</a:t>
            </a:r>
          </a:p>
          <a:p>
            <a:pPr lvl="2" indent="-508000">
              <a:lnSpc>
                <a:spcPct val="150000"/>
              </a:lnSpc>
              <a:buFontTx/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Allocated consecutively and stored contiguously</a:t>
            </a:r>
          </a:p>
          <a:p>
            <a:pPr lvl="2" indent="-508000">
              <a:lnSpc>
                <a:spcPct val="150000"/>
              </a:lnSpc>
              <a:buFontTx/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Created at same time and therefore related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Speed of allocations</a:t>
            </a:r>
          </a:p>
          <a:p>
            <a:pPr lvl="2" indent="-508000">
              <a:lnSpc>
                <a:spcPct val="150000"/>
              </a:lnSpc>
              <a:buFontTx/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Locality </a:t>
            </a:r>
            <a:r>
              <a:rPr lang="en-US" sz="2000" dirty="0"/>
              <a:t>of reference</a:t>
            </a:r>
          </a:p>
          <a:p>
            <a:pPr lvl="2" indent="-508000">
              <a:lnSpc>
                <a:spcPct val="150000"/>
              </a:lnSpc>
              <a:buFontTx/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Allocations </a:t>
            </a:r>
            <a:r>
              <a:rPr lang="en-US" sz="2000" dirty="0"/>
              <a:t>located by adding value to a pointer</a:t>
            </a:r>
          </a:p>
        </p:txBody>
      </p:sp>
    </p:spTree>
    <p:extLst>
      <p:ext uri="{BB962C8B-B14F-4D97-AF65-F5344CB8AC3E}">
        <p14:creationId xmlns:p14="http://schemas.microsoft.com/office/powerpoint/2010/main" val="130361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What</a:t>
            </a:r>
            <a:r>
              <a:rPr lang="hu-HU" smtClean="0"/>
              <a:t> </a:t>
            </a:r>
            <a:r>
              <a:rPr lang="hu-HU" err="1" smtClean="0"/>
              <a:t>can</a:t>
            </a:r>
            <a:r>
              <a:rPr lang="hu-HU" smtClean="0"/>
              <a:t> </a:t>
            </a:r>
            <a:r>
              <a:rPr lang="hu-HU" err="1" smtClean="0"/>
              <a:t>trigger</a:t>
            </a:r>
            <a:r>
              <a:rPr lang="hu-HU" smtClean="0"/>
              <a:t> a </a:t>
            </a:r>
            <a:r>
              <a:rPr lang="hu-HU" err="1" smtClean="0"/>
              <a:t>garbage</a:t>
            </a:r>
            <a:r>
              <a:rPr lang="hu-HU" smtClean="0"/>
              <a:t> </a:t>
            </a:r>
            <a:r>
              <a:rPr lang="hu-HU" err="1" smtClean="0"/>
              <a:t>collection</a:t>
            </a:r>
            <a:r>
              <a:rPr lang="hu-HU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990600" y="1295400"/>
            <a:ext cx="7781040" cy="4530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Allocation request that cannot be satisfied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Explicit call to GC.Collect()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 smtClean="0"/>
              <a:t>Under high system memory pressure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62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 Sequence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3238500" y="1524000"/>
            <a:ext cx="2090057" cy="6096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Mark</a:t>
            </a:r>
          </a:p>
          <a:p>
            <a:r>
              <a:rPr lang="en-US" sz="1400" smtClean="0"/>
              <a:t>gc_heap</a:t>
            </a:r>
            <a:r>
              <a:rPr lang="en-US" sz="1400"/>
              <a:t>::</a:t>
            </a:r>
            <a:r>
              <a:rPr lang="en-US" sz="1400" smtClean="0"/>
              <a:t>mark_phase</a:t>
            </a: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Flowchart: Process 11"/>
          <p:cNvSpPr/>
          <p:nvPr/>
        </p:nvSpPr>
        <p:spPr bwMode="auto">
          <a:xfrm>
            <a:off x="5867400" y="3581400"/>
            <a:ext cx="1600200" cy="6096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Sweep</a:t>
            </a:r>
          </a:p>
          <a:p>
            <a:r>
              <a:rPr lang="en-US" sz="1400" smtClean="0"/>
              <a:t>make_free_lists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 bwMode="auto">
          <a:xfrm>
            <a:off x="3238499" y="2514600"/>
            <a:ext cx="2090057" cy="6096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Plan</a:t>
            </a:r>
          </a:p>
          <a:p>
            <a:r>
              <a:rPr lang="en-US" sz="1400"/>
              <a:t>gc_heap::plan_phase 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Flowchart: Process 13"/>
          <p:cNvSpPr/>
          <p:nvPr/>
        </p:nvSpPr>
        <p:spPr bwMode="auto">
          <a:xfrm>
            <a:off x="3238500" y="4648200"/>
            <a:ext cx="2209800" cy="6096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Relocate</a:t>
            </a:r>
          </a:p>
          <a:p>
            <a:r>
              <a:rPr lang="en-US" sz="1400"/>
              <a:t>gc_heap::</a:t>
            </a:r>
            <a:r>
              <a:rPr lang="en-US" sz="1400" smtClean="0"/>
              <a:t>relocate_phase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 bwMode="auto">
          <a:xfrm>
            <a:off x="3238499" y="5638800"/>
            <a:ext cx="2209801" cy="6096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Compact</a:t>
            </a:r>
          </a:p>
          <a:p>
            <a:r>
              <a:rPr lang="en-US" sz="1400"/>
              <a:t>gc_heap::</a:t>
            </a:r>
            <a:r>
              <a:rPr lang="en-US" sz="1400" smtClean="0"/>
              <a:t>compact_phase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Flowchart: Decision 6"/>
          <p:cNvSpPr/>
          <p:nvPr/>
        </p:nvSpPr>
        <p:spPr bwMode="auto">
          <a:xfrm>
            <a:off x="3352800" y="3505200"/>
            <a:ext cx="1828800" cy="762000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Compact?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4139293" y="2166257"/>
            <a:ext cx="266700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133850" y="3145971"/>
            <a:ext cx="266700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139293" y="4310742"/>
            <a:ext cx="266700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4133850" y="5301342"/>
            <a:ext cx="266700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5295900" y="3733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Explosion 1 17"/>
          <p:cNvSpPr/>
          <p:nvPr/>
        </p:nvSpPr>
        <p:spPr bwMode="auto">
          <a:xfrm>
            <a:off x="914400" y="1295400"/>
            <a:ext cx="1676400" cy="121920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SuspendEE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Explosion 2 21"/>
          <p:cNvSpPr/>
          <p:nvPr/>
        </p:nvSpPr>
        <p:spPr bwMode="auto">
          <a:xfrm>
            <a:off x="6172200" y="4953000"/>
            <a:ext cx="1752600" cy="1219200"/>
          </a:xfrm>
          <a:prstGeom prst="irregularSeal2">
            <a:avLst/>
          </a:prstGeom>
          <a:solidFill>
            <a:srgbClr val="FFFF00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RestartEE</a:t>
            </a:r>
          </a:p>
        </p:txBody>
      </p:sp>
      <p:sp>
        <p:nvSpPr>
          <p:cNvPr id="23" name="Striped Right Arrow 22"/>
          <p:cNvSpPr/>
          <p:nvPr/>
        </p:nvSpPr>
        <p:spPr bwMode="auto">
          <a:xfrm>
            <a:off x="2601686" y="1600200"/>
            <a:ext cx="598714" cy="457200"/>
          </a:xfrm>
          <a:prstGeom prst="stripedRightArrow">
            <a:avLst/>
          </a:prstGeom>
          <a:solidFill>
            <a:schemeClr val="bg1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Striped Right Arrow 26"/>
          <p:cNvSpPr/>
          <p:nvPr/>
        </p:nvSpPr>
        <p:spPr bwMode="auto">
          <a:xfrm>
            <a:off x="5568043" y="5693229"/>
            <a:ext cx="598714" cy="457200"/>
          </a:xfrm>
          <a:prstGeom prst="stripedRightArrow">
            <a:avLst/>
          </a:prstGeom>
          <a:solidFill>
            <a:schemeClr val="bg1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Striped Right Arrow 27"/>
          <p:cNvSpPr/>
          <p:nvPr/>
        </p:nvSpPr>
        <p:spPr bwMode="auto">
          <a:xfrm rot="5400000">
            <a:off x="6330043" y="4425043"/>
            <a:ext cx="598714" cy="457200"/>
          </a:xfrm>
          <a:prstGeom prst="stripedRightArrow">
            <a:avLst/>
          </a:prstGeom>
          <a:solidFill>
            <a:schemeClr val="bg1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54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2462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Yes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3 master">
  <a:themeElements>
    <a:clrScheme name="Custom 1">
      <a:dk1>
        <a:srgbClr val="AFDAF6"/>
      </a:dk1>
      <a:lt1>
        <a:sysClr val="window" lastClr="FFFFFF"/>
      </a:lt1>
      <a:dk2>
        <a:srgbClr val="5990CA"/>
      </a:dk2>
      <a:lt2>
        <a:srgbClr val="004278"/>
      </a:lt2>
      <a:accent1>
        <a:srgbClr val="FEC400"/>
      </a:accent1>
      <a:accent2>
        <a:srgbClr val="E58E00"/>
      </a:accent2>
      <a:accent3>
        <a:srgbClr val="D8D000"/>
      </a:accent3>
      <a:accent4>
        <a:srgbClr val="76BE5B"/>
      </a:accent4>
      <a:accent5>
        <a:srgbClr val="006025"/>
      </a:accent5>
      <a:accent6>
        <a:srgbClr val="A4A5A5"/>
      </a:accent6>
      <a:hlink>
        <a:srgbClr val="004278"/>
      </a:hlink>
      <a:folHlink>
        <a:srgbClr val="88270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AFDAF6"/>
      </a:dk1>
      <a:lt1>
        <a:sysClr val="window" lastClr="FFFFFF"/>
      </a:lt1>
      <a:dk2>
        <a:srgbClr val="5990CA"/>
      </a:dk2>
      <a:lt2>
        <a:srgbClr val="004278"/>
      </a:lt2>
      <a:accent1>
        <a:srgbClr val="FEC400"/>
      </a:accent1>
      <a:accent2>
        <a:srgbClr val="E58E00"/>
      </a:accent2>
      <a:accent3>
        <a:srgbClr val="D8D000"/>
      </a:accent3>
      <a:accent4>
        <a:srgbClr val="76BE5B"/>
      </a:accent4>
      <a:accent5>
        <a:srgbClr val="006025"/>
      </a:accent5>
      <a:accent6>
        <a:srgbClr val="A4A5A5"/>
      </a:accent6>
      <a:hlink>
        <a:srgbClr val="004278"/>
      </a:hlink>
      <a:folHlink>
        <a:srgbClr val="88270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1">
      <a:dk1>
        <a:srgbClr val="AFDAF6"/>
      </a:dk1>
      <a:lt1>
        <a:sysClr val="window" lastClr="FFFFFF"/>
      </a:lt1>
      <a:dk2>
        <a:srgbClr val="5990CA"/>
      </a:dk2>
      <a:lt2>
        <a:srgbClr val="004278"/>
      </a:lt2>
      <a:accent1>
        <a:srgbClr val="FEC400"/>
      </a:accent1>
      <a:accent2>
        <a:srgbClr val="E58E00"/>
      </a:accent2>
      <a:accent3>
        <a:srgbClr val="D8D000"/>
      </a:accent3>
      <a:accent4>
        <a:srgbClr val="76BE5B"/>
      </a:accent4>
      <a:accent5>
        <a:srgbClr val="006025"/>
      </a:accent5>
      <a:accent6>
        <a:srgbClr val="A4A5A5"/>
      </a:accent6>
      <a:hlink>
        <a:srgbClr val="004278"/>
      </a:hlink>
      <a:folHlink>
        <a:srgbClr val="88270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A057DE04E3604BAF0D9667EA580D21" ma:contentTypeVersion="0" ma:contentTypeDescription="Create a new document." ma:contentTypeScope="" ma:versionID="81da5ccc7c39bab8671b919d5b7fbd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25B32D-22B6-49AA-A644-4476E2045658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416AB9-C5A3-457F-A9DF-AB138FB986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3AF403-1F47-4338-92E9-86CCA69EC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WPLUS Presentation Template</Template>
  <TotalTime>25064</TotalTime>
  <Words>1190</Words>
  <Application>Microsoft Office PowerPoint</Application>
  <PresentationFormat>On-screen Show (4:3)</PresentationFormat>
  <Paragraphs>283</Paragraphs>
  <Slides>25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Consolas</vt:lpstr>
      <vt:lpstr>Lucida Grande</vt:lpstr>
      <vt:lpstr>Lucida Sans Typewriter</vt:lpstr>
      <vt:lpstr>Tahoma</vt:lpstr>
      <vt:lpstr>Wingdings</vt:lpstr>
      <vt:lpstr>Template_3 master</vt:lpstr>
      <vt:lpstr>1_Office Theme</vt:lpstr>
      <vt:lpstr>2_Office Theme</vt:lpstr>
      <vt:lpstr>Troubleshooting .NET Memory Issues</vt:lpstr>
      <vt:lpstr>Memory Leaks</vt:lpstr>
      <vt:lpstr>Symptoms in ASP.NET</vt:lpstr>
      <vt:lpstr>Demonstration: Memory Leaks</vt:lpstr>
      <vt:lpstr>Understanding Managed Memory</vt:lpstr>
      <vt:lpstr>GC Heap</vt:lpstr>
      <vt:lpstr>Generations: Structure and Benefits</vt:lpstr>
      <vt:lpstr>What can trigger a garbage collection?</vt:lpstr>
      <vt:lpstr>GC Sequence</vt:lpstr>
      <vt:lpstr>GC Sequence in Motion</vt:lpstr>
      <vt:lpstr>Non-Concurrent Workstation GC</vt:lpstr>
      <vt:lpstr>What’s new in  4.0 </vt:lpstr>
      <vt:lpstr>Concurrent Workstation GC</vt:lpstr>
      <vt:lpstr>Background Workstation GC</vt:lpstr>
      <vt:lpstr>Server GC</vt:lpstr>
      <vt:lpstr>Background Server GC</vt:lpstr>
      <vt:lpstr>What’s new in   4.5 </vt:lpstr>
      <vt:lpstr>Maximizing GC Performance</vt:lpstr>
      <vt:lpstr>Roots</vt:lpstr>
      <vt:lpstr>Finalization: Overview</vt:lpstr>
      <vt:lpstr>Finalizers: Visual Overview </vt:lpstr>
      <vt:lpstr>Finalization: Programming</vt:lpstr>
      <vt:lpstr>Finalization: Tips</vt:lpstr>
      <vt:lpstr>Perfmon Counters</vt:lpstr>
      <vt:lpstr>References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 Fundamentals</dc:title>
  <dc:creator>Brad</dc:creator>
  <cp:lastModifiedBy>Rahul Marathe</cp:lastModifiedBy>
  <cp:revision>417</cp:revision>
  <dcterms:created xsi:type="dcterms:W3CDTF">2005-10-18T21:38:15Z</dcterms:created>
  <dcterms:modified xsi:type="dcterms:W3CDTF">2016-01-06T17:55:57Z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Bradlin</vt:lpwstr>
  </property>
  <property fmtid="{D5CDD505-2E9C-101B-9397-08002B2CF9AE}" pid="3" name="SPSDescription">
    <vt:lpwstr/>
  </property>
  <property fmtid="{D5CDD505-2E9C-101B-9397-08002B2CF9AE}" pid="4" name="Status">
    <vt:lpwstr/>
  </property>
  <property fmtid="{D5CDD505-2E9C-101B-9397-08002B2CF9AE}" pid="5" name="ContentTypeId">
    <vt:lpwstr>0x0101008BA057DE04E3604BAF0D9667EA580D21</vt:lpwstr>
  </property>
</Properties>
</file>