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4"/>
    <p:sldMasterId id="2147483689" r:id="rId5"/>
  </p:sldMasterIdLst>
  <p:notesMasterIdLst>
    <p:notesMasterId r:id="rId25"/>
  </p:notesMasterIdLst>
  <p:sldIdLst>
    <p:sldId id="259" r:id="rId6"/>
    <p:sldId id="260" r:id="rId7"/>
    <p:sldId id="305" r:id="rId8"/>
    <p:sldId id="284" r:id="rId9"/>
    <p:sldId id="306" r:id="rId10"/>
    <p:sldId id="309" r:id="rId11"/>
    <p:sldId id="307" r:id="rId12"/>
    <p:sldId id="308" r:id="rId13"/>
    <p:sldId id="310" r:id="rId14"/>
    <p:sldId id="288" r:id="rId15"/>
    <p:sldId id="289" r:id="rId16"/>
    <p:sldId id="290" r:id="rId17"/>
    <p:sldId id="312" r:id="rId18"/>
    <p:sldId id="286" r:id="rId19"/>
    <p:sldId id="293" r:id="rId20"/>
    <p:sldId id="301" r:id="rId21"/>
    <p:sldId id="302" r:id="rId22"/>
    <p:sldId id="303"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4">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353"/>
    <a:srgbClr val="000000"/>
    <a:srgbClr val="882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37" autoAdjust="0"/>
  </p:normalViewPr>
  <p:slideViewPr>
    <p:cSldViewPr snapToGrid="0" snapToObjects="1" showGuides="1">
      <p:cViewPr varScale="1">
        <p:scale>
          <a:sx n="72" d="100"/>
          <a:sy n="72" d="100"/>
        </p:scale>
        <p:origin x="1762" y="72"/>
      </p:cViewPr>
      <p:guideLst>
        <p:guide orient="horz" pos="4044"/>
        <p:guide pos="380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DD74BE-6F41-4145-A2AA-C514B0A50D0A}" type="datetimeFigureOut">
              <a:rPr lang="en-US" smtClean="0"/>
              <a:pPr/>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ED7AC-D90E-44FA-813E-55CE8F1A06C9}" type="slidenum">
              <a:rPr lang="en-US" smtClean="0"/>
              <a:pPr/>
              <a:t>‹#›</a:t>
            </a:fld>
            <a:endParaRPr lang="en-US"/>
          </a:p>
        </p:txBody>
      </p:sp>
    </p:spTree>
    <p:extLst>
      <p:ext uri="{BB962C8B-B14F-4D97-AF65-F5344CB8AC3E}">
        <p14:creationId xmlns:p14="http://schemas.microsoft.com/office/powerpoint/2010/main" val="38893682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Monitors and SyncBlocks </a:t>
            </a:r>
          </a:p>
          <a:p>
            <a:r>
              <a:rPr lang="en-US" smtClean="0"/>
              <a:t>Every object on the GC heap has at least two overhead members: </a:t>
            </a:r>
          </a:p>
          <a:p>
            <a:r>
              <a:rPr lang="en-US" smtClean="0"/>
              <a:t>* A pointer to the Method table, which is at the location of the object address. In other words, if you dump the object address, the first DWORD is the address of the Method table. </a:t>
            </a:r>
          </a:p>
          <a:p>
            <a:r>
              <a:rPr lang="en-US" smtClean="0"/>
              <a:t>* A SyncBlock Index referencing a SyncBlock, which is a negative offset of 0x4. The SyncBlock is allocated the first time the object is used for synchronization and stays assigned to that object as long as the object is alive. </a:t>
            </a:r>
          </a:p>
          <a:p>
            <a:r>
              <a:rPr lang="en-US" smtClean="0"/>
              <a:t>In.NET Framework 2.0, a SyncBlock isn't created the first time a lock is acquired, instead a lighter weight construct called a ThinLock is created. If at some point another thread attempts to acquire the same lock then a full SyncBlock will be allocated and the ThinLock is effectively upgraded to a full SyncBlock. The thinlock construct and upgrade process was introduced to increase performance and reduce overhead of the locking mechanism generally. </a:t>
            </a:r>
          </a:p>
          <a:p>
            <a:endParaRPr lang="en-US"/>
          </a:p>
        </p:txBody>
      </p:sp>
      <p:sp>
        <p:nvSpPr>
          <p:cNvPr id="4" name="Slide Number Placeholder 3"/>
          <p:cNvSpPr>
            <a:spLocks noGrp="1"/>
          </p:cNvSpPr>
          <p:nvPr>
            <p:ph type="sldNum" sz="quarter" idx="10"/>
          </p:nvPr>
        </p:nvSpPr>
        <p:spPr/>
        <p:txBody>
          <a:bodyPr/>
          <a:lstStyle/>
          <a:p>
            <a:fld id="{537ED7AC-D90E-44FA-813E-55CE8F1A06C9}" type="slidenum">
              <a:rPr lang="en-US" smtClean="0"/>
              <a:pPr/>
              <a:t>13</a:t>
            </a:fld>
            <a:endParaRPr lang="en-US"/>
          </a:p>
        </p:txBody>
      </p:sp>
    </p:spTree>
    <p:extLst>
      <p:ext uri="{BB962C8B-B14F-4D97-AF65-F5344CB8AC3E}">
        <p14:creationId xmlns:p14="http://schemas.microsoft.com/office/powerpoint/2010/main" val="134784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1/13/2016 5:01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Orange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85041" y="2692920"/>
            <a:ext cx="475896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85040" y="4004040"/>
            <a:ext cx="4301759"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Template2_Blu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05760" y="386958"/>
            <a:ext cx="7781040" cy="792162"/>
          </a:xfrm>
        </p:spPr>
        <p:txBody>
          <a:bodyPr/>
          <a:lstStyle>
            <a:lvl1pPr>
              <a:defRPr>
                <a:solidFill>
                  <a:schemeClr val="bg1"/>
                </a:solidFill>
              </a:defRPr>
            </a:lvl1pPr>
          </a:lstStyle>
          <a:p>
            <a:r>
              <a:rPr lang="en-US" smtClean="0"/>
              <a:t>Click to edit Master title style</a:t>
            </a:r>
            <a:endParaRPr lang="en-US"/>
          </a:p>
        </p:txBody>
      </p:sp>
      <p:sp>
        <p:nvSpPr>
          <p:cNvPr id="7" name="Text Placeholder 6"/>
          <p:cNvSpPr>
            <a:spLocks noGrp="1"/>
          </p:cNvSpPr>
          <p:nvPr>
            <p:ph type="body" sz="quarter" idx="13"/>
          </p:nvPr>
        </p:nvSpPr>
        <p:spPr>
          <a:xfrm>
            <a:off x="906463" y="111708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7432533" y="6455159"/>
            <a:ext cx="1533147" cy="33528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tx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3502"/>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4" name="Slide Number Placeholder 3"/>
          <p:cNvSpPr>
            <a:spLocks noGrp="1"/>
          </p:cNvSpPr>
          <p:nvPr>
            <p:ph type="sldNum" sz="quarter" idx="12"/>
          </p:nvPr>
        </p:nvSpPr>
        <p:spPr>
          <a:xfrm>
            <a:off x="6553200" y="6413502"/>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04947"/>
            <a:ext cx="2895600" cy="365125"/>
          </a:xfrm>
          <a:prstGeom prst="rect">
            <a:avLst/>
          </a:prstGeom>
        </p:spPr>
        <p:txBody>
          <a:bodyPr/>
          <a:lstStyle>
            <a:lvl1pPr algn="ctr">
              <a:defRPr sz="1200">
                <a:solidFill>
                  <a:srgbClr val="525353"/>
                </a:solidFill>
              </a:defRPr>
            </a:lvl1pPr>
          </a:lstStyle>
          <a:p>
            <a:endParaRPr lang="en-US" dirty="0"/>
          </a:p>
        </p:txBody>
      </p:sp>
      <p:sp>
        <p:nvSpPr>
          <p:cNvPr id="6" name="Slide Number Placeholder 5"/>
          <p:cNvSpPr>
            <a:spLocks noGrp="1"/>
          </p:cNvSpPr>
          <p:nvPr>
            <p:ph type="sldNum" sz="quarter" idx="12"/>
          </p:nvPr>
        </p:nvSpPr>
        <p:spPr>
          <a:xfrm>
            <a:off x="6553200" y="6404947"/>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Template2_Orang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24200" y="6413502"/>
            <a:ext cx="2895600" cy="365125"/>
          </a:xfrm>
          <a:prstGeom prst="rect">
            <a:avLst/>
          </a:prstGeom>
        </p:spPr>
        <p:txBody>
          <a:bodyPr/>
          <a:lstStyle>
            <a:lvl1pPr algn="ctr">
              <a:defRPr sz="1200" baseline="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27790"/>
            <a:ext cx="2133600" cy="365125"/>
          </a:xfrm>
          <a:prstGeom prst="rect">
            <a:avLst/>
          </a:prstGeom>
        </p:spPr>
        <p:txBody>
          <a:bodyPr/>
          <a:lstStyle>
            <a:lvl1pPr algn="r">
              <a:defRPr sz="1200" baseline="0">
                <a:solidFill>
                  <a:schemeClr val="bg1"/>
                </a:solidFill>
              </a:defRPr>
            </a:lvl1pPr>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3600" indent="-290513">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Blue_title.jpg"/>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
        <p:nvSpPr>
          <p:cNvPr id="2" name="Title 1"/>
          <p:cNvSpPr>
            <a:spLocks noGrp="1"/>
          </p:cNvSpPr>
          <p:nvPr>
            <p:ph type="ctrTitle"/>
          </p:nvPr>
        </p:nvSpPr>
        <p:spPr>
          <a:xfrm>
            <a:off x="4393681" y="2692920"/>
            <a:ext cx="475032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2480"/>
            <a:ext cx="3607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3.png"/><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Template2_Orange_text_A.jpg"/>
          <p:cNvPicPr>
            <a:picLocks noChangeAspect="1"/>
          </p:cNvPicPr>
          <p:nvPr/>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680" r:id="rId1"/>
    <p:sldLayoutId id="2147483725" r:id="rId2"/>
    <p:sldLayoutId id="2147483724" r:id="rId3"/>
    <p:sldLayoutId id="2147483720" r:id="rId4"/>
    <p:sldLayoutId id="2147483721" r:id="rId5"/>
    <p:sldLayoutId id="2147483722" r:id="rId6"/>
    <p:sldLayoutId id="2147483723"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emplate2_Blue_text_A.jpg"/>
          <p:cNvPicPr>
            <a:picLocks noChangeAspect="1"/>
          </p:cNvPicPr>
          <p:nvPr/>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690" r:id="rId1"/>
    <p:sldLayoutId id="2147483731" r:id="rId2"/>
    <p:sldLayoutId id="2147483730" r:id="rId3"/>
    <p:sldLayoutId id="2147483726" r:id="rId4"/>
    <p:sldLayoutId id="2147483727" r:id="rId5"/>
    <p:sldLayoutId id="2147483728" r:id="rId6"/>
    <p:sldLayoutId id="2147483729"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tx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microsoft.com/downloads/details.aspx?FamilyId=8C09FD61-3F26-4555-AE17-3121B4F51D4D&amp;displaylang=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CLR Internals</a:t>
            </a:r>
            <a:endParaRPr lang="en-US" dirty="0"/>
          </a:p>
        </p:txBody>
      </p:sp>
      <p:pic>
        <p:nvPicPr>
          <p:cNvPr id="18" name="Picture 17" descr="Silos_HOrngStripes_Andres.png"/>
          <p:cNvPicPr>
            <a:picLocks noChangeAspect="1"/>
          </p:cNvPicPr>
          <p:nvPr/>
        </p:nvPicPr>
        <p:blipFill>
          <a:blip r:embed="rId2"/>
          <a:stretch>
            <a:fillRect/>
          </a:stretch>
        </p:blipFill>
        <p:spPr>
          <a:xfrm>
            <a:off x="172453" y="194040"/>
            <a:ext cx="1394614" cy="3810000"/>
          </a:xfrm>
          <a:prstGeom prst="rect">
            <a:avLst/>
          </a:prstGeom>
        </p:spPr>
      </p:pic>
      <p:pic>
        <p:nvPicPr>
          <p:cNvPr id="19" name="Picture 18" descr="Silos_HOrngStripes_Johnathon1.png"/>
          <p:cNvPicPr>
            <a:picLocks noChangeAspect="1"/>
          </p:cNvPicPr>
          <p:nvPr/>
        </p:nvPicPr>
        <p:blipFill>
          <a:blip r:embed="rId3"/>
          <a:stretch>
            <a:fillRect/>
          </a:stretch>
        </p:blipFill>
        <p:spPr>
          <a:xfrm>
            <a:off x="1698991" y="1782827"/>
            <a:ext cx="1316330" cy="2719482"/>
          </a:xfrm>
          <a:prstGeom prst="rect">
            <a:avLst/>
          </a:prstGeom>
        </p:spPr>
      </p:pic>
      <p:pic>
        <p:nvPicPr>
          <p:cNvPr id="20" name="Picture 19" descr="Silos_HOrngStripes_Maggie1.png"/>
          <p:cNvPicPr>
            <a:picLocks noChangeAspect="1"/>
          </p:cNvPicPr>
          <p:nvPr/>
        </p:nvPicPr>
        <p:blipFill>
          <a:blip r:embed="rId4"/>
          <a:stretch>
            <a:fillRect/>
          </a:stretch>
        </p:blipFill>
        <p:spPr>
          <a:xfrm>
            <a:off x="188178" y="4519590"/>
            <a:ext cx="2695711" cy="2078000"/>
          </a:xfrm>
          <a:prstGeom prst="rect">
            <a:avLst/>
          </a:prstGeom>
        </p:spPr>
      </p:pic>
      <p:sp>
        <p:nvSpPr>
          <p:cNvPr id="2" name="Subtitle 1"/>
          <p:cNvSpPr>
            <a:spLocks noGrp="1"/>
          </p:cNvSpPr>
          <p:nvPr>
            <p:ph type="subTitle" idx="1"/>
          </p:nvPr>
        </p:nvSpPr>
        <p:spPr/>
        <p:txBody>
          <a:bodyPr/>
          <a:lstStyle/>
          <a:p>
            <a:r>
              <a:rPr lang="en-US" dirty="0"/>
              <a:t>Thread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US" dirty="0" smtClean="0"/>
              <a:t>Most Common Synchronization Structure</a:t>
            </a:r>
            <a:endParaRPr lang="en-US" dirty="0"/>
          </a:p>
        </p:txBody>
      </p:sp>
      <p:sp>
        <p:nvSpPr>
          <p:cNvPr id="4" name="Text Placeholder 3"/>
          <p:cNvSpPr>
            <a:spLocks noGrp="1"/>
          </p:cNvSpPr>
          <p:nvPr>
            <p:ph type="body" sz="quarter" idx="13"/>
          </p:nvPr>
        </p:nvSpPr>
        <p:spPr/>
        <p:txBody>
          <a:bodyPr/>
          <a:lstStyle/>
          <a:p>
            <a:r>
              <a:rPr lang="en-US" dirty="0"/>
              <a:t>Basic and fundamentally rooted locking mechanism in .NET</a:t>
            </a:r>
          </a:p>
          <a:p>
            <a:pPr marL="109728" indent="0">
              <a:buNone/>
            </a:pPr>
            <a:r>
              <a:rPr lang="en-US" dirty="0">
                <a:latin typeface="Courier New" pitchFamily="49" charset="0"/>
                <a:cs typeface="Courier New" pitchFamily="49" charset="0"/>
              </a:rPr>
              <a:t>	lock(</a:t>
            </a:r>
            <a:r>
              <a:rPr lang="en-US" dirty="0" err="1">
                <a:latin typeface="Courier New" pitchFamily="49" charset="0"/>
                <a:cs typeface="Courier New" pitchFamily="49" charset="0"/>
              </a:rPr>
              <a:t>obj</a:t>
            </a:r>
            <a:r>
              <a:rPr lang="en-US" dirty="0">
                <a:latin typeface="Courier New" pitchFamily="49" charset="0"/>
                <a:cs typeface="Courier New" pitchFamily="49" charset="0"/>
              </a:rPr>
              <a:t>)</a:t>
            </a:r>
          </a:p>
          <a:p>
            <a:pPr marL="109728" indent="0">
              <a:buNone/>
            </a:pPr>
            <a:r>
              <a:rPr lang="en-US" dirty="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p>
          <a:p>
            <a:pPr marL="109728" indent="0">
              <a:buNone/>
            </a:pPr>
            <a:r>
              <a:rPr lang="en-US" dirty="0"/>
              <a:t>	</a:t>
            </a:r>
          </a:p>
          <a:p>
            <a:r>
              <a:rPr lang="en-US" dirty="0"/>
              <a:t>Lock information stored as part of the object</a:t>
            </a:r>
          </a:p>
          <a:p>
            <a:r>
              <a:rPr lang="en-US" dirty="0"/>
              <a:t>Lock information is either:</a:t>
            </a:r>
          </a:p>
          <a:p>
            <a:pPr lvl="1"/>
            <a:r>
              <a:rPr lang="en-US" dirty="0"/>
              <a:t>A </a:t>
            </a:r>
            <a:r>
              <a:rPr lang="en-US" dirty="0" err="1"/>
              <a:t>thinlock</a:t>
            </a:r>
            <a:r>
              <a:rPr lang="en-US" dirty="0"/>
              <a:t> or,</a:t>
            </a:r>
          </a:p>
          <a:p>
            <a:pPr lvl="1"/>
            <a:r>
              <a:rPr lang="en-US" dirty="0"/>
              <a:t>A sync table block index</a:t>
            </a:r>
          </a:p>
          <a:p>
            <a:endParaRPr lang="en-US" dirty="0"/>
          </a:p>
        </p:txBody>
      </p:sp>
    </p:spTree>
    <p:extLst>
      <p:ext uri="{BB962C8B-B14F-4D97-AF65-F5344CB8AC3E}">
        <p14:creationId xmlns:p14="http://schemas.microsoft.com/office/powerpoint/2010/main" val="107676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dirty="0" err="1" smtClean="0"/>
              <a:t>SyncBlk</a:t>
            </a:r>
            <a:r>
              <a:rPr lang="en-US" dirty="0" smtClean="0"/>
              <a:t> Internals</a:t>
            </a:r>
            <a:endParaRPr lang="en-US" dirty="0"/>
          </a:p>
        </p:txBody>
      </p:sp>
      <p:sp>
        <p:nvSpPr>
          <p:cNvPr id="3" name="Content Placeholder 2"/>
          <p:cNvSpPr>
            <a:spLocks noGrp="1"/>
          </p:cNvSpPr>
          <p:nvPr>
            <p:ph idx="1"/>
          </p:nvPr>
        </p:nvSpPr>
        <p:spPr/>
        <p:txBody>
          <a:bodyPr/>
          <a:lstStyle/>
          <a:p>
            <a:endParaRPr lang="en-US"/>
          </a:p>
        </p:txBody>
      </p:sp>
      <p:sp>
        <p:nvSpPr>
          <p:cNvPr id="5" name="Rectangle 4"/>
          <p:cNvSpPr/>
          <p:nvPr/>
        </p:nvSpPr>
        <p:spPr>
          <a:xfrm>
            <a:off x="3289696" y="2446105"/>
            <a:ext cx="4191000" cy="914400"/>
          </a:xfrm>
          <a:prstGeom prst="rect">
            <a:avLst/>
          </a:prstGeom>
          <a:gradFill>
            <a:gsLst>
              <a:gs pos="0">
                <a:schemeClr val="accent3"/>
              </a:gs>
              <a:gs pos="100000">
                <a:schemeClr val="accent1">
                  <a:tint val="50000"/>
                  <a:shade val="100000"/>
                  <a:satMod val="35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61193" y="2446105"/>
            <a:ext cx="1628503" cy="914400"/>
          </a:xfrm>
          <a:prstGeom prst="rect">
            <a:avLst/>
          </a:prstGeom>
          <a:gradFill>
            <a:gsLst>
              <a:gs pos="0">
                <a:schemeClr val="accent3"/>
              </a:gs>
              <a:gs pos="100000">
                <a:schemeClr val="accent1">
                  <a:tint val="50000"/>
                  <a:shade val="100000"/>
                  <a:satMod val="35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29436" y="2718639"/>
            <a:ext cx="1364476" cy="369332"/>
          </a:xfrm>
          <a:prstGeom prst="rect">
            <a:avLst/>
          </a:prstGeom>
          <a:noFill/>
        </p:spPr>
        <p:txBody>
          <a:bodyPr wrap="none" rtlCol="0">
            <a:spAutoFit/>
          </a:bodyPr>
          <a:lstStyle/>
          <a:p>
            <a:r>
              <a:rPr lang="en-US" dirty="0" smtClean="0">
                <a:solidFill>
                  <a:srgbClr val="000000"/>
                </a:solidFill>
              </a:rPr>
              <a:t>Object</a:t>
            </a:r>
            <a:r>
              <a:rPr lang="en-US" dirty="0" smtClean="0"/>
              <a:t> </a:t>
            </a:r>
            <a:r>
              <a:rPr lang="en-US" dirty="0" smtClean="0">
                <a:solidFill>
                  <a:srgbClr val="000000"/>
                </a:solidFill>
              </a:rPr>
              <a:t>data</a:t>
            </a:r>
            <a:endParaRPr lang="en-US" dirty="0">
              <a:solidFill>
                <a:srgbClr val="000000"/>
              </a:solidFill>
            </a:endParaRPr>
          </a:p>
        </p:txBody>
      </p:sp>
      <p:sp>
        <p:nvSpPr>
          <p:cNvPr id="8" name="TextBox 7"/>
          <p:cNvSpPr txBox="1"/>
          <p:nvPr/>
        </p:nvSpPr>
        <p:spPr>
          <a:xfrm>
            <a:off x="1699870" y="2718639"/>
            <a:ext cx="1454244" cy="369332"/>
          </a:xfrm>
          <a:prstGeom prst="rect">
            <a:avLst/>
          </a:prstGeom>
          <a:noFill/>
        </p:spPr>
        <p:txBody>
          <a:bodyPr wrap="none" rtlCol="0">
            <a:spAutoFit/>
          </a:bodyPr>
          <a:lstStyle/>
          <a:p>
            <a:r>
              <a:rPr lang="en-US" dirty="0" smtClean="0">
                <a:solidFill>
                  <a:srgbClr val="000000"/>
                </a:solidFill>
              </a:rPr>
              <a:t>0x08000002</a:t>
            </a:r>
            <a:endParaRPr lang="en-US" dirty="0">
              <a:solidFill>
                <a:srgbClr val="000000"/>
              </a:solidFill>
            </a:endParaRPr>
          </a:p>
        </p:txBody>
      </p:sp>
      <p:cxnSp>
        <p:nvCxnSpPr>
          <p:cNvPr id="9" name="Straight Arrow Connector 8"/>
          <p:cNvCxnSpPr/>
          <p:nvPr/>
        </p:nvCxnSpPr>
        <p:spPr>
          <a:xfrm flipV="1">
            <a:off x="3289696" y="1947539"/>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03207" y="1733345"/>
            <a:ext cx="1976823" cy="369332"/>
          </a:xfrm>
          <a:prstGeom prst="rect">
            <a:avLst/>
          </a:prstGeom>
          <a:noFill/>
        </p:spPr>
        <p:txBody>
          <a:bodyPr wrap="none" rtlCol="0">
            <a:spAutoFit/>
          </a:bodyPr>
          <a:lstStyle/>
          <a:p>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Reference</a:t>
            </a:r>
            <a:endParaRPr lang="en-US" dirty="0">
              <a:solidFill>
                <a:srgbClr val="000000"/>
              </a:solidFill>
              <a:latin typeface="Courier New" pitchFamily="49" charset="0"/>
              <a:cs typeface="Courier New" pitchFamily="49" charset="0"/>
            </a:endParaRPr>
          </a:p>
        </p:txBody>
      </p:sp>
      <p:cxnSp>
        <p:nvCxnSpPr>
          <p:cNvPr id="11" name="Straight Arrow Connector 10"/>
          <p:cNvCxnSpPr/>
          <p:nvPr/>
        </p:nvCxnSpPr>
        <p:spPr>
          <a:xfrm>
            <a:off x="1661193" y="237543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rot="16200000">
            <a:off x="2264805" y="1399443"/>
            <a:ext cx="407126" cy="164265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stCxn id="6" idx="2"/>
          </p:cNvCxnSpPr>
          <p:nvPr/>
        </p:nvCxnSpPr>
        <p:spPr>
          <a:xfrm flipH="1">
            <a:off x="2468368" y="3360505"/>
            <a:ext cx="7077" cy="892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168931389"/>
              </p:ext>
            </p:extLst>
          </p:nvPr>
        </p:nvGraphicFramePr>
        <p:xfrm>
          <a:off x="1753415" y="4279566"/>
          <a:ext cx="1544990" cy="1483360"/>
        </p:xfrm>
        <a:graphic>
          <a:graphicData uri="http://schemas.openxmlformats.org/drawingml/2006/table">
            <a:tbl>
              <a:tblPr firstRow="1" bandRow="1">
                <a:tableStyleId>{5C22544A-7EE6-4342-B048-85BDC9FD1C3A}</a:tableStyleId>
              </a:tblPr>
              <a:tblGrid>
                <a:gridCol w="772495">
                  <a:extLst>
                    <a:ext uri="{9D8B030D-6E8A-4147-A177-3AD203B41FA5}">
                      <a16:colId xmlns:a16="http://schemas.microsoft.com/office/drawing/2014/main" val="20000"/>
                    </a:ext>
                  </a:extLst>
                </a:gridCol>
                <a:gridCol w="772495">
                  <a:extLst>
                    <a:ext uri="{9D8B030D-6E8A-4147-A177-3AD203B41FA5}">
                      <a16:colId xmlns:a16="http://schemas.microsoft.com/office/drawing/2014/main" val="20001"/>
                    </a:ext>
                  </a:extLst>
                </a:gridCol>
              </a:tblGrid>
              <a:tr h="370840">
                <a:tc>
                  <a:txBody>
                    <a:bodyPr/>
                    <a:lstStyle/>
                    <a:p>
                      <a:r>
                        <a:rPr lang="en-US" sz="1400" dirty="0" smtClean="0">
                          <a:solidFill>
                            <a:srgbClr val="000000"/>
                          </a:solidFill>
                          <a:latin typeface="Courier New" pitchFamily="49" charset="0"/>
                          <a:cs typeface="Courier New" pitchFamily="49" charset="0"/>
                        </a:rPr>
                        <a:t>Index</a:t>
                      </a:r>
                      <a:endParaRPr lang="en-US" sz="1400" dirty="0">
                        <a:solidFill>
                          <a:srgbClr val="000000"/>
                        </a:solidFill>
                        <a:latin typeface="Courier New" pitchFamily="49" charset="0"/>
                        <a:cs typeface="Courier New" pitchFamily="49" charset="0"/>
                      </a:endParaRPr>
                    </a:p>
                  </a:txBody>
                  <a:tcPr/>
                </a:tc>
                <a:tc>
                  <a:txBody>
                    <a:bodyPr/>
                    <a:lstStyle/>
                    <a:p>
                      <a:r>
                        <a:rPr lang="en-US" sz="1400" dirty="0" smtClean="0">
                          <a:solidFill>
                            <a:srgbClr val="000000"/>
                          </a:solidFill>
                          <a:latin typeface="Courier New" pitchFamily="49" charset="0"/>
                          <a:cs typeface="Courier New" pitchFamily="49" charset="0"/>
                        </a:rPr>
                        <a:t>Block</a:t>
                      </a:r>
                      <a:endParaRPr lang="en-US" sz="1400" dirty="0">
                        <a:solidFill>
                          <a:srgbClr val="000000"/>
                        </a:solidFill>
                        <a:latin typeface="Courier New" pitchFamily="49" charset="0"/>
                        <a:cs typeface="Courier New" pitchFamily="49" charset="0"/>
                      </a:endParaRP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smtClean="0">
                          <a:solidFill>
                            <a:srgbClr val="000000"/>
                          </a:solidFill>
                        </a:rPr>
                        <a:t>2</a:t>
                      </a:r>
                      <a:endParaRPr lang="en-US" dirty="0">
                        <a:solidFill>
                          <a:srgbClr val="000000"/>
                        </a:solidFill>
                      </a:endParaRP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2862681" y="524404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76938" y="1586779"/>
            <a:ext cx="1672253" cy="369332"/>
          </a:xfrm>
          <a:prstGeom prst="rect">
            <a:avLst/>
          </a:prstGeom>
          <a:noFill/>
        </p:spPr>
        <p:txBody>
          <a:bodyPr wrap="none" rtlCol="0">
            <a:spAutoFit/>
          </a:bodyPr>
          <a:lstStyle/>
          <a:p>
            <a:r>
              <a:rPr lang="en-US" dirty="0" smtClean="0">
                <a:solidFill>
                  <a:srgbClr val="000000"/>
                </a:solidFill>
              </a:rPr>
              <a:t>Object</a:t>
            </a:r>
            <a:r>
              <a:rPr lang="en-US" dirty="0" smtClean="0"/>
              <a:t> </a:t>
            </a:r>
            <a:r>
              <a:rPr lang="en-US" dirty="0" smtClean="0">
                <a:solidFill>
                  <a:srgbClr val="000000"/>
                </a:solidFill>
              </a:rPr>
              <a:t>Header</a:t>
            </a:r>
            <a:endParaRPr lang="en-US" dirty="0">
              <a:solidFill>
                <a:srgbClr val="000000"/>
              </a:solidFill>
            </a:endParaRPr>
          </a:p>
        </p:txBody>
      </p:sp>
      <p:sp>
        <p:nvSpPr>
          <p:cNvPr id="19" name="TextBox 18"/>
          <p:cNvSpPr txBox="1"/>
          <p:nvPr/>
        </p:nvSpPr>
        <p:spPr>
          <a:xfrm>
            <a:off x="1239272" y="5989178"/>
            <a:ext cx="7904728" cy="369332"/>
          </a:xfrm>
          <a:prstGeom prst="rect">
            <a:avLst/>
          </a:prstGeom>
          <a:noFill/>
        </p:spPr>
        <p:txBody>
          <a:bodyPr wrap="none" rtlCol="0">
            <a:spAutoFit/>
          </a:bodyPr>
          <a:lstStyle/>
          <a:p>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Reference-&lt;</a:t>
            </a:r>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header size&gt; = Start of Object Header</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16143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as a Thin </a:t>
            </a:r>
            <a:r>
              <a:rPr lang="en-US" dirty="0"/>
              <a:t>Lock</a:t>
            </a:r>
          </a:p>
        </p:txBody>
      </p:sp>
      <p:sp>
        <p:nvSpPr>
          <p:cNvPr id="5" name="Rectangle 4"/>
          <p:cNvSpPr/>
          <p:nvPr/>
        </p:nvSpPr>
        <p:spPr>
          <a:xfrm>
            <a:off x="3099174" y="2860766"/>
            <a:ext cx="419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70671" y="2860766"/>
            <a:ext cx="162850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099174" y="2362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56374" y="1981200"/>
            <a:ext cx="1976823" cy="369332"/>
          </a:xfrm>
          <a:prstGeom prst="rect">
            <a:avLst/>
          </a:prstGeom>
          <a:noFill/>
        </p:spPr>
        <p:txBody>
          <a:bodyPr wrap="none" rtlCol="0">
            <a:spAutoFit/>
          </a:bodyPr>
          <a:lstStyle/>
          <a:p>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Reference</a:t>
            </a:r>
            <a:endParaRPr lang="en-US" dirty="0">
              <a:solidFill>
                <a:srgbClr val="000000"/>
              </a:solidFill>
              <a:latin typeface="Courier New" pitchFamily="49" charset="0"/>
              <a:cs typeface="Courier New" pitchFamily="49" charset="0"/>
            </a:endParaRPr>
          </a:p>
        </p:txBody>
      </p:sp>
      <p:cxnSp>
        <p:nvCxnSpPr>
          <p:cNvPr id="10" name="Straight Arrow Connector 9"/>
          <p:cNvCxnSpPr/>
          <p:nvPr/>
        </p:nvCxnSpPr>
        <p:spPr>
          <a:xfrm>
            <a:off x="1470671" y="279009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60972" y="2886893"/>
            <a:ext cx="0" cy="9144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70670" y="3080751"/>
            <a:ext cx="799011" cy="400110"/>
          </a:xfrm>
          <a:prstGeom prst="rect">
            <a:avLst/>
          </a:prstGeom>
          <a:noFill/>
        </p:spPr>
        <p:txBody>
          <a:bodyPr wrap="square" rtlCol="0">
            <a:spAutoFit/>
          </a:bodyPr>
          <a:lstStyle/>
          <a:p>
            <a:r>
              <a:rPr lang="en-US" sz="1000" dirty="0" smtClean="0">
                <a:solidFill>
                  <a:srgbClr val="000000"/>
                </a:solidFill>
                <a:latin typeface="Courier New" pitchFamily="49" charset="0"/>
                <a:cs typeface="Courier New" pitchFamily="49" charset="0"/>
              </a:rPr>
              <a:t>Thread </a:t>
            </a:r>
          </a:p>
          <a:p>
            <a:r>
              <a:rPr lang="en-US" sz="1000" dirty="0" smtClean="0">
                <a:solidFill>
                  <a:srgbClr val="000000"/>
                </a:solidFill>
                <a:latin typeface="Courier New" pitchFamily="49" charset="0"/>
                <a:cs typeface="Courier New" pitchFamily="49" charset="0"/>
              </a:rPr>
              <a:t>ID</a:t>
            </a:r>
            <a:endParaRPr lang="en-US" sz="1000" dirty="0">
              <a:solidFill>
                <a:srgbClr val="000000"/>
              </a:solidFill>
              <a:latin typeface="Courier New" pitchFamily="49" charset="0"/>
              <a:cs typeface="Courier New" pitchFamily="49" charset="0"/>
            </a:endParaRPr>
          </a:p>
        </p:txBody>
      </p:sp>
      <p:sp>
        <p:nvSpPr>
          <p:cNvPr id="14" name="TextBox 13"/>
          <p:cNvSpPr txBox="1"/>
          <p:nvPr/>
        </p:nvSpPr>
        <p:spPr>
          <a:xfrm>
            <a:off x="1433660" y="4366958"/>
            <a:ext cx="1672253" cy="369332"/>
          </a:xfrm>
          <a:prstGeom prst="rect">
            <a:avLst/>
          </a:prstGeom>
          <a:noFill/>
        </p:spPr>
        <p:txBody>
          <a:bodyPr wrap="none" rtlCol="0">
            <a:spAutoFit/>
          </a:bodyPr>
          <a:lstStyle/>
          <a:p>
            <a:r>
              <a:rPr lang="en-US" dirty="0" smtClean="0">
                <a:solidFill>
                  <a:srgbClr val="000000"/>
                </a:solidFill>
              </a:rPr>
              <a:t>Object</a:t>
            </a:r>
            <a:r>
              <a:rPr lang="en-US" dirty="0" smtClean="0"/>
              <a:t> </a:t>
            </a:r>
            <a:r>
              <a:rPr lang="en-US" dirty="0" smtClean="0">
                <a:solidFill>
                  <a:srgbClr val="000000"/>
                </a:solidFill>
              </a:rPr>
              <a:t>Header</a:t>
            </a:r>
            <a:endParaRPr lang="en-US" dirty="0">
              <a:solidFill>
                <a:srgbClr val="000000"/>
              </a:solidFill>
            </a:endParaRPr>
          </a:p>
        </p:txBody>
      </p:sp>
      <p:sp>
        <p:nvSpPr>
          <p:cNvPr id="15" name="Right Brace 14"/>
          <p:cNvSpPr/>
          <p:nvPr/>
        </p:nvSpPr>
        <p:spPr>
          <a:xfrm rot="5400000">
            <a:off x="2070474" y="3169922"/>
            <a:ext cx="407126" cy="1606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2284922" y="3117911"/>
            <a:ext cx="685801" cy="400110"/>
          </a:xfrm>
          <a:prstGeom prst="rect">
            <a:avLst/>
          </a:prstGeom>
          <a:noFill/>
        </p:spPr>
        <p:txBody>
          <a:bodyPr wrap="square" rtlCol="0">
            <a:spAutoFit/>
          </a:bodyPr>
          <a:lstStyle/>
          <a:p>
            <a:r>
              <a:rPr lang="en-US" sz="1000" dirty="0" smtClean="0">
                <a:solidFill>
                  <a:srgbClr val="000000"/>
                </a:solidFill>
                <a:latin typeface="Courier New" pitchFamily="49" charset="0"/>
                <a:cs typeface="Courier New" pitchFamily="49" charset="0"/>
              </a:rPr>
              <a:t>Rec</a:t>
            </a:r>
            <a:r>
              <a:rPr lang="en-US" sz="1000" dirty="0" smtClean="0">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level</a:t>
            </a:r>
            <a:endParaRPr lang="en-US" sz="1000" dirty="0">
              <a:solidFill>
                <a:srgbClr val="000000"/>
              </a:solidFill>
              <a:latin typeface="Courier New" pitchFamily="49" charset="0"/>
              <a:cs typeface="Courier New" pitchFamily="49" charset="0"/>
            </a:endParaRPr>
          </a:p>
        </p:txBody>
      </p:sp>
      <p:sp>
        <p:nvSpPr>
          <p:cNvPr id="18" name="TextBox 17"/>
          <p:cNvSpPr txBox="1"/>
          <p:nvPr/>
        </p:nvSpPr>
        <p:spPr>
          <a:xfrm>
            <a:off x="1145268" y="5489251"/>
            <a:ext cx="7904728" cy="369332"/>
          </a:xfrm>
          <a:prstGeom prst="rect">
            <a:avLst/>
          </a:prstGeom>
          <a:noFill/>
        </p:spPr>
        <p:txBody>
          <a:bodyPr wrap="none" rtlCol="0">
            <a:spAutoFit/>
          </a:bodyPr>
          <a:lstStyle/>
          <a:p>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Reference-&lt;</a:t>
            </a:r>
            <a:r>
              <a:rPr lang="en-US" dirty="0" err="1" smtClean="0">
                <a:solidFill>
                  <a:srgbClr val="000000"/>
                </a:solidFill>
                <a:latin typeface="Courier New" pitchFamily="49" charset="0"/>
                <a:cs typeface="Courier New" pitchFamily="49" charset="0"/>
              </a:rPr>
              <a:t>obj</a:t>
            </a:r>
            <a:r>
              <a:rPr lang="en-US" dirty="0" smtClean="0">
                <a:solidFill>
                  <a:srgbClr val="000000"/>
                </a:solidFill>
                <a:latin typeface="Courier New" pitchFamily="49" charset="0"/>
                <a:cs typeface="Courier New" pitchFamily="49" charset="0"/>
              </a:rPr>
              <a:t> header size&gt; = Start of Object Header</a:t>
            </a:r>
            <a:endParaRPr lang="en-US" dirty="0">
              <a:solidFill>
                <a:srgbClr val="000000"/>
              </a:solidFill>
              <a:latin typeface="Courier New" pitchFamily="49" charset="0"/>
              <a:cs typeface="Courier New" pitchFamily="49" charset="0"/>
            </a:endParaRPr>
          </a:p>
        </p:txBody>
      </p:sp>
      <p:sp>
        <p:nvSpPr>
          <p:cNvPr id="19" name="Right Brace 18"/>
          <p:cNvSpPr/>
          <p:nvPr/>
        </p:nvSpPr>
        <p:spPr>
          <a:xfrm rot="16200000">
            <a:off x="2093017" y="1867666"/>
            <a:ext cx="407126" cy="164265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405150" y="2055002"/>
            <a:ext cx="1672253" cy="369332"/>
          </a:xfrm>
          <a:prstGeom prst="rect">
            <a:avLst/>
          </a:prstGeom>
          <a:noFill/>
        </p:spPr>
        <p:txBody>
          <a:bodyPr wrap="none" rtlCol="0">
            <a:spAutoFit/>
          </a:bodyPr>
          <a:lstStyle/>
          <a:p>
            <a:r>
              <a:rPr lang="en-US" dirty="0" smtClean="0">
                <a:solidFill>
                  <a:srgbClr val="000000"/>
                </a:solidFill>
              </a:rPr>
              <a:t>Object</a:t>
            </a:r>
            <a:r>
              <a:rPr lang="en-US" dirty="0" smtClean="0"/>
              <a:t> </a:t>
            </a:r>
            <a:r>
              <a:rPr lang="en-US" dirty="0" smtClean="0">
                <a:solidFill>
                  <a:srgbClr val="000000"/>
                </a:solidFill>
              </a:rPr>
              <a:t>Header</a:t>
            </a:r>
            <a:endParaRPr lang="en-US" dirty="0">
              <a:solidFill>
                <a:srgbClr val="000000"/>
              </a:solidFill>
            </a:endParaRPr>
          </a:p>
        </p:txBody>
      </p:sp>
    </p:spTree>
    <p:extLst>
      <p:ext uri="{BB962C8B-B14F-4D97-AF65-F5344CB8AC3E}">
        <p14:creationId xmlns:p14="http://schemas.microsoft.com/office/powerpoint/2010/main" val="125573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Monitors</a:t>
            </a:r>
            <a:endParaRPr lang="en-US" dirty="0"/>
          </a:p>
        </p:txBody>
      </p:sp>
      <p:sp>
        <p:nvSpPr>
          <p:cNvPr id="4" name="Text Placeholder 3"/>
          <p:cNvSpPr>
            <a:spLocks noGrp="1"/>
          </p:cNvSpPr>
          <p:nvPr>
            <p:ph type="body" sz="quarter" idx="13"/>
          </p:nvPr>
        </p:nvSpPr>
        <p:spPr/>
        <p:txBody>
          <a:bodyPr>
            <a:normAutofit fontScale="92500"/>
          </a:bodyPr>
          <a:lstStyle/>
          <a:p>
            <a:r>
              <a:rPr lang="en-US" dirty="0"/>
              <a:t>Bottom line</a:t>
            </a:r>
          </a:p>
          <a:p>
            <a:pPr lvl="1"/>
            <a:r>
              <a:rPr lang="en-US" dirty="0"/>
              <a:t>If object header has capacity, CLR stores lock information in the header (</a:t>
            </a:r>
            <a:r>
              <a:rPr lang="en-US" dirty="0" err="1"/>
              <a:t>thinlock</a:t>
            </a:r>
            <a:r>
              <a:rPr lang="en-US" dirty="0"/>
              <a:t>):</a:t>
            </a:r>
          </a:p>
          <a:p>
            <a:pPr marL="393192" lvl="1" indent="0">
              <a:buNone/>
            </a:pPr>
            <a:r>
              <a:rPr lang="en-US" dirty="0"/>
              <a:t>	0000000</a:t>
            </a:r>
            <a:r>
              <a:rPr lang="en-US" b="1" dirty="0"/>
              <a:t>1</a:t>
            </a:r>
          </a:p>
          <a:p>
            <a:pPr lvl="1"/>
            <a:r>
              <a:rPr lang="en-US" dirty="0"/>
              <a:t>If object header is full, CLR creates a sync block and stores the index of the block in the object header:</a:t>
            </a:r>
          </a:p>
          <a:p>
            <a:pPr marL="393192" lvl="1" indent="0">
              <a:buNone/>
            </a:pPr>
            <a:r>
              <a:rPr lang="en-US" dirty="0"/>
              <a:t>	0</a:t>
            </a:r>
            <a:r>
              <a:rPr lang="en-US" b="1" dirty="0"/>
              <a:t>8</a:t>
            </a:r>
            <a:r>
              <a:rPr lang="en-US" dirty="0"/>
              <a:t>00000</a:t>
            </a:r>
            <a:r>
              <a:rPr lang="en-US" b="1" dirty="0"/>
              <a:t>1</a:t>
            </a:r>
          </a:p>
          <a:p>
            <a:r>
              <a:rPr lang="en-US" dirty="0"/>
              <a:t>SOS provides good way to examine monitors</a:t>
            </a:r>
          </a:p>
          <a:p>
            <a:pPr lvl="1"/>
            <a:r>
              <a:rPr lang="en-US" dirty="0" err="1"/>
              <a:t>Syncblk</a:t>
            </a:r>
            <a:endParaRPr lang="en-US" dirty="0"/>
          </a:p>
          <a:p>
            <a:pPr lvl="1"/>
            <a:r>
              <a:rPr lang="en-US" dirty="0"/>
              <a:t>!</a:t>
            </a:r>
            <a:r>
              <a:rPr lang="en-US" dirty="0" err="1"/>
              <a:t>DumpHeap</a:t>
            </a:r>
            <a:r>
              <a:rPr lang="en-US" dirty="0"/>
              <a:t> -</a:t>
            </a:r>
            <a:r>
              <a:rPr lang="en-US" dirty="0" err="1"/>
              <a:t>thinlock</a:t>
            </a:r>
            <a:endParaRPr lang="en-US" dirty="0"/>
          </a:p>
          <a:p>
            <a:pPr marL="393192" lvl="1" indent="0">
              <a:buNone/>
            </a:pPr>
            <a:endParaRPr lang="en-US" dirty="0"/>
          </a:p>
          <a:p>
            <a:r>
              <a:rPr lang="en-US" dirty="0"/>
              <a:t>!</a:t>
            </a:r>
            <a:r>
              <a:rPr lang="en-US" dirty="0" err="1"/>
              <a:t>SOSEX.dlk</a:t>
            </a:r>
            <a:r>
              <a:rPr lang="en-US" dirty="0"/>
              <a:t> automates the deadlock detection</a:t>
            </a:r>
          </a:p>
          <a:p>
            <a:pPr marL="109728" indent="0">
              <a:buNone/>
            </a:pPr>
            <a:endParaRPr lang="en-US" dirty="0"/>
          </a:p>
          <a:p>
            <a:pPr marL="109728" indent="0">
              <a:buNone/>
            </a:pPr>
            <a:r>
              <a:rPr lang="en-US" sz="2000" b="1" dirty="0"/>
              <a:t>* More information on the object header can be found: sscli20\</a:t>
            </a:r>
            <a:r>
              <a:rPr lang="en-US" sz="2000" b="1" dirty="0" err="1"/>
              <a:t>clr</a:t>
            </a:r>
            <a:r>
              <a:rPr lang="en-US" sz="2000" b="1" dirty="0"/>
              <a:t>\</a:t>
            </a:r>
            <a:r>
              <a:rPr lang="en-US" sz="2000" b="1" dirty="0" err="1"/>
              <a:t>src</a:t>
            </a:r>
            <a:r>
              <a:rPr lang="en-US" sz="2000" b="1" dirty="0"/>
              <a:t>\</a:t>
            </a:r>
            <a:r>
              <a:rPr lang="en-US" sz="2000" b="1" dirty="0" err="1"/>
              <a:t>vm</a:t>
            </a:r>
            <a:r>
              <a:rPr lang="en-US" sz="2000" b="1" dirty="0"/>
              <a:t>\syncblk.*</a:t>
            </a:r>
          </a:p>
        </p:txBody>
      </p:sp>
    </p:spTree>
    <p:extLst>
      <p:ext uri="{BB962C8B-B14F-4D97-AF65-F5344CB8AC3E}">
        <p14:creationId xmlns:p14="http://schemas.microsoft.com/office/powerpoint/2010/main" val="87225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pic>
        <p:nvPicPr>
          <p:cNvPr id="7" name="Picture 6" descr="Silos_HOrngStripes_Andres.png"/>
          <p:cNvPicPr>
            <a:picLocks noChangeAspect="1"/>
          </p:cNvPicPr>
          <p:nvPr/>
        </p:nvPicPr>
        <p:blipFill>
          <a:blip r:embed="rId2"/>
          <a:stretch>
            <a:fillRect/>
          </a:stretch>
        </p:blipFill>
        <p:spPr>
          <a:xfrm>
            <a:off x="172453" y="194040"/>
            <a:ext cx="1394614" cy="3810000"/>
          </a:xfrm>
          <a:prstGeom prst="rect">
            <a:avLst/>
          </a:prstGeom>
        </p:spPr>
      </p:pic>
      <p:pic>
        <p:nvPicPr>
          <p:cNvPr id="10" name="Picture 9" descr="Silos_HOrngStripes_Johnathon1.png"/>
          <p:cNvPicPr>
            <a:picLocks noChangeAspect="1"/>
          </p:cNvPicPr>
          <p:nvPr/>
        </p:nvPicPr>
        <p:blipFill>
          <a:blip r:embed="rId3"/>
          <a:stretch>
            <a:fillRect/>
          </a:stretch>
        </p:blipFill>
        <p:spPr>
          <a:xfrm>
            <a:off x="1698991" y="1782827"/>
            <a:ext cx="1316330" cy="2719482"/>
          </a:xfrm>
          <a:prstGeom prst="rect">
            <a:avLst/>
          </a:prstGeom>
        </p:spPr>
      </p:pic>
      <p:pic>
        <p:nvPicPr>
          <p:cNvPr id="13" name="Picture 12" descr="Silos_HOrngStripes_Maggie1.png"/>
          <p:cNvPicPr>
            <a:picLocks noChangeAspect="1"/>
          </p:cNvPicPr>
          <p:nvPr/>
        </p:nvPicPr>
        <p:blipFill>
          <a:blip r:embed="rId4"/>
          <a:stretch>
            <a:fillRect/>
          </a:stretch>
        </p:blipFill>
        <p:spPr>
          <a:xfrm>
            <a:off x="188178" y="4519590"/>
            <a:ext cx="2695711" cy="2078000"/>
          </a:xfrm>
          <a:prstGeom prst="rect">
            <a:avLst/>
          </a:prstGeom>
        </p:spPr>
      </p:pic>
      <p:sp>
        <p:nvSpPr>
          <p:cNvPr id="8" name="Subtitle 7"/>
          <p:cNvSpPr>
            <a:spLocks noGrp="1"/>
          </p:cNvSpPr>
          <p:nvPr>
            <p:ph type="subTitle" idx="1"/>
          </p:nvPr>
        </p:nvSpPr>
        <p:spPr/>
        <p:txBody>
          <a:bodyPr/>
          <a:lstStyle/>
          <a:p>
            <a:r>
              <a:rPr lang="en-US" dirty="0"/>
              <a:t>Monitors and Object Layout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pic>
        <p:nvPicPr>
          <p:cNvPr id="7" name="Picture 6" descr="Silos_HOrngStripes_Andres.png"/>
          <p:cNvPicPr>
            <a:picLocks noChangeAspect="1"/>
          </p:cNvPicPr>
          <p:nvPr/>
        </p:nvPicPr>
        <p:blipFill>
          <a:blip r:embed="rId2"/>
          <a:stretch>
            <a:fillRect/>
          </a:stretch>
        </p:blipFill>
        <p:spPr>
          <a:xfrm>
            <a:off x="172453" y="194040"/>
            <a:ext cx="1394614" cy="3810000"/>
          </a:xfrm>
          <a:prstGeom prst="rect">
            <a:avLst/>
          </a:prstGeom>
        </p:spPr>
      </p:pic>
      <p:pic>
        <p:nvPicPr>
          <p:cNvPr id="10" name="Picture 9" descr="Silos_HOrngStripes_Johnathon1.png"/>
          <p:cNvPicPr>
            <a:picLocks noChangeAspect="1"/>
          </p:cNvPicPr>
          <p:nvPr/>
        </p:nvPicPr>
        <p:blipFill>
          <a:blip r:embed="rId3"/>
          <a:stretch>
            <a:fillRect/>
          </a:stretch>
        </p:blipFill>
        <p:spPr>
          <a:xfrm>
            <a:off x="1698991" y="1782827"/>
            <a:ext cx="1316330" cy="2719482"/>
          </a:xfrm>
          <a:prstGeom prst="rect">
            <a:avLst/>
          </a:prstGeom>
        </p:spPr>
      </p:pic>
      <p:pic>
        <p:nvPicPr>
          <p:cNvPr id="13" name="Picture 12" descr="Silos_HOrngStripes_Maggie1.png"/>
          <p:cNvPicPr>
            <a:picLocks noChangeAspect="1"/>
          </p:cNvPicPr>
          <p:nvPr/>
        </p:nvPicPr>
        <p:blipFill>
          <a:blip r:embed="rId4"/>
          <a:stretch>
            <a:fillRect/>
          </a:stretch>
        </p:blipFill>
        <p:spPr>
          <a:xfrm>
            <a:off x="188178" y="4519590"/>
            <a:ext cx="2695711" cy="2078000"/>
          </a:xfrm>
          <a:prstGeom prst="rect">
            <a:avLst/>
          </a:prstGeom>
        </p:spPr>
      </p:pic>
      <p:sp>
        <p:nvSpPr>
          <p:cNvPr id="8" name="Subtitle 7"/>
          <p:cNvSpPr>
            <a:spLocks noGrp="1"/>
          </p:cNvSpPr>
          <p:nvPr>
            <p:ph type="subTitle" idx="1"/>
          </p:nvPr>
        </p:nvSpPr>
        <p:spPr/>
        <p:txBody>
          <a:bodyPr/>
          <a:lstStyle/>
          <a:p>
            <a:r>
              <a:rPr lang="en-US" dirty="0" smtClean="0"/>
              <a:t>Deadlock</a:t>
            </a:r>
            <a:endParaRPr lang="en-US" dirty="0"/>
          </a:p>
        </p:txBody>
      </p:sp>
    </p:spTree>
    <p:extLst>
      <p:ext uri="{BB962C8B-B14F-4D97-AF65-F5344CB8AC3E}">
        <p14:creationId xmlns:p14="http://schemas.microsoft.com/office/powerpoint/2010/main" val="45768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books</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smtClean="0"/>
              <a:t>Advanced </a:t>
            </a:r>
            <a:r>
              <a:rPr lang="en-US" dirty="0"/>
              <a:t>.NET Debugging (Mario Hewardt)</a:t>
            </a:r>
          </a:p>
          <a:p>
            <a:r>
              <a:rPr lang="en-US" dirty="0"/>
              <a:t>Advanced Windows Debugging (Mario Hewardt and Daniel Pravat)</a:t>
            </a:r>
          </a:p>
          <a:p>
            <a:r>
              <a:rPr lang="en-US" dirty="0"/>
              <a:t>Debugging Microsoft.NET 2.0 Applications (John Robbins)</a:t>
            </a:r>
          </a:p>
          <a:p>
            <a:r>
              <a:rPr lang="en-US" dirty="0"/>
              <a:t>Windows Internals (Mark Russinovich, David A. Salomon, Alex </a:t>
            </a:r>
            <a:r>
              <a:rPr lang="en-US" dirty="0" err="1"/>
              <a:t>Ionescu</a:t>
            </a:r>
            <a:r>
              <a:rPr lang="en-US" dirty="0" smtClean="0"/>
              <a:t>)</a:t>
            </a:r>
          </a:p>
          <a:p>
            <a:r>
              <a:rPr lang="en-US" dirty="0" smtClean="0"/>
              <a:t>Concurrent Programming on Windows (Joe Duffy)</a:t>
            </a:r>
            <a:endParaRPr lang="en-US" dirty="0"/>
          </a:p>
          <a:p>
            <a:endParaRPr lang="en-US" dirty="0"/>
          </a:p>
        </p:txBody>
      </p:sp>
    </p:spTree>
    <p:extLst>
      <p:ext uri="{BB962C8B-B14F-4D97-AF65-F5344CB8AC3E}">
        <p14:creationId xmlns:p14="http://schemas.microsoft.com/office/powerpoint/2010/main" val="428630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blogs</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a:t>Debugging Toolbox (Roberto Farah)</a:t>
            </a:r>
          </a:p>
          <a:p>
            <a:r>
              <a:rPr lang="en-US" dirty="0"/>
              <a:t>John Robbins blog (John Robbins)</a:t>
            </a:r>
          </a:p>
          <a:p>
            <a:r>
              <a:rPr lang="en-US" dirty="0"/>
              <a:t>Mark’s blog “The case of …” (Mark Russinovich)</a:t>
            </a:r>
          </a:p>
          <a:p>
            <a:r>
              <a:rPr lang="en-US" dirty="0"/>
              <a:t>If broken it is, fix it you should (Tess </a:t>
            </a:r>
            <a:r>
              <a:rPr lang="en-US" dirty="0" err="1"/>
              <a:t>Ferrandez</a:t>
            </a:r>
            <a:r>
              <a:rPr lang="en-US" dirty="0"/>
              <a:t>)</a:t>
            </a:r>
          </a:p>
          <a:p>
            <a:r>
              <a:rPr lang="en-US" dirty="0" err="1"/>
              <a:t>NTDebugging</a:t>
            </a:r>
            <a:endParaRPr lang="en-US" dirty="0"/>
          </a:p>
          <a:p>
            <a:r>
              <a:rPr lang="en-US" dirty="0"/>
              <a:t>The Old New Thing (Raymond Chen</a:t>
            </a:r>
            <a:r>
              <a:rPr lang="en-US" dirty="0" smtClean="0"/>
              <a:t>)</a:t>
            </a:r>
          </a:p>
          <a:p>
            <a:r>
              <a:rPr lang="en-US" dirty="0" smtClean="0"/>
              <a:t>Joe </a:t>
            </a:r>
            <a:r>
              <a:rPr lang="en-US" dirty="0" err="1" smtClean="0"/>
              <a:t>Duffys</a:t>
            </a:r>
            <a:r>
              <a:rPr lang="en-US" dirty="0" smtClean="0"/>
              <a:t> blog</a:t>
            </a:r>
            <a:endParaRPr lang="en-US" dirty="0"/>
          </a:p>
          <a:p>
            <a:endParaRPr lang="en-US" dirty="0"/>
          </a:p>
        </p:txBody>
      </p:sp>
    </p:spTree>
    <p:extLst>
      <p:ext uri="{BB962C8B-B14F-4D97-AF65-F5344CB8AC3E}">
        <p14:creationId xmlns:p14="http://schemas.microsoft.com/office/powerpoint/2010/main" val="334052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general</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a:t>Rotor: </a:t>
            </a:r>
            <a:r>
              <a:rPr lang="en-US" dirty="0">
                <a:hlinkClick r:id="rId2"/>
              </a:rPr>
              <a:t>http://www.microsoft.com/downloads/details.aspx?FamilyId=8C09FD61-3F26-4555-AE17-3121B4F51D4D&amp;displaylang=en</a:t>
            </a:r>
            <a:endParaRPr lang="en-US" dirty="0"/>
          </a:p>
          <a:p>
            <a:endParaRPr lang="en-US" dirty="0"/>
          </a:p>
        </p:txBody>
      </p:sp>
    </p:spTree>
    <p:extLst>
      <p:ext uri="{BB962C8B-B14F-4D97-AF65-F5344CB8AC3E}">
        <p14:creationId xmlns:p14="http://schemas.microsoft.com/office/powerpoint/2010/main" val="371516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a:blip>
          <a:srcRect/>
          <a:stretch>
            <a:fillRect/>
          </a:stretch>
        </p:blipFill>
        <p:spPr bwMode="black">
          <a:xfrm>
            <a:off x="1602053" y="2787386"/>
            <a:ext cx="5939896" cy="1283229"/>
          </a:xfrm>
          <a:prstGeom prst="rect">
            <a:avLst/>
          </a:prstGeom>
          <a:noFill/>
        </p:spPr>
      </p:pic>
      <p:sp>
        <p:nvSpPr>
          <p:cNvPr id="6" name="Text Box 3"/>
          <p:cNvSpPr txBox="1">
            <a:spLocks noChangeArrowheads="1"/>
          </p:cNvSpPr>
          <p:nvPr/>
        </p:nvSpPr>
        <p:spPr bwMode="blackWhite">
          <a:xfrm>
            <a:off x="685800" y="54864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525353"/>
                </a:solidFill>
                <a:latin typeface="Arial"/>
                <a:cs typeface="Arial"/>
              </a:rPr>
              <a:t>© </a:t>
            </a:r>
            <a:r>
              <a:rPr lang="en-US" sz="700" dirty="0" smtClean="0">
                <a:solidFill>
                  <a:srgbClr val="525353"/>
                </a:solidFill>
                <a:latin typeface="Arial"/>
                <a:cs typeface="Arial"/>
              </a:rPr>
              <a:t>2008 Microsoft </a:t>
            </a:r>
            <a:r>
              <a:rPr lang="en-US" sz="700" dirty="0">
                <a:solidFill>
                  <a:srgbClr val="525353"/>
                </a:solidFill>
                <a:latin typeface="Arial"/>
                <a:cs typeface="Arial"/>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525353"/>
                </a:solidFill>
                <a:latin typeface="Arial"/>
                <a:cs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525353"/>
                </a:solidFill>
                <a:latin typeface="Arial"/>
                <a:cs typeface="Arial"/>
              </a:rPr>
            </a:br>
            <a:r>
              <a:rPr lang="en-US" sz="700" dirty="0">
                <a:solidFill>
                  <a:srgbClr val="525353"/>
                </a:solidFill>
                <a:latin typeface="Arial"/>
                <a:cs typeface="Arial"/>
              </a:rPr>
              <a:t>MICROSOFT MAKES NO WARRANTIES, EXPRESS, IMPLIED OR STATUTORY, AS TO THE INFORMATION IN THIS PRESENTATION.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10" name="Text Placeholder 9"/>
          <p:cNvSpPr>
            <a:spLocks noGrp="1"/>
          </p:cNvSpPr>
          <p:nvPr>
            <p:ph type="body" sz="quarter" idx="13"/>
          </p:nvPr>
        </p:nvSpPr>
        <p:spPr/>
        <p:txBody>
          <a:bodyPr/>
          <a:lstStyle/>
          <a:p>
            <a:r>
              <a:rPr lang="en-US" dirty="0" smtClean="0"/>
              <a:t>What is an Application Hang?</a:t>
            </a:r>
          </a:p>
          <a:p>
            <a:r>
              <a:rPr lang="en-US" dirty="0"/>
              <a:t>Why should I care</a:t>
            </a:r>
            <a:r>
              <a:rPr lang="en-US" dirty="0" smtClean="0"/>
              <a:t>?</a:t>
            </a:r>
          </a:p>
          <a:p>
            <a:r>
              <a:rPr lang="en-US" dirty="0" smtClean="0"/>
              <a:t>Troubleshooting Sequence of Hangs</a:t>
            </a:r>
            <a:endParaRPr lang="en-US" dirty="0"/>
          </a:p>
          <a:p>
            <a:r>
              <a:rPr lang="en-US" dirty="0"/>
              <a:t>Debugging Monitors</a:t>
            </a:r>
          </a:p>
          <a:p>
            <a:r>
              <a:rPr lang="en-US" dirty="0"/>
              <a:t>Debugging Reader/Writer Locks</a:t>
            </a:r>
          </a:p>
          <a:p>
            <a:r>
              <a:rPr lang="en-US" dirty="0"/>
              <a:t>Debugging “native” Win32 lock constructs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Application Hang</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normAutofit lnSpcReduction="10000"/>
          </a:bodyPr>
          <a:lstStyle/>
          <a:p>
            <a:r>
              <a:rPr lang="en-US" b="1" dirty="0"/>
              <a:t>Application stops responding to user </a:t>
            </a:r>
            <a:r>
              <a:rPr lang="en-US" b="1" dirty="0" smtClean="0"/>
              <a:t>input or service requests but the process continues to exist.</a:t>
            </a:r>
            <a:r>
              <a:rPr lang="en-US" dirty="0" smtClean="0"/>
              <a:t> In other words, it is “</a:t>
            </a:r>
            <a:r>
              <a:rPr lang="en-US" dirty="0" err="1" smtClean="0"/>
              <a:t>stucked</a:t>
            </a:r>
            <a:r>
              <a:rPr lang="en-US" dirty="0" smtClean="0"/>
              <a:t>”</a:t>
            </a:r>
          </a:p>
          <a:p>
            <a:endParaRPr lang="en-US" dirty="0"/>
          </a:p>
          <a:p>
            <a:r>
              <a:rPr lang="en-US" dirty="0" smtClean="0"/>
              <a:t>The scope of a hang can exist between threads and spread to process wide</a:t>
            </a:r>
          </a:p>
          <a:p>
            <a:pPr lvl="1"/>
            <a:r>
              <a:rPr lang="en-US" dirty="0" smtClean="0"/>
              <a:t>Localized thread level hang involves 1 or more threads </a:t>
            </a:r>
          </a:p>
          <a:p>
            <a:pPr lvl="1"/>
            <a:r>
              <a:rPr lang="en-US" dirty="0" smtClean="0"/>
              <a:t>Process wide hangs causes entire application to stop responding</a:t>
            </a:r>
            <a:endParaRPr lang="en-US" dirty="0"/>
          </a:p>
          <a:p>
            <a:endParaRPr lang="en-US" dirty="0" smtClean="0"/>
          </a:p>
          <a:p>
            <a:r>
              <a:rPr lang="en-US" dirty="0" smtClean="0"/>
              <a:t>Types </a:t>
            </a:r>
            <a:r>
              <a:rPr lang="en-US" dirty="0"/>
              <a:t>of </a:t>
            </a:r>
            <a:r>
              <a:rPr lang="en-US" dirty="0" smtClean="0"/>
              <a:t>hangs</a:t>
            </a:r>
          </a:p>
          <a:p>
            <a:pPr lvl="1"/>
            <a:r>
              <a:rPr lang="en-US" dirty="0"/>
              <a:t>100% or high CPU </a:t>
            </a:r>
            <a:r>
              <a:rPr lang="en-US" dirty="0" smtClean="0"/>
              <a:t>hang</a:t>
            </a:r>
          </a:p>
          <a:p>
            <a:pPr lvl="2"/>
            <a:r>
              <a:rPr lang="en-US" dirty="0"/>
              <a:t>Process is non-responsive – and consumes high CPU continuously or for a noticeable period of </a:t>
            </a:r>
            <a:r>
              <a:rPr lang="en-US" dirty="0" smtClean="0"/>
              <a:t>time</a:t>
            </a:r>
          </a:p>
          <a:p>
            <a:pPr lvl="1"/>
            <a:r>
              <a:rPr lang="en-US" dirty="0"/>
              <a:t>0% or low CPU </a:t>
            </a:r>
            <a:r>
              <a:rPr lang="en-US" dirty="0" smtClean="0"/>
              <a:t>hang</a:t>
            </a:r>
          </a:p>
          <a:p>
            <a:pPr lvl="2"/>
            <a:r>
              <a:rPr lang="en-US" dirty="0"/>
              <a:t>Process stops responding – but the CPU utilization of the process is very low</a:t>
            </a:r>
          </a:p>
        </p:txBody>
      </p:sp>
    </p:spTree>
    <p:extLst>
      <p:ext uri="{BB962C8B-B14F-4D97-AF65-F5344CB8AC3E}">
        <p14:creationId xmlns:p14="http://schemas.microsoft.com/office/powerpoint/2010/main" val="46807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care?</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a:t>Problems related to incorrect thread synchronization constitute a significant portion of software defects</a:t>
            </a:r>
          </a:p>
          <a:p>
            <a:r>
              <a:rPr lang="en-US" dirty="0"/>
              <a:t>Easier than </a:t>
            </a:r>
            <a:r>
              <a:rPr lang="en-US" dirty="0" smtClean="0"/>
              <a:t>ever </a:t>
            </a:r>
            <a:r>
              <a:rPr lang="en-US" dirty="0"/>
              <a:t>to “create” threads</a:t>
            </a:r>
          </a:p>
          <a:p>
            <a:pPr lvl="1"/>
            <a:r>
              <a:rPr lang="en-US" dirty="0"/>
              <a:t>Thread explosion</a:t>
            </a:r>
          </a:p>
          <a:p>
            <a:pPr lvl="1"/>
            <a:r>
              <a:rPr lang="en-US" dirty="0"/>
              <a:t>Protecting shared data is often an afterthought</a:t>
            </a:r>
          </a:p>
          <a:p>
            <a:r>
              <a:rPr lang="en-US" dirty="0" smtClean="0"/>
              <a:t>.NET threading model often agnostic to the COM model</a:t>
            </a:r>
          </a:p>
          <a:p>
            <a:pPr lvl="1"/>
            <a:r>
              <a:rPr lang="en-US" dirty="0" smtClean="0"/>
              <a:t>Incorrect COM apartment usage frequently leads to hang</a:t>
            </a:r>
          </a:p>
          <a:p>
            <a:r>
              <a:rPr lang="en-US" dirty="0" smtClean="0"/>
              <a:t>Occasional irreproducible hang is </a:t>
            </a:r>
            <a:r>
              <a:rPr lang="en-US" i="1" dirty="0" smtClean="0"/>
              <a:t>very</a:t>
            </a:r>
            <a:r>
              <a:rPr lang="en-US" dirty="0" smtClean="0"/>
              <a:t> </a:t>
            </a:r>
            <a:r>
              <a:rPr lang="en-US" dirty="0"/>
              <a:t>hard to root cause</a:t>
            </a:r>
          </a:p>
          <a:p>
            <a:r>
              <a:rPr lang="en-US" dirty="0"/>
              <a:t>Understanding the internals and the tools available greatly reduces the problem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Sequence</a:t>
            </a:r>
            <a:endParaRPr lang="en-US" dirty="0"/>
          </a:p>
        </p:txBody>
      </p:sp>
      <p:pic>
        <p:nvPicPr>
          <p:cNvPr id="5" name="Shape 216070"/>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26027" y="1404257"/>
            <a:ext cx="990600" cy="942975"/>
          </a:xfrm>
        </p:spPr>
      </p:pic>
      <p:sp>
        <p:nvSpPr>
          <p:cNvPr id="9" name="Flowchart: Decision 8"/>
          <p:cNvSpPr/>
          <p:nvPr/>
        </p:nvSpPr>
        <p:spPr>
          <a:xfrm>
            <a:off x="2569027" y="4272637"/>
            <a:ext cx="2982687" cy="1012371"/>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000000"/>
                </a:solidFill>
              </a:rPr>
              <a:t>Server-side App?</a:t>
            </a:r>
            <a:endParaRPr lang="en-US" dirty="0">
              <a:solidFill>
                <a:srgbClr val="000000"/>
              </a:solidFill>
            </a:endParaRPr>
          </a:p>
        </p:txBody>
      </p:sp>
      <p:sp>
        <p:nvSpPr>
          <p:cNvPr id="10" name="Flowchart: Alternate Process 9"/>
          <p:cNvSpPr/>
          <p:nvPr/>
        </p:nvSpPr>
        <p:spPr>
          <a:xfrm>
            <a:off x="1066799" y="2873828"/>
            <a:ext cx="1709057" cy="1175657"/>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000000"/>
                </a:solidFill>
              </a:rPr>
              <a:t>Identify process(s) in </a:t>
            </a:r>
            <a:r>
              <a:rPr lang="en-US" dirty="0" err="1" smtClean="0">
                <a:solidFill>
                  <a:srgbClr val="000000"/>
                </a:solidFill>
              </a:rPr>
              <a:t>TaskMgr</a:t>
            </a:r>
            <a:endParaRPr lang="en-US" dirty="0">
              <a:solidFill>
                <a:srgbClr val="000000"/>
              </a:solidFill>
            </a:endParaRPr>
          </a:p>
        </p:txBody>
      </p:sp>
      <p:sp>
        <p:nvSpPr>
          <p:cNvPr id="13" name="Flowchart: Process 12"/>
          <p:cNvSpPr/>
          <p:nvPr/>
        </p:nvSpPr>
        <p:spPr>
          <a:xfrm>
            <a:off x="5236029" y="1404257"/>
            <a:ext cx="3037114" cy="2280557"/>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solidFill>
                  <a:schemeClr val="bg1"/>
                </a:solidFill>
              </a:rPr>
              <a:t>Obtain:</a:t>
            </a:r>
          </a:p>
          <a:p>
            <a:r>
              <a:rPr lang="en-US" dirty="0" smtClean="0">
                <a:solidFill>
                  <a:schemeClr val="bg1"/>
                </a:solidFill>
              </a:rPr>
              <a:t>- </a:t>
            </a:r>
            <a:r>
              <a:rPr lang="en-US" dirty="0" err="1" smtClean="0">
                <a:solidFill>
                  <a:schemeClr val="bg1"/>
                </a:solidFill>
              </a:rPr>
              <a:t>Perfmon</a:t>
            </a:r>
            <a:r>
              <a:rPr lang="en-US" dirty="0" smtClean="0">
                <a:solidFill>
                  <a:schemeClr val="bg1"/>
                </a:solidFill>
              </a:rPr>
              <a:t> </a:t>
            </a:r>
            <a:r>
              <a:rPr lang="en-US" dirty="0">
                <a:solidFill>
                  <a:schemeClr val="bg1"/>
                </a:solidFill>
              </a:rPr>
              <a:t>log (started preferably during process startup</a:t>
            </a:r>
            <a:r>
              <a:rPr lang="en-US" dirty="0" smtClean="0">
                <a:solidFill>
                  <a:schemeClr val="bg1"/>
                </a:solidFill>
              </a:rPr>
              <a:t>)</a:t>
            </a:r>
          </a:p>
          <a:p>
            <a:r>
              <a:rPr lang="en-US" dirty="0" smtClean="0">
                <a:solidFill>
                  <a:schemeClr val="bg1"/>
                </a:solidFill>
              </a:rPr>
              <a:t>- Memory dumps </a:t>
            </a:r>
            <a:r>
              <a:rPr lang="en-US" dirty="0">
                <a:solidFill>
                  <a:schemeClr val="bg1"/>
                </a:solidFill>
              </a:rPr>
              <a:t>during problem occurrence</a:t>
            </a:r>
          </a:p>
          <a:p>
            <a:endParaRPr lang="en-US" dirty="0">
              <a:solidFill>
                <a:schemeClr val="bg1"/>
              </a:solidFill>
            </a:endParaRPr>
          </a:p>
        </p:txBody>
      </p:sp>
      <p:sp>
        <p:nvSpPr>
          <p:cNvPr id="14" name="Flowchart: Process 13"/>
          <p:cNvSpPr/>
          <p:nvPr/>
        </p:nvSpPr>
        <p:spPr>
          <a:xfrm>
            <a:off x="6074228" y="4952999"/>
            <a:ext cx="2688772" cy="151311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Obtain:</a:t>
            </a:r>
          </a:p>
          <a:p>
            <a:r>
              <a:rPr lang="en-US" dirty="0"/>
              <a:t>M</a:t>
            </a:r>
            <a:r>
              <a:rPr lang="en-US" dirty="0" smtClean="0"/>
              <a:t>emory dumps </a:t>
            </a:r>
            <a:r>
              <a:rPr lang="en-US" dirty="0"/>
              <a:t>during problem occurrence</a:t>
            </a:r>
          </a:p>
        </p:txBody>
      </p:sp>
      <p:cxnSp>
        <p:nvCxnSpPr>
          <p:cNvPr id="4" name="Straight Arrow Connector 3"/>
          <p:cNvCxnSpPr>
            <a:stCxn id="5" idx="2"/>
            <a:endCxn id="10" idx="0"/>
          </p:cNvCxnSpPr>
          <p:nvPr/>
        </p:nvCxnSpPr>
        <p:spPr>
          <a:xfrm>
            <a:off x="1921327" y="2347232"/>
            <a:ext cx="1" cy="526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0" idx="2"/>
            <a:endCxn id="9" idx="1"/>
          </p:cNvCxnSpPr>
          <p:nvPr/>
        </p:nvCxnSpPr>
        <p:spPr>
          <a:xfrm rot="16200000" flipH="1">
            <a:off x="1880508" y="4090304"/>
            <a:ext cx="729338" cy="64769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9" idx="0"/>
            <a:endCxn id="13" idx="1"/>
          </p:cNvCxnSpPr>
          <p:nvPr/>
        </p:nvCxnSpPr>
        <p:spPr>
          <a:xfrm rot="5400000" flipH="1" flipV="1">
            <a:off x="3784150" y="2820758"/>
            <a:ext cx="1728101" cy="117565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9" idx="2"/>
            <a:endCxn id="14" idx="1"/>
          </p:cNvCxnSpPr>
          <p:nvPr/>
        </p:nvCxnSpPr>
        <p:spPr>
          <a:xfrm rot="16200000" flipH="1">
            <a:off x="4855025" y="4490353"/>
            <a:ext cx="424549" cy="201385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278086" y="3408587"/>
            <a:ext cx="62048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smtClean="0">
                <a:solidFill>
                  <a:srgbClr val="000000"/>
                </a:solidFill>
              </a:rPr>
              <a:t>Yes</a:t>
            </a:r>
            <a:endParaRPr lang="en-US" dirty="0">
              <a:solidFill>
                <a:srgbClr val="000000"/>
              </a:solidFill>
            </a:endParaRPr>
          </a:p>
        </p:txBody>
      </p:sp>
      <p:sp>
        <p:nvSpPr>
          <p:cNvPr id="24" name="TextBox 23"/>
          <p:cNvSpPr txBox="1"/>
          <p:nvPr/>
        </p:nvSpPr>
        <p:spPr>
          <a:xfrm>
            <a:off x="4544785" y="5955844"/>
            <a:ext cx="62048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rgbClr val="000000"/>
                </a:solidFill>
              </a:rPr>
              <a:t>No</a:t>
            </a:r>
            <a:endParaRPr lang="en-US" dirty="0">
              <a:solidFill>
                <a:srgbClr val="000000"/>
              </a:solidFill>
            </a:endParaRPr>
          </a:p>
        </p:txBody>
      </p:sp>
      <p:sp>
        <p:nvSpPr>
          <p:cNvPr id="25" name="TextBox 24"/>
          <p:cNvSpPr txBox="1"/>
          <p:nvPr/>
        </p:nvSpPr>
        <p:spPr>
          <a:xfrm>
            <a:off x="2569027" y="1588923"/>
            <a:ext cx="1861460" cy="369332"/>
          </a:xfrm>
          <a:prstGeom prst="rect">
            <a:avLst/>
          </a:prstGeom>
          <a:noFill/>
        </p:spPr>
        <p:txBody>
          <a:bodyPr wrap="square" rtlCol="0">
            <a:spAutoFit/>
          </a:bodyPr>
          <a:lstStyle/>
          <a:p>
            <a:r>
              <a:rPr lang="en-US" dirty="0" smtClean="0">
                <a:solidFill>
                  <a:srgbClr val="525353"/>
                </a:solidFill>
              </a:rPr>
              <a:t>Non-responsive</a:t>
            </a:r>
            <a:endParaRPr lang="en-US" dirty="0">
              <a:solidFill>
                <a:srgbClr val="525353"/>
              </a:solidFill>
            </a:endParaRPr>
          </a:p>
        </p:txBody>
      </p:sp>
      <p:sp>
        <p:nvSpPr>
          <p:cNvPr id="29" name="Curved Down Arrow 28"/>
          <p:cNvSpPr/>
          <p:nvPr/>
        </p:nvSpPr>
        <p:spPr>
          <a:xfrm rot="315473" flipH="1">
            <a:off x="1925868" y="656261"/>
            <a:ext cx="4925785" cy="101840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Down Arrow 29"/>
          <p:cNvSpPr/>
          <p:nvPr/>
        </p:nvSpPr>
        <p:spPr>
          <a:xfrm rot="2516603" flipH="1" flipV="1">
            <a:off x="-3321" y="3882055"/>
            <a:ext cx="6480571" cy="1746601"/>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3" name="Group 32"/>
          <p:cNvGrpSpPr/>
          <p:nvPr/>
        </p:nvGrpSpPr>
        <p:grpSpPr>
          <a:xfrm>
            <a:off x="2971801" y="2166238"/>
            <a:ext cx="3259017" cy="2623453"/>
            <a:chOff x="2928257" y="2873828"/>
            <a:chExt cx="3015343" cy="2623453"/>
          </a:xfrm>
        </p:grpSpPr>
        <p:sp>
          <p:nvSpPr>
            <p:cNvPr id="32" name="Vertical Scroll 31"/>
            <p:cNvSpPr/>
            <p:nvPr/>
          </p:nvSpPr>
          <p:spPr>
            <a:xfrm>
              <a:off x="2928257" y="2873828"/>
              <a:ext cx="3015343" cy="2623453"/>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341914" y="3473111"/>
              <a:ext cx="2209800" cy="1754326"/>
            </a:xfrm>
            <a:prstGeom prst="rect">
              <a:avLst/>
            </a:prstGeom>
            <a:noFill/>
          </p:spPr>
          <p:txBody>
            <a:bodyPr wrap="square" rtlCol="0">
              <a:spAutoFit/>
            </a:bodyPr>
            <a:lstStyle/>
            <a:p>
              <a:r>
                <a:rPr lang="en-US" dirty="0" smtClean="0">
                  <a:solidFill>
                    <a:srgbClr val="525353"/>
                  </a:solidFill>
                </a:rPr>
                <a:t>Often during debugging you will need to repeat the steps to better define and root cause the issue</a:t>
              </a:r>
              <a:endParaRPr lang="en-US" dirty="0">
                <a:solidFill>
                  <a:srgbClr val="525353"/>
                </a:solidFill>
              </a:endParaRPr>
            </a:p>
          </p:txBody>
        </p:sp>
      </p:grpSp>
    </p:spTree>
    <p:extLst>
      <p:ext uri="{BB962C8B-B14F-4D97-AF65-F5344CB8AC3E}">
        <p14:creationId xmlns:p14="http://schemas.microsoft.com/office/powerpoint/2010/main" val="292506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5"/>
                                        </p:tgtEl>
                                        <p:attrNameLst>
                                          <p:attrName>style.opacity</p:attrName>
                                        </p:attrNameLst>
                                      </p:cBhvr>
                                      <p:to>
                                        <p:strVal val="0.5"/>
                                      </p:to>
                                    </p:set>
                                    <p:animEffect filter="image" prLst="opacity: 0.5">
                                      <p:cBhvr rctx="IE">
                                        <p:cTn id="7" dur="indefinite"/>
                                        <p:tgtEl>
                                          <p:spTgt spid="25"/>
                                        </p:tgtEl>
                                      </p:cBhvr>
                                    </p:animEffect>
                                  </p:childTnLst>
                                </p:cTn>
                              </p:par>
                              <p:par>
                                <p:cTn id="8" presetID="9" presetClass="emph" presetSubtype="0" nodeType="withEffect">
                                  <p:stCondLst>
                                    <p:cond delay="0"/>
                                  </p:stCondLst>
                                  <p:childTnLst>
                                    <p:set>
                                      <p:cBhvr rctx="PPT">
                                        <p:cTn id="9" dur="indefinite"/>
                                        <p:tgtEl>
                                          <p:spTgt spid="4"/>
                                        </p:tgtEl>
                                        <p:attrNameLst>
                                          <p:attrName>style.opacity</p:attrName>
                                        </p:attrNameLst>
                                      </p:cBhvr>
                                      <p:to>
                                        <p:strVal val="0.5"/>
                                      </p:to>
                                    </p:set>
                                    <p:animEffect filter="image" prLst="opacity: 0.5">
                                      <p:cBhvr rctx="IE">
                                        <p:cTn id="10" dur="indefinite"/>
                                        <p:tgtEl>
                                          <p:spTgt spid="4"/>
                                        </p:tgtEl>
                                      </p:cBhvr>
                                    </p:animEffect>
                                  </p:childTnLst>
                                </p:cTn>
                              </p:par>
                              <p:par>
                                <p:cTn id="11" presetID="9" presetClass="emph" presetSubtype="0" grpId="0" nodeType="withEffect">
                                  <p:stCondLst>
                                    <p:cond delay="0"/>
                                  </p:stCondLst>
                                  <p:childTnLst>
                                    <p:set>
                                      <p:cBhvr rctx="PPT">
                                        <p:cTn id="12" dur="indefinite"/>
                                        <p:tgtEl>
                                          <p:spTgt spid="10"/>
                                        </p:tgtEl>
                                        <p:attrNameLst>
                                          <p:attrName>style.opacity</p:attrName>
                                        </p:attrNameLst>
                                      </p:cBhvr>
                                      <p:to>
                                        <p:strVal val="0.5"/>
                                      </p:to>
                                    </p:set>
                                    <p:animEffect filter="image" prLst="opacity: 0.5">
                                      <p:cBhvr rctx="IE">
                                        <p:cTn id="13" dur="indefinite"/>
                                        <p:tgtEl>
                                          <p:spTgt spid="10"/>
                                        </p:tgtEl>
                                      </p:cBhvr>
                                    </p:animEffect>
                                  </p:childTnLst>
                                </p:cTn>
                              </p:par>
                              <p:par>
                                <p:cTn id="14" presetID="9" presetClass="emph" presetSubtype="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grpId="0" nodeType="withEffect">
                                  <p:stCondLst>
                                    <p:cond delay="0"/>
                                  </p:stCondLst>
                                  <p:childTnLst>
                                    <p:set>
                                      <p:cBhvr rctx="PPT">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par>
                                <p:cTn id="20" presetID="9" presetClass="emph" presetSubtype="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par>
                                <p:cTn id="23" presetID="9" presetClass="emph" presetSubtype="0" grpId="0" nodeType="withEffect">
                                  <p:stCondLst>
                                    <p:cond delay="0"/>
                                  </p:stCondLst>
                                  <p:childTnLst>
                                    <p:set>
                                      <p:cBhvr rctx="PPT">
                                        <p:cTn id="24" dur="indefinite"/>
                                        <p:tgtEl>
                                          <p:spTgt spid="23"/>
                                        </p:tgtEl>
                                        <p:attrNameLst>
                                          <p:attrName>style.opacity</p:attrName>
                                        </p:attrNameLst>
                                      </p:cBhvr>
                                      <p:to>
                                        <p:strVal val="0.5"/>
                                      </p:to>
                                    </p:set>
                                    <p:animEffect filter="image" prLst="opacity: 0.5">
                                      <p:cBhvr rctx="IE">
                                        <p:cTn id="25" dur="indefinite"/>
                                        <p:tgtEl>
                                          <p:spTgt spid="23"/>
                                        </p:tgtEl>
                                      </p:cBhvr>
                                    </p:animEffect>
                                  </p:childTnLst>
                                </p:cTn>
                              </p:par>
                              <p:par>
                                <p:cTn id="26" presetID="9" presetClass="emph" presetSubtype="0" nodeType="withEffect">
                                  <p:stCondLst>
                                    <p:cond delay="0"/>
                                  </p:stCondLst>
                                  <p:childTnLst>
                                    <p:set>
                                      <p:cBhvr rctx="PPT">
                                        <p:cTn id="27" dur="indefinite"/>
                                        <p:tgtEl>
                                          <p:spTgt spid="18"/>
                                        </p:tgtEl>
                                        <p:attrNameLst>
                                          <p:attrName>style.opacity</p:attrName>
                                        </p:attrNameLst>
                                      </p:cBhvr>
                                      <p:to>
                                        <p:strVal val="0.5"/>
                                      </p:to>
                                    </p:set>
                                    <p:animEffect filter="image" prLst="opacity: 0.5">
                                      <p:cBhvr rctx="IE">
                                        <p:cTn id="28" dur="indefinite"/>
                                        <p:tgtEl>
                                          <p:spTgt spid="18"/>
                                        </p:tgtEl>
                                      </p:cBhvr>
                                    </p:animEffect>
                                  </p:childTnLst>
                                </p:cTn>
                              </p:par>
                              <p:par>
                                <p:cTn id="29" presetID="9" presetClass="emph" presetSubtype="0" grpId="0" nodeType="withEffect">
                                  <p:stCondLst>
                                    <p:cond delay="0"/>
                                  </p:stCondLst>
                                  <p:childTnLst>
                                    <p:set>
                                      <p:cBhvr rctx="PPT">
                                        <p:cTn id="30" dur="indefinite"/>
                                        <p:tgtEl>
                                          <p:spTgt spid="24"/>
                                        </p:tgtEl>
                                        <p:attrNameLst>
                                          <p:attrName>style.opacity</p:attrName>
                                        </p:attrNameLst>
                                      </p:cBhvr>
                                      <p:to>
                                        <p:strVal val="0.5"/>
                                      </p:to>
                                    </p:set>
                                    <p:animEffect filter="image" prLst="opacity: 0.5">
                                      <p:cBhvr rctx="IE">
                                        <p:cTn id="31" dur="indefinite"/>
                                        <p:tgtEl>
                                          <p:spTgt spid="2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par>
                                <p:cTn id="42" presetID="53" presetClass="entr" presetSubtype="16"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3" grpId="0" animBg="1"/>
      <p:bldP spid="24" grpId="0" animBg="1"/>
      <p:bldP spid="25" grpId="0"/>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a:t>
            </a:r>
            <a:r>
              <a:rPr lang="en-US" dirty="0"/>
              <a:t>Counters</a:t>
            </a:r>
          </a:p>
        </p:txBody>
      </p:sp>
      <p:sp>
        <p:nvSpPr>
          <p:cNvPr id="4" name="Content Placeholder 3"/>
          <p:cNvSpPr>
            <a:spLocks noGrp="1"/>
          </p:cNvSpPr>
          <p:nvPr>
            <p:ph idx="1"/>
          </p:nvPr>
        </p:nvSpPr>
        <p:spPr/>
        <p:txBody>
          <a:bodyPr/>
          <a:lstStyle/>
          <a:p>
            <a:endParaRPr lang="en-US"/>
          </a:p>
        </p:txBody>
      </p:sp>
      <p:sp>
        <p:nvSpPr>
          <p:cNvPr id="7" name="Rectangle 6"/>
          <p:cNvSpPr/>
          <p:nvPr/>
        </p:nvSpPr>
        <p:spPr>
          <a:xfrm>
            <a:off x="981960" y="1785600"/>
            <a:ext cx="3655354" cy="3785652"/>
          </a:xfrm>
          <a:prstGeom prst="rect">
            <a:avLst/>
          </a:prstGeom>
        </p:spPr>
        <p:txBody>
          <a:bodyPr wrap="square">
            <a:spAutoFit/>
          </a:bodyPr>
          <a:lstStyle/>
          <a:p>
            <a:r>
              <a:rPr lang="en-US" sz="2400" u="sng" dirty="0">
                <a:solidFill>
                  <a:srgbClr val="525353"/>
                </a:solidFill>
              </a:rPr>
              <a:t>General</a:t>
            </a:r>
            <a:endParaRPr lang="en-US" u="sng" dirty="0">
              <a:solidFill>
                <a:srgbClr val="525353"/>
              </a:solidFill>
            </a:endParaRPr>
          </a:p>
          <a:p>
            <a:r>
              <a:rPr lang="en-US" dirty="0" smtClean="0">
                <a:solidFill>
                  <a:srgbClr val="525353"/>
                </a:solidFill>
              </a:rPr>
              <a:t>Process</a:t>
            </a:r>
            <a:endParaRPr lang="en-US" dirty="0">
              <a:solidFill>
                <a:srgbClr val="525353"/>
              </a:solidFill>
            </a:endParaRPr>
          </a:p>
          <a:p>
            <a:pPr marL="285750" indent="-285750">
              <a:buFont typeface="Arial" pitchFamily="34" charset="0"/>
              <a:buChar char="•"/>
            </a:pPr>
            <a:r>
              <a:rPr lang="en-US" dirty="0">
                <a:solidFill>
                  <a:srgbClr val="525353"/>
                </a:solidFill>
              </a:rPr>
              <a:t>% Processor Time</a:t>
            </a:r>
          </a:p>
          <a:p>
            <a:pPr marL="285750" indent="-285750">
              <a:buFont typeface="Arial" pitchFamily="34" charset="0"/>
              <a:buChar char="•"/>
            </a:pPr>
            <a:r>
              <a:rPr lang="en-US" dirty="0" err="1" smtClean="0">
                <a:solidFill>
                  <a:srgbClr val="525353"/>
                </a:solidFill>
              </a:rPr>
              <a:t>ThreadCount</a:t>
            </a:r>
            <a:endParaRPr lang="en-US" dirty="0" smtClean="0">
              <a:solidFill>
                <a:srgbClr val="525353"/>
              </a:solidFill>
            </a:endParaRPr>
          </a:p>
          <a:p>
            <a:endParaRPr lang="en-US" dirty="0">
              <a:solidFill>
                <a:srgbClr val="525353"/>
              </a:solidFill>
            </a:endParaRPr>
          </a:p>
          <a:p>
            <a:r>
              <a:rPr lang="en-US" dirty="0" smtClean="0">
                <a:solidFill>
                  <a:srgbClr val="525353"/>
                </a:solidFill>
              </a:rPr>
              <a:t>Thread</a:t>
            </a:r>
            <a:endParaRPr lang="en-US" dirty="0">
              <a:solidFill>
                <a:srgbClr val="525353"/>
              </a:solidFill>
            </a:endParaRPr>
          </a:p>
          <a:p>
            <a:pPr marL="285750" indent="-285750">
              <a:buFont typeface="Arial" pitchFamily="34" charset="0"/>
              <a:buChar char="•"/>
            </a:pPr>
            <a:r>
              <a:rPr lang="en-US" dirty="0">
                <a:solidFill>
                  <a:srgbClr val="525353"/>
                </a:solidFill>
              </a:rPr>
              <a:t>% Processor Time</a:t>
            </a:r>
          </a:p>
          <a:p>
            <a:pPr marL="285750" indent="-285750">
              <a:buFont typeface="Arial" pitchFamily="34" charset="0"/>
              <a:buChar char="•"/>
            </a:pPr>
            <a:r>
              <a:rPr lang="en-US" dirty="0">
                <a:solidFill>
                  <a:srgbClr val="525353"/>
                </a:solidFill>
              </a:rPr>
              <a:t>ID Thread</a:t>
            </a:r>
          </a:p>
          <a:p>
            <a:pPr marL="285750" indent="-285750">
              <a:buFont typeface="Arial" pitchFamily="34" charset="0"/>
              <a:buChar char="•"/>
            </a:pPr>
            <a:r>
              <a:rPr lang="en-US" dirty="0">
                <a:solidFill>
                  <a:srgbClr val="525353"/>
                </a:solidFill>
              </a:rPr>
              <a:t>ID Process</a:t>
            </a:r>
          </a:p>
          <a:p>
            <a:endParaRPr lang="en-US" dirty="0" smtClean="0">
              <a:solidFill>
                <a:srgbClr val="525353"/>
              </a:solidFill>
            </a:endParaRPr>
          </a:p>
          <a:p>
            <a:r>
              <a:rPr lang="en-US" dirty="0" smtClean="0">
                <a:solidFill>
                  <a:srgbClr val="525353"/>
                </a:solidFill>
              </a:rPr>
              <a:t>.</a:t>
            </a:r>
            <a:r>
              <a:rPr lang="en-US" dirty="0">
                <a:solidFill>
                  <a:srgbClr val="525353"/>
                </a:solidFill>
              </a:rPr>
              <a:t>NET CLR Memory</a:t>
            </a:r>
          </a:p>
          <a:p>
            <a:pPr marL="285750" indent="-285750">
              <a:buFont typeface="Arial" pitchFamily="34" charset="0"/>
              <a:buChar char="•"/>
            </a:pPr>
            <a:r>
              <a:rPr lang="en-US" dirty="0">
                <a:solidFill>
                  <a:srgbClr val="525353"/>
                </a:solidFill>
              </a:rPr>
              <a:t>% Time in GC</a:t>
            </a:r>
          </a:p>
          <a:p>
            <a:endParaRPr lang="en-US" dirty="0">
              <a:solidFill>
                <a:srgbClr val="525353"/>
              </a:solidFill>
            </a:endParaRPr>
          </a:p>
        </p:txBody>
      </p:sp>
      <p:sp>
        <p:nvSpPr>
          <p:cNvPr id="8" name="Rectangle 7"/>
          <p:cNvSpPr/>
          <p:nvPr/>
        </p:nvSpPr>
        <p:spPr>
          <a:xfrm>
            <a:off x="5009674" y="1785600"/>
            <a:ext cx="3655354" cy="1846659"/>
          </a:xfrm>
          <a:prstGeom prst="rect">
            <a:avLst/>
          </a:prstGeom>
        </p:spPr>
        <p:txBody>
          <a:bodyPr wrap="square">
            <a:spAutoFit/>
          </a:bodyPr>
          <a:lstStyle/>
          <a:p>
            <a:r>
              <a:rPr lang="en-US" sz="2400" u="sng" dirty="0" smtClean="0">
                <a:solidFill>
                  <a:srgbClr val="525353"/>
                </a:solidFill>
              </a:rPr>
              <a:t>ASP.NET</a:t>
            </a:r>
            <a:endParaRPr lang="en-US" u="sng" dirty="0">
              <a:solidFill>
                <a:srgbClr val="525353"/>
              </a:solidFill>
            </a:endParaRPr>
          </a:p>
          <a:p>
            <a:pPr marL="285750" indent="-285750">
              <a:buFont typeface="Arial" pitchFamily="34" charset="0"/>
              <a:buChar char="•"/>
            </a:pPr>
            <a:r>
              <a:rPr lang="en-US" dirty="0">
                <a:solidFill>
                  <a:srgbClr val="525353"/>
                </a:solidFill>
              </a:rPr>
              <a:t>Request Execution Time</a:t>
            </a:r>
          </a:p>
          <a:p>
            <a:pPr marL="285750" indent="-285750">
              <a:buFont typeface="Arial" pitchFamily="34" charset="0"/>
              <a:buChar char="•"/>
            </a:pPr>
            <a:r>
              <a:rPr lang="en-US" dirty="0">
                <a:solidFill>
                  <a:srgbClr val="525353"/>
                </a:solidFill>
              </a:rPr>
              <a:t>Requests Queued</a:t>
            </a:r>
          </a:p>
          <a:p>
            <a:pPr marL="285750" indent="-285750">
              <a:buFont typeface="Arial" pitchFamily="34" charset="0"/>
              <a:buChar char="•"/>
            </a:pPr>
            <a:r>
              <a:rPr lang="en-US" dirty="0">
                <a:solidFill>
                  <a:srgbClr val="525353"/>
                </a:solidFill>
              </a:rPr>
              <a:t>Request Wait Time</a:t>
            </a:r>
          </a:p>
          <a:p>
            <a:pPr marL="285750" indent="-285750">
              <a:buFont typeface="Arial" pitchFamily="34" charset="0"/>
              <a:buChar char="•"/>
            </a:pPr>
            <a:r>
              <a:rPr lang="en-US" dirty="0">
                <a:solidFill>
                  <a:srgbClr val="525353"/>
                </a:solidFill>
              </a:rPr>
              <a:t>Requests Current</a:t>
            </a:r>
          </a:p>
          <a:p>
            <a:endParaRPr lang="en-US" dirty="0">
              <a:solidFill>
                <a:srgbClr val="525353"/>
              </a:solidFill>
            </a:endParaRPr>
          </a:p>
        </p:txBody>
      </p:sp>
    </p:spTree>
    <p:extLst>
      <p:ext uri="{BB962C8B-B14F-4D97-AF65-F5344CB8AC3E}">
        <p14:creationId xmlns:p14="http://schemas.microsoft.com/office/powerpoint/2010/main" val="223549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Hang </a:t>
            </a:r>
            <a:r>
              <a:rPr lang="en-US" dirty="0"/>
              <a:t>Potential Causes</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smtClean="0"/>
              <a:t>100</a:t>
            </a:r>
            <a:r>
              <a:rPr lang="en-US" dirty="0"/>
              <a:t>% or High CPU Hang </a:t>
            </a:r>
          </a:p>
          <a:p>
            <a:pPr lvl="1"/>
            <a:r>
              <a:rPr lang="en-US" dirty="0"/>
              <a:t>Stuck in a loop</a:t>
            </a:r>
          </a:p>
          <a:p>
            <a:pPr lvl="1"/>
            <a:r>
              <a:rPr lang="en-US" dirty="0"/>
              <a:t>Heavy load</a:t>
            </a:r>
          </a:p>
          <a:p>
            <a:endParaRPr lang="en-US" dirty="0" smtClean="0"/>
          </a:p>
          <a:p>
            <a:r>
              <a:rPr lang="en-US" dirty="0" smtClean="0"/>
              <a:t>0</a:t>
            </a:r>
            <a:r>
              <a:rPr lang="en-US" dirty="0"/>
              <a:t>% or Low CPU Hang</a:t>
            </a:r>
          </a:p>
          <a:p>
            <a:pPr lvl="1"/>
            <a:r>
              <a:rPr lang="en-US" dirty="0" smtClean="0"/>
              <a:t>Deadlock</a:t>
            </a:r>
            <a:endParaRPr lang="en-US" dirty="0"/>
          </a:p>
          <a:p>
            <a:pPr lvl="1"/>
            <a:r>
              <a:rPr lang="en-US" dirty="0" smtClean="0"/>
              <a:t>Contention </a:t>
            </a:r>
            <a:r>
              <a:rPr lang="en-US" dirty="0"/>
              <a:t>for database or any external resource</a:t>
            </a:r>
          </a:p>
          <a:p>
            <a:pPr lvl="1"/>
            <a:r>
              <a:rPr lang="en-US" dirty="0" smtClean="0"/>
              <a:t>Poorly </a:t>
            </a:r>
            <a:r>
              <a:rPr lang="en-US" dirty="0"/>
              <a:t>implemented synchronization code</a:t>
            </a:r>
          </a:p>
          <a:p>
            <a:pPr lvl="1"/>
            <a:r>
              <a:rPr lang="en-US" dirty="0" smtClean="0"/>
              <a:t>Out </a:t>
            </a:r>
            <a:r>
              <a:rPr lang="en-US" dirty="0"/>
              <a:t>Of Process call that does not return</a:t>
            </a:r>
          </a:p>
          <a:p>
            <a:endParaRPr lang="en-US" dirty="0"/>
          </a:p>
        </p:txBody>
      </p:sp>
    </p:spTree>
    <p:extLst>
      <p:ext uri="{BB962C8B-B14F-4D97-AF65-F5344CB8AC3E}">
        <p14:creationId xmlns:p14="http://schemas.microsoft.com/office/powerpoint/2010/main" val="14592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 High CPU</a:t>
            </a:r>
            <a:endParaRPr lang="en-US" dirty="0"/>
          </a:p>
        </p:txBody>
      </p:sp>
      <p:sp>
        <p:nvSpPr>
          <p:cNvPr id="6" name="Subtitle 5"/>
          <p:cNvSpPr>
            <a:spLocks noGrp="1"/>
          </p:cNvSpPr>
          <p:nvPr>
            <p:ph type="subTitle" idx="1"/>
          </p:nvPr>
        </p:nvSpPr>
        <p:spPr/>
        <p:txBody>
          <a:bodyPr>
            <a:normAutofit fontScale="92500" lnSpcReduction="20000"/>
          </a:bodyPr>
          <a:lstStyle/>
          <a:p>
            <a:r>
              <a:rPr lang="en-US" dirty="0"/>
              <a:t>The instructor will run a sample application that experiences a high CPU hang.  Using the techniques discussed in this chapter, the instructor will diagnose, troubleshoot, and determine the root cause of this hang.</a:t>
            </a:r>
          </a:p>
        </p:txBody>
      </p:sp>
    </p:spTree>
    <p:extLst>
      <p:ext uri="{BB962C8B-B14F-4D97-AF65-F5344CB8AC3E}">
        <p14:creationId xmlns:p14="http://schemas.microsoft.com/office/powerpoint/2010/main" val="86392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Synchronization Primitives</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3"/>
          </p:nvPr>
        </p:nvSpPr>
        <p:spPr/>
        <p:txBody>
          <a:bodyPr>
            <a:normAutofit fontScale="92500" lnSpcReduction="10000"/>
          </a:bodyPr>
          <a:lstStyle/>
          <a:p>
            <a:r>
              <a:rPr lang="en-US" dirty="0"/>
              <a:t>Code Region </a:t>
            </a:r>
            <a:r>
              <a:rPr lang="en-US" dirty="0" smtClean="0"/>
              <a:t>Protection</a:t>
            </a:r>
            <a:endParaRPr lang="en-US" dirty="0"/>
          </a:p>
          <a:p>
            <a:pPr lvl="1"/>
            <a:r>
              <a:rPr lang="en-US" dirty="0" smtClean="0"/>
              <a:t>Example primitives</a:t>
            </a:r>
          </a:p>
          <a:p>
            <a:pPr lvl="2"/>
            <a:r>
              <a:rPr lang="en-US" dirty="0" smtClean="0"/>
              <a:t>Monitor (internally </a:t>
            </a:r>
            <a:r>
              <a:rPr lang="en-US" dirty="0" err="1" smtClean="0"/>
              <a:t>SyncBlk</a:t>
            </a:r>
            <a:r>
              <a:rPr lang="en-US" dirty="0" smtClean="0"/>
              <a:t>)</a:t>
            </a:r>
          </a:p>
          <a:p>
            <a:pPr lvl="2"/>
            <a:r>
              <a:rPr lang="en-US" dirty="0" err="1" smtClean="0"/>
              <a:t>ReaderWriterLockSlim</a:t>
            </a:r>
            <a:endParaRPr lang="en-US" dirty="0" smtClean="0"/>
          </a:p>
          <a:p>
            <a:pPr lvl="1"/>
            <a:r>
              <a:rPr lang="en-US" dirty="0" smtClean="0"/>
              <a:t>Normally acquired and owned by Thread Owner</a:t>
            </a:r>
          </a:p>
          <a:p>
            <a:pPr lvl="1"/>
            <a:r>
              <a:rPr lang="en-US" dirty="0" smtClean="0"/>
              <a:t>Common in the poll &amp; acquire pattern</a:t>
            </a:r>
            <a:endParaRPr lang="en-US" dirty="0"/>
          </a:p>
          <a:p>
            <a:r>
              <a:rPr lang="en-US" dirty="0" smtClean="0"/>
              <a:t>Rendezvous Control of Threads</a:t>
            </a:r>
          </a:p>
          <a:p>
            <a:pPr lvl="1"/>
            <a:r>
              <a:rPr lang="en-US" dirty="0" smtClean="0"/>
              <a:t>Example events</a:t>
            </a:r>
            <a:endParaRPr lang="en-US" dirty="0"/>
          </a:p>
          <a:p>
            <a:pPr lvl="2"/>
            <a:r>
              <a:rPr lang="en-US" dirty="0" err="1"/>
              <a:t>ManualResetEvent</a:t>
            </a:r>
            <a:endParaRPr lang="en-US" dirty="0"/>
          </a:p>
          <a:p>
            <a:pPr lvl="2"/>
            <a:r>
              <a:rPr lang="en-US" dirty="0" err="1" smtClean="0"/>
              <a:t>AutoResetEvent</a:t>
            </a:r>
            <a:endParaRPr lang="en-US" dirty="0" smtClean="0"/>
          </a:p>
          <a:p>
            <a:pPr lvl="2"/>
            <a:r>
              <a:rPr lang="en-US" dirty="0" err="1" smtClean="0"/>
              <a:t>ManualResetEventSlim</a:t>
            </a:r>
            <a:endParaRPr lang="en-US" dirty="0"/>
          </a:p>
          <a:p>
            <a:pPr lvl="3"/>
            <a:r>
              <a:rPr lang="en-US" dirty="0" smtClean="0"/>
              <a:t>new in .NET 4.0</a:t>
            </a:r>
          </a:p>
          <a:p>
            <a:pPr lvl="3"/>
            <a:r>
              <a:rPr lang="en-US" dirty="0"/>
              <a:t>s</a:t>
            </a:r>
            <a:r>
              <a:rPr lang="en-US" dirty="0" smtClean="0"/>
              <a:t>pins a short time before wait</a:t>
            </a:r>
            <a:endParaRPr lang="en-US" dirty="0"/>
          </a:p>
          <a:p>
            <a:pPr lvl="1"/>
            <a:r>
              <a:rPr lang="en-US" dirty="0" smtClean="0"/>
              <a:t>Events have no </a:t>
            </a:r>
            <a:r>
              <a:rPr lang="en-US" dirty="0"/>
              <a:t>Thread </a:t>
            </a:r>
            <a:r>
              <a:rPr lang="en-US" dirty="0" smtClean="0"/>
              <a:t>Owner</a:t>
            </a:r>
          </a:p>
          <a:p>
            <a:pPr lvl="1"/>
            <a:r>
              <a:rPr lang="en-US" dirty="0"/>
              <a:t>F</a:t>
            </a:r>
            <a:r>
              <a:rPr lang="en-US" dirty="0" smtClean="0"/>
              <a:t>oundation for more sophisticated pattern such as </a:t>
            </a:r>
            <a:r>
              <a:rPr lang="en-US" dirty="0" err="1" smtClean="0"/>
              <a:t>BackgroundWorker</a:t>
            </a:r>
            <a:r>
              <a:rPr lang="en-US" dirty="0" smtClean="0"/>
              <a:t> &amp; </a:t>
            </a:r>
            <a:r>
              <a:rPr lang="en-US" dirty="0" err="1" smtClean="0"/>
              <a:t>AsyncResult</a:t>
            </a:r>
            <a:endParaRPr lang="en-US" dirty="0" smtClean="0"/>
          </a:p>
        </p:txBody>
      </p:sp>
    </p:spTree>
    <p:extLst>
      <p:ext uri="{BB962C8B-B14F-4D97-AF65-F5344CB8AC3E}">
        <p14:creationId xmlns:p14="http://schemas.microsoft.com/office/powerpoint/2010/main" val="2661184328"/>
      </p:ext>
    </p:extLst>
  </p:cSld>
  <p:clrMapOvr>
    <a:masterClrMapping/>
  </p:clrMapOvr>
</p:sld>
</file>

<file path=ppt/theme/theme1.xml><?xml version="1.0" encoding="utf-8"?>
<a:theme xmlns:a="http://schemas.openxmlformats.org/drawingml/2006/main" name="1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2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A057DE04E3604BAF0D9667EA580D21" ma:contentTypeVersion="0" ma:contentTypeDescription="Create a new document." ma:contentTypeScope="" ma:versionID="81da5ccc7c39bab8671b919d5b7fbd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09FCE-4414-44CE-B1F3-530C9717A5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FF3B578-5D0D-4E00-BE96-D3DEB2A458FA}">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purl.org/dc/term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10E3F463-C121-4ABA-91F1-BB921B7EA6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Technology Day Master PPT Template</Template>
  <TotalTime>3209</TotalTime>
  <Words>1029</Words>
  <Application>Microsoft Office PowerPoint</Application>
  <PresentationFormat>On-screen Show (4:3)</PresentationFormat>
  <Paragraphs>162</Paragraphs>
  <Slides>19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Consolas</vt:lpstr>
      <vt:lpstr>Courier New</vt:lpstr>
      <vt:lpstr>Lucida Grande</vt:lpstr>
      <vt:lpstr>1_Office Theme</vt:lpstr>
      <vt:lpstr>2_Office Theme</vt:lpstr>
      <vt:lpstr>CLR Internals</vt:lpstr>
      <vt:lpstr>Agenda</vt:lpstr>
      <vt:lpstr>Defining Application Hang</vt:lpstr>
      <vt:lpstr>Why should I care?</vt:lpstr>
      <vt:lpstr>Troubleshooting Sequence</vt:lpstr>
      <vt:lpstr>Performance Counters</vt:lpstr>
      <vt:lpstr>Hang Potential Causes</vt:lpstr>
      <vt:lpstr>Demo: High CPU</vt:lpstr>
      <vt:lpstr>Managed Synchronization Primitives</vt:lpstr>
      <vt:lpstr>Monitors</vt:lpstr>
      <vt:lpstr>Monitor/SyncBlk Internals</vt:lpstr>
      <vt:lpstr>Monitor as a Thin Lock</vt:lpstr>
      <vt:lpstr>Debugging Monitors</vt:lpstr>
      <vt:lpstr>Demo</vt:lpstr>
      <vt:lpstr>Demo</vt:lpstr>
      <vt:lpstr>Resources - books</vt:lpstr>
      <vt:lpstr>Resources - blogs</vt:lpstr>
      <vt:lpstr>Resources - general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CLR Internals</dc:title>
  <dc:creator>Windows User</dc:creator>
  <cp:lastModifiedBy>Rahul Marathe</cp:lastModifiedBy>
  <cp:revision>47</cp:revision>
  <dcterms:created xsi:type="dcterms:W3CDTF">2011-03-10T20:37:05Z</dcterms:created>
  <dcterms:modified xsi:type="dcterms:W3CDTF">2016-01-13T10:02:13Z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0x0101008BA057DE04E3604BAF0D9667EA580D21</vt:lpwstr>
  </property>
</Properties>
</file>