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1" r:id="rId9"/>
    <p:sldId id="263" r:id="rId10"/>
    <p:sldId id="264" r:id="rId11"/>
    <p:sldId id="282" r:id="rId12"/>
    <p:sldId id="265" r:id="rId13"/>
    <p:sldId id="283" r:id="rId14"/>
    <p:sldId id="266" r:id="rId15"/>
    <p:sldId id="267" r:id="rId16"/>
    <p:sldId id="268" r:id="rId17"/>
    <p:sldId id="269" r:id="rId18"/>
    <p:sldId id="272" r:id="rId19"/>
    <p:sldId id="273" r:id="rId20"/>
    <p:sldId id="284" r:id="rId21"/>
    <p:sldId id="274" r:id="rId22"/>
    <p:sldId id="270" r:id="rId23"/>
    <p:sldId id="271" r:id="rId24"/>
    <p:sldId id="275" r:id="rId25"/>
    <p:sldId id="279" r:id="rId26"/>
    <p:sldId id="280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3"/>
    <p:restoredTop sz="94581"/>
  </p:normalViewPr>
  <p:slideViewPr>
    <p:cSldViewPr snapToGrid="0">
      <p:cViewPr varScale="1">
        <p:scale>
          <a:sx n="128" d="100"/>
          <a:sy n="128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EC8EF-83A8-F321-DFA3-1E134530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92F93-EBB2-1DC6-8DE3-BC8C4E9CA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4317D-1F55-1C26-A83E-055086EE8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A16E8-A22B-93C7-0385-43445874A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7/15/25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ifferentialExpressionTraining_May202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16 July 2025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8E3-07D9-BF77-227A-9BC0809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Link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Identity link (Normal):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 link (Negative Binomial):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Action of log link indicates </a:t>
                </a:r>
                <a:r>
                  <a:rPr lang="en-US" b="1" dirty="0"/>
                  <a:t>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should be raw expression </a:t>
                </a:r>
                <a:r>
                  <a:rPr lang="en-US" dirty="0"/>
                  <a:t>and not “normalized expression”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1F09-BA8C-7A0C-044B-0BBDCA4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590F-2D07-FA47-A6F3-BFCA1DD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3D66-6CF6-0DF8-15B8-A404D0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F2B15-93C5-BF1C-AB94-54786284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CC53-9B01-F6FF-E8FF-E82B200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NB GLM (summary)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4DD09-20A6-4206-F97F-C7D1E0C03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We usually want to test </a:t>
                </a:r>
                <a:r>
                  <a:rPr lang="en-US" b="1" i="1" dirty="0"/>
                  <a:t>fold-change (ratios)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Statistical tests of </a:t>
                </a:r>
                <a:r>
                  <a:rPr lang="en-US" i="1" dirty="0"/>
                  <a:t>ratios</a:t>
                </a:r>
                <a:r>
                  <a:rPr lang="en-US" dirty="0"/>
                  <a:t> of random variables are challenging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ac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NB GLM (with log-link) </a:t>
                </a:r>
                <a:r>
                  <a:rPr lang="en-US" i="1" dirty="0"/>
                  <a:t>directly</a:t>
                </a:r>
                <a:r>
                  <a:rPr lang="en-US" dirty="0"/>
                  <a:t> tests ratios</a:t>
                </a:r>
              </a:p>
              <a:p>
                <a:r>
                  <a:rPr lang="en-US" dirty="0"/>
                  <a:t>Our data is often (small) </a:t>
                </a:r>
                <a:r>
                  <a:rPr lang="en-US" b="1" dirty="0"/>
                  <a:t>integers</a:t>
                </a:r>
                <a:r>
                  <a:rPr lang="en-US" dirty="0"/>
                  <a:t>, not continuous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Central limit theorem is limited for small sample-sizes / high variance / highly discrete data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NB GLM </a:t>
                </a:r>
                <a:r>
                  <a:rPr lang="en-US" i="1" dirty="0"/>
                  <a:t>assumes</a:t>
                </a:r>
                <a:r>
                  <a:rPr lang="en-US" dirty="0"/>
                  <a:t> data are non-negative integers</a:t>
                </a:r>
              </a:p>
              <a:p>
                <a:r>
                  <a:rPr lang="en-US" dirty="0"/>
                  <a:t>Empirically, sequencing data is </a:t>
                </a:r>
                <a:r>
                  <a:rPr lang="en-US" b="1" dirty="0" err="1"/>
                  <a:t>overdispersed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Poisson testing yields </a:t>
                </a:r>
                <a:r>
                  <a:rPr lang="en-US" i="1" dirty="0"/>
                  <a:t>false positives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NB GLM accepts flexible dispersion parameters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4DD09-20A6-4206-F97F-C7D1E0C03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F0AA-9EE6-7B81-DF16-7FDC5B5C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E1E5-E8D4-9A0D-0414-6BE892BB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228C-EE58-A243-4672-82650893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F23-E141-9460-7B41-69844EF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(Pre) Calculation of normalization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DESeq2 (and other methods) normalization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offsets: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calculated prior to model estimation (fixed)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have an implicit fixed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Popular norm. factor calculation methods include: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Reads-per-kilobase-million (RPKM)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Transcripts/Counts-per-million (TPM/CPM)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Library-size normalization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Trimmed-mean-of-m-values (TMM, default in </a:t>
                </a:r>
                <a:r>
                  <a:rPr lang="en-US" dirty="0" err="1"/>
                  <a:t>edgeR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C5A-E845-96D8-633C-0906B8A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8B3-D4DA-1062-E198-4B9F92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1C2-540C-7AD6-C598-D580776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447D-26AB-D418-C384-70F15B9A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D9B9-DE19-0EA8-07BB-F9255E1E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normalization (example)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BE0C-E605-CB05-C7F0-C82E1C8F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AE9E-8A7C-C6BD-CD3D-1F5AC303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7F8B-0868-6759-2FD7-C2E6B21B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035A1-1CC1-0C28-F1ED-70645809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28" y="1187450"/>
            <a:ext cx="8834344" cy="448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C141B1-A6ED-25C5-181F-05C8E42942AC}"/>
              </a:ext>
            </a:extLst>
          </p:cNvPr>
          <p:cNvSpPr txBox="1"/>
          <p:nvPr/>
        </p:nvSpPr>
        <p:spPr>
          <a:xfrm>
            <a:off x="8965324" y="6031210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Ref: Robinson and </a:t>
            </a:r>
            <a:r>
              <a:rPr lang="en-US" sz="1200" dirty="0" err="1"/>
              <a:t>Oshlack</a:t>
            </a:r>
            <a:r>
              <a:rPr lang="en-US" sz="1200" dirty="0"/>
              <a:t>, Genome Biology, 2010</a:t>
            </a:r>
          </a:p>
        </p:txBody>
      </p:sp>
    </p:spTree>
    <p:extLst>
      <p:ext uri="{BB962C8B-B14F-4D97-AF65-F5344CB8AC3E}">
        <p14:creationId xmlns:p14="http://schemas.microsoft.com/office/powerpoint/2010/main" val="61422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076-1311-6003-EF37-484C90B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normalization 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 of </a:t>
                </a:r>
                <a:r>
                  <a:rPr lang="en-US" i="1" dirty="0"/>
                  <a:t>Median of Ratios</a:t>
                </a:r>
                <a:r>
                  <a:rPr lang="en-US" dirty="0"/>
                  <a:t> and </a:t>
                </a:r>
                <a:r>
                  <a:rPr lang="en-US" i="1" dirty="0"/>
                  <a:t>Scran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Median of Ratios (MR) from Anders and Huber 2010</a:t>
                </a:r>
              </a:p>
              <a:p>
                <a:r>
                  <a:rPr lang="en-US" dirty="0"/>
                  <a:t>Scran based on Lun, Bach, and </a:t>
                </a:r>
                <a:r>
                  <a:rPr lang="en-US" dirty="0" err="1"/>
                  <a:t>Marioni</a:t>
                </a:r>
                <a:r>
                  <a:rPr lang="en-US" dirty="0"/>
                  <a:t> 2016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Both methods based on the median of ratios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𝑔𝑗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MR,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Scran,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based on a pooling of cells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derived from a deconvolution of (multiple)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are based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0E33-192E-FD3F-6428-716D58D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D9A-A214-0B29-CBA0-12334B7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C437-3E9F-63D3-53EF-D813882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bulk custom size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8065-83CB-DCCB-5F6C-846B313C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Dispersion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Dispersion is analogous to variance, specifically: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typical bulk experiments, replicate counts are low:</a:t>
                </a:r>
              </a:p>
              <a:p>
                <a:r>
                  <a:rPr lang="en-US" dirty="0"/>
                  <a:t>High standard error on 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Reduced power to identify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So pool information across genes with similar expression levels…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MLE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only exists when sample variance is greater than sample mean…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5AF7-A86B-227A-66D7-85645BA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1C04-9267-C106-3F76-FC12E6A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1A4A-B240-F687-9E1E-B593C27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dispersion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416E-981C-3EBB-2E16-E67BBFAB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Standard multiple-regression is encoded in the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Factors encoded in usual “dummy variable” format</a:t>
                </a:r>
              </a:p>
              <a:p>
                <a:r>
                  <a:rPr lang="en-US" dirty="0"/>
                  <a:t>Default model specification chooses first factor as intercept</a:t>
                </a:r>
              </a:p>
              <a:p>
                <a:r>
                  <a:rPr lang="en-US" dirty="0"/>
                  <a:t>For three group model, encoded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AAB-F4C1-9F0C-8454-C64767C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2410-CBFE-6C08-9F57-B2FC0E9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AD1E-090A-0DAD-EF12-6A34F5B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CB5-E387-9D36-B12B-58F59A1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 and complex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“contrasts” or </a:t>
                </a:r>
                <a:r>
                  <a:rPr lang="en-US" i="1" dirty="0"/>
                  <a:t>linear combinations of coefficients</a:t>
                </a:r>
                <a:r>
                  <a:rPr lang="en-US" dirty="0"/>
                  <a:t> to test non-default or complex hypotheses</a:t>
                </a:r>
              </a:p>
              <a:p>
                <a:r>
                  <a:rPr lang="en-US" dirty="0"/>
                  <a:t>Typical DESeq2 reduces general </a:t>
                </a:r>
                <a:r>
                  <a:rPr lang="en-US" i="1" dirty="0"/>
                  <a:t>contrasts</a:t>
                </a:r>
                <a:r>
                  <a:rPr lang="en-US" dirty="0"/>
                  <a:t> to the difference between the sums of two groups of coefficients (general linear combination possible):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 to testing whether fold-change (ratio) between groups is different from 1; using groups 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EB56-5739-E8CA-BF98-4954DFB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534-F196-B371-560E-66AA8F0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EAD8-F0D7-FBEC-3567-8744DA1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”,…))</a:t>
            </a:r>
          </a:p>
          <a:p>
            <a:pPr marL="0" indent="0" algn="ctr">
              <a:buNone/>
            </a:pPr>
            <a:r>
              <a:rPr lang="en-US" sz="1600" dirty="0">
                <a:latin typeface="Monaco" pitchFamily="2" charset="77"/>
              </a:rPr>
              <a:t>DESeq2, </a:t>
            </a:r>
            <a:r>
              <a:rPr lang="en-US" sz="1600" dirty="0" err="1">
                <a:latin typeface="Monaco" pitchFamily="2" charset="77"/>
              </a:rPr>
              <a:t>pasilla</a:t>
            </a:r>
            <a:r>
              <a:rPr lang="en-US" sz="1600" dirty="0">
                <a:latin typeface="Monaco" pitchFamily="2" charset="77"/>
              </a:rPr>
              <a:t>, ggplot2, </a:t>
            </a:r>
            <a:r>
              <a:rPr lang="en-US" sz="1600" dirty="0" err="1">
                <a:latin typeface="Monaco" pitchFamily="2" charset="77"/>
              </a:rPr>
              <a:t>matrixStats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apeglm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ashr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TENxPBMCData</a:t>
            </a:r>
            <a:r>
              <a:rPr lang="en-US" sz="1600" dirty="0">
                <a:latin typeface="Monaco" pitchFamily="2" charset="77"/>
              </a:rPr>
              <a:t>, Matrix, </a:t>
            </a:r>
          </a:p>
          <a:p>
            <a:pPr marL="0" indent="0" algn="ctr">
              <a:buNone/>
            </a:pPr>
            <a:r>
              <a:rPr lang="en-US" sz="1600" dirty="0" err="1">
                <a:latin typeface="Monaco" pitchFamily="2" charset="77"/>
              </a:rPr>
              <a:t>irlba</a:t>
            </a:r>
            <a:r>
              <a:rPr lang="en-US" sz="1600" dirty="0">
                <a:latin typeface="Monaco" pitchFamily="2" charset="77"/>
              </a:rPr>
              <a:t>, scran, </a:t>
            </a:r>
            <a:r>
              <a:rPr lang="en-US" sz="1600" dirty="0" err="1">
                <a:latin typeface="Monaco" pitchFamily="2" charset="77"/>
              </a:rPr>
              <a:t>scater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sparseMatrixStats</a:t>
            </a: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https://github.com/</a:t>
            </a:r>
            <a:r>
              <a:rPr lang="en-US" sz="2400" dirty="0" err="1">
                <a:hlinkClick r:id="rId4"/>
              </a:rPr>
              <a:t>JBrownBiostat</a:t>
            </a:r>
            <a:r>
              <a:rPr lang="en-US" sz="2400" dirty="0">
                <a:hlinkClick r:id="rId4"/>
              </a:rPr>
              <a:t>/DifferentialExpressionTraining_May2024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56D11-72E8-8E0F-E984-941EB025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E5C7-18CE-ACBE-9422-8E2C5E7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ratio of ratios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FA9BE-AC8D-40D2-435D-6EA00A4EE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complex relationships possible:</a:t>
                </a:r>
              </a:p>
              <a:p>
                <a:r>
                  <a:rPr lang="en-US" sz="2400" dirty="0"/>
                  <a:t>Desired test: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Key is to reformulate as single exponential: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FA9BE-AC8D-40D2-435D-6EA00A4EE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B7FF-BB1E-AC52-531B-3A24CD0A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8311-7C33-F4A4-22A6-09A091BF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A058-1265-89DF-2B41-9B0FFA88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design matrix and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FB81-5FA5-4A0B-2FF4-52F07FA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calling sig.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67A7-0966-6603-5C65-BFA9341A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sz="2400" dirty="0"/>
              <a:t>Maximize power</a:t>
            </a:r>
          </a:p>
          <a:p>
            <a:r>
              <a:rPr lang="en-US" sz="2400" dirty="0"/>
              <a:t>Maintain control on FDR (or something like it…)</a:t>
            </a:r>
          </a:p>
          <a:p>
            <a:r>
              <a:rPr lang="en-US" sz="2400" dirty="0"/>
              <a:t>Improve interpretability/reliability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i="1" dirty="0"/>
              <a:t>Note 1:</a:t>
            </a:r>
            <a:r>
              <a:rPr lang="en-US" sz="2400" dirty="0"/>
              <a:t> traditional methods for controlling FDR tend to be under-powered</a:t>
            </a:r>
          </a:p>
          <a:p>
            <a:pPr marL="0" indent="0">
              <a:buNone/>
            </a:pPr>
            <a:r>
              <a:rPr lang="en-US" sz="2400" i="1" dirty="0"/>
              <a:t>Note 2:</a:t>
            </a:r>
            <a:r>
              <a:rPr lang="en-US" sz="2400" dirty="0"/>
              <a:t> leveraging extra information can boost power</a:t>
            </a:r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D721-ED29-F50B-DB18-D56724A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23AE-4E76-1B21-764C-4210342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5106-5EDA-C712-00B5-2E5B836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A8A3-1864-26DF-6818-427CE7E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q-value and local false discovery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q-value (Corollary 2, J. </a:t>
                </a:r>
                <a:r>
                  <a:rPr lang="en-US" sz="2800" dirty="0" err="1"/>
                  <a:t>Storey</a:t>
                </a:r>
                <a:r>
                  <a:rPr lang="en-US" sz="2800" dirty="0"/>
                  <a:t> 2003) for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and rejection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2800" dirty="0" err="1"/>
                  <a:t>lfdr</a:t>
                </a:r>
                <a:r>
                  <a:rPr lang="en-US" sz="2800" dirty="0"/>
                  <a:t> for a typical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𝑙𝑓𝑑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lfdr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1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C2A4-D873-036B-129B-C3DB3E16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BB4A-F8CE-9011-BED0-2BC6859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2FB7-A377-A86F-DCAA-D52F6D7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DE2-92C9-633F-FAFA-A8CC7651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sign rate and s-value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err="1"/>
                  <a:t>fsr</a:t>
                </a:r>
                <a:r>
                  <a:rPr lang="en-US" dirty="0"/>
                  <a:t> (Eqn. 2.7 from M. Stephens 2017):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Tukey (1991): “All we know about the world teaches us that the effects of A and B are always different – in some decimal place – for any A and B”</a:t>
                </a: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lfsr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 </a:t>
                </a:r>
                <a:r>
                  <a:rPr lang="en-US" dirty="0" err="1"/>
                  <a:t>lfsr</a:t>
                </a:r>
                <a:r>
                  <a:rPr lang="en-US" dirty="0"/>
                  <a:t> can be more powerful than </a:t>
                </a:r>
                <a:r>
                  <a:rPr lang="en-US" dirty="0" err="1"/>
                  <a:t>lfdr</a:t>
                </a:r>
                <a:r>
                  <a:rPr lang="en-US" dirty="0"/>
                  <a:t> in the sense that calculated </a:t>
                </a:r>
                <a:r>
                  <a:rPr lang="en-US" dirty="0" err="1"/>
                  <a:t>lfsr</a:t>
                </a:r>
                <a:r>
                  <a:rPr lang="en-US" dirty="0"/>
                  <a:t> is closer to the true </a:t>
                </a:r>
                <a:r>
                  <a:rPr lang="en-US" dirty="0" err="1"/>
                  <a:t>lfsr</a:t>
                </a:r>
                <a:r>
                  <a:rPr lang="en-US" dirty="0"/>
                  <a:t> while still being conservative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r="-208" b="-6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481-489B-676E-4211-B0687E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13CE-E342-E1F4-9643-F64F6E5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E4C9-948A-23A1-654B-52346A1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3041-2F59-E6F6-480F-2C3569EE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for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342E-4E39-A030-C9B2-3FA12D9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sparsity causes normalization problems</a:t>
            </a:r>
          </a:p>
          <a:p>
            <a:r>
              <a:rPr lang="en-US" dirty="0"/>
              <a:t>Use scran</a:t>
            </a:r>
          </a:p>
          <a:p>
            <a:pPr marL="0" indent="0">
              <a:buNone/>
            </a:pPr>
            <a:r>
              <a:rPr lang="en-US" dirty="0"/>
              <a:t>Data sparsity also affects lower bound on fitted dispersion parameters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minmu</a:t>
            </a:r>
            <a:r>
              <a:rPr lang="en-US" dirty="0">
                <a:latin typeface="Monaco" pitchFamily="2" charset="77"/>
              </a:rPr>
              <a:t> = 1e-6</a:t>
            </a:r>
          </a:p>
          <a:p>
            <a:pPr marL="0" indent="0">
              <a:buNone/>
            </a:pPr>
            <a:r>
              <a:rPr lang="en-US" dirty="0"/>
              <a:t>High sample (cell) counts trigger outlier correction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minReplicatesForReplace</a:t>
            </a:r>
            <a:r>
              <a:rPr lang="en-US" dirty="0">
                <a:latin typeface="Monaco" pitchFamily="2" charset="77"/>
              </a:rPr>
              <a:t> = Inf</a:t>
            </a:r>
          </a:p>
          <a:p>
            <a:pPr marL="0" indent="0">
              <a:buNone/>
            </a:pPr>
            <a:r>
              <a:rPr lang="en-US" dirty="0"/>
              <a:t>Higher variance (sparsity, heterogeneity, etc.) slow convergence to standard normal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useT</a:t>
            </a:r>
            <a:r>
              <a:rPr lang="en-US" dirty="0">
                <a:latin typeface="Monaco" pitchFamily="2" charset="77"/>
              </a:rPr>
              <a:t> = TRUE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D2D-72C0-F98C-A360-FF731C1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932C-17D4-53D8-340F-405A27E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515C-34F3-5F66-F9DA-08BB903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CCA8B-3C1B-570F-21CF-C04AF484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A258-A9AB-0A4C-744A-E383EB79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EC31-9F31-7FB7-B0B7-D908C1B2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scRNA_AnalysisScript.R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F20-0ED0-048B-CC42-96729C85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7020-C8CA-E93F-EB67-465BF5E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D734-92B0-DBF4-2F85-C3681A3D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8" y="877517"/>
                <a:ext cx="7817618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given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in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dirty="0"/>
                  <a:t>Ratios measured as log (2) fold-changes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8" y="877517"/>
                <a:ext cx="7817618" cy="5463219"/>
              </a:xfrm>
              <a:blipFill>
                <a:blip r:embed="rId2"/>
                <a:stretch>
                  <a:fillRect l="-162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6CC07-91FD-DC03-1A63-823E129A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617" y="1971330"/>
            <a:ext cx="4367455" cy="32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E18A8-F998-0148-9C2C-FA2248AA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7D9-414E-F796-4685-19BB5DE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568C3-E5C7-4534-8F03-2B944EBEF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F9C1-FD23-9376-F327-6F16C23A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59B2-3584-EE81-436B-B7FAC4BE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1A77-DF0B-D9BF-13BC-A3E8F8D0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DE8-2A99-7545-2A50-C864763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Comp. to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Traditional “simple linear regression” can be written as a Normal GLM: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Compared to the NB case (same as previous slide):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A21-C7A4-6361-6B09-BED4728D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C4B-5867-5F08-CE72-AD716A3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E47-A27D-5FC2-6F04-2066C4F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2355</Words>
  <Application>Microsoft Macintosh PowerPoint</Application>
  <PresentationFormat>Widescreen</PresentationFormat>
  <Paragraphs>345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  <vt:lpstr>DE definitions: typical model spec.</vt:lpstr>
      <vt:lpstr>NB GLM: Comp. to linear regression</vt:lpstr>
      <vt:lpstr>NB GLM: Link function</vt:lpstr>
      <vt:lpstr>Why NB GLM (summary)</vt:lpstr>
      <vt:lpstr>(Pre) Calculation of normalization offset</vt:lpstr>
      <vt:lpstr>Poor normalization (example)</vt:lpstr>
      <vt:lpstr>DESeq2 normalization default</vt:lpstr>
      <vt:lpstr>DESeq2 bulk custom size factors</vt:lpstr>
      <vt:lpstr>NB GLM: Dispersion estimates</vt:lpstr>
      <vt:lpstr>DESeq2 dispersion visualization</vt:lpstr>
      <vt:lpstr>Multiple covariates</vt:lpstr>
      <vt:lpstr>Contrasts and complex comparisons</vt:lpstr>
      <vt:lpstr>Example 2 – ratio of ratios</vt:lpstr>
      <vt:lpstr>DESeq2 design matrix and contrasts</vt:lpstr>
      <vt:lpstr>Shrinkage and calling sig. features</vt:lpstr>
      <vt:lpstr>q-value and local false discovery rate</vt:lpstr>
      <vt:lpstr>Local false sign rate and s-value</vt:lpstr>
      <vt:lpstr>Shrinkage/FDR control examples</vt:lpstr>
      <vt:lpstr>Some considerations for single cell</vt:lpstr>
      <vt:lpstr>Shrinkage/FDR control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104</cp:revision>
  <dcterms:created xsi:type="dcterms:W3CDTF">2024-05-20T16:30:59Z</dcterms:created>
  <dcterms:modified xsi:type="dcterms:W3CDTF">2025-07-16T15:29:38Z</dcterms:modified>
</cp:coreProperties>
</file>