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0" r:id="rId19"/>
    <p:sldId id="271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21C"/>
    <a:srgbClr val="39B3E4"/>
    <a:srgbClr val="006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7"/>
    <p:restoredTop sz="94607"/>
  </p:normalViewPr>
  <p:slideViewPr>
    <p:cSldViewPr snapToGrid="0">
      <p:cViewPr varScale="1">
        <p:scale>
          <a:sx n="148" d="100"/>
          <a:sy n="148" d="100"/>
        </p:scale>
        <p:origin x="3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95AB4-E347-D74B-91EF-79B14783F6EE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412F0-8FCF-9145-83AF-86463C33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5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412F0-8FCF-9145-83AF-86463C3384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85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412F0-8FCF-9145-83AF-86463C3384B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5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BEC9-0FC5-3852-FF6B-134D44B62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3D624-AE6B-0501-0E63-70B985FD6CF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Jared Brown</a:t>
            </a:r>
          </a:p>
          <a:p>
            <a:r>
              <a:rPr lang="en-US" dirty="0"/>
              <a:t>Postdoctoral Research Fellow</a:t>
            </a:r>
          </a:p>
          <a:p>
            <a:r>
              <a:rPr lang="en-US" dirty="0"/>
              <a:t>Lab of Rafael Irizarry · DFCI Data Science</a:t>
            </a:r>
          </a:p>
          <a:p>
            <a:fld id="{7EB81278-9F91-904A-85E0-A032B025B704}" type="datetime3">
              <a:rPr lang="en-US" smtClean="0"/>
              <a:t>20 May 2024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E197C-6CDB-510E-ED5C-E146620B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10" y="6492875"/>
            <a:ext cx="2743200" cy="365125"/>
          </a:xfrm>
        </p:spPr>
        <p:txBody>
          <a:bodyPr/>
          <a:lstStyle/>
          <a:p>
            <a:fld id="{0A065C5F-3D9E-9A42-A321-C1127711531E}" type="datetime1">
              <a:rPr lang="en-US" smtClean="0"/>
              <a:t>5/21/24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42A8-B78B-3D45-C93D-EB83E737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8960" y="6476249"/>
            <a:ext cx="5544589" cy="381751"/>
          </a:xfrm>
        </p:spPr>
        <p:txBody>
          <a:bodyPr/>
          <a:lstStyle/>
          <a:p>
            <a:r>
              <a:rPr lang="en-US" dirty="0"/>
              <a:t>Jared Brown · Postdoctoral research fellow · DFCI Lab of Rafael Irizarry </a:t>
            </a:r>
            <a:r>
              <a:rPr lang="en-US" dirty="0" err="1"/>
              <a:t>jbrown@ds.dfci.harvard.edu</a:t>
            </a:r>
            <a:r>
              <a:rPr lang="en-US" dirty="0"/>
              <a:t> ·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JBrownBiostat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93321-068E-A9DE-6E53-901D62CA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9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D209-12CB-9A86-6538-337F52CA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C59F5-25E6-7EB3-4138-D8000CD2E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FA343-DA89-041D-9E71-A247DA1D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8C0D-3B0B-DD46-9C67-3EAD1F01ADA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84C5A-ADD6-C5DB-6D97-86E20D87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C3CA4-434C-4D44-A5E0-1C6855EA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5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6CC0E-7AAE-7388-9246-5B7BC52B4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BBF69-B800-FD3C-7667-684B8F2C8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87D4D-3FA1-3733-6FFA-06D5D289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383-4BAE-6849-A00F-7880004EDF8D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B60D9-0CE2-299F-5274-ADB2131E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9A7C2-A031-53D7-C294-27924078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5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EA75-3172-DB02-90E8-2BCC2382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63FD-D226-282C-4162-87E969707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5364C-6763-DED0-A3E8-2BE7CF4C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8659D-981C-2A9D-C05F-926DCF8F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249D3-B8BC-1C06-6FC1-844AAEAA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673BC2-6A69-C575-B8BE-1427B942BABE}"/>
              </a:ext>
            </a:extLst>
          </p:cNvPr>
          <p:cNvCxnSpPr/>
          <p:nvPr userDrawn="1"/>
        </p:nvCxnSpPr>
        <p:spPr>
          <a:xfrm>
            <a:off x="-18288" y="785191"/>
            <a:ext cx="12234672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15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835B-61E3-2180-4E43-7C70898D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143D6-FD11-80D4-D27C-4273DA5F9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2484E-2AC3-BF13-26A3-668D9076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1E6A-003E-5143-ACDC-9F51F85D9F1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0EDC0-E91B-9E99-7944-30A9B472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E93DD-9FBF-6290-A57A-68006022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0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D6A8-8CBF-EC81-9EEB-8303175C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F82C-4AE5-AD86-92CB-CB47E519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84995-2C73-B2DF-F00F-A0B5F972C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F9B26-A74F-676B-9A93-CA3A23BC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976A-6AB4-2C43-8C0E-82CBE45DDD8F}" type="datetime1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66153-B88C-F7C0-9D5F-7BC57354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FC2A-09F1-3764-25C3-53C608AA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6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7336-288D-532B-9D5D-D53F638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B040B-81A8-9749-EB1D-CEA334FC1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8F7C8-8183-02DF-7A01-B37E061AE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5A6EC-62D2-A896-2E86-CC396BA4F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DCDB5-514F-91E2-0BA6-F5F2424EF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A9952-D35D-5713-A58C-2CBC5C96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8A50-3F54-FC49-8AE5-81DE52D311B3}" type="datetime1">
              <a:rPr lang="en-US" smtClean="0"/>
              <a:t>5/21/24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A1AE7-9570-58B3-CFCA-917B8802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7E427-E28B-4B13-0FA7-1105081F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562C-8EF9-30A1-E79E-04C0AE17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10389-C064-E5F4-A264-F73E7FFF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E617-F9E8-3647-992E-DBB2D4E16B8E}" type="datetime1">
              <a:rPr lang="en-US" smtClean="0"/>
              <a:t>5/21/24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8ED0D-2C47-EF97-0D18-AA75A90B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8605-3BEC-3684-DA61-9A33D861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0AA9E-69DB-86C4-3D02-7575157D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0C70-7AD2-C648-BDF7-75B269C82AA5}" type="datetime1">
              <a:rPr lang="en-US" smtClean="0"/>
              <a:t>5/21/24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1598E-CA3C-3E8D-F712-8F4EBBD1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EA5BB-FAE5-5160-5B3E-167780C4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C901-59B0-118D-D14A-AA299ACC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7EE6-6CAE-9464-21E3-CBC95450C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859B2-F77E-16F0-818D-96B2461A2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ECD7A-1F9F-ED97-ED5E-9006D735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14EE-7A21-3C4C-8EE8-3CC7F1EAD774}" type="datetime1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45BCA-2064-DEF3-96C4-F4F0C75B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04203-E9B4-621A-1E76-70F5645E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6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1F74-399A-760C-CDB8-8D0F6C9C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D6089-5256-0676-E3C5-AF7BC4911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13941-1C27-C355-1509-AD14B9AE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3DE03-AD70-4D45-2DA6-9EE8E109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EEDC-1A29-BC43-920D-31DB5FB50C83}" type="datetime1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D2C0B-1863-A196-9467-B3768ADD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3EFFE-0F3C-0070-5416-A4C034E4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9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82C5B-43C4-EEA5-3490-BFCA7B68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" y="158274"/>
            <a:ext cx="9589028" cy="548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228F2-50D8-E195-3C87-53FA4C4E7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7" y="877517"/>
            <a:ext cx="12185073" cy="546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4CABE-AE59-51E2-3E28-258ED6B19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F9FEA8-61D2-B549-8D39-BC9C7133AA99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C11CE-B476-00F9-A947-49042247F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26676" y="6419305"/>
            <a:ext cx="5738648" cy="464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Jared Brown · Postdoctoral research fellow · DFCI Lab of Rafael Irizarry</a:t>
            </a:r>
          </a:p>
          <a:p>
            <a:r>
              <a:rPr lang="en-US" dirty="0" err="1"/>
              <a:t>jbrown@ds.dfci.harvard.edu</a:t>
            </a:r>
            <a:r>
              <a:rPr lang="en-US" dirty="0"/>
              <a:t> ·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JBrownBiostat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2DBD-096C-6E58-3318-D766194F6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88881E-5007-257B-4E80-97375D613985}"/>
              </a:ext>
            </a:extLst>
          </p:cNvPr>
          <p:cNvCxnSpPr>
            <a:cxnSpLocks/>
          </p:cNvCxnSpPr>
          <p:nvPr userDrawn="1"/>
        </p:nvCxnSpPr>
        <p:spPr>
          <a:xfrm>
            <a:off x="-18288" y="29130"/>
            <a:ext cx="12234672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FBA21C"/>
                </a:gs>
                <a:gs pos="63000">
                  <a:srgbClr val="39B3E4"/>
                </a:gs>
                <a:gs pos="100000">
                  <a:srgbClr val="00639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ack and white sign with blue and white text&#10;&#10;Description automatically generated">
            <a:extLst>
              <a:ext uri="{FF2B5EF4-FFF2-40B4-BE49-F238E27FC236}">
                <a16:creationId xmlns:a16="http://schemas.microsoft.com/office/drawing/2014/main" id="{34E14AE2-AEFB-0689-EB68-AA7D1C4F9CB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0836" y="195398"/>
            <a:ext cx="2590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2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BrownBiostat/DifferentialExpressionTraining_May2024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/books/3.17/OSCA/" TargetMode="External"/><Relationship Id="rId2" Type="http://schemas.openxmlformats.org/officeDocument/2006/relationships/hyperlink" Target="https://bioconductor.org/packages/release/bioc/vignettes/DESeq2/inst/doc/DESeq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rpentries-incubator.github.io/bioc-rnaseq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C2A9-2C79-ABA5-3A8A-2CC3C7CEA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Deeper differential expression analysis with shrinkage correction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E6893-CF97-43F9-E977-1852D6CE4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Jared Brown</a:t>
            </a:r>
          </a:p>
          <a:p>
            <a:r>
              <a:rPr lang="en-US" dirty="0"/>
              <a:t>Postdoctoral research fellow</a:t>
            </a:r>
          </a:p>
          <a:p>
            <a:r>
              <a:rPr lang="en-US" dirty="0"/>
              <a:t>Lab of Rafael Irizarry · DFCI Data Science</a:t>
            </a:r>
          </a:p>
          <a:p>
            <a:r>
              <a:rPr lang="en-US" dirty="0"/>
              <a:t>21 May 2024</a:t>
            </a:r>
          </a:p>
        </p:txBody>
      </p:sp>
    </p:spTree>
    <p:extLst>
      <p:ext uri="{BB962C8B-B14F-4D97-AF65-F5344CB8AC3E}">
        <p14:creationId xmlns:p14="http://schemas.microsoft.com/office/powerpoint/2010/main" val="445523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3F23-E141-9460-7B41-69844EFD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(Pre) Calculation of normalization offset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E76E4-8479-1D66-B894-FA6FF34B65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DESeq2 (and other methods) normalization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offsets: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calculated prior to model estimation (fixed)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have an implicit fixed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Popular norm. factor calculation methods include: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Reads-per-kilobase-million (RPKM)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Transcripts/Counts-per-million (TPM/CPM)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Library-size normalization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Trimmed-mean-of-m-values (TMM, default in </a:t>
                </a:r>
                <a:r>
                  <a:rPr lang="en-US" dirty="0" err="1"/>
                  <a:t>edgeR</a:t>
                </a:r>
                <a:r>
                  <a:rPr lang="en-US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E76E4-8479-1D66-B894-FA6FF34B65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DEC5A-E845-96D8-633C-0906B8A5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F8B3-D4DA-1062-E198-4B9F92D9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7F1C2-540C-7AD6-C598-D580776B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0076-1311-6003-EF37-484C90BA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normalization default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FC376-AA5E-6B9C-D237-22850DDB7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Method of </a:t>
                </a:r>
                <a:r>
                  <a:rPr lang="en-US" i="1" dirty="0"/>
                  <a:t>Median of Ratios</a:t>
                </a:r>
                <a:r>
                  <a:rPr lang="en-US" dirty="0"/>
                  <a:t> and </a:t>
                </a:r>
                <a:r>
                  <a:rPr lang="en-US" i="1" dirty="0"/>
                  <a:t>Scran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Median of Ratios (MR) from Anders and Huber 2010</a:t>
                </a:r>
              </a:p>
              <a:p>
                <a:r>
                  <a:rPr lang="en-US" dirty="0"/>
                  <a:t>Scran based on Lun, Bach, and </a:t>
                </a:r>
                <a:r>
                  <a:rPr lang="en-US" dirty="0" err="1"/>
                  <a:t>Marioni</a:t>
                </a:r>
                <a:r>
                  <a:rPr lang="en-US" dirty="0"/>
                  <a:t> 2016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Both methods based on the median of ratios relationship: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𝑚𝑒𝑑𝑖𝑎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𝑔𝑗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sup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𝑔𝑗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𝑚𝑒𝑑𝑖𝑎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𝑔𝑗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func>
                                <m:func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p>
                                        <m:e>
                                          <m:func>
                                            <m:func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b="0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𝑔𝑗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acc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nary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For MR,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𝑔𝑗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For Scran,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based on a pooling of cells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derived from a deconvolution of (multiple) estimates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that are based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FC376-AA5E-6B9C-D237-22850DDB7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F0E33-192E-FD3F-6428-716D58D6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1CD9A-A214-0B29-CBA0-12334B7F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C437-3E9F-63D3-53EF-D813882F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17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bulk custom size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73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8065-83CB-DCCB-5F6C-846B313C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GLM: Dispersion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545CE-BA32-C5D2-12B5-D3371164B5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Dispersion is analogous to variance, specifically: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In typical bulk experiments, replicate counts are low:</a:t>
                </a:r>
              </a:p>
              <a:p>
                <a:r>
                  <a:rPr lang="en-US" dirty="0"/>
                  <a:t>High standard error on fitted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Reduced power to identify significant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So pool information across genes with similar expression levels…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Note:</a:t>
                </a:r>
                <a:r>
                  <a:rPr lang="en-US" dirty="0"/>
                  <a:t> MLE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ϕ</m:t>
                    </m:r>
                  </m:oMath>
                </a14:m>
                <a:r>
                  <a:rPr lang="en-US" dirty="0"/>
                  <a:t> only exists when sample variance is greater than sample mean…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545CE-BA32-C5D2-12B5-D3371164B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F5AF7-A86B-227A-66D7-85645BAF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61C04-9267-C106-3F76-FC12E6AF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D1A4A-B240-F687-9E1E-B593C27E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26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dispersion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3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416E-981C-3EBB-2E16-E67BBFAB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covariates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27180-75F8-5752-43D3-B7E3E83841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Standard multiple-regression is encoded in the design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Factors encoded in usual “dummy variable” format</a:t>
                </a:r>
              </a:p>
              <a:p>
                <a:r>
                  <a:rPr lang="en-US" dirty="0"/>
                  <a:t>Default model specification chooses first factor as intercept</a:t>
                </a:r>
              </a:p>
              <a:p>
                <a:r>
                  <a:rPr lang="en-US" dirty="0"/>
                  <a:t>For three group model, encoded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ℬ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𝒞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27180-75F8-5752-43D3-B7E3E83841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06AAB-F4C1-9F0C-8454-C64767C7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72410-CBFE-6C08-9F57-B2FC0E90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BAD1E-090A-0DAD-EF12-6A34F5B1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28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2CB5-E387-9D36-B12B-58F59A1A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 and complex comparisons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FC4DA-17D7-A669-5733-E30F7FD72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can use “contrasts” or </a:t>
                </a:r>
                <a:r>
                  <a:rPr lang="en-US" i="1" dirty="0"/>
                  <a:t>linear combinations of coefficients</a:t>
                </a:r>
                <a:r>
                  <a:rPr lang="en-US" dirty="0"/>
                  <a:t> to test non-default or complex hypotheses</a:t>
                </a:r>
              </a:p>
              <a:p>
                <a:r>
                  <a:rPr lang="en-US" dirty="0"/>
                  <a:t>Typical DESeq2 reduces general </a:t>
                </a:r>
                <a:r>
                  <a:rPr lang="en-US" i="1" dirty="0"/>
                  <a:t>contrasts</a:t>
                </a:r>
                <a:r>
                  <a:rPr lang="en-US" dirty="0"/>
                  <a:t> to the difference between the sums of two groups of coefficients (general linear combination possible):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Equivalent to testing whether fold-change (ratio) between groups is different from 1; using groups from before: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𝑔𝐶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FC4DA-17D7-A669-5733-E30F7FD72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DEB56-5739-E8CA-BF98-4954DFBD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9534-F196-B371-560E-66AA8F06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CEAD8-F0D7-FBEC-3567-8744DA10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63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design matrix and contrasts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76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FB81-5FA5-4A0B-2FF4-52F07FA0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Shrinkage and calling sig.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167A7-0966-6603-5C65-BFA9341A5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Goals:</a:t>
            </a:r>
          </a:p>
          <a:p>
            <a:r>
              <a:rPr lang="en-US" sz="2400" dirty="0"/>
              <a:t>Maximize power</a:t>
            </a:r>
          </a:p>
          <a:p>
            <a:r>
              <a:rPr lang="en-US" sz="2400" dirty="0"/>
              <a:t>Maintain control on FDR (or something like it…)</a:t>
            </a:r>
          </a:p>
          <a:p>
            <a:r>
              <a:rPr lang="en-US" sz="2400" dirty="0"/>
              <a:t>Improve interpretability/reliability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2400" i="1" dirty="0"/>
              <a:t>Note 1:</a:t>
            </a:r>
            <a:r>
              <a:rPr lang="en-US" sz="2400" dirty="0"/>
              <a:t> traditional methods for controlling FDR tend to be under-powered</a:t>
            </a:r>
          </a:p>
          <a:p>
            <a:pPr marL="0" indent="0">
              <a:buNone/>
            </a:pPr>
            <a:r>
              <a:rPr lang="en-US" sz="2400" i="1" dirty="0"/>
              <a:t>Note 2:</a:t>
            </a:r>
            <a:r>
              <a:rPr lang="en-US" sz="2400" dirty="0"/>
              <a:t> leveraging extra information can boost power</a:t>
            </a:r>
          </a:p>
          <a:p>
            <a:pPr marL="0" indent="0">
              <a:buNone/>
            </a:pPr>
            <a:endParaRPr lang="en-US" sz="12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DD721-ED29-F50B-DB18-D56724A7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F23AE-4E76-1B21-764C-4210342A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5106-5EDA-C712-00B5-2E5B8369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86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A8A3-1864-26DF-6818-427CE7EA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q-value and local false discovery 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54009-EF84-DAF8-EC4B-55B7C00CA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q-value (Corollary 2, J. </a:t>
                </a:r>
                <a:r>
                  <a:rPr lang="en-US" sz="2800" dirty="0" err="1"/>
                  <a:t>Storey</a:t>
                </a:r>
                <a:r>
                  <a:rPr lang="en-US" sz="2800" dirty="0"/>
                  <a:t> 2003) for statistic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 and rejection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inf</m:t>
                          </m:r>
                        </m:e>
                        <m:lim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  <a:p>
                <a:pPr marL="0" indent="0">
                  <a:buNone/>
                </a:pPr>
                <a:endParaRPr lang="en-US" sz="1200" i="1" dirty="0"/>
              </a:p>
              <a:p>
                <a:pPr marL="0" indent="0">
                  <a:buNone/>
                </a:pPr>
                <a:r>
                  <a:rPr lang="en-US" sz="2800" dirty="0" err="1"/>
                  <a:t>lfdr</a:t>
                </a:r>
                <a:r>
                  <a:rPr lang="en-US" sz="2800" dirty="0"/>
                  <a:t> for a typical 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𝑙𝑓𝑑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=0|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For a particular set of observed effect sizes, ordered by </a:t>
                </a:r>
                <a:r>
                  <a:rPr lang="en-US" dirty="0" err="1"/>
                  <a:t>lfdr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𝑙𝑓𝑑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54009-EF84-DAF8-EC4B-55B7C00CA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 b="-15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6C2A4-D873-036B-129B-C3DB3E16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4BB4A-F8CE-9011-BED0-2BC6859E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E2FB7-A377-A86F-DCAA-D52F6D73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4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CA95-B0C3-A6BE-A05C-9A2672FC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Follow-along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45F8-81FF-B7B9-FEA3-D71FEE829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Software:</a:t>
            </a:r>
          </a:p>
          <a:p>
            <a:r>
              <a:rPr lang="en-US" sz="2400" dirty="0"/>
              <a:t>R: </a:t>
            </a:r>
            <a:r>
              <a:rPr lang="en-US" sz="2400" dirty="0">
                <a:hlinkClick r:id="rId2"/>
              </a:rPr>
              <a:t>https://cran.r-project.org/</a:t>
            </a:r>
            <a:endParaRPr lang="en-US" sz="2400" dirty="0"/>
          </a:p>
          <a:p>
            <a:r>
              <a:rPr lang="en-US" sz="2400" dirty="0" err="1"/>
              <a:t>Rstudio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https://posit.co/download/rstudio-desktop/</a:t>
            </a:r>
            <a:endParaRPr lang="en-US" sz="2400" dirty="0"/>
          </a:p>
          <a:p>
            <a:r>
              <a:rPr lang="en-US" sz="2400" dirty="0"/>
              <a:t>R packages:</a:t>
            </a:r>
          </a:p>
          <a:p>
            <a:pPr marL="0" indent="0" algn="ctr">
              <a:buNone/>
            </a:pPr>
            <a:r>
              <a:rPr lang="en-US" sz="2000" dirty="0" err="1">
                <a:latin typeface="Monaco" pitchFamily="2" charset="77"/>
              </a:rPr>
              <a:t>install.packages</a:t>
            </a:r>
            <a:r>
              <a:rPr lang="en-US" sz="2000" dirty="0">
                <a:latin typeface="Monaco" pitchFamily="2" charset="77"/>
              </a:rPr>
              <a:t>("</a:t>
            </a:r>
            <a:r>
              <a:rPr lang="en-US" sz="2000" dirty="0" err="1">
                <a:latin typeface="Monaco" pitchFamily="2" charset="77"/>
              </a:rPr>
              <a:t>BiocManager</a:t>
            </a:r>
            <a:r>
              <a:rPr lang="en-US" sz="2000" dirty="0">
                <a:latin typeface="Monaco" pitchFamily="2" charset="77"/>
              </a:rPr>
              <a:t>")</a:t>
            </a:r>
          </a:p>
          <a:p>
            <a:pPr marL="0" indent="0" algn="ctr">
              <a:buNone/>
            </a:pPr>
            <a:r>
              <a:rPr lang="en-US" sz="2000" dirty="0" err="1">
                <a:latin typeface="Monaco" pitchFamily="2" charset="77"/>
              </a:rPr>
              <a:t>BiocManager</a:t>
            </a:r>
            <a:r>
              <a:rPr lang="en-US" sz="2000" dirty="0">
                <a:latin typeface="Monaco" pitchFamily="2" charset="77"/>
              </a:rPr>
              <a:t>::install(c("DESeq2”, “</a:t>
            </a:r>
            <a:r>
              <a:rPr lang="en-US" sz="2000" dirty="0" err="1">
                <a:latin typeface="Monaco" pitchFamily="2" charset="77"/>
              </a:rPr>
              <a:t>pasilla</a:t>
            </a:r>
            <a:r>
              <a:rPr lang="en-US" sz="2000" dirty="0">
                <a:latin typeface="Monaco" pitchFamily="2" charset="77"/>
              </a:rPr>
              <a:t>”,…))</a:t>
            </a:r>
          </a:p>
          <a:p>
            <a:pPr marL="0" indent="0" algn="ctr">
              <a:buNone/>
            </a:pPr>
            <a:r>
              <a:rPr lang="en-US" sz="1600" dirty="0">
                <a:latin typeface="Monaco" pitchFamily="2" charset="77"/>
              </a:rPr>
              <a:t>DESeq2, </a:t>
            </a:r>
            <a:r>
              <a:rPr lang="en-US" sz="1600" dirty="0" err="1">
                <a:latin typeface="Monaco" pitchFamily="2" charset="77"/>
              </a:rPr>
              <a:t>pasilla</a:t>
            </a:r>
            <a:r>
              <a:rPr lang="en-US" sz="1600" dirty="0">
                <a:latin typeface="Monaco" pitchFamily="2" charset="77"/>
              </a:rPr>
              <a:t>, ggplot2, </a:t>
            </a:r>
            <a:r>
              <a:rPr lang="en-US" sz="1600" dirty="0" err="1">
                <a:latin typeface="Monaco" pitchFamily="2" charset="77"/>
              </a:rPr>
              <a:t>matrixStats</a:t>
            </a:r>
            <a:r>
              <a:rPr lang="en-US" sz="1600" dirty="0">
                <a:latin typeface="Monaco" pitchFamily="2" charset="77"/>
              </a:rPr>
              <a:t>, </a:t>
            </a:r>
            <a:r>
              <a:rPr lang="en-US" sz="1600" dirty="0" err="1">
                <a:latin typeface="Monaco" pitchFamily="2" charset="77"/>
              </a:rPr>
              <a:t>apeglm</a:t>
            </a:r>
            <a:r>
              <a:rPr lang="en-US" sz="1600" dirty="0">
                <a:latin typeface="Monaco" pitchFamily="2" charset="77"/>
              </a:rPr>
              <a:t>, </a:t>
            </a:r>
            <a:r>
              <a:rPr lang="en-US" sz="1600" dirty="0" err="1">
                <a:latin typeface="Monaco" pitchFamily="2" charset="77"/>
              </a:rPr>
              <a:t>ashr</a:t>
            </a:r>
            <a:r>
              <a:rPr lang="en-US" sz="1600" dirty="0">
                <a:latin typeface="Monaco" pitchFamily="2" charset="77"/>
              </a:rPr>
              <a:t>, </a:t>
            </a:r>
            <a:r>
              <a:rPr lang="en-US" sz="1600" dirty="0" err="1">
                <a:latin typeface="Monaco" pitchFamily="2" charset="77"/>
              </a:rPr>
              <a:t>TENxPBMCData</a:t>
            </a:r>
            <a:r>
              <a:rPr lang="en-US" sz="1600" dirty="0">
                <a:latin typeface="Monaco" pitchFamily="2" charset="77"/>
              </a:rPr>
              <a:t>, Matrix, </a:t>
            </a:r>
          </a:p>
          <a:p>
            <a:pPr marL="0" indent="0" algn="ctr">
              <a:buNone/>
            </a:pPr>
            <a:r>
              <a:rPr lang="en-US" sz="1600" dirty="0" err="1">
                <a:latin typeface="Monaco" pitchFamily="2" charset="77"/>
              </a:rPr>
              <a:t>irlba</a:t>
            </a:r>
            <a:r>
              <a:rPr lang="en-US" sz="1600" dirty="0">
                <a:latin typeface="Monaco" pitchFamily="2" charset="77"/>
              </a:rPr>
              <a:t>, scran, </a:t>
            </a:r>
            <a:r>
              <a:rPr lang="en-US" sz="1600" dirty="0" err="1">
                <a:latin typeface="Monaco" pitchFamily="2" charset="77"/>
              </a:rPr>
              <a:t>scater</a:t>
            </a:r>
            <a:endParaRPr lang="en-US" sz="1600" dirty="0">
              <a:latin typeface="Monaco" pitchFamily="2" charset="77"/>
            </a:endParaRPr>
          </a:p>
          <a:p>
            <a:pPr marL="0" indent="0">
              <a:buNone/>
            </a:pPr>
            <a:endParaRPr lang="en-US" sz="12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/>
              <a:t>Analysis scripts:</a:t>
            </a:r>
          </a:p>
          <a:p>
            <a:r>
              <a:rPr lang="en-US" sz="2400" dirty="0">
                <a:hlinkClick r:id="rId4"/>
              </a:rPr>
              <a:t>https://github.com/</a:t>
            </a:r>
            <a:r>
              <a:rPr lang="en-US" sz="2400" dirty="0" err="1">
                <a:hlinkClick r:id="rId4"/>
              </a:rPr>
              <a:t>JBrownBiostat</a:t>
            </a:r>
            <a:r>
              <a:rPr lang="en-US" sz="2400" dirty="0">
                <a:hlinkClick r:id="rId4"/>
              </a:rPr>
              <a:t>/DifferentialExpressionTraining_May2024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9AD43-9F1B-83DC-9B3F-52180ACB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D22E-D8B2-226B-2DDF-755E2D1D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8372D-9B54-9CAA-6342-21ABDD2C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63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CDE2-92C9-633F-FAFA-A8CC7651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false sign rate and s-value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407FA0-411C-03F8-47B1-3D51212BE6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</a:t>
                </a:r>
                <a:r>
                  <a:rPr lang="en-US" dirty="0" err="1"/>
                  <a:t>fsr</a:t>
                </a:r>
                <a:r>
                  <a:rPr lang="en-US" dirty="0"/>
                  <a:t> (Eqn. 2.7 from M. Stephens 2017):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𝑙𝑓𝑠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≥0</m:t>
                                  </m:r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≤0</m:t>
                                  </m:r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Tukey (1991): “All we know about the world teaches us that the effects of A and B are always different – in some decimal place – for any A and B”</a:t>
                </a:r>
              </a:p>
              <a:p>
                <a:pPr marL="0" indent="0">
                  <a:buNone/>
                </a:pPr>
                <a:endParaRPr lang="en-US" sz="1200" i="1" dirty="0"/>
              </a:p>
              <a:p>
                <a:pPr marL="0" indent="0">
                  <a:buNone/>
                </a:pPr>
                <a:r>
                  <a:rPr lang="en-US" dirty="0"/>
                  <a:t>For a particular set of observed effect sizes, ordered by </a:t>
                </a:r>
                <a:r>
                  <a:rPr lang="en-US" dirty="0" err="1"/>
                  <a:t>lfsr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practice </a:t>
                </a:r>
                <a:r>
                  <a:rPr lang="en-US" dirty="0" err="1"/>
                  <a:t>lfsr</a:t>
                </a:r>
                <a:r>
                  <a:rPr lang="en-US" dirty="0"/>
                  <a:t> can be more powerful than </a:t>
                </a:r>
                <a:r>
                  <a:rPr lang="en-US" dirty="0" err="1"/>
                  <a:t>lfdr</a:t>
                </a:r>
                <a:r>
                  <a:rPr lang="en-US" dirty="0"/>
                  <a:t> in the sense that calculated </a:t>
                </a:r>
                <a:r>
                  <a:rPr lang="en-US" dirty="0" err="1"/>
                  <a:t>lfsr</a:t>
                </a:r>
                <a:r>
                  <a:rPr lang="en-US" dirty="0"/>
                  <a:t> is closer to the true </a:t>
                </a:r>
                <a:r>
                  <a:rPr lang="en-US" dirty="0" err="1"/>
                  <a:t>lfsr</a:t>
                </a:r>
                <a:r>
                  <a:rPr lang="en-US" dirty="0"/>
                  <a:t> while still being conservative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407FA0-411C-03F8-47B1-3D51212BE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 r="-208" b="-6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0C481-489B-676E-4211-B0687E7E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313CE-E342-E1F4-9643-F64F6E56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AE4C9-948A-23A1-654B-52346A16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72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D954-C02E-F4CB-6ED0-A2E2D33A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A</a:t>
            </a:r>
            <a:r>
              <a:rPr lang="en-US" dirty="0" err="1"/>
              <a:t>dapative</a:t>
            </a:r>
            <a:r>
              <a:rPr lang="en-US" dirty="0"/>
              <a:t> </a:t>
            </a:r>
            <a:r>
              <a:rPr lang="en-US" u="sng" dirty="0" err="1"/>
              <a:t>SH</a:t>
            </a:r>
            <a:r>
              <a:rPr lang="en-US" dirty="0" err="1"/>
              <a:t>rinkage</a:t>
            </a:r>
            <a:r>
              <a:rPr lang="en-US" dirty="0"/>
              <a:t> (ASH) model (1)</a:t>
            </a: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F01B7-0E10-7AFC-DE91-FBC60D4FAE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Model from </a:t>
                </a:r>
                <a:r>
                  <a:rPr lang="en-US" sz="2000" i="1" dirty="0"/>
                  <a:t>M. Stephens 2017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Consider </a:t>
                </a:r>
                <a:r>
                  <a:rPr lang="en-US" sz="2000" i="1" dirty="0"/>
                  <a:t>true</a:t>
                </a:r>
                <a:r>
                  <a:rPr lang="en-US" sz="2000" dirty="0"/>
                  <a:t> effects (model coefficients)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and observed effect sizes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with corresponding estimated standard errors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sz="2000" dirty="0"/>
                  <a:t>We can conduct hypothesis testing based on the model of the true effects: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sz="2000" dirty="0"/>
                  <a:t>Model the conditional distribution on true effects and observed effects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F01B7-0E10-7AFC-DE91-FBC60D4FAE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0" t="-1160" b="-1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342CD-1F0C-B11B-A7FE-247B77E3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525DA-29CD-9592-C528-0109DB53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EEC0-84EE-A41F-48ED-CAFB13F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60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E2DE-4533-B8F3-D0AF-786527ED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A</a:t>
            </a:r>
            <a:r>
              <a:rPr lang="en-US" dirty="0" err="1"/>
              <a:t>dapative</a:t>
            </a:r>
            <a:r>
              <a:rPr lang="en-US" dirty="0"/>
              <a:t> </a:t>
            </a:r>
            <a:r>
              <a:rPr lang="en-US" u="sng" dirty="0" err="1"/>
              <a:t>SH</a:t>
            </a:r>
            <a:r>
              <a:rPr lang="en-US" dirty="0" err="1"/>
              <a:t>rinkage</a:t>
            </a:r>
            <a:r>
              <a:rPr lang="en-US" dirty="0"/>
              <a:t> (ASH) model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B4250-2D00-86A1-4D96-284268C51C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Integrating 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reveals a convolution of normal such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Note 1: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a direct estimate of the proportion of null effects</a:t>
                </a:r>
              </a:p>
              <a:p>
                <a:pPr marL="0" indent="0">
                  <a:buNone/>
                </a:pPr>
                <a:r>
                  <a:rPr lang="en-US" i="1" dirty="0"/>
                  <a:t>Note 2:</a:t>
                </a:r>
                <a:r>
                  <a:rPr lang="en-US" dirty="0"/>
                  <a:t> in practice optimization penalizes to prefer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B4250-2D00-86A1-4D96-284268C51C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19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68A1-1DEA-74EA-C70F-3E9E6677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03F23-725C-66B6-52D3-E9A1B60B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AF451-AC41-719A-5CD6-C74CF355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29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8670-EC19-91B9-66F6-0A764692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A</a:t>
            </a:r>
            <a:r>
              <a:rPr lang="en-US" dirty="0" err="1"/>
              <a:t>dapative</a:t>
            </a:r>
            <a:r>
              <a:rPr lang="en-US" dirty="0"/>
              <a:t> </a:t>
            </a:r>
            <a:r>
              <a:rPr lang="en-US" u="sng" dirty="0" err="1"/>
              <a:t>SH</a:t>
            </a:r>
            <a:r>
              <a:rPr lang="en-US" dirty="0" err="1"/>
              <a:t>rinkage</a:t>
            </a:r>
            <a:r>
              <a:rPr lang="en-US" dirty="0"/>
              <a:t> (ASH) model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F28092-0C43-4EC3-C88C-F289D0510E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Estimates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give a closed form distribution for the posterior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Posterior </a:t>
                </a:r>
                <a:r>
                  <a:rPr lang="en-US" i="1" dirty="0"/>
                  <a:t>mean</a:t>
                </a:r>
                <a:r>
                  <a:rPr lang="en-US" dirty="0"/>
                  <a:t> yields shrunken estimate of effect size</a:t>
                </a:r>
              </a:p>
              <a:p>
                <a:r>
                  <a:rPr lang="en-US" dirty="0"/>
                  <a:t>Posterior tails and point mass at 0 give </a:t>
                </a:r>
                <a:r>
                  <a:rPr lang="en-US" dirty="0" err="1"/>
                  <a:t>lfsr</a:t>
                </a:r>
                <a:r>
                  <a:rPr lang="en-US" dirty="0"/>
                  <a:t>/s-values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F28092-0C43-4EC3-C88C-F289D0510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19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977EE-FE4A-6665-CA34-71081ACC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98784-3F71-6504-3C8B-B682D918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21010-5633-F984-5ADB-83B5CE83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6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Shrinkage/FDR control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41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3041-2F59-E6F6-480F-2C3569EE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considerations for single 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6342E-4E39-A030-C9B2-3FA12D9EF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sparsity causes normalization problems</a:t>
            </a:r>
          </a:p>
          <a:p>
            <a:r>
              <a:rPr lang="en-US" dirty="0"/>
              <a:t>Use scran</a:t>
            </a:r>
          </a:p>
          <a:p>
            <a:pPr marL="0" indent="0">
              <a:buNone/>
            </a:pPr>
            <a:r>
              <a:rPr lang="en-US" dirty="0"/>
              <a:t>Data sparsity also affects lower bound on fitted dispersion parameters</a:t>
            </a:r>
          </a:p>
          <a:p>
            <a:r>
              <a:rPr lang="en-US" dirty="0"/>
              <a:t>Set </a:t>
            </a:r>
            <a:r>
              <a:rPr lang="en-US" dirty="0" err="1">
                <a:latin typeface="Monaco" pitchFamily="2" charset="77"/>
              </a:rPr>
              <a:t>minmu</a:t>
            </a:r>
            <a:r>
              <a:rPr lang="en-US" dirty="0">
                <a:latin typeface="Monaco" pitchFamily="2" charset="77"/>
              </a:rPr>
              <a:t> = 1e-6</a:t>
            </a:r>
          </a:p>
          <a:p>
            <a:pPr marL="0" indent="0">
              <a:buNone/>
            </a:pPr>
            <a:r>
              <a:rPr lang="en-US" dirty="0"/>
              <a:t>High sample (cell) counts trigger outlier correction</a:t>
            </a:r>
          </a:p>
          <a:p>
            <a:r>
              <a:rPr lang="en-US" dirty="0"/>
              <a:t>Set </a:t>
            </a:r>
            <a:r>
              <a:rPr lang="en-US" dirty="0" err="1">
                <a:latin typeface="Monaco" pitchFamily="2" charset="77"/>
              </a:rPr>
              <a:t>minReplicatesForReplace</a:t>
            </a:r>
            <a:r>
              <a:rPr lang="en-US" dirty="0">
                <a:latin typeface="Monaco" pitchFamily="2" charset="77"/>
              </a:rPr>
              <a:t> = Inf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2D2D-72C0-F98C-A360-FF731C16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C932C-17D4-53D8-340F-405A27EF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9515C-34F3-5F66-F9DA-08BB903A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4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26CE-EFBF-A650-4B72-DA23AE34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4B4B9-568A-3AF1-303A-D223743C3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the original developers, Michael Love, Simon Anders, Wolfgang Huber:</a:t>
            </a:r>
            <a:br>
              <a:rPr lang="en-US" dirty="0"/>
            </a:br>
            <a:r>
              <a:rPr lang="en-US" sz="2400" dirty="0">
                <a:hlinkClick r:id="rId2"/>
              </a:rPr>
              <a:t>https://bioconductor.org/packages/release/bioc/vignettes/DESeq2/inst/doc/DESeq2.html</a:t>
            </a:r>
            <a:endParaRPr lang="en-US" sz="2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General (single-cell RNA) pipelines from some greats in the field: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https://bioconductor.org/books/3.17/OSCA/</a:t>
            </a:r>
            <a:endParaRPr lang="en-US" sz="2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Carpentry workshop from Bioconductor: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https://carpentries-</a:t>
            </a:r>
            <a:r>
              <a:rPr lang="en-US" sz="2400" dirty="0" err="1">
                <a:hlinkClick r:id="rId4"/>
              </a:rPr>
              <a:t>incubator.github.io</a:t>
            </a:r>
            <a:r>
              <a:rPr lang="en-US" sz="2400" dirty="0">
                <a:hlinkClick r:id="rId4"/>
              </a:rPr>
              <a:t>/</a:t>
            </a:r>
            <a:r>
              <a:rPr lang="en-US" sz="2400" dirty="0" err="1">
                <a:hlinkClick r:id="rId4"/>
              </a:rPr>
              <a:t>bioc-rnaseq</a:t>
            </a:r>
            <a:r>
              <a:rPr lang="en-US" sz="2400" dirty="0">
                <a:hlinkClick r:id="rId4"/>
              </a:rPr>
              <a:t>/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D72E3-0E6E-F7C0-1274-D11C41BC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B568-AABD-6788-F394-66B90B69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026E2-86FA-06EF-9952-51CD6349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659C-0AA2-0EB5-C4D2-944BF9BE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definitions: data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456F6-E7D9-83A3-75B0-AE8AD06A27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7" y="877517"/>
                <a:ext cx="6089073" cy="546321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matrix of abundance measures across: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many features: </a:t>
                </a:r>
                <a:r>
                  <a:rPr lang="en-US" b="1" i="1" dirty="0"/>
                  <a:t>genes</a:t>
                </a:r>
                <a:r>
                  <a:rPr lang="en-US" dirty="0"/>
                  <a:t>, transcripts, exons, protein binding peaks, methylation sites, etc.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many samples: </a:t>
                </a:r>
                <a:r>
                  <a:rPr lang="en-US" b="1" i="1" dirty="0"/>
                  <a:t>experimental libraries</a:t>
                </a:r>
                <a:r>
                  <a:rPr lang="en-US" dirty="0"/>
                  <a:t>, single cells, spatial spots, binned pixels, etc.</a:t>
                </a:r>
              </a:p>
              <a:p>
                <a:r>
                  <a:rPr lang="en-US" dirty="0"/>
                  <a:t>First few lines from the </a:t>
                </a:r>
                <a:r>
                  <a:rPr lang="en-US" i="1" dirty="0" err="1"/>
                  <a:t>pasilla</a:t>
                </a:r>
                <a:r>
                  <a:rPr lang="en-US" dirty="0"/>
                  <a:t> dataset of </a:t>
                </a:r>
                <a:r>
                  <a:rPr lang="en-US" dirty="0" err="1"/>
                  <a:t>pasilla</a:t>
                </a:r>
                <a:r>
                  <a:rPr lang="en-US" dirty="0"/>
                  <a:t> gene knock-down in drosophila melanogaster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456F6-E7D9-83A3-75B0-AE8AD06A27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7" y="877517"/>
                <a:ext cx="6089073" cy="5463219"/>
              </a:xfrm>
              <a:blipFill>
                <a:blip r:embed="rId2"/>
                <a:stretch>
                  <a:fillRect l="-2079" t="-2088" r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51F81-4D5B-150E-62BD-5857B512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EBA2-10EF-B92F-F5E2-B9286423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61E20-576C-A978-1840-A830165E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E2E4451-4036-70CE-D75B-8F4F0C931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855775"/>
              </p:ext>
            </p:extLst>
          </p:nvPr>
        </p:nvGraphicFramePr>
        <p:xfrm>
          <a:off x="6096000" y="877517"/>
          <a:ext cx="5969953" cy="485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68">
                  <a:extLst>
                    <a:ext uri="{9D8B030D-6E8A-4147-A177-3AD203B41FA5}">
                      <a16:colId xmlns:a16="http://schemas.microsoft.com/office/drawing/2014/main" val="821634745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779092874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233051255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822080497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304178548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918229801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963948522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646206648"/>
                    </a:ext>
                  </a:extLst>
                </a:gridCol>
              </a:tblGrid>
              <a:tr h="4410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760661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81050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228102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4324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917778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67945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225976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521241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53017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4881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9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44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quick-start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C956-3E03-C59E-A9FF-B1CEEFA6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definitions: what are we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08BF4B-CB0A-A2ED-CB12-10E90C49B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Most generally:</a:t>
                </a:r>
              </a:p>
              <a:p>
                <a:r>
                  <a:rPr lang="en-US" dirty="0"/>
                  <a:t>Is the effect size of a </a:t>
                </a:r>
                <a:r>
                  <a:rPr lang="en-US" sz="2400" dirty="0"/>
                  <a:t>given</a:t>
                </a:r>
                <a:r>
                  <a:rPr lang="en-US" dirty="0"/>
                  <a:t> combination of covariates significantly non-zero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In practice:</a:t>
                </a:r>
              </a:p>
              <a:p>
                <a:r>
                  <a:rPr lang="en-US" sz="2400" dirty="0"/>
                  <a:t>Is the abundance of gene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 in condition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significantly different than in condition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controlling for appropriate nuisance variation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Implied comparison of interest:</a:t>
                </a:r>
              </a:p>
              <a:p>
                <a:r>
                  <a:rPr lang="en-US" sz="2400" dirty="0"/>
                  <a:t>Ratios measured as log (2) fold-changes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08BF4B-CB0A-A2ED-CB12-10E90C49B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96C4F-84BB-4509-767F-26B32271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EE7C-856C-2378-BAF4-464DC3E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A57A-382F-585D-AA59-7A595A17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4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C760-C936-AD57-CCBD-D7494B4E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definitions: typical model spec.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04A63-B838-64C7-F82A-1F01EFD35F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DESeq2 (and other models) assume observed expression is effectively modeled as a </a:t>
                </a:r>
                <a:r>
                  <a:rPr lang="en-US" i="1" dirty="0"/>
                  <a:t>Negative Binomial GLM</a:t>
                </a:r>
                <a:r>
                  <a:rPr lang="en-US" dirty="0"/>
                  <a:t>, i.e.: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For observed counts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𝑔𝑗</m:t>
                        </m:r>
                      </m:sub>
                    </m:sSub>
                  </m:oMath>
                </a14:m>
                <a:r>
                  <a:rPr lang="en-US" dirty="0"/>
                  <a:t>, design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coefficient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, normalization factor/offset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and dispersion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04A63-B838-64C7-F82A-1F01EFD35F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4E52B-3132-C218-508D-BFEE14DA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EAC8-D1DE-C5D5-1DAD-38ABCE52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C4E2C-3302-E143-10F1-617DD353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9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6DE8-2A99-7545-2A50-C8647633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GLM: Comp. to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27651-3D30-252D-ED39-7327D19879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Traditional “simple linear regression” can be written as a Normal GLM: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is equivalent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27651-3D30-252D-ED39-7327D19879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95A21-C7A4-6361-6B09-BED4728D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16C4B-5867-5F08-CE72-AD716A36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46E47-A27D-5FC2-6F04-2066C4F4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38E3-07D9-BF77-227A-9BC08097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GLM: Link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A6D45-E5E0-DFBF-DE59-7E20802E6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Identity link (Normal):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Log link (Negative Binomial):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Action of log link indicates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should be raw expression and not normalized expression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A6D45-E5E0-DFBF-DE59-7E20802E6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C1F09-BA8C-7A0C-044B-0BBDCA4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9590F-2D07-FA47-A6F3-BFCA1DD1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B3D66-6CF6-0DF8-15B8-A404D091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FCI_DS_Template_May2024" id="{49A12250-A478-6248-B635-E3A538EEE58D}" vid="{60BF4E12-9842-5045-9966-CF52AC7D70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2672</TotalTime>
  <Words>2178</Words>
  <Application>Microsoft Macintosh PowerPoint</Application>
  <PresentationFormat>Widescreen</PresentationFormat>
  <Paragraphs>327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Cambria Math</vt:lpstr>
      <vt:lpstr>Monaco</vt:lpstr>
      <vt:lpstr>Office Theme</vt:lpstr>
      <vt:lpstr>Deeper differential expression analysis with shrinkage correction</vt:lpstr>
      <vt:lpstr>Follow-along preliminaries</vt:lpstr>
      <vt:lpstr>Other resources</vt:lpstr>
      <vt:lpstr>DE definitions: data structure</vt:lpstr>
      <vt:lpstr>DESeq2 quick-start analysis</vt:lpstr>
      <vt:lpstr>DE definitions: what are we testing</vt:lpstr>
      <vt:lpstr>DE definitions: typical model spec.</vt:lpstr>
      <vt:lpstr>NB GLM: Comp. to linear regression</vt:lpstr>
      <vt:lpstr>NB GLM: Link function</vt:lpstr>
      <vt:lpstr>(Pre) Calculation of normalization offset</vt:lpstr>
      <vt:lpstr>DESeq2 normalization default</vt:lpstr>
      <vt:lpstr>DESeq2 bulk custom size factors</vt:lpstr>
      <vt:lpstr>NB GLM: Dispersion estimates</vt:lpstr>
      <vt:lpstr>DESeq2 dispersion visualization</vt:lpstr>
      <vt:lpstr>Multiple covariates</vt:lpstr>
      <vt:lpstr>Contrasts and complex comparisons</vt:lpstr>
      <vt:lpstr>DESeq2 design matrix and contrasts</vt:lpstr>
      <vt:lpstr>Shrinkage and calling sig. features</vt:lpstr>
      <vt:lpstr>q-value and local false discovery rate</vt:lpstr>
      <vt:lpstr>Local false sign rate and s-value</vt:lpstr>
      <vt:lpstr>Adapative SHrinkage (ASH) model (1)</vt:lpstr>
      <vt:lpstr>Adapative SHrinkage (ASH) model (2)</vt:lpstr>
      <vt:lpstr>Adapative SHrinkage (ASH) model (3)</vt:lpstr>
      <vt:lpstr>Shrinkage/FDR control examples</vt:lpstr>
      <vt:lpstr>Some considerations for single cell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Brown, Jared T.</dc:creator>
  <cp:lastModifiedBy>Brown, Jared T.</cp:lastModifiedBy>
  <cp:revision>85</cp:revision>
  <dcterms:created xsi:type="dcterms:W3CDTF">2024-05-20T16:30:59Z</dcterms:created>
  <dcterms:modified xsi:type="dcterms:W3CDTF">2024-05-22T13:13:41Z</dcterms:modified>
</cp:coreProperties>
</file>