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09"/>
  </p:normalViewPr>
  <p:slideViewPr>
    <p:cSldViewPr snapToGrid="0">
      <p:cViewPr varScale="1">
        <p:scale>
          <a:sx n="151" d="100"/>
          <a:sy n="151" d="100"/>
        </p:scale>
        <p:origin x="7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May202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21 May 2024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sample mean…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416E-981C-3EBB-2E16-E67BBFAB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multiple-regression is encoded in the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Factors encoded in usual “dummy variable” format</a:t>
                </a:r>
              </a:p>
              <a:p>
                <a:r>
                  <a:rPr lang="en-US" dirty="0"/>
                  <a:t>Default model specification chooses first factor as intercept</a:t>
                </a:r>
              </a:p>
              <a:p>
                <a:r>
                  <a:rPr lang="en-US" dirty="0"/>
                  <a:t>For three group model,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AAB-F4C1-9F0C-8454-C64767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410-CBFE-6C08-9F57-B2FC0E9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AD1E-090A-0DAD-EF12-6A34F5B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CB5-E387-9D36-B12B-58F59A1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and complex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“contrasts” or </a:t>
                </a:r>
                <a:r>
                  <a:rPr lang="en-US" i="1" dirty="0"/>
                  <a:t>linear combinations of coefficients</a:t>
                </a:r>
                <a:r>
                  <a:rPr lang="en-US" dirty="0"/>
                  <a:t> to test non-default or complex hypotheses</a:t>
                </a:r>
              </a:p>
              <a:p>
                <a:r>
                  <a:rPr lang="en-US" dirty="0"/>
                  <a:t>Typical DESeq2 reduces general </a:t>
                </a:r>
                <a:r>
                  <a:rPr lang="en-US" i="1" dirty="0"/>
                  <a:t>contrasts</a:t>
                </a:r>
                <a:r>
                  <a:rPr lang="en-US" dirty="0"/>
                  <a:t> to the difference between the sums of two groups of coefficients (general linear combination possible):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 testing whether fold-change (ratio) between groups is different from 1; using groups 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EB56-5739-E8CA-BF98-4954DFB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534-F196-B371-560E-66AA8F0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EAD8-F0D7-FBEC-3567-8744DA1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design matrix and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B81-5FA5-4A0B-2FF4-52F07FA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calling sig.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67A7-0966-6603-5C65-BFA9341A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2400" dirty="0"/>
              <a:t>Maximize power</a:t>
            </a:r>
          </a:p>
          <a:p>
            <a:r>
              <a:rPr lang="en-US" sz="2400" dirty="0"/>
              <a:t>Maintain control on FDR (or something like it…)</a:t>
            </a:r>
          </a:p>
          <a:p>
            <a:r>
              <a:rPr lang="en-US" sz="2400" dirty="0"/>
              <a:t>Improve interpretability/reliability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i="1" dirty="0"/>
              <a:t>Note 1:</a:t>
            </a:r>
            <a:r>
              <a:rPr lang="en-US" sz="2400" dirty="0"/>
              <a:t> traditional methods for controlling FDR tend to be under-powered</a:t>
            </a:r>
          </a:p>
          <a:p>
            <a:pPr marL="0" indent="0">
              <a:buNone/>
            </a:pPr>
            <a:r>
              <a:rPr lang="en-US" sz="2400" i="1" dirty="0"/>
              <a:t>Note 2:</a:t>
            </a:r>
            <a:r>
              <a:rPr lang="en-US" sz="2400" dirty="0"/>
              <a:t> leveraging extra information can boost power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D721-ED29-F50B-DB18-D56724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3AE-4E76-1B21-764C-4210342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5106-5EDA-C712-00B5-2E5B836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A8A3-1864-26DF-6818-427CE7E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 and local false discovery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q-value (Corollary 2, J. </a:t>
                </a:r>
                <a:r>
                  <a:rPr lang="en-US" sz="2800" dirty="0" err="1"/>
                  <a:t>Storey</a:t>
                </a:r>
                <a:r>
                  <a:rPr lang="en-US" sz="2800" dirty="0"/>
                  <a:t> 2003) for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and rejection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2800" dirty="0" err="1"/>
                  <a:t>lfdr</a:t>
                </a:r>
                <a:r>
                  <a:rPr lang="en-US" sz="2800" dirty="0"/>
                  <a:t> for a typical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𝑙𝑓𝑑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lfdr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1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2A4-D873-036B-129B-C3DB3E1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BB4A-F8CE-9011-BED0-2BC6859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2FB7-A377-A86F-DCAA-D52F6D7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”,…))</a:t>
            </a:r>
          </a:p>
          <a:p>
            <a:pPr marL="0" indent="0" algn="ctr">
              <a:buNone/>
            </a:pPr>
            <a:r>
              <a:rPr lang="en-US" sz="1600" dirty="0">
                <a:latin typeface="Monaco" pitchFamily="2" charset="77"/>
              </a:rPr>
              <a:t>DESeq2, </a:t>
            </a:r>
            <a:r>
              <a:rPr lang="en-US" sz="1600" dirty="0" err="1">
                <a:latin typeface="Monaco" pitchFamily="2" charset="77"/>
              </a:rPr>
              <a:t>pasilla</a:t>
            </a:r>
            <a:r>
              <a:rPr lang="en-US" sz="1600" dirty="0">
                <a:latin typeface="Monaco" pitchFamily="2" charset="77"/>
              </a:rPr>
              <a:t>, ggplot2, </a:t>
            </a:r>
            <a:r>
              <a:rPr lang="en-US" sz="1600" dirty="0" err="1">
                <a:latin typeface="Monaco" pitchFamily="2" charset="77"/>
              </a:rPr>
              <a:t>matrixStats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apeglm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ashr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TENxPBMCData</a:t>
            </a:r>
            <a:r>
              <a:rPr lang="en-US" sz="1600" dirty="0">
                <a:latin typeface="Monaco" pitchFamily="2" charset="77"/>
              </a:rPr>
              <a:t>, Matrix, </a:t>
            </a:r>
          </a:p>
          <a:p>
            <a:pPr marL="0" indent="0" algn="ctr">
              <a:buNone/>
            </a:pPr>
            <a:r>
              <a:rPr lang="en-US" sz="1600" dirty="0" err="1">
                <a:latin typeface="Monaco" pitchFamily="2" charset="77"/>
              </a:rPr>
              <a:t>irlba</a:t>
            </a:r>
            <a:r>
              <a:rPr lang="en-US" sz="1600" dirty="0">
                <a:latin typeface="Monaco" pitchFamily="2" charset="77"/>
              </a:rPr>
              <a:t>, scran, </a:t>
            </a:r>
            <a:r>
              <a:rPr lang="en-US" sz="1600">
                <a:latin typeface="Monaco" pitchFamily="2" charset="77"/>
              </a:rPr>
              <a:t>scater</a:t>
            </a: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/DifferentialExpressionTraining_May2024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DE2-92C9-633F-FAFA-A8CC765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sign rate and s-value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err="1"/>
                  <a:t>fsr</a:t>
                </a:r>
                <a:r>
                  <a:rPr lang="en-US" dirty="0"/>
                  <a:t> (Eqn. 2.7 from M. Stephens 2017):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Tukey (1991): “All we know about the world teaches us that the effects of A and B are always different – in some decimal place – for any A and B”</a:t>
                </a: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lfsr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 </a:t>
                </a:r>
                <a:r>
                  <a:rPr lang="en-US" dirty="0" err="1"/>
                  <a:t>lfsr</a:t>
                </a:r>
                <a:r>
                  <a:rPr lang="en-US" dirty="0"/>
                  <a:t> can be more powerful than </a:t>
                </a:r>
                <a:r>
                  <a:rPr lang="en-US" dirty="0" err="1"/>
                  <a:t>lfdr</a:t>
                </a:r>
                <a:r>
                  <a:rPr lang="en-US" dirty="0"/>
                  <a:t> in the sense that calculated </a:t>
                </a:r>
                <a:r>
                  <a:rPr lang="en-US" dirty="0" err="1"/>
                  <a:t>lfsr</a:t>
                </a:r>
                <a:r>
                  <a:rPr lang="en-US" dirty="0"/>
                  <a:t> is closer to the true </a:t>
                </a:r>
                <a:r>
                  <a:rPr lang="en-US" dirty="0" err="1"/>
                  <a:t>lfsr</a:t>
                </a:r>
                <a:r>
                  <a:rPr lang="en-US" dirty="0"/>
                  <a:t> while still being conservative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r="-208" b="-6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481-489B-676E-4211-B0687E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3CE-E342-E1F4-9643-F64F6E5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E4C9-948A-23A1-654B-52346A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954-C02E-F4CB-6ED0-A2E2D3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(1)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Model from </a:t>
                </a:r>
                <a:r>
                  <a:rPr lang="en-US" sz="2000" i="1" dirty="0"/>
                  <a:t>M. Stephens 2017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i="1" dirty="0"/>
                  <a:t>true</a:t>
                </a:r>
                <a:r>
                  <a:rPr lang="en-US" sz="2000" dirty="0"/>
                  <a:t> effects (model coefficients)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observed effect sizes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corresponding estimated standard errors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We can conduct hypothesis testing based on the model of the true effects: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Model the conditional distribution on true effects and observed effects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t="-1160" b="-1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42CD-1F0C-B11B-A7FE-247B77E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25DA-29CD-9592-C528-0109DB5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EEC0-84EE-A41F-48ED-CAFB13F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2DE-4533-B8F3-D0AF-786527ED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Integrating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reveals a convolution of normal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direct estimate of the proportion of null effects</a:t>
                </a:r>
              </a:p>
              <a:p>
                <a:pPr marL="0" indent="0">
                  <a:buNone/>
                </a:pPr>
                <a:r>
                  <a:rPr lang="en-US" i="1" dirty="0"/>
                  <a:t>Note 2:</a:t>
                </a:r>
                <a:r>
                  <a:rPr lang="en-US" dirty="0"/>
                  <a:t> in practice optimization penalizes to prefer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68A1-1DEA-74EA-C70F-3E9E6677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3F23-725C-66B6-52D3-E9A1B60B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F451-AC41-719A-5CD6-C74CF355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8670-EC19-91B9-66F6-0A76469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give a closed form distribution for the posterior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 </a:t>
                </a:r>
                <a:r>
                  <a:rPr lang="en-US" i="1" dirty="0"/>
                  <a:t>mean</a:t>
                </a:r>
                <a:r>
                  <a:rPr lang="en-US" dirty="0"/>
                  <a:t> yields shrunken estimate of effect size</a:t>
                </a:r>
              </a:p>
              <a:p>
                <a:r>
                  <a:rPr lang="en-US" dirty="0"/>
                  <a:t>Posterior tails and point mass at 0 give </a:t>
                </a:r>
                <a:r>
                  <a:rPr lang="en-US" dirty="0" err="1"/>
                  <a:t>lfsr</a:t>
                </a:r>
                <a:r>
                  <a:rPr lang="en-US" dirty="0"/>
                  <a:t>/s-values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77EE-FE4A-6665-CA34-71081ACC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8784-3F71-6504-3C8B-B682D91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1010-5633-F984-5ADB-83B5CE8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041-2F59-E6F6-480F-2C3569E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for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342E-4E39-A030-C9B2-3FA12D9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sparsity causes normalization problems</a:t>
            </a:r>
          </a:p>
          <a:p>
            <a:r>
              <a:rPr lang="en-US" dirty="0"/>
              <a:t>Use scran</a:t>
            </a:r>
          </a:p>
          <a:p>
            <a:pPr marL="0" indent="0">
              <a:buNone/>
            </a:pPr>
            <a:r>
              <a:rPr lang="en-US" dirty="0"/>
              <a:t>Data sparsity also affects lower bound on fitted dispersion parameters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minmu</a:t>
            </a:r>
            <a:r>
              <a:rPr lang="en-US" dirty="0">
                <a:latin typeface="Monaco" pitchFamily="2" charset="77"/>
              </a:rPr>
              <a:t> = 1e-6</a:t>
            </a:r>
          </a:p>
          <a:p>
            <a:pPr marL="0" indent="0">
              <a:buNone/>
            </a:pPr>
            <a:r>
              <a:rPr lang="en-US" dirty="0"/>
              <a:t>High sample (cell) counts trigger outlier correction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minReplicatesForReplace</a:t>
            </a:r>
            <a:r>
              <a:rPr lang="en-US" dirty="0">
                <a:latin typeface="Monaco" pitchFamily="2" charset="77"/>
              </a:rPr>
              <a:t> = Inf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D2D-72C0-F98C-A360-FF731C1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32C-17D4-53D8-340F-405A27E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15C-34F3-5F66-F9DA-08BB903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</a:t>
                </a:r>
                <a:r>
                  <a:rPr lang="en-US" sz="2400" dirty="0"/>
                  <a:t>given</a:t>
                </a:r>
                <a:r>
                  <a:rPr lang="en-US" dirty="0"/>
                  <a:t>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sz="2400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sz="2400" dirty="0"/>
                  <a:t>Ratios measured as log (2) fold-changes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should be raw expression and not normalized expression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2172</Words>
  <Application>Microsoft Macintosh PowerPoint</Application>
  <PresentationFormat>Widescreen</PresentationFormat>
  <Paragraphs>327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NB GLM: Comp. to linear regression</vt:lpstr>
      <vt:lpstr>NB GLM: Link function</vt:lpstr>
      <vt:lpstr>(Pre) Calculation of normalization offset</vt:lpstr>
      <vt:lpstr>DESeq2 normalization default</vt:lpstr>
      <vt:lpstr>DESeq2 bulk custom size factors</vt:lpstr>
      <vt:lpstr>NB GLM: Dispersion estimates</vt:lpstr>
      <vt:lpstr>DESeq2 dispersion visualization</vt:lpstr>
      <vt:lpstr>Multiple covariates</vt:lpstr>
      <vt:lpstr>Contrasts and complex comparisons</vt:lpstr>
      <vt:lpstr>DESeq2 design matrix and contrasts</vt:lpstr>
      <vt:lpstr>Shrinkage and calling sig. features</vt:lpstr>
      <vt:lpstr>q-value and local false discovery rate</vt:lpstr>
      <vt:lpstr>Local false sign rate and s-value</vt:lpstr>
      <vt:lpstr>Adapative SHrinkage (ASH) model (1)</vt:lpstr>
      <vt:lpstr>Adapative SHrinkage (ASH) model (2)</vt:lpstr>
      <vt:lpstr>Adapative SHrinkage (ASH) model (3)</vt:lpstr>
      <vt:lpstr>Shrinkage/FDR control examples</vt:lpstr>
      <vt:lpstr>Some considerations for single cell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77</cp:revision>
  <dcterms:created xsi:type="dcterms:W3CDTF">2024-05-20T16:30:59Z</dcterms:created>
  <dcterms:modified xsi:type="dcterms:W3CDTF">2024-05-22T05:56:36Z</dcterms:modified>
</cp:coreProperties>
</file>