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7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3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44BB-B181-4AAA-905D-8B7AC45CD28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5573-170B-4DC1-9EFD-DDC70A4C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1383" y="766808"/>
            <a:ext cx="75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Call Dataimport_0pt1 </a:t>
            </a:r>
            <a:r>
              <a:rPr lang="en-US" sz="1200" dirty="0"/>
              <a:t>to return raw data from file names &amp; content names for 1 electrode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70" y="-5550"/>
            <a:ext cx="268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</a:rPr>
              <a:t>AnalyzerScript_0pt3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951" y="1047249"/>
            <a:ext cx="244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continuous calibration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317" y="1321190"/>
            <a:ext cx="250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continuous manual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448" y="2289622"/>
            <a:ext cx="8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continuous automatic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317353" y="1821996"/>
            <a:ext cx="807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call </a:t>
            </a:r>
            <a:r>
              <a:rPr lang="en-US" dirty="0" err="1">
                <a:solidFill>
                  <a:schemeClr val="accent1"/>
                </a:solidFill>
              </a:rPr>
              <a:t>continuous_calibration_interactive</a:t>
            </a:r>
            <a:r>
              <a:rPr lang="en-US" dirty="0"/>
              <a:t> </a:t>
            </a:r>
            <a:r>
              <a:rPr lang="en-US" sz="1200" dirty="0"/>
              <a:t>and return raw data for a single calibration, for a single electrode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3344" y="2037859"/>
            <a:ext cx="416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200" dirty="0"/>
              <a:t>preprocess return data to general format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5102" y="2830383"/>
            <a:ext cx="416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200" dirty="0"/>
              <a:t>preprocess return data to general format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775" y="2562673"/>
            <a:ext cx="84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call </a:t>
            </a:r>
            <a:r>
              <a:rPr lang="en-US" dirty="0" err="1">
                <a:solidFill>
                  <a:schemeClr val="accent1"/>
                </a:solidFill>
              </a:rPr>
              <a:t>continuous_calibration_interactive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1200" dirty="0"/>
              <a:t>and return raw data for all calibrations, for a single electrode</a:t>
            </a:r>
            <a:r>
              <a:rPr lang="en-US" sz="1200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9975" y="3133222"/>
            <a:ext cx="32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Elseif</a:t>
            </a:r>
            <a:r>
              <a:rPr lang="en-US" dirty="0"/>
              <a:t> individual calibration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2614" y="3343583"/>
            <a:ext cx="432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sz="1200" dirty="0"/>
              <a:t>Do nothing, data already in general format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975" y="3620273"/>
            <a:ext cx="46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>
                <a:solidFill>
                  <a:schemeClr val="accent1"/>
                </a:solidFill>
              </a:rPr>
              <a:t>SensTestSplit</a:t>
            </a:r>
            <a:r>
              <a:rPr lang="en-US" dirty="0"/>
              <a:t> </a:t>
            </a:r>
            <a:r>
              <a:rPr lang="en-US" sz="1200" dirty="0"/>
              <a:t>to extract only sensitivity data from raw data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306" y="3930005"/>
            <a:ext cx="476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>
                <a:solidFill>
                  <a:schemeClr val="accent1"/>
                </a:solidFill>
              </a:rPr>
              <a:t>SelTestSplit</a:t>
            </a:r>
            <a:r>
              <a:rPr lang="en-US" dirty="0"/>
              <a:t> </a:t>
            </a:r>
            <a:r>
              <a:rPr lang="en-US" sz="1200" dirty="0"/>
              <a:t>extract only selectivity data from raw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7951" y="4277342"/>
            <a:ext cx="460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>
                <a:solidFill>
                  <a:schemeClr val="accent1"/>
                </a:solidFill>
              </a:rPr>
              <a:t>StabTestSplit</a:t>
            </a:r>
            <a:r>
              <a:rPr lang="en-US" dirty="0"/>
              <a:t> </a:t>
            </a:r>
            <a:r>
              <a:rPr lang="en-US" sz="1200" dirty="0"/>
              <a:t>extract only stability data from raw data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270" y="237218"/>
            <a:ext cx="328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sz="1200" dirty="0"/>
              <a:t>choose input parameters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6895" y="1416581"/>
            <a:ext cx="8389" cy="163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8428" y="3417962"/>
            <a:ext cx="0" cy="20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36560" y="1723769"/>
            <a:ext cx="5126" cy="59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4651" y="2650896"/>
            <a:ext cx="0" cy="43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9975" y="4624679"/>
            <a:ext cx="98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>
                <a:solidFill>
                  <a:schemeClr val="accent1"/>
                </a:solidFill>
              </a:rPr>
              <a:t>SensPlotting</a:t>
            </a:r>
            <a:r>
              <a:rPr lang="en-US" dirty="0"/>
              <a:t> </a:t>
            </a:r>
            <a:r>
              <a:rPr lang="en-US" sz="1200" dirty="0"/>
              <a:t>to plot only sensitivity data for 1 electrode, and to build global variables that contain the sensitivity data for all the electrodes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51" y="4974051"/>
            <a:ext cx="9438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 </a:t>
            </a:r>
            <a:r>
              <a:rPr lang="en-US" dirty="0" err="1">
                <a:solidFill>
                  <a:schemeClr val="accent1"/>
                </a:solidFill>
              </a:rPr>
              <a:t>SelPlotting</a:t>
            </a:r>
            <a:r>
              <a:rPr lang="en-US" dirty="0"/>
              <a:t> </a:t>
            </a:r>
            <a:r>
              <a:rPr lang="en-US" sz="1200" dirty="0"/>
              <a:t>to plot only selectivity data for 1 electrode, and to build global variables that contain the selectivity data for all the electrodes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7951" y="5299393"/>
            <a:ext cx="930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 </a:t>
            </a:r>
            <a:r>
              <a:rPr lang="en-US" dirty="0" err="1">
                <a:solidFill>
                  <a:schemeClr val="accent1"/>
                </a:solidFill>
              </a:rPr>
              <a:t>StabPlotting</a:t>
            </a:r>
            <a:r>
              <a:rPr lang="en-US" dirty="0"/>
              <a:t> </a:t>
            </a:r>
            <a:r>
              <a:rPr lang="en-US" sz="1200" dirty="0"/>
              <a:t>to plot only stability data for 1 electrode, and to build global variables that contain the stability data for all the electrodes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270" y="481808"/>
            <a:ext cx="44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for the number of electrodes used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242624" y="824239"/>
            <a:ext cx="14919" cy="473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3977" y="1565396"/>
            <a:ext cx="4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for the number of calibrations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166070" y="1891956"/>
            <a:ext cx="0" cy="39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0407" y="5962427"/>
            <a:ext cx="79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-Using global sensitivity, selectivity, and stability variables plot </a:t>
            </a:r>
            <a:r>
              <a:rPr lang="en-US" sz="1200" dirty="0" err="1"/>
              <a:t>LoD</a:t>
            </a:r>
            <a:r>
              <a:rPr lang="en-US" sz="1200" dirty="0"/>
              <a:t>, interference data, MARD, and RSD for all electrodes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407" y="5611807"/>
            <a:ext cx="73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>
                <a:solidFill>
                  <a:schemeClr val="accent1"/>
                </a:solidFill>
              </a:rPr>
              <a:t>SummaryGraph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1200" dirty="0"/>
              <a:t>to plot a graph containing a summary of sensitivity data from all electrodes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3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15447"/>
              </p:ext>
            </p:extLst>
          </p:nvPr>
        </p:nvGraphicFramePr>
        <p:xfrm>
          <a:off x="1226656" y="1038448"/>
          <a:ext cx="3286621" cy="1160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621">
                  <a:extLst>
                    <a:ext uri="{9D8B030D-6E8A-4147-A177-3AD203B41FA5}">
                      <a16:colId xmlns:a16="http://schemas.microsoft.com/office/drawing/2014/main" val="1364091024"/>
                    </a:ext>
                  </a:extLst>
                </a:gridCol>
              </a:tblGrid>
              <a:tr h="386787">
                <a:tc>
                  <a:txBody>
                    <a:bodyPr/>
                    <a:lstStyle/>
                    <a:p>
                      <a:r>
                        <a:rPr lang="en-US" dirty="0"/>
                        <a:t>Current data vector of length(x)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9116"/>
                  </a:ext>
                </a:extLst>
              </a:tr>
              <a:tr h="38678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7468"/>
                  </a:ext>
                </a:extLst>
              </a:tr>
              <a:tr h="38678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366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281" y="1082180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80" y="1425235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80" y="3872702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291" y="587229"/>
            <a:ext cx="236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MeasurementC</a:t>
            </a:r>
            <a:r>
              <a:rPr lang="en-US" dirty="0"/>
              <a:t> (n by x)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54406"/>
              </p:ext>
            </p:extLst>
          </p:nvPr>
        </p:nvGraphicFramePr>
        <p:xfrm>
          <a:off x="5402507" y="1038448"/>
          <a:ext cx="4723003" cy="1170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003">
                  <a:extLst>
                    <a:ext uri="{9D8B030D-6E8A-4147-A177-3AD203B41FA5}">
                      <a16:colId xmlns:a16="http://schemas.microsoft.com/office/drawing/2014/main" val="1193221781"/>
                    </a:ext>
                  </a:extLst>
                </a:gridCol>
              </a:tblGrid>
              <a:tr h="421236">
                <a:tc>
                  <a:txBody>
                    <a:bodyPr/>
                    <a:lstStyle/>
                    <a:p>
                      <a:r>
                        <a:rPr lang="en-US" dirty="0"/>
                        <a:t>Time data vector of length x starting at t=0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44294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79800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529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44747" y="587229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TimePointC</a:t>
            </a:r>
            <a:r>
              <a:rPr lang="en-US" dirty="0"/>
              <a:t> (n by x)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00334"/>
              </p:ext>
            </p:extLst>
          </p:nvPr>
        </p:nvGraphicFramePr>
        <p:xfrm>
          <a:off x="1226657" y="2852258"/>
          <a:ext cx="1516544" cy="1389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544">
                  <a:extLst>
                    <a:ext uri="{9D8B030D-6E8A-4147-A177-3AD203B41FA5}">
                      <a16:colId xmlns:a16="http://schemas.microsoft.com/office/drawing/2014/main" val="3688045753"/>
                    </a:ext>
                  </a:extLst>
                </a:gridCol>
              </a:tblGrid>
              <a:tr h="451616">
                <a:tc>
                  <a:txBody>
                    <a:bodyPr/>
                    <a:lstStyle/>
                    <a:p>
                      <a:r>
                        <a:rPr lang="en-US" dirty="0"/>
                        <a:t>Concentration (</a:t>
                      </a:r>
                      <a:r>
                        <a:rPr lang="en-US" dirty="0" err="1"/>
                        <a:t>mM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5654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5980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964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1785" y="2474767"/>
            <a:ext cx="289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TestConcentrationC</a:t>
            </a:r>
            <a:r>
              <a:rPr lang="en-US" dirty="0"/>
              <a:t> (n by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75417" y="136010"/>
            <a:ext cx="737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Required General Format for Raw Data Variables (For a Single Electrode)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780" y="298787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780" y="3481936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280" y="1821427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59048"/>
              </p:ext>
            </p:extLst>
          </p:nvPr>
        </p:nvGraphicFramePr>
        <p:xfrm>
          <a:off x="4191229" y="2844099"/>
          <a:ext cx="1516544" cy="1389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544">
                  <a:extLst>
                    <a:ext uri="{9D8B030D-6E8A-4147-A177-3AD203B41FA5}">
                      <a16:colId xmlns:a16="http://schemas.microsoft.com/office/drawing/2014/main" val="3688045753"/>
                    </a:ext>
                  </a:extLst>
                </a:gridCol>
              </a:tblGrid>
              <a:tr h="451616">
                <a:tc>
                  <a:txBody>
                    <a:bodyPr/>
                    <a:lstStyle/>
                    <a:p>
                      <a:r>
                        <a:rPr lang="en-US" dirty="0"/>
                        <a:t>Iteration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5654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5980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9648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6338" y="2464196"/>
            <a:ext cx="289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TestIterationC</a:t>
            </a:r>
            <a:r>
              <a:rPr lang="en-US" dirty="0"/>
              <a:t> (n by 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8474" y="2482941"/>
            <a:ext cx="289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TestIntervalC</a:t>
            </a:r>
            <a:r>
              <a:rPr lang="en-US" dirty="0"/>
              <a:t> (n by 1)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68851"/>
              </p:ext>
            </p:extLst>
          </p:nvPr>
        </p:nvGraphicFramePr>
        <p:xfrm>
          <a:off x="6848676" y="2844099"/>
          <a:ext cx="1934596" cy="1481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4596">
                  <a:extLst>
                    <a:ext uri="{9D8B030D-6E8A-4147-A177-3AD203B41FA5}">
                      <a16:colId xmlns:a16="http://schemas.microsoft.com/office/drawing/2014/main" val="3688045753"/>
                    </a:ext>
                  </a:extLst>
                </a:gridCol>
              </a:tblGrid>
              <a:tr h="451616">
                <a:tc>
                  <a:txBody>
                    <a:bodyPr/>
                    <a:lstStyle/>
                    <a:p>
                      <a:r>
                        <a:rPr lang="en-US" dirty="0"/>
                        <a:t>Sample Interval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(s) </a:t>
                      </a:r>
                      <a:r>
                        <a:rPr lang="en-US" sz="1000" dirty="0"/>
                        <a:t>(</a:t>
                      </a:r>
                      <a:r>
                        <a:rPr lang="en-US" sz="1200" dirty="0"/>
                        <a:t>i.e.</a:t>
                      </a:r>
                      <a:r>
                        <a:rPr lang="en-US" sz="1200" baseline="0" dirty="0"/>
                        <a:t> time between individual samples)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5654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5980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9648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21275"/>
              </p:ext>
            </p:extLst>
          </p:nvPr>
        </p:nvGraphicFramePr>
        <p:xfrm>
          <a:off x="9682755" y="2901946"/>
          <a:ext cx="1627471" cy="1389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471">
                  <a:extLst>
                    <a:ext uri="{9D8B030D-6E8A-4147-A177-3AD203B41FA5}">
                      <a16:colId xmlns:a16="http://schemas.microsoft.com/office/drawing/2014/main" val="3688045753"/>
                    </a:ext>
                  </a:extLst>
                </a:gridCol>
              </a:tblGrid>
              <a:tr h="451616">
                <a:tc>
                  <a:txBody>
                    <a:bodyPr/>
                    <a:lstStyle/>
                    <a:p>
                      <a:r>
                        <a:rPr lang="en-US" dirty="0"/>
                        <a:t>Measurement Length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5654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5980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9648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540610" y="2506049"/>
            <a:ext cx="289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TestLengthC</a:t>
            </a:r>
            <a:r>
              <a:rPr lang="en-US" dirty="0"/>
              <a:t> (n by 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5970" y="4427166"/>
            <a:ext cx="289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TestHourC</a:t>
            </a:r>
            <a:r>
              <a:rPr lang="en-US" dirty="0"/>
              <a:t> (n by 1)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24661"/>
              </p:ext>
            </p:extLst>
          </p:nvPr>
        </p:nvGraphicFramePr>
        <p:xfrm>
          <a:off x="1171193" y="4975462"/>
          <a:ext cx="1627471" cy="1193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471">
                  <a:extLst>
                    <a:ext uri="{9D8B030D-6E8A-4147-A177-3AD203B41FA5}">
                      <a16:colId xmlns:a16="http://schemas.microsoft.com/office/drawing/2014/main" val="3688045753"/>
                    </a:ext>
                  </a:extLst>
                </a:gridCol>
              </a:tblGrid>
              <a:tr h="443622">
                <a:tc>
                  <a:txBody>
                    <a:bodyPr/>
                    <a:lstStyle/>
                    <a:p>
                      <a:r>
                        <a:rPr lang="en-US" dirty="0"/>
                        <a:t>Calibration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5654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5980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9648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60725" y="4975462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114" y="5387455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335" y="5804045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9956"/>
              </p:ext>
            </p:extLst>
          </p:nvPr>
        </p:nvGraphicFramePr>
        <p:xfrm>
          <a:off x="3691141" y="4961051"/>
          <a:ext cx="2145030" cy="125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030">
                  <a:extLst>
                    <a:ext uri="{9D8B030D-6E8A-4147-A177-3AD203B41FA5}">
                      <a16:colId xmlns:a16="http://schemas.microsoft.com/office/drawing/2014/main" val="3688045753"/>
                    </a:ext>
                  </a:extLst>
                </a:gridCol>
              </a:tblGrid>
              <a:tr h="4053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of Test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5654"/>
                  </a:ext>
                </a:extLst>
              </a:tr>
              <a:tr h="393975">
                <a:tc>
                  <a:txBody>
                    <a:bodyPr/>
                    <a:lstStyle/>
                    <a:p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Selectivity’,’Sensitivity’,or</a:t>
                      </a:r>
                      <a:r>
                        <a:rPr lang="en-US" sz="1200" dirty="0"/>
                        <a:t> ‘Stability’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5980"/>
                  </a:ext>
                </a:extLst>
              </a:tr>
              <a:tr h="39397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9648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707919" y="4504266"/>
            <a:ext cx="289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TestTypeC</a:t>
            </a:r>
            <a:r>
              <a:rPr lang="en-US" dirty="0"/>
              <a:t> (n by 1)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01173"/>
              </p:ext>
            </p:extLst>
          </p:nvPr>
        </p:nvGraphicFramePr>
        <p:xfrm>
          <a:off x="9457636" y="4961052"/>
          <a:ext cx="2094004" cy="147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4004">
                  <a:extLst>
                    <a:ext uri="{9D8B030D-6E8A-4147-A177-3AD203B41FA5}">
                      <a16:colId xmlns:a16="http://schemas.microsoft.com/office/drawing/2014/main" val="3688045753"/>
                    </a:ext>
                  </a:extLst>
                </a:gridCol>
              </a:tblGrid>
              <a:tr h="514319">
                <a:tc>
                  <a:txBody>
                    <a:bodyPr/>
                    <a:lstStyle/>
                    <a:p>
                      <a:r>
                        <a:rPr lang="en-US" dirty="0" err="1"/>
                        <a:t>Interferents</a:t>
                      </a:r>
                      <a:r>
                        <a:rPr lang="en-US" baseline="0" dirty="0"/>
                        <a:t> added to 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5654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sz="1200" dirty="0"/>
                        <a:t>‘AA+UA+ACT’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5980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r>
                        <a:rPr lang="en-US" sz="1200" dirty="0"/>
                        <a:t>‘[</a:t>
                      </a:r>
                      <a:r>
                        <a:rPr lang="en-US" sz="1200" dirty="0" err="1"/>
                        <a:t>NaN</a:t>
                      </a:r>
                      <a:r>
                        <a:rPr lang="en-US" sz="1200" dirty="0"/>
                        <a:t>]’ for non- selectivity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9648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81577"/>
              </p:ext>
            </p:extLst>
          </p:nvPr>
        </p:nvGraphicFramePr>
        <p:xfrm>
          <a:off x="6534100" y="4982335"/>
          <a:ext cx="2140117" cy="1169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0117">
                  <a:extLst>
                    <a:ext uri="{9D8B030D-6E8A-4147-A177-3AD203B41FA5}">
                      <a16:colId xmlns:a16="http://schemas.microsoft.com/office/drawing/2014/main" val="3688045753"/>
                    </a:ext>
                  </a:extLst>
                </a:gridCol>
              </a:tblGrid>
              <a:tr h="454925">
                <a:tc>
                  <a:txBody>
                    <a:bodyPr/>
                    <a:lstStyle/>
                    <a:p>
                      <a:r>
                        <a:rPr lang="en-US" dirty="0"/>
                        <a:t>Analyte</a:t>
                      </a:r>
                      <a:r>
                        <a:rPr lang="en-US" baseline="0" dirty="0"/>
                        <a:t> being Tested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5654"/>
                  </a:ext>
                </a:extLst>
              </a:tr>
              <a:tr h="348619">
                <a:tc>
                  <a:txBody>
                    <a:bodyPr/>
                    <a:lstStyle/>
                    <a:p>
                      <a:r>
                        <a:rPr lang="en-US" sz="1200" dirty="0"/>
                        <a:t>‘Glucose’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45980"/>
                  </a:ext>
                </a:extLst>
              </a:tr>
              <a:tr h="34861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9648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56484" y="4523011"/>
            <a:ext cx="289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TestAnalyteC</a:t>
            </a:r>
            <a:r>
              <a:rPr lang="en-US" dirty="0"/>
              <a:t> (n by 1)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0840" y="4488833"/>
            <a:ext cx="266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TestInterferentC</a:t>
            </a:r>
            <a:r>
              <a:rPr lang="en-US" dirty="0"/>
              <a:t> (n by 1)</a:t>
            </a:r>
          </a:p>
        </p:txBody>
      </p:sp>
    </p:spTree>
    <p:extLst>
      <p:ext uri="{BB962C8B-B14F-4D97-AF65-F5344CB8AC3E}">
        <p14:creationId xmlns:p14="http://schemas.microsoft.com/office/powerpoint/2010/main" val="177366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4161" y="94480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Sensitivity Global Variables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4418" y="1025875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SummedSensitivity</a:t>
            </a:r>
            <a:r>
              <a:rPr lang="en-US" dirty="0"/>
              <a:t> (n by 1)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96366"/>
              </p:ext>
            </p:extLst>
          </p:nvPr>
        </p:nvGraphicFramePr>
        <p:xfrm>
          <a:off x="2669096" y="1444197"/>
          <a:ext cx="2523689" cy="3678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3689">
                  <a:extLst>
                    <a:ext uri="{9D8B030D-6E8A-4147-A177-3AD203B41FA5}">
                      <a16:colId xmlns:a16="http://schemas.microsoft.com/office/drawing/2014/main" val="66118960"/>
                    </a:ext>
                  </a:extLst>
                </a:gridCol>
              </a:tblGrid>
              <a:tr h="377442">
                <a:tc>
                  <a:txBody>
                    <a:bodyPr/>
                    <a:lstStyle/>
                    <a:p>
                      <a:r>
                        <a:rPr lang="en-US" dirty="0"/>
                        <a:t>Calibration Current (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)</a:t>
                      </a:r>
                      <a:r>
                        <a:rPr lang="en-US" baseline="0" dirty="0"/>
                        <a:t> (average of sampled)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31002"/>
                  </a:ext>
                </a:extLst>
              </a:tr>
              <a:tr h="453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1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7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272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62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4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020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03178" y="1025875"/>
            <a:ext cx="331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SummedConcentration</a:t>
            </a:r>
            <a:r>
              <a:rPr lang="en-US" dirty="0"/>
              <a:t> (n by 1)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52520"/>
              </p:ext>
            </p:extLst>
          </p:nvPr>
        </p:nvGraphicFramePr>
        <p:xfrm>
          <a:off x="5721292" y="1469580"/>
          <a:ext cx="2130804" cy="367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804">
                  <a:extLst>
                    <a:ext uri="{9D8B030D-6E8A-4147-A177-3AD203B41FA5}">
                      <a16:colId xmlns:a16="http://schemas.microsoft.com/office/drawing/2014/main" val="66118960"/>
                    </a:ext>
                  </a:extLst>
                </a:gridCol>
              </a:tblGrid>
              <a:tr h="637347">
                <a:tc>
                  <a:txBody>
                    <a:bodyPr/>
                    <a:lstStyle/>
                    <a:p>
                      <a:r>
                        <a:rPr lang="en-US" dirty="0"/>
                        <a:t>Concentration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mM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31002"/>
                  </a:ext>
                </a:extLst>
              </a:tr>
              <a:tr h="45306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1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7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272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62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4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020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334" y="3347565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point 2,</a:t>
            </a:r>
            <a:r>
              <a:rPr lang="en-US" sz="1200" dirty="0"/>
              <a:t> </a:t>
            </a:r>
            <a:r>
              <a:rPr lang="en-US" sz="1200" baseline="0" dirty="0"/>
              <a:t>electrode 1,</a:t>
            </a:r>
            <a:r>
              <a:rPr lang="en-US" sz="1200" dirty="0"/>
              <a:t> </a:t>
            </a:r>
            <a:r>
              <a:rPr lang="en-US" sz="1200" baseline="0" dirty="0"/>
              <a:t> calibration 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1334" y="4031202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point 1,</a:t>
            </a:r>
            <a:r>
              <a:rPr lang="en-US" sz="1200" dirty="0"/>
              <a:t> </a:t>
            </a:r>
            <a:r>
              <a:rPr lang="en-US" sz="1200" baseline="0" dirty="0"/>
              <a:t>electrode 2,</a:t>
            </a:r>
            <a:r>
              <a:rPr lang="en-US" sz="1200" dirty="0"/>
              <a:t> </a:t>
            </a:r>
            <a:r>
              <a:rPr lang="en-US" sz="1200" baseline="0" dirty="0"/>
              <a:t> calibration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1334" y="4353777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point 2,</a:t>
            </a:r>
            <a:r>
              <a:rPr lang="en-US" sz="1200" dirty="0"/>
              <a:t> </a:t>
            </a:r>
            <a:r>
              <a:rPr lang="en-US" sz="1200" baseline="0" dirty="0"/>
              <a:t>electrode 2,</a:t>
            </a:r>
            <a:r>
              <a:rPr lang="en-US" sz="1200" dirty="0"/>
              <a:t> </a:t>
            </a:r>
            <a:r>
              <a:rPr lang="en-US" sz="1200" baseline="0" dirty="0"/>
              <a:t> calibration 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334" y="4721927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point 3,</a:t>
            </a:r>
            <a:r>
              <a:rPr lang="en-US" sz="1200" dirty="0"/>
              <a:t> </a:t>
            </a:r>
            <a:r>
              <a:rPr lang="en-US" sz="1200" baseline="0" dirty="0"/>
              <a:t>electrode 2,</a:t>
            </a:r>
            <a:r>
              <a:rPr lang="en-US" sz="1200" dirty="0"/>
              <a:t> </a:t>
            </a:r>
            <a:r>
              <a:rPr lang="en-US" sz="1200" baseline="0" dirty="0"/>
              <a:t> calibration 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334" y="3673554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point 3,</a:t>
            </a:r>
            <a:r>
              <a:rPr lang="en-US" sz="1200" dirty="0"/>
              <a:t> </a:t>
            </a:r>
            <a:r>
              <a:rPr lang="en-US" sz="1200" baseline="0" dirty="0"/>
              <a:t>electrode 1,</a:t>
            </a:r>
            <a:r>
              <a:rPr lang="en-US" sz="1200" dirty="0"/>
              <a:t> </a:t>
            </a:r>
            <a:r>
              <a:rPr lang="en-US" sz="1200" baseline="0" dirty="0"/>
              <a:t> calibration 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634" y="2189543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point 2,</a:t>
            </a:r>
            <a:r>
              <a:rPr lang="en-US" sz="1200" dirty="0"/>
              <a:t> </a:t>
            </a:r>
            <a:r>
              <a:rPr lang="en-US" sz="1200" baseline="0" dirty="0"/>
              <a:t>electrode 1,</a:t>
            </a:r>
            <a:r>
              <a:rPr lang="en-US" sz="1200" dirty="0"/>
              <a:t> </a:t>
            </a:r>
            <a:r>
              <a:rPr lang="en-US" sz="1200" baseline="0" dirty="0"/>
              <a:t> calibration 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0634" y="2629536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point 3,</a:t>
            </a:r>
            <a:r>
              <a:rPr lang="en-US" sz="1200" dirty="0"/>
              <a:t> </a:t>
            </a:r>
            <a:r>
              <a:rPr lang="en-US" sz="1200" baseline="0" dirty="0"/>
              <a:t>electrode 1,</a:t>
            </a:r>
            <a:r>
              <a:rPr lang="en-US" sz="1200" dirty="0"/>
              <a:t> </a:t>
            </a:r>
            <a:r>
              <a:rPr lang="en-US" sz="1200" baseline="0" dirty="0"/>
              <a:t> calibration 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634" y="2983890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point 1,</a:t>
            </a:r>
            <a:r>
              <a:rPr lang="en-US" sz="1200" dirty="0"/>
              <a:t> </a:t>
            </a:r>
            <a:r>
              <a:rPr lang="en-US" sz="1200" baseline="0" dirty="0"/>
              <a:t>electrode 1,</a:t>
            </a:r>
            <a:r>
              <a:rPr lang="en-US" sz="1200" dirty="0"/>
              <a:t> </a:t>
            </a:r>
            <a:r>
              <a:rPr lang="en-US" sz="1200" baseline="0" dirty="0"/>
              <a:t> calibration 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00634" y="1662412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point 1,</a:t>
            </a:r>
            <a:r>
              <a:rPr lang="en-US" sz="1200" dirty="0"/>
              <a:t> </a:t>
            </a:r>
            <a:r>
              <a:rPr lang="en-US" sz="1200" baseline="0" dirty="0"/>
              <a:t>electrode 1,</a:t>
            </a:r>
            <a:r>
              <a:rPr lang="en-US" sz="1200" dirty="0"/>
              <a:t> </a:t>
            </a:r>
            <a:r>
              <a:rPr lang="en-US" sz="1200" baseline="0" dirty="0"/>
              <a:t> calibration 0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96719"/>
              </p:ext>
            </p:extLst>
          </p:nvPr>
        </p:nvGraphicFramePr>
        <p:xfrm>
          <a:off x="9109745" y="1509497"/>
          <a:ext cx="2130804" cy="3678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804">
                  <a:extLst>
                    <a:ext uri="{9D8B030D-6E8A-4147-A177-3AD203B41FA5}">
                      <a16:colId xmlns:a16="http://schemas.microsoft.com/office/drawing/2014/main" val="4135514769"/>
                    </a:ext>
                  </a:extLst>
                </a:gridCol>
              </a:tblGrid>
              <a:tr h="637347">
                <a:tc>
                  <a:txBody>
                    <a:bodyPr/>
                    <a:lstStyle/>
                    <a:p>
                      <a:r>
                        <a:rPr lang="en-US" dirty="0"/>
                        <a:t>Calibration</a:t>
                      </a:r>
                      <a:r>
                        <a:rPr lang="en-US" baseline="0" dirty="0"/>
                        <a:t> Number</a:t>
                      </a:r>
                    </a:p>
                    <a:p>
                      <a:r>
                        <a:rPr lang="en-US" baseline="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74598"/>
                  </a:ext>
                </a:extLst>
              </a:tr>
              <a:tr h="45306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3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9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919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642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1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2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5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8786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043333" y="1074865"/>
            <a:ext cx="260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SummedHour</a:t>
            </a:r>
            <a:r>
              <a:rPr lang="en-US" dirty="0"/>
              <a:t>(n by 1)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7324" y="5855516"/>
            <a:ext cx="54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# calibration points * # electrodes * # calibrations</a:t>
            </a:r>
          </a:p>
        </p:txBody>
      </p:sp>
    </p:spTree>
    <p:extLst>
      <p:ext uri="{BB962C8B-B14F-4D97-AF65-F5344CB8AC3E}">
        <p14:creationId xmlns:p14="http://schemas.microsoft.com/office/powerpoint/2010/main" val="38479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0212" y="151002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Sensitivity Global Variables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88390"/>
              </p:ext>
            </p:extLst>
          </p:nvPr>
        </p:nvGraphicFramePr>
        <p:xfrm>
          <a:off x="1963024" y="1954636"/>
          <a:ext cx="8128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21956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3307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7568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2397908"/>
                    </a:ext>
                  </a:extLst>
                </a:gridCol>
              </a:tblGrid>
              <a:tr h="377442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r>
                        <a:rPr lang="en-US" baseline="0" dirty="0"/>
                        <a:t> on calibration point (0 if there is only 1 iteration per calibration point)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8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49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738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659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3298" y="988150"/>
            <a:ext cx="73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SummedDeviation</a:t>
            </a:r>
            <a:r>
              <a:rPr lang="en-US" dirty="0"/>
              <a:t> ((# calibrations * # electrodes) by # calibrations)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446" y="2239861"/>
            <a:ext cx="172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224" y="3169342"/>
            <a:ext cx="172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1 electrode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224" y="3560641"/>
            <a:ext cx="172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224" y="3951940"/>
            <a:ext cx="172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1 electrode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2080" y="1564465"/>
            <a:ext cx="172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point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3614" y="1564464"/>
            <a:ext cx="172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point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3870" y="1547684"/>
            <a:ext cx="172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point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62892" y="1547683"/>
            <a:ext cx="172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point 4</a:t>
            </a:r>
          </a:p>
        </p:txBody>
      </p:sp>
    </p:spTree>
    <p:extLst>
      <p:ext uri="{BB962C8B-B14F-4D97-AF65-F5344CB8AC3E}">
        <p14:creationId xmlns:p14="http://schemas.microsoft.com/office/powerpoint/2010/main" val="19594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544" y="134224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Selectivity Global Variables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0" y="706905"/>
            <a:ext cx="29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summedInterferenceAverage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2145" y="711125"/>
            <a:ext cx="29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SummedInterferenceLabel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8047" y="706905"/>
            <a:ext cx="28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summedInterferenceHour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25014"/>
              </p:ext>
            </p:extLst>
          </p:nvPr>
        </p:nvGraphicFramePr>
        <p:xfrm>
          <a:off x="1862355" y="1148346"/>
          <a:ext cx="2558643" cy="4704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643">
                  <a:extLst>
                    <a:ext uri="{9D8B030D-6E8A-4147-A177-3AD203B41FA5}">
                      <a16:colId xmlns:a16="http://schemas.microsoft.com/office/drawing/2014/main" val="1591183603"/>
                    </a:ext>
                  </a:extLst>
                </a:gridCol>
              </a:tblGrid>
              <a:tr h="665776">
                <a:tc>
                  <a:txBody>
                    <a:bodyPr/>
                    <a:lstStyle/>
                    <a:p>
                      <a:r>
                        <a:rPr lang="en-US" dirty="0"/>
                        <a:t>Selectivity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Current (A)  (Average</a:t>
                      </a:r>
                      <a:r>
                        <a:rPr lang="en-US" baseline="0" dirty="0"/>
                        <a:t> of sampled)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73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7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727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8439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77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91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03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67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913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418" y="1518487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168" y="1896505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418" y="2225336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418" y="2601673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1 Electrode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418" y="2978010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1 Electrode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418" y="3362035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1 Electrode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418" y="3738965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418" y="4094363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667" y="4446845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667" y="4823182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667" y="5207800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667" y="5563198"/>
            <a:ext cx="176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0 Electrode 2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65957"/>
              </p:ext>
            </p:extLst>
          </p:nvPr>
        </p:nvGraphicFramePr>
        <p:xfrm>
          <a:off x="5222143" y="1148349"/>
          <a:ext cx="2558643" cy="4691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643">
                  <a:extLst>
                    <a:ext uri="{9D8B030D-6E8A-4147-A177-3AD203B41FA5}">
                      <a16:colId xmlns:a16="http://schemas.microsoft.com/office/drawing/2014/main" val="1591183603"/>
                    </a:ext>
                  </a:extLst>
                </a:gridCol>
              </a:tblGrid>
              <a:tr h="656949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Interference Type</a:t>
                      </a:r>
                    </a:p>
                    <a:p>
                      <a:r>
                        <a:rPr lang="en-US" sz="1200" baseline="0" dirty="0"/>
                        <a:t>‘Baseline’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40978"/>
                  </a:ext>
                </a:extLst>
              </a:tr>
              <a:tr h="362202">
                <a:tc>
                  <a:txBody>
                    <a:bodyPr/>
                    <a:lstStyle/>
                    <a:p>
                      <a:r>
                        <a:rPr lang="en-US" sz="1200" dirty="0"/>
                        <a:t>‘Control’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1599"/>
                  </a:ext>
                </a:extLst>
              </a:tr>
              <a:tr h="362202">
                <a:tc>
                  <a:txBody>
                    <a:bodyPr/>
                    <a:lstStyle/>
                    <a:p>
                      <a:r>
                        <a:rPr lang="en-US" sz="1200" dirty="0"/>
                        <a:t>‘AA+UA+ACT’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81750"/>
                  </a:ext>
                </a:extLst>
              </a:tr>
              <a:tr h="446549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‘Baseline’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73665"/>
                  </a:ext>
                </a:extLst>
              </a:tr>
              <a:tr h="328475">
                <a:tc>
                  <a:txBody>
                    <a:bodyPr/>
                    <a:lstStyle/>
                    <a:p>
                      <a:r>
                        <a:rPr lang="en-US" sz="1200" dirty="0"/>
                        <a:t>‘Control’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73368"/>
                  </a:ext>
                </a:extLst>
              </a:tr>
              <a:tr h="328475">
                <a:tc>
                  <a:txBody>
                    <a:bodyPr/>
                    <a:lstStyle/>
                    <a:p>
                      <a:r>
                        <a:rPr lang="en-US" sz="1200" dirty="0"/>
                        <a:t>‘AA+UA+ACT’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72714"/>
                  </a:ext>
                </a:extLst>
              </a:tr>
              <a:tr h="446549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‘Baseline’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84391"/>
                  </a:ext>
                </a:extLst>
              </a:tr>
              <a:tr h="328475">
                <a:tc>
                  <a:txBody>
                    <a:bodyPr/>
                    <a:lstStyle/>
                    <a:p>
                      <a:r>
                        <a:rPr lang="en-US" sz="1200" dirty="0"/>
                        <a:t>‘Control’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77487"/>
                  </a:ext>
                </a:extLst>
              </a:tr>
              <a:tr h="328475">
                <a:tc>
                  <a:txBody>
                    <a:bodyPr/>
                    <a:lstStyle/>
                    <a:p>
                      <a:r>
                        <a:rPr lang="en-US" sz="1200" dirty="0"/>
                        <a:t>‘AA+UA+ACT’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9192"/>
                  </a:ext>
                </a:extLst>
              </a:tr>
              <a:tr h="446549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‘Baseline’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03057"/>
                  </a:ext>
                </a:extLst>
              </a:tr>
              <a:tr h="328475">
                <a:tc>
                  <a:txBody>
                    <a:bodyPr/>
                    <a:lstStyle/>
                    <a:p>
                      <a:r>
                        <a:rPr lang="en-US" sz="1200" dirty="0"/>
                        <a:t>‘Control’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67880"/>
                  </a:ext>
                </a:extLst>
              </a:tr>
              <a:tr h="328475">
                <a:tc>
                  <a:txBody>
                    <a:bodyPr/>
                    <a:lstStyle/>
                    <a:p>
                      <a:r>
                        <a:rPr lang="en-US" sz="1200" dirty="0"/>
                        <a:t>‘AA+UA+ACT’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913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15905"/>
              </p:ext>
            </p:extLst>
          </p:nvPr>
        </p:nvGraphicFramePr>
        <p:xfrm>
          <a:off x="8498047" y="1155789"/>
          <a:ext cx="2558643" cy="4747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643">
                  <a:extLst>
                    <a:ext uri="{9D8B030D-6E8A-4147-A177-3AD203B41FA5}">
                      <a16:colId xmlns:a16="http://schemas.microsoft.com/office/drawing/2014/main" val="1591183603"/>
                    </a:ext>
                  </a:extLst>
                </a:gridCol>
              </a:tblGrid>
              <a:tr h="708464">
                <a:tc>
                  <a:txBody>
                    <a:bodyPr/>
                    <a:lstStyle/>
                    <a:p>
                      <a:r>
                        <a:rPr lang="en-US" dirty="0"/>
                        <a:t>Calibration</a:t>
                      </a:r>
                      <a:r>
                        <a:rPr lang="en-US" baseline="0" dirty="0"/>
                        <a:t> #</a:t>
                      </a:r>
                    </a:p>
                    <a:p>
                      <a:r>
                        <a:rPr lang="en-US" baseline="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73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7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727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8439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77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91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03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67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9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2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544" y="134224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Stability Global Variables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2751" y="689295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SensitivtySlope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0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753</Words>
  <Application>Microsoft Office PowerPoint</Application>
  <PresentationFormat>Widescreen</PresentationFormat>
  <Paragraphs>181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Buchanan</dc:creator>
  <cp:lastModifiedBy>Jared Buchanan</cp:lastModifiedBy>
  <cp:revision>20</cp:revision>
  <dcterms:created xsi:type="dcterms:W3CDTF">2016-09-13T17:32:13Z</dcterms:created>
  <dcterms:modified xsi:type="dcterms:W3CDTF">2016-09-14T20:34:22Z</dcterms:modified>
</cp:coreProperties>
</file>