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lexandre Cabell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1D7ABF-C112-4120-90A0-798F23F86048}">
  <a:tblStyle styleId="{E81D7ABF-C112-4120-90A0-798F23F860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09T20:53:21.460">
    <p:pos x="817" y="987"/>
    <p:text>In usable, important to mention the use of Dojo for congruency reasons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Flairdocs Workflow Designer Project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By the Null 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Live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Project Mission and Objectives</a:t>
            </a:r>
            <a:r>
              <a:rPr lang="en" sz="3000"/>
              <a:t>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Create a design tool help speed up creating customizable, automated workflows.  By creating this product, system administrators will be able to make configurable workflows without the need of a software developer.</a:t>
            </a:r>
            <a:r>
              <a:rPr lang="en" sz="1800"/>
              <a:t>	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Usable	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Configurable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Functional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Accessible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Capstone model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625" y="403737"/>
            <a:ext cx="5296749" cy="43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475" y="425100"/>
            <a:ext cx="5463050" cy="42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Demo 1 Requirement Traceability Matrix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612650"/>
            <a:ext cx="73533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Release Burndown Chart</a:t>
            </a:r>
          </a:p>
        </p:txBody>
      </p:sp>
      <p:pic>
        <p:nvPicPr>
          <p:cNvPr id="164" name="Shape 16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75" y="1401800"/>
            <a:ext cx="5143500" cy="317896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8112875" y="1754150"/>
            <a:ext cx="11271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Planned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Actual</a:t>
            </a:r>
          </a:p>
        </p:txBody>
      </p:sp>
      <p:graphicFrame>
        <p:nvGraphicFramePr>
          <p:cNvPr id="166" name="Shape 166"/>
          <p:cNvGraphicFramePr/>
          <p:nvPr/>
        </p:nvGraphicFramePr>
        <p:xfrm>
          <a:off x="621050" y="167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{E81D7ABF-C112-4120-90A0-798F23F86048}</a:tableStyleId>
              </a:tblPr>
              <a:tblGrid>
                <a:gridCol w="605425"/>
                <a:gridCol w="799850"/>
                <a:gridCol w="658150"/>
                <a:gridCol w="5000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Planned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Actual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9/22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9/29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10/27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11/3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11/10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11/17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11/24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Iteration </a:t>
            </a:r>
            <a:r>
              <a:rPr lang="en" sz="3000"/>
              <a:t>Burnup Chart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4572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{E81D7ABF-C112-4120-90A0-798F23F86048}</a:tableStyleId>
              </a:tblPr>
              <a:tblGrid>
                <a:gridCol w="473775"/>
                <a:gridCol w="690250"/>
                <a:gridCol w="535325"/>
                <a:gridCol w="602800"/>
                <a:gridCol w="5073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Date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Planned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Actual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Added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Done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Prior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9/29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9/30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10/1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10/2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10/3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10/4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10/5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10/6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73" name="Shape 17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300" y="1307850"/>
            <a:ext cx="5143500" cy="317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Defect Trend Chart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398750" y="168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{E81D7ABF-C112-4120-90A0-798F23F86048}</a:tableStyleId>
              </a:tblPr>
              <a:tblGrid>
                <a:gridCol w="478425"/>
                <a:gridCol w="709775"/>
                <a:gridCol w="793200"/>
                <a:gridCol w="7971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Defects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Found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Closed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9/29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9/30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10/6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80" name="Shape 18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250" y="1460250"/>
            <a:ext cx="5143500" cy="317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Regression Test Suite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