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Montserrat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891DE07E-140D-4534-810C-EC431B47CE7D}">
  <a:tblStyle styleId="{891DE07E-140D-4534-810C-EC431B47CE7D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6.xml"/><Relationship Id="rId22" Type="http://schemas.openxmlformats.org/officeDocument/2006/relationships/font" Target="fonts/Lato-italic.fntdata"/><Relationship Id="rId10" Type="http://schemas.openxmlformats.org/officeDocument/2006/relationships/slide" Target="slides/slide5.xml"/><Relationship Id="rId21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Lato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Montserrat-bold.fntdata"/><Relationship Id="rId16" Type="http://schemas.openxmlformats.org/officeDocument/2006/relationships/font" Target="fonts/Montserrat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boldItalic.fntdata"/><Relationship Id="rId6" Type="http://schemas.openxmlformats.org/officeDocument/2006/relationships/slide" Target="slides/slide1.xml"/><Relationship Id="rId18" Type="http://schemas.openxmlformats.org/officeDocument/2006/relationships/font" Target="fonts/Montserra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Shape 1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4000"/>
              <a:buNone/>
              <a:defRPr sz="4000"/>
            </a:lvl1pPr>
            <a:lvl2pPr lvl="1">
              <a:spcBef>
                <a:spcPts val="0"/>
              </a:spcBef>
              <a:buSzPts val="4000"/>
              <a:buNone/>
              <a:defRPr sz="4000"/>
            </a:lvl2pPr>
            <a:lvl3pPr lvl="2">
              <a:spcBef>
                <a:spcPts val="0"/>
              </a:spcBef>
              <a:buSzPts val="4000"/>
              <a:buNone/>
              <a:defRPr sz="4000"/>
            </a:lvl3pPr>
            <a:lvl4pPr lvl="3">
              <a:spcBef>
                <a:spcPts val="0"/>
              </a:spcBef>
              <a:buSzPts val="4000"/>
              <a:buNone/>
              <a:defRPr sz="4000"/>
            </a:lvl4pPr>
            <a:lvl5pPr lvl="4">
              <a:spcBef>
                <a:spcPts val="0"/>
              </a:spcBef>
              <a:buSzPts val="4000"/>
              <a:buNone/>
              <a:defRPr sz="4000"/>
            </a:lvl5pPr>
            <a:lvl6pPr lvl="5">
              <a:spcBef>
                <a:spcPts val="0"/>
              </a:spcBef>
              <a:buSzPts val="4000"/>
              <a:buNone/>
              <a:defRPr sz="4000"/>
            </a:lvl6pPr>
            <a:lvl7pPr lvl="6">
              <a:spcBef>
                <a:spcPts val="0"/>
              </a:spcBef>
              <a:buSzPts val="4000"/>
              <a:buNone/>
              <a:defRPr sz="4000"/>
            </a:lvl7pPr>
            <a:lvl8pPr lvl="7">
              <a:spcBef>
                <a:spcPts val="0"/>
              </a:spcBef>
              <a:buSzPts val="4000"/>
              <a:buNone/>
              <a:defRPr sz="4000"/>
            </a:lvl8pPr>
            <a:lvl9pPr lvl="8">
              <a:spcBef>
                <a:spcPts val="0"/>
              </a:spcBef>
              <a:buSzPts val="4000"/>
              <a:buNone/>
              <a:defRPr sz="4000"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Shape 107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Shape 125"/>
          <p:cNvSpPr txBox="1"/>
          <p:nvPr>
            <p:ph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8000"/>
              <a:buNone/>
              <a:defRPr sz="8000"/>
            </a:lvl1pPr>
            <a:lvl2pPr lvl="1">
              <a:spcBef>
                <a:spcPts val="0"/>
              </a:spcBef>
              <a:buSzPts val="8000"/>
              <a:buNone/>
              <a:defRPr sz="8000"/>
            </a:lvl2pPr>
            <a:lvl3pPr lvl="2">
              <a:spcBef>
                <a:spcPts val="0"/>
              </a:spcBef>
              <a:buSzPts val="8000"/>
              <a:buNone/>
              <a:defRPr sz="8000"/>
            </a:lvl3pPr>
            <a:lvl4pPr lvl="3">
              <a:spcBef>
                <a:spcPts val="0"/>
              </a:spcBef>
              <a:buSzPts val="8000"/>
              <a:buNone/>
              <a:defRPr sz="8000"/>
            </a:lvl4pPr>
            <a:lvl5pPr lvl="4">
              <a:spcBef>
                <a:spcPts val="0"/>
              </a:spcBef>
              <a:buSzPts val="8000"/>
              <a:buNone/>
              <a:defRPr sz="8000"/>
            </a:lvl5pPr>
            <a:lvl6pPr lvl="5">
              <a:spcBef>
                <a:spcPts val="0"/>
              </a:spcBef>
              <a:buSzPts val="8000"/>
              <a:buNone/>
              <a:defRPr sz="8000"/>
            </a:lvl6pPr>
            <a:lvl7pPr lvl="6">
              <a:spcBef>
                <a:spcPts val="0"/>
              </a:spcBef>
              <a:buSzPts val="8000"/>
              <a:buNone/>
              <a:defRPr sz="8000"/>
            </a:lvl7pPr>
            <a:lvl8pPr lvl="7">
              <a:spcBef>
                <a:spcPts val="0"/>
              </a:spcBef>
              <a:buSzPts val="8000"/>
              <a:buNone/>
              <a:defRPr sz="8000"/>
            </a:lvl8pPr>
            <a:lvl9pPr lvl="8">
              <a:spcBef>
                <a:spcPts val="0"/>
              </a:spcBef>
              <a:buSzPts val="8000"/>
              <a:buNone/>
              <a:defRPr sz="8000"/>
            </a:lvl9pPr>
          </a:lstStyle>
          <a:p/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/>
        </p:txBody>
      </p:sp>
      <p:sp>
        <p:nvSpPr>
          <p:cNvPr id="127" name="Shape 1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Shape 2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Shape 39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Shape 4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Shape 4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Shape 4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Shape 4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Shape 50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Shape 5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Shape 5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Shape 5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Shape 6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Shape 63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Shape 6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Shape 66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/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Shape 71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Shape 89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Shape 9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Shape 95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/>
        </p:txBody>
      </p:sp>
      <p:sp>
        <p:nvSpPr>
          <p:cNvPr id="96" name="Shape 96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Shape 97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Shape 101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Shape 103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buNone/>
            </a:pPr>
            <a:r>
              <a:rPr lang="en"/>
              <a:t>Flairdocs Workflow Designer Project</a:t>
            </a:r>
          </a:p>
          <a:p>
            <a:pPr indent="0" lvl="0" marL="0" algn="r">
              <a:spcBef>
                <a:spcPts val="0"/>
              </a:spcBef>
              <a:buNone/>
            </a:pPr>
            <a:r>
              <a:rPr lang="en" sz="2400"/>
              <a:t>Demo 3</a:t>
            </a:r>
          </a:p>
        </p:txBody>
      </p:sp>
      <p:sp>
        <p:nvSpPr>
          <p:cNvPr id="135" name="Shape 135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By the Null Pointers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3000"/>
              <a:t>Live Demo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3000"/>
              <a:t>Demo 3 </a:t>
            </a:r>
            <a:r>
              <a:rPr lang="en" sz="3000"/>
              <a:t>Mission and Objectives</a:t>
            </a:r>
            <a:r>
              <a:rPr lang="en" sz="3000"/>
              <a:t> </a:t>
            </a:r>
          </a:p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Finish Workflow Designer window functionality</a:t>
            </a: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Adding a reviewer to a step (by drag and drop)</a:t>
            </a: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Removing reviewer from a step</a:t>
            </a: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Deleting a step</a:t>
            </a: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Adding steps between steps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 sz="3000"/>
              <a:t>New </a:t>
            </a:r>
            <a:r>
              <a:rPr lang="en" sz="3000"/>
              <a:t>Tools Used</a:t>
            </a:r>
          </a:p>
        </p:txBody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JQuery UI: Drag and drop</a:t>
            </a:r>
          </a:p>
          <a:p>
            <a:pPr indent="-342900" lvl="1" marL="914400" rtl="0">
              <a:spcBef>
                <a:spcPts val="0"/>
              </a:spcBef>
              <a:buSzPts val="1800"/>
              <a:buChar char="○"/>
            </a:pPr>
            <a:r>
              <a:rPr lang="en" sz="1800"/>
              <a:t>(Not in final code) Dragula</a:t>
            </a:r>
          </a:p>
        </p:txBody>
      </p:sp>
      <p:pic>
        <p:nvPicPr>
          <p:cNvPr id="148" name="Shape 1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67775" y="2510125"/>
            <a:ext cx="1968625" cy="196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type="title"/>
          </p:nvPr>
        </p:nvSpPr>
        <p:spPr>
          <a:xfrm>
            <a:off x="1297500" y="395575"/>
            <a:ext cx="7038900" cy="564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3000"/>
              <a:t>Product Backlog</a:t>
            </a:r>
          </a:p>
        </p:txBody>
      </p:sp>
      <p:graphicFrame>
        <p:nvGraphicFramePr>
          <p:cNvPr id="154" name="Shape 154"/>
          <p:cNvGraphicFramePr/>
          <p:nvPr/>
        </p:nvGraphicFramePr>
        <p:xfrm>
          <a:off x="1384275" y="1175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{891DE07E-140D-4534-810C-EC431B47CE7D}</a:tableStyleId>
              </a:tblPr>
              <a:tblGrid>
                <a:gridCol w="881825"/>
                <a:gridCol w="656675"/>
                <a:gridCol w="1717150"/>
                <a:gridCol w="2561275"/>
                <a:gridCol w="558500"/>
              </a:tblGrid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Stakeholder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Priority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Feature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Use Case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Points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Admin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274E1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274E1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Workflow Processing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274E1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Create a workflow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274E1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21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274E13"/>
                    </a:solidFill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Admin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274E1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2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274E1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Workflow Processing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274E1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Save a workflow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274E1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13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274E13"/>
                    </a:solidFill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Admin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274E1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3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274E1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Workflow Processing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274E1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Search for a workflow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274E1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5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274E13"/>
                    </a:solidFill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Admin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274E1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4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274E1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Workflow Processing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274E1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Open a workflow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274E1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8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274E13"/>
                    </a:solidFill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Admin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274E1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5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274E1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Workflow Designer Tool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274E1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Add a step to workflow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274E1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21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274E13"/>
                    </a:solidFill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Admin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6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Workflow Designer Tool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Add reviewer to step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5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6AA84F"/>
                    </a:solidFill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Admin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7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Workflow Designer Tool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Remove reviewer from step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3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6AA84F"/>
                    </a:solidFill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Admin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8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Workflow Designer Tool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Add step in between steps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3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6AA84F"/>
                    </a:solidFill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Admin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9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Workflow Designer Tool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Delete step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3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6AA84F"/>
                    </a:solidFill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Admin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10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Reviewer configurations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Set person as reviewer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8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6AA84F"/>
                    </a:solidFill>
                  </a:tcPr>
                </a:tc>
              </a:tr>
              <a:tr h="3524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Admin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11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Reviewer configurations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Create actions for user role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8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Admin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12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Reviewer configurations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Attach XML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3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524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Admin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13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Reviewer configurations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Set prerequisites for reviewers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5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524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Admin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14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Step configurations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Set requirement to advance to next step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5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3000"/>
              <a:t>Demo 3 Requirement Traceability Matrix</a:t>
            </a:r>
          </a:p>
        </p:txBody>
      </p:sp>
      <p:graphicFrame>
        <p:nvGraphicFramePr>
          <p:cNvPr id="160" name="Shape 160"/>
          <p:cNvGraphicFramePr/>
          <p:nvPr/>
        </p:nvGraphicFramePr>
        <p:xfrm>
          <a:off x="1420138" y="16554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{891DE07E-140D-4534-810C-EC431B47CE7D}</a:tableStyleId>
              </a:tblPr>
              <a:tblGrid>
                <a:gridCol w="944175"/>
                <a:gridCol w="555400"/>
                <a:gridCol w="1832775"/>
                <a:gridCol w="1805025"/>
                <a:gridCol w="388775"/>
                <a:gridCol w="388775"/>
                <a:gridCol w="388775"/>
              </a:tblGrid>
              <a:tr h="2145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Stakeholder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Priority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Feature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Objective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Size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Tests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38761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Pass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38761D"/>
                    </a:solidFill>
                  </a:tcPr>
                </a:tc>
              </a:tr>
              <a:tr h="214575">
                <a:tc gridSpan="7"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Iteration 6: 11/3 - 11/10 (Planned: 8)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0000FF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</a:tr>
              <a:tr h="2145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Admin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5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Workflow Designer Tool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Add reviewer to step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5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6AA84F"/>
                    </a:solidFill>
                  </a:tcPr>
                </a:tc>
              </a:tr>
              <a:tr h="2145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Admin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6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Workflow Designer Tool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Remove reviewer from step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3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6AA84F"/>
                    </a:solidFill>
                  </a:tcPr>
                </a:tc>
              </a:tr>
              <a:tr h="214575">
                <a:tc gridSpan="5"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Iteration 7: 11/10 - 11/17 (Planned: 6)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0000FF"/>
                    </a:solidFill>
                  </a:tcPr>
                </a:tc>
                <a:tc hMerge="1"/>
                <a:tc hMerge="1"/>
                <a:tc hMerge="1"/>
                <a:tc h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0000FF"/>
                    </a:solidFill>
                  </a:tcPr>
                </a:tc>
              </a:tr>
              <a:tr h="2145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Admin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7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Workflow Designer Tool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Add step in between steps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3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6AA84F"/>
                    </a:solidFill>
                  </a:tcPr>
                </a:tc>
              </a:tr>
              <a:tr h="2145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Admin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8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Workflow Designer Tool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Delete step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3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6AA84F"/>
                    </a:solidFill>
                  </a:tcPr>
                </a:tc>
              </a:tr>
              <a:tr h="214575">
                <a:tc gridSpan="7"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Iteration 8: 11/17 - 11/24 (Planned: 8)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0000FF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</a:tr>
              <a:tr h="2145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Admin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9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Reviewer configurations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Set person as reviewer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8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6AA84F"/>
                    </a:solidFill>
                  </a:tcPr>
                </a:tc>
              </a:tr>
              <a:tr h="214575">
                <a:tc gridSpan="7"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Iteration 9: 11/24 - 12/1, Demo 3 (Planned: 0)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0000FF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</a:tr>
              <a:tr h="2574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Admin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Documentation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Hardening iteration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22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22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6AA84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3000"/>
              <a:t>Release Burndown Chart</a:t>
            </a:r>
          </a:p>
        </p:txBody>
      </p:sp>
      <p:pic>
        <p:nvPicPr>
          <p:cNvPr id="166" name="Shape 166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1238" y="1225250"/>
            <a:ext cx="5721524" cy="35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3000"/>
              <a:t>Demo B</a:t>
            </a:r>
            <a:r>
              <a:rPr lang="en" sz="3000"/>
              <a:t>urnup Chart</a:t>
            </a:r>
          </a:p>
        </p:txBody>
      </p:sp>
      <p:pic>
        <p:nvPicPr>
          <p:cNvPr id="172" name="Shape 172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8488" y="1258800"/>
            <a:ext cx="5716931" cy="3530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3000"/>
              <a:t>Defect Trend Chart</a:t>
            </a:r>
          </a:p>
        </p:txBody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1047450" y="1573363"/>
            <a:ext cx="30027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Drag and drop </a:t>
            </a:r>
            <a:br>
              <a:rPr lang="en" sz="1800"/>
            </a:br>
            <a:r>
              <a:rPr lang="en" sz="1800"/>
              <a:t>(double events)</a:t>
            </a: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Char char="●"/>
            </a:pPr>
            <a:r>
              <a:rPr lang="en" sz="1800"/>
              <a:t>Saving a reviewer changes the name</a:t>
            </a:r>
          </a:p>
        </p:txBody>
      </p:sp>
      <p:pic>
        <p:nvPicPr>
          <p:cNvPr id="179" name="Shape 179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79500" y="1307850"/>
            <a:ext cx="4789050" cy="2961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3000"/>
              <a:t>Regression Test Suite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