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335" r:id="rId5"/>
    <p:sldId id="336" r:id="rId6"/>
    <p:sldId id="337" r:id="rId7"/>
    <p:sldId id="341" r:id="rId8"/>
    <p:sldId id="350" r:id="rId9"/>
    <p:sldId id="338" r:id="rId10"/>
    <p:sldId id="349" r:id="rId11"/>
    <p:sldId id="339" r:id="rId12"/>
    <p:sldId id="352" r:id="rId13"/>
    <p:sldId id="353" r:id="rId14"/>
    <p:sldId id="340" r:id="rId15"/>
    <p:sldId id="343" r:id="rId16"/>
    <p:sldId id="356" r:id="rId17"/>
    <p:sldId id="354" r:id="rId18"/>
    <p:sldId id="348" r:id="rId19"/>
    <p:sldId id="344" r:id="rId20"/>
    <p:sldId id="345" r:id="rId21"/>
    <p:sldId id="347" r:id="rId22"/>
    <p:sldId id="351" r:id="rId23"/>
    <p:sldId id="357" r:id="rId24"/>
    <p:sldId id="35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9AD9B3-FAC3-40FD-8BED-C38525B96830}" v="42" dt="2024-12-18T16:32:10.112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0" autoAdjust="0"/>
    <p:restoredTop sz="95394" autoAdjust="0"/>
  </p:normalViewPr>
  <p:slideViewPr>
    <p:cSldViewPr snapToGrid="0">
      <p:cViewPr>
        <p:scale>
          <a:sx n="52" d="100"/>
          <a:sy n="52" d="100"/>
        </p:scale>
        <p:origin x="2628" y="1254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Cosine Similarities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spPr>
            <a:solidFill>
              <a:schemeClr val="accent4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0D6-41D9-AA40-AF668539B7E5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0D6-41D9-AA40-AF668539B7E5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0D6-41D9-AA40-AF668539B7E5}"/>
              </c:ext>
            </c:extLst>
          </c:dPt>
          <c:cat>
            <c:strRef>
              <c:f>Sheet1!$A$1:$C$1</c:f>
              <c:strCache>
                <c:ptCount val="3"/>
                <c:pt idx="0">
                  <c:v>Distilbert</c:v>
                </c:pt>
                <c:pt idx="1">
                  <c:v>BertSquad</c:v>
                </c:pt>
                <c:pt idx="2">
                  <c:v>BertUntrained</c:v>
                </c:pt>
              </c:strCache>
            </c:strRef>
          </c:cat>
          <c:val>
            <c:numRef>
              <c:f>Sheet1!$A$2:$C$2</c:f>
              <c:numCache>
                <c:formatCode>General</c:formatCode>
                <c:ptCount val="3"/>
                <c:pt idx="0">
                  <c:v>0.25160870000000002</c:v>
                </c:pt>
                <c:pt idx="1">
                  <c:v>0.25160870000000002</c:v>
                </c:pt>
                <c:pt idx="2">
                  <c:v>5.16087E-2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0D6-41D9-AA40-AF668539B7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92202096"/>
        <c:axId val="1392204016"/>
      </c:barChart>
      <c:catAx>
        <c:axId val="1392202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2204016"/>
        <c:crosses val="autoZero"/>
        <c:auto val="1"/>
        <c:lblAlgn val="ctr"/>
        <c:lblOffset val="100"/>
        <c:noMultiLvlLbl val="0"/>
      </c:catAx>
      <c:valAx>
        <c:axId val="139220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22020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96D7-F201-492C-AA50-574A730BC27F}" type="datetimeFigureOut">
              <a:rPr lang="en-US" smtClean="0"/>
              <a:t>12/18/2024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563E-BCB2-465B-8A3C-AC86CE64F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16CA8-7DCC-4F2C-A1EF-C632B9D3E96D}" type="datetimeFigureOut">
              <a:rPr lang="en-US" smtClean="0"/>
              <a:t>12/18/2024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90660-4B7D-4C11-96DB-B19FFA8CA9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anchor="b">
            <a:normAutofit/>
          </a:bodyPr>
          <a:lstStyle>
            <a:lvl1pPr algn="l">
              <a:defRPr sz="4000" b="1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75" name="Text Placeholder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2800"/>
            </a:lvl1pPr>
            <a:lvl2pPr marL="457200" indent="0">
              <a:lnSpc>
                <a:spcPts val="2400"/>
              </a:lnSpc>
              <a:buNone/>
              <a:defRPr sz="2000"/>
            </a:lvl2pPr>
            <a:lvl3pPr marL="914400" indent="0">
              <a:lnSpc>
                <a:spcPts val="2400"/>
              </a:lnSpc>
              <a:buNone/>
              <a:defRPr sz="2000"/>
            </a:lvl3pPr>
            <a:lvl4pPr marL="1371600" indent="0">
              <a:lnSpc>
                <a:spcPts val="2400"/>
              </a:lnSpc>
              <a:buNone/>
              <a:defRPr sz="2000"/>
            </a:lvl4pPr>
            <a:lvl5pPr marL="1828800" indent="0">
              <a:lnSpc>
                <a:spcPts val="2400"/>
              </a:lnSpc>
              <a:buNone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  <a:lvl6pPr marL="1600200">
              <a:defRPr/>
            </a:lvl6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 sz="2000"/>
            </a:lvl4pPr>
            <a:lvl5pPr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eksforgeeks.org/wikipedia-module-in-python/" TargetMode="External"/><Relationship Id="rId2" Type="http://schemas.openxmlformats.org/officeDocument/2006/relationships/hyperlink" Target="http://www.geeksforgeeks.org/different-methods-to-find-document-similarity/" TargetMode="Externa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chatgpt.com/share/67631a8e-19a8-8005-b52d-fe8c5a9a6289" TargetMode="Externa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E0BCE3-7A85-71CE-E027-A8E454AF1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1616" y="960120"/>
            <a:ext cx="5221224" cy="3056343"/>
          </a:xfrm>
        </p:spPr>
        <p:txBody>
          <a:bodyPr/>
          <a:lstStyle/>
          <a:p>
            <a:r>
              <a:rPr lang="en-US" dirty="0"/>
              <a:t>NLP</a:t>
            </a:r>
            <a:br>
              <a:rPr lang="en-US" dirty="0"/>
            </a:br>
            <a:r>
              <a:rPr lang="en-US" dirty="0"/>
              <a:t>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954410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4BDDA-FAAF-6657-EA58-8D1C7F161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B3AFA-64FE-1697-D27E-2AB387F779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Initially 5 Transformers</a:t>
            </a:r>
          </a:p>
          <a:p>
            <a:pPr lvl="1"/>
            <a:r>
              <a:rPr lang="en-US" dirty="0"/>
              <a:t>Just using Bert variants</a:t>
            </a:r>
          </a:p>
          <a:p>
            <a:r>
              <a:rPr lang="en-US" dirty="0"/>
              <a:t>Run the same questions and answers from the SQUAD Dataset</a:t>
            </a:r>
          </a:p>
          <a:p>
            <a:r>
              <a:rPr lang="en-US" dirty="0"/>
              <a:t>Compare their cosine similarities to the actual answer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F20AFD-94C8-BC49-0894-D293CFD0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4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F9F0-B02C-F479-3755-F41439C1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441960"/>
            <a:ext cx="5641897" cy="3316893"/>
          </a:xfrm>
        </p:spPr>
        <p:txBody>
          <a:bodyPr/>
          <a:lstStyle/>
          <a:p>
            <a:r>
              <a:rPr lang="en-US" dirty="0"/>
              <a:t>Results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43390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F54E4-9956-0B33-D845-8F2AAC5EB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137160"/>
            <a:ext cx="6172200" cy="1249680"/>
          </a:xfrm>
        </p:spPr>
        <p:txBody>
          <a:bodyPr/>
          <a:lstStyle/>
          <a:p>
            <a:r>
              <a:rPr lang="en-US" dirty="0"/>
              <a:t>Results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20DBB-F3DD-CE0A-DCE1-63F191C0CC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99160" y="2087880"/>
            <a:ext cx="10210800" cy="1954692"/>
          </a:xfrm>
        </p:spPr>
        <p:txBody>
          <a:bodyPr/>
          <a:lstStyle/>
          <a:p>
            <a:r>
              <a:rPr lang="en-US" dirty="0"/>
              <a:t>Once answers were generated, Cosine similarities were computed to determine accuracy.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1392FF-67AF-70B5-1C3C-58D39BDF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2FD87170-61A6-97E5-00E3-F04CD6F0027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22683" b="32487"/>
          <a:stretch/>
        </p:blipFill>
        <p:spPr>
          <a:xfrm>
            <a:off x="2164081" y="3269102"/>
            <a:ext cx="10027919" cy="3160082"/>
          </a:xfrm>
        </p:spPr>
      </p:pic>
    </p:spTree>
    <p:extLst>
      <p:ext uri="{BB962C8B-B14F-4D97-AF65-F5344CB8AC3E}">
        <p14:creationId xmlns:p14="http://schemas.microsoft.com/office/powerpoint/2010/main" val="3813948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B0D9C-982D-25FE-F1A3-F94AFCCD2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/>
          <a:p>
            <a:r>
              <a:rPr lang="en-US" dirty="0"/>
              <a:t>Average cosine similarities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C872CF-7EFA-8B21-255B-697474430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E410DA3-BA2D-2FCF-FBEB-32B88BA441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8851342"/>
              </p:ext>
            </p:extLst>
          </p:nvPr>
        </p:nvGraphicFramePr>
        <p:xfrm>
          <a:off x="911352" y="2043429"/>
          <a:ext cx="10405174" cy="39254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38863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615F7-3646-5C73-D9A3-427A56C14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/>
          <a:p>
            <a:r>
              <a:rPr lang="en-US" dirty="0"/>
              <a:t>Errors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205EF0-4502-FB89-B800-07AE74A1CDC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99160" y="2026920"/>
            <a:ext cx="3017520" cy="390175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Exact matches return cosine similarity that isn’t 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Cosine Similarity seems to be off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095C4E8A-E699-EC52-F026-2461A680F8E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/>
        </p:blipFill>
        <p:spPr>
          <a:xfrm>
            <a:off x="4525963" y="3233284"/>
            <a:ext cx="6766877" cy="1488712"/>
          </a:xfr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BA0FC-7C44-FFCE-A90D-B742CB958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31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72524-5E26-0B80-5DB2-8FCD68DBC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3151392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B573E-D6D3-B0CD-C07C-459CD26AF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137160"/>
            <a:ext cx="6172200" cy="1249680"/>
          </a:xfrm>
        </p:spPr>
        <p:txBody>
          <a:bodyPr/>
          <a:lstStyle/>
          <a:p>
            <a:r>
              <a:rPr lang="en-US" dirty="0"/>
              <a:t>Analysis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FD557-D53B-0844-8823-CB23872487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99160" y="2026920"/>
            <a:ext cx="3017520" cy="390175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Trained vs. Untrained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Bert based models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GPT models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T5</a:t>
            </a:r>
          </a:p>
        </p:txBody>
      </p:sp>
      <p:graphicFrame>
        <p:nvGraphicFramePr>
          <p:cNvPr id="6" name="Table Placeholder 2">
            <a:extLst>
              <a:ext uri="{FF2B5EF4-FFF2-40B4-BE49-F238E27FC236}">
                <a16:creationId xmlns:a16="http://schemas.microsoft.com/office/drawing/2014/main" id="{0F79245D-314F-2B78-AB57-5196A89AD1B0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814954684"/>
              </p:ext>
            </p:extLst>
          </p:nvPr>
        </p:nvGraphicFramePr>
        <p:xfrm>
          <a:off x="4525963" y="2027238"/>
          <a:ext cx="6404504" cy="398595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855257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2485132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064115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</a:tblGrid>
              <a:tr h="591983">
                <a:tc>
                  <a:txBody>
                    <a:bodyPr/>
                    <a:lstStyle/>
                    <a:p>
                      <a:r>
                        <a:rPr lang="en-US" sz="1800" dirty="0"/>
                        <a:t>Transformer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Cosine Similarity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Speed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606829">
                <a:tc>
                  <a:txBody>
                    <a:bodyPr/>
                    <a:lstStyle/>
                    <a:p>
                      <a:r>
                        <a:rPr lang="en-US" sz="1800" dirty="0" err="1"/>
                        <a:t>Deepset</a:t>
                      </a:r>
                      <a:r>
                        <a:rPr lang="en-US" sz="1800" dirty="0"/>
                        <a:t>/bert-base-cased-squad2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0.2516087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Fast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606829">
                <a:tc>
                  <a:txBody>
                    <a:bodyPr/>
                    <a:lstStyle/>
                    <a:p>
                      <a:r>
                        <a:rPr lang="en-US" sz="1800" dirty="0" err="1"/>
                        <a:t>Distilbert</a:t>
                      </a:r>
                      <a:r>
                        <a:rPr lang="en-US" sz="1800" dirty="0"/>
                        <a:t>-base-case-distilled-squad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0.2516087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Fastest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606829">
                <a:tc>
                  <a:txBody>
                    <a:bodyPr/>
                    <a:lstStyle/>
                    <a:p>
                      <a:r>
                        <a:rPr lang="en-US" sz="1800" dirty="0"/>
                        <a:t>Bert-base-cased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0.0516087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Slowest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606829">
                <a:tc>
                  <a:txBody>
                    <a:bodyPr/>
                    <a:lstStyle/>
                    <a:p>
                      <a:r>
                        <a:rPr lang="en-US" sz="1800" dirty="0" err="1"/>
                        <a:t>Lmqg</a:t>
                      </a:r>
                      <a:r>
                        <a:rPr lang="en-US" sz="1800" dirty="0"/>
                        <a:t>/t5-small-squad-qag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Slow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866900">
                <a:tc>
                  <a:txBody>
                    <a:bodyPr/>
                    <a:lstStyle/>
                    <a:p>
                      <a:r>
                        <a:rPr lang="en-US" sz="1800" dirty="0"/>
                        <a:t>Anas-</a:t>
                      </a:r>
                      <a:r>
                        <a:rPr lang="en-US" sz="1800" dirty="0" err="1"/>
                        <a:t>awadalla</a:t>
                      </a:r>
                      <a:r>
                        <a:rPr lang="en-US" sz="1800" dirty="0"/>
                        <a:t>/gpt-2-large-squad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Too Slow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42E34-541A-0DF0-0999-C86F39258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264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186A1-11A8-21B1-B6A0-AA1A1DAA5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/>
          <a:lstStyle/>
          <a:p>
            <a:r>
              <a:rPr lang="en-US" dirty="0"/>
              <a:t>Final tips &amp; takeaways</a:t>
            </a:r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26E51D-0E5E-98CC-19AE-F6AC7B00BF2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/>
          <a:p>
            <a:r>
              <a:rPr lang="en-US" dirty="0"/>
              <a:t>Transformers</a:t>
            </a:r>
          </a:p>
          <a:p>
            <a:pPr lvl="1"/>
            <a:r>
              <a:rPr lang="en-US" dirty="0" err="1"/>
              <a:t>Distilbert</a:t>
            </a:r>
            <a:endParaRPr lang="en-US" dirty="0"/>
          </a:p>
          <a:p>
            <a:r>
              <a:rPr lang="en-US" dirty="0"/>
              <a:t>RNN</a:t>
            </a:r>
          </a:p>
          <a:p>
            <a:pPr lvl="1"/>
            <a:r>
              <a:rPr lang="en-US" dirty="0"/>
              <a:t>Fast but not as accurate</a:t>
            </a:r>
          </a:p>
          <a:p>
            <a:r>
              <a:rPr lang="en-US" dirty="0"/>
              <a:t>CNN</a:t>
            </a:r>
          </a:p>
          <a:p>
            <a:pPr lvl="1"/>
            <a:r>
              <a:rPr lang="en-US" dirty="0"/>
              <a:t>Not appropriate for </a:t>
            </a:r>
            <a:r>
              <a:rPr lang="en-US" dirty="0" err="1"/>
              <a:t>q&amp;a</a:t>
            </a:r>
            <a:endParaRPr lang="en-US" dirty="0"/>
          </a:p>
          <a:p>
            <a:pPr lvl="1"/>
            <a:r>
              <a:rPr lang="en-US" dirty="0"/>
              <a:t>Topic Identification</a:t>
            </a:r>
          </a:p>
          <a:p>
            <a:r>
              <a:rPr lang="en-US" dirty="0"/>
              <a:t>Cosine Similarity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430536-D522-9F5E-B2C4-24F7C7570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465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E8D25-D403-2E2B-50DA-B21A0500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352" y="505016"/>
            <a:ext cx="5775656" cy="3284932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493061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92E0-D425-6E43-9637-898C25B2C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 </a:t>
            </a:r>
            <a:r>
              <a:rPr lang="en-US" dirty="0" err="1"/>
              <a:t>CIted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3B1B2-04E1-2B6E-CD10-D09C71E3E84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 fontScale="62500" lnSpcReduction="20000"/>
          </a:bodyPr>
          <a:lstStyle/>
          <a:p>
            <a:pPr marL="0" marR="0" indent="0">
              <a:lnSpc>
                <a:spcPct val="200000"/>
              </a:lnSpc>
              <a:spcAft>
                <a:spcPts val="800"/>
              </a:spcAft>
              <a:buNone/>
            </a:pP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awadalla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anas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. “Gpt-2-Small-Squad.” 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Huggingface.co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, 2024, huggingface.co/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anas-awadalla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/gpt-2-small-squad.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200000"/>
              </a:lnSpc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This source was used for the GPT2 model in the question answering portion of this project.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200000"/>
              </a:lnSpc>
              <a:spcAft>
                <a:spcPts val="800"/>
              </a:spcAft>
              <a:buNone/>
            </a:pP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deepset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. “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Deepset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/Bert-Base-Cased-Squad2 · Hugging Face.” 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Huggingface.co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, 4 Jan. 2024, huggingface.co/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deepset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/bert-base-cased-squad2.</a:t>
            </a:r>
          </a:p>
          <a:p>
            <a:pPr marL="342900" marR="0" lvl="0" indent="-342900">
              <a:lnSpc>
                <a:spcPct val="200000"/>
              </a:lnSpc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This source was used for the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Deepset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Bert model which was used as one of the models for the question answering portion of this project.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200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Devlin, Jacob, et al. “{BERT:} Pre-Training of Deep Bidirectional Transformers for Language Understanding.” 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Huggingface.co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, 18 Jan. 2024, huggingface.co/google-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bert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/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bert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-base-uncased.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200000"/>
              </a:lnSpc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This source was used for the Bert model which was used as one of the models for the question answering portion of this project.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200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Janiszewski, Bogdan. “Removing Index Column in Pandas When Reading a Csv.” 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Stack Overflow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, 20 Nov. 2013, stackoverflow.com/questions/20107570/removing-index-column-in-pandas-when-reading-a-csv.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200000"/>
              </a:lnSpc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This source was used to see how to write and read pandas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csvs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without an index column.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7673F-0D45-8F6D-561F-90069DC7F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457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en-US" dirty="0"/>
              <a:t>Agenda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3493008"/>
          </a:xfrm>
        </p:spPr>
        <p:txBody>
          <a:bodyPr/>
          <a:lstStyle/>
          <a:p>
            <a:r>
              <a:rPr lang="en-US" dirty="0"/>
              <a:t>Preprocessing</a:t>
            </a:r>
          </a:p>
          <a:p>
            <a:r>
              <a:rPr lang="en-US" dirty="0"/>
              <a:t>CNN vs RNN vs Transformer Discussion</a:t>
            </a:r>
          </a:p>
          <a:p>
            <a:r>
              <a:rPr lang="en-US" dirty="0"/>
              <a:t>Transformer Models</a:t>
            </a:r>
          </a:p>
          <a:p>
            <a:r>
              <a:rPr lang="en-US" dirty="0"/>
              <a:t>Approach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749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434BAD-EDC7-11B6-482B-78AD34A867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75A14-5FAB-B362-CDDB-82D341AF5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 </a:t>
            </a:r>
            <a:r>
              <a:rPr lang="en-US" dirty="0" err="1"/>
              <a:t>CIted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13345-5ABC-7C04-08AA-0C68BFEEBDF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 fontScale="47500" lnSpcReduction="20000"/>
          </a:bodyPr>
          <a:lstStyle/>
          <a:p>
            <a:pPr marL="0" marR="0" indent="0">
              <a:lnSpc>
                <a:spcPct val="200000"/>
              </a:lnSpc>
              <a:spcAft>
                <a:spcPts val="800"/>
              </a:spcAft>
              <a:buNone/>
            </a:pP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ogrisel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. “Machine Learning - Python: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Tf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-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Idf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-Cosine: To Find Document Similarity.” 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Stack Overflow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, 26 Aug. 2012, stackoverflow.com/questions/12118720/python-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tf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-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idf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-cosine-to-find-document-similarity.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200000"/>
              </a:lnSpc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This source was used to determine the cosine similarities between the generated and actual answers.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200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pratikchakra18. “Different Methods to Find Document Similarity.”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GeeksforGeeks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, 16 Aug. 2024, </a:t>
            </a:r>
            <a:r>
              <a:rPr lang="en-US" sz="1800" u="sng" kern="100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  <a:hlinkClick r:id="rId2"/>
              </a:rPr>
              <a:t>www.geeksforgeeks.org/different-methods-to-find-document-similarity/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200000"/>
              </a:lnSpc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This source was used to determine the cosine similarities between the generated and actual answers.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200000"/>
              </a:lnSpc>
              <a:spcAft>
                <a:spcPts val="800"/>
              </a:spcAft>
              <a:buNone/>
            </a:pP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rakshitarora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. “Wikipedia Module in Python.”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GeeksforGeeks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, 5 Mar. 2020, </a:t>
            </a:r>
            <a:r>
              <a:rPr lang="en-US" sz="1800" u="sng" kern="100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  <a:hlinkClick r:id="rId3"/>
              </a:rPr>
              <a:t>www.geeksforgeeks.org/wikipedia-module-in-python/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200000"/>
              </a:lnSpc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This source was used to gather context for the questions from Wikipedia.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200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Sanh, Victor, et al. “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DistilBERT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, a Distilled Version of BERT: Smaller, Faster, Cheaper and Lighter.” 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Huggingface.co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, 4 Mar. 2024, huggingface.co/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distilbert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/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distilbert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-base-cased-distilled-squad.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200000"/>
              </a:lnSpc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This source was used for the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DistilBERT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model which was used as one of the models for the question answering portion of this project.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200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Ushio, Asahi, et al. “‘{G}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Enerative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{L}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Anguage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{M}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Odels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for {P}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Aragraph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-{L}Evel {Q}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Uestion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{G}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Eneration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.’” 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Huggingface.co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, 18 Dec. 2022, huggingface.co/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lmqg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/t5-small-squad-qag.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200000"/>
              </a:lnSpc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This source was used for the T5 model which was used as one of the models for the question answering portion of this project.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80138-7C35-B4EC-499A-C19A5A415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355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AA42AB-B85D-242A-1CB5-961B00AB99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B0938-8368-D7CD-6E4F-A142EAAF1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 of Assistance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6250D-C3F8-4C20-C799-A32A6ADB9D6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ChatGPT. Assistance given to the author, AI. I used the following prompts in ChatGPT: “remove two characters after % regular expression,” “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im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webscraping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wikipedia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pages, but one of my items is being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inputed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wrong below is my code pages = []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= 0 for topic in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wikiTopics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: print(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topic.lower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())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pages.append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(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wikipedia.page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(str(topic).lower()))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+=1,” “its running into an error where it says Wikipedia Page objects have no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len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(),” “condense list of strings to string,” “how do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save a string as a text file,” “how to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read in a text file as a string,” “how do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write each entry in a list as a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seperate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line,” “and then how do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read in the lines,” and “How to train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bert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model using transformers pipeline for question answering.” Chat GPT then responded with the respective code for each of these requests. Code used from these responses are marked Chat in the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Jupyter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notebook files. Additionally, the training segment was not used since I ended up finding pretrained models online. OpenAI, (</a:t>
            </a:r>
            <a:r>
              <a:rPr lang="en-US" sz="1800" u="sng" kern="100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  <a:hlinkClick r:id="rId2"/>
              </a:rPr>
              <a:t>https://chatgpt.com/share/67631a8e-19a8-8005-b52d-fe8c5a9a6289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). West Point, NY, 16-18DEC2024.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A0C88-DCD0-D201-37EE-E2A748C26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516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A0C7-4B10-03D7-2211-750D1F9E5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208" y="420624"/>
            <a:ext cx="5864352" cy="3621024"/>
          </a:xfrm>
        </p:spPr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6DCD09D-6853-F8EC-0010-61BF2BC0E06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07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F4228-0DC4-4119-B9C7-6C936C41E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/>
          <a:lstStyle/>
          <a:p>
            <a:r>
              <a:rPr lang="en-US" dirty="0"/>
              <a:t>Preprocessing: Squad dataset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8EE59-4D4C-0681-0DD3-18233C3F94A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3762" y="2073275"/>
            <a:ext cx="10180637" cy="36877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Read in </a:t>
            </a:r>
            <a:r>
              <a:rPr lang="en-US" dirty="0" err="1"/>
              <a:t>json</a:t>
            </a:r>
            <a:r>
              <a:rPr lang="en-US" dirty="0"/>
              <a:t> 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Combine </a:t>
            </a:r>
            <a:r>
              <a:rPr lang="en-US" dirty="0" err="1"/>
              <a:t>dataframes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 a </a:t>
            </a:r>
            <a:r>
              <a:rPr lang="en-US" dirty="0" err="1"/>
              <a:t>dataframe</a:t>
            </a:r>
            <a:r>
              <a:rPr lang="en-US" dirty="0"/>
              <a:t> that contains each question as a row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Remove ones without answers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4ECC30-C8C7-7D87-4D74-AECB8250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471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A1802-7A05-2842-44E4-361D12281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Preprocessing: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A9D5B-5714-F348-EAA3-95260890C48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3762" y="2073275"/>
            <a:ext cx="10404475" cy="3687763"/>
          </a:xfrm>
        </p:spPr>
        <p:txBody>
          <a:bodyPr/>
          <a:lstStyle/>
          <a:p>
            <a:r>
              <a:rPr lang="en-US" dirty="0"/>
              <a:t>Problem: Giving the answer as context does not show that the transformer is extracting information</a:t>
            </a:r>
          </a:p>
          <a:p>
            <a:endParaRPr lang="en-US" dirty="0"/>
          </a:p>
          <a:p>
            <a:r>
              <a:rPr lang="en-US" dirty="0"/>
              <a:t>Solution: Take Wikipedia articles for context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Identify topics from preprocessed topic section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Find corresponding Wikipedia pages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Webscrape</a:t>
            </a:r>
            <a:r>
              <a:rPr lang="en-US" dirty="0"/>
              <a:t> and convert Wikipedia pages to a list of strings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Clean strings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73EB41-F0FC-24A1-97CF-7B24C8254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04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9DDD8-3394-6FB2-960C-451DEBD7F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6784"/>
            <a:ext cx="5864352" cy="3621024"/>
          </a:xfrm>
        </p:spPr>
        <p:txBody>
          <a:bodyPr/>
          <a:lstStyle/>
          <a:p>
            <a:r>
              <a:rPr lang="en-US" dirty="0"/>
              <a:t>CNN vs </a:t>
            </a:r>
            <a:r>
              <a:rPr lang="en-US" dirty="0" err="1"/>
              <a:t>rnn</a:t>
            </a:r>
            <a:r>
              <a:rPr lang="en-US" dirty="0"/>
              <a:t> vs Transformer</a:t>
            </a:r>
            <a:endParaRPr lang="en-ZA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C4ED007-4949-CAA3-FD8A-8CB61C5AB9D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816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DC2B8-46E4-7EE5-5E07-C03E44D69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Cnn</a:t>
            </a:r>
            <a:r>
              <a:rPr lang="en-US" dirty="0"/>
              <a:t> vs </a:t>
            </a:r>
            <a:r>
              <a:rPr lang="en-US" dirty="0" err="1"/>
              <a:t>rnn</a:t>
            </a:r>
            <a:r>
              <a:rPr lang="en-US" dirty="0"/>
              <a:t> vs transformer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EBF6E-0510-6D16-EDD8-7072D96D84B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1352" y="2073275"/>
            <a:ext cx="3232120" cy="36877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CNN</a:t>
            </a:r>
          </a:p>
          <a:p>
            <a:endParaRPr lang="en-US" dirty="0"/>
          </a:p>
          <a:p>
            <a:r>
              <a:rPr lang="en-US" dirty="0"/>
              <a:t>Pros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Identifies Prominent Topics</a:t>
            </a:r>
          </a:p>
          <a:p>
            <a:r>
              <a:rPr lang="en-US" dirty="0"/>
              <a:t>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useful for answering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memory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0E9BAF-6136-826F-9F99-6B63BDFCD16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631454" y="2065819"/>
            <a:ext cx="3232120" cy="3687763"/>
          </a:xfrm>
        </p:spPr>
        <p:txBody>
          <a:bodyPr>
            <a:noAutofit/>
          </a:bodyPr>
          <a:lstStyle/>
          <a:p>
            <a:r>
              <a:rPr lang="en-US" dirty="0"/>
              <a:t>RNN</a:t>
            </a:r>
          </a:p>
          <a:p>
            <a:endParaRPr lang="en-US" dirty="0"/>
          </a:p>
          <a:p>
            <a:r>
              <a:rPr lang="en-US" dirty="0"/>
              <a:t>Pros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Computationally expensive</a:t>
            </a:r>
          </a:p>
          <a:p>
            <a:r>
              <a:rPr lang="en-US" dirty="0"/>
              <a:t>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Generates based off of previous entries without considering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Memory fades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ECFB99-7EE9-DFB3-D345-3AF4DAE54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B59B12BF-4521-6D61-153D-B03611C44324}"/>
              </a:ext>
            </a:extLst>
          </p:cNvPr>
          <p:cNvSpPr txBox="1">
            <a:spLocks/>
          </p:cNvSpPr>
          <p:nvPr/>
        </p:nvSpPr>
        <p:spPr>
          <a:xfrm>
            <a:off x="8351557" y="2073273"/>
            <a:ext cx="3232120" cy="368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Transformers</a:t>
            </a:r>
          </a:p>
          <a:p>
            <a:endParaRPr lang="en-US" dirty="0"/>
          </a:p>
          <a:p>
            <a:r>
              <a:rPr lang="en-US" dirty="0"/>
              <a:t>Pros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accurate answers</a:t>
            </a:r>
          </a:p>
          <a:p>
            <a:r>
              <a:rPr lang="en-US" dirty="0"/>
              <a:t>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Computationally Intensive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509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D45BD-5B25-B32E-F712-18F18E71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en-US" dirty="0"/>
              <a:t>Transformer Models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1AA74-1B85-8980-9816-4DAB721C1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3493008"/>
          </a:xfrm>
        </p:spPr>
        <p:txBody>
          <a:bodyPr/>
          <a:lstStyle/>
          <a:p>
            <a:r>
              <a:rPr lang="en-US" dirty="0" err="1"/>
              <a:t>lmqg</a:t>
            </a:r>
            <a:r>
              <a:rPr lang="en-US" dirty="0"/>
              <a:t>/t5-small-squad-qag</a:t>
            </a:r>
          </a:p>
          <a:p>
            <a:r>
              <a:rPr lang="en-US" dirty="0" err="1"/>
              <a:t>anas-awadalla</a:t>
            </a:r>
            <a:r>
              <a:rPr lang="en-US" dirty="0"/>
              <a:t>/gpt-2-large-squad</a:t>
            </a:r>
          </a:p>
          <a:p>
            <a:r>
              <a:rPr lang="en-US" dirty="0" err="1"/>
              <a:t>deepset</a:t>
            </a:r>
            <a:r>
              <a:rPr lang="en-US" dirty="0"/>
              <a:t>/bert-base-cased-squad2</a:t>
            </a:r>
          </a:p>
          <a:p>
            <a:r>
              <a:rPr lang="en-US" dirty="0" err="1"/>
              <a:t>distilbert</a:t>
            </a:r>
            <a:r>
              <a:rPr lang="en-US" dirty="0"/>
              <a:t>-base-cased-distilled-squad</a:t>
            </a:r>
          </a:p>
          <a:p>
            <a:r>
              <a:rPr lang="en-US" dirty="0" err="1"/>
              <a:t>bert</a:t>
            </a:r>
            <a:r>
              <a:rPr lang="en-US" dirty="0"/>
              <a:t>-base-cased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D7C9F2-EB2A-D57B-0D06-69B87C19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008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EE792-9D60-4E1F-368F-BBDBF5DCB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32708600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248_Win32_SL_V4" id="{806921AB-1FF9-416C-A3A7-D14200787132}" vid="{8436FA26-ADF6-4DA9-8A70-95C197E774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0bea96c-bb33-4990-9152-ab7d262171b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DED07A4615D741A36D16DA0E6DA3E8" ma:contentTypeVersion="14" ma:contentTypeDescription="Create a new document." ma:contentTypeScope="" ma:versionID="434544b1a9f5a7bec89b9c03b308c4ce">
  <xsd:schema xmlns:xsd="http://www.w3.org/2001/XMLSchema" xmlns:xs="http://www.w3.org/2001/XMLSchema" xmlns:p="http://schemas.microsoft.com/office/2006/metadata/properties" xmlns:ns3="70bea96c-bb33-4990-9152-ab7d262171b1" xmlns:ns4="da001733-25c3-4a05-9c9a-9ebab7e77f74" targetNamespace="http://schemas.microsoft.com/office/2006/metadata/properties" ma:root="true" ma:fieldsID="92459862abf192df8a5f5e32a9bd55b6" ns3:_="" ns4:_="">
    <xsd:import namespace="70bea96c-bb33-4990-9152-ab7d262171b1"/>
    <xsd:import namespace="da001733-25c3-4a05-9c9a-9ebab7e77f7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SystemTags" minOccurs="0"/>
                <xsd:element ref="ns3:MediaLengthInSecond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bea96c-bb33-4990-9152-ab7d262171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19" nillable="true" ma:displayName="MediaServiceSystemTags" ma:hidden="true" ma:internalName="MediaServiceSystemTags" ma:readOnly="true">
      <xsd:simpleType>
        <xsd:restriction base="dms:Note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001733-25c3-4a05-9c9a-9ebab7e77f7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C02FA78-7B40-45E2-B806-470B0FC280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5040CA-20CC-43C6-BC0C-8D8696B6AF89}">
  <ds:schemaRefs>
    <ds:schemaRef ds:uri="http://www.w3.org/XML/1998/namespace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da001733-25c3-4a05-9c9a-9ebab7e77f74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70bea96c-bb33-4990-9152-ab7d262171b1"/>
  </ds:schemaRefs>
</ds:datastoreItem>
</file>

<file path=customXml/itemProps3.xml><?xml version="1.0" encoding="utf-8"?>
<ds:datastoreItem xmlns:ds="http://schemas.openxmlformats.org/officeDocument/2006/customXml" ds:itemID="{EDD5EE53-86D7-42DB-8FE9-136E87EDFA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0bea96c-bb33-4990-9152-ab7d262171b1"/>
    <ds:schemaRef ds:uri="da001733-25c3-4a05-9c9a-9ebab7e77f7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{659EBAAE-E897-4D70-A8F9-B412F6799E4B}tf16411248_win32</Template>
  <TotalTime>804</TotalTime>
  <Words>1007</Words>
  <Application>Microsoft Office PowerPoint</Application>
  <PresentationFormat>Widescreen</PresentationFormat>
  <Paragraphs>134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Aptos</vt:lpstr>
      <vt:lpstr>Arial</vt:lpstr>
      <vt:lpstr>Avenir Next LT Pro Light</vt:lpstr>
      <vt:lpstr>Calibri</vt:lpstr>
      <vt:lpstr>Posterama</vt:lpstr>
      <vt:lpstr>Times New Roman</vt:lpstr>
      <vt:lpstr>Custom</vt:lpstr>
      <vt:lpstr>NLP Capstone Project</vt:lpstr>
      <vt:lpstr>Agenda </vt:lpstr>
      <vt:lpstr>Preprocessing</vt:lpstr>
      <vt:lpstr>Preprocessing: Squad dataset</vt:lpstr>
      <vt:lpstr>Preprocessing: Context</vt:lpstr>
      <vt:lpstr>CNN vs rnn vs Transformer</vt:lpstr>
      <vt:lpstr>Cnn vs rnn vs transformer</vt:lpstr>
      <vt:lpstr>Transformer Models</vt:lpstr>
      <vt:lpstr>Approach</vt:lpstr>
      <vt:lpstr>Approach</vt:lpstr>
      <vt:lpstr>Results</vt:lpstr>
      <vt:lpstr>Results</vt:lpstr>
      <vt:lpstr>Average cosine similarities</vt:lpstr>
      <vt:lpstr>Errors</vt:lpstr>
      <vt:lpstr>Analysis</vt:lpstr>
      <vt:lpstr>Analysis</vt:lpstr>
      <vt:lpstr>Final tips &amp; takeaways</vt:lpstr>
      <vt:lpstr>Thank you </vt:lpstr>
      <vt:lpstr>Works CIted</vt:lpstr>
      <vt:lpstr>Works CIted</vt:lpstr>
      <vt:lpstr>Acknowledgement of Assistance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Clausing, John G CDT 2027</dc:creator>
  <cp:lastModifiedBy>Clausing, John G CDT 2027</cp:lastModifiedBy>
  <cp:revision>4</cp:revision>
  <dcterms:created xsi:type="dcterms:W3CDTF">2024-12-18T05:39:50Z</dcterms:created>
  <dcterms:modified xsi:type="dcterms:W3CDTF">2024-12-18T19:04:34Z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0x0101005ADED07A4615D741A36D16DA0E6DA3E8</vt:lpwstr>
  </property>
</Properties>
</file>