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ppt/presentation.xml" Type="http://schemas.openxmlformats.org/officeDocument/2006/relationships/officeDocument"/><Relationship Id="rId2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ubik Medium"/>
      <p:regular r:id="rId17"/>
      <p:bold r:id="rId18"/>
      <p:italic r:id="rId19"/>
      <p:boldItalic r:id="rId20"/>
    </p:embeddedFont>
    <p:embeddedFont>
      <p:font typeface="Rubik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Medium-boldItalic.fntdata"/><Relationship Id="rId11" Type="http://schemas.openxmlformats.org/officeDocument/2006/relationships/slide" Target="slides/slide6.xml"/><Relationship Id="rId22" Type="http://schemas.openxmlformats.org/officeDocument/2006/relationships/font" Target="fonts/Rubik-bold.fntdata"/><Relationship Id="rId10" Type="http://schemas.openxmlformats.org/officeDocument/2006/relationships/slide" Target="slides/slide5.xml"/><Relationship Id="rId21" Type="http://schemas.openxmlformats.org/officeDocument/2006/relationships/font" Target="fonts/Rubik-regular.fntdata"/><Relationship Id="rId13" Type="http://schemas.openxmlformats.org/officeDocument/2006/relationships/slide" Target="slides/slide8.xml"/><Relationship Id="rId24" Type="http://schemas.openxmlformats.org/officeDocument/2006/relationships/font" Target="fonts/Rubik-boldItalic.fntdata"/><Relationship Id="rId12" Type="http://schemas.openxmlformats.org/officeDocument/2006/relationships/slide" Target="slides/slide7.xml"/><Relationship Id="rId23" Type="http://schemas.openxmlformats.org/officeDocument/2006/relationships/font" Target="fonts/Rubik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ubikMedium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ubikMedium-italic.fntdata"/><Relationship Id="rId6" Type="http://schemas.openxmlformats.org/officeDocument/2006/relationships/slide" Target="slides/slide1.xml"/><Relationship Id="rId18" Type="http://schemas.openxmlformats.org/officeDocument/2006/relationships/font" Target="fonts/Rubik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a58f468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a58f468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a58f4685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a58f4685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ad0a2c2e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ad0a2c2e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a58f4685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a58f4685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a58f4685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a58f4685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a58f4685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a58f4685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a58f4685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a58f4685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a58f4685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a58f4685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Supervised classifiers were trained on smaller datasets to reduce training time</a:t>
            </a:r>
            <a:endParaRPr sz="14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Dataset initially contained more of one label than others so it was likely overfitting for one label</a:t>
            </a:r>
            <a:endParaRPr sz="14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Both of these likely led to supervised methods to yield non-ideal performance</a:t>
            </a:r>
            <a:endParaRPr sz="14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a58f4685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a58f4685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a62f951a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a62f951a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a62f951a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a62f951a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3.jpeg" Type="http://schemas.openxmlformats.org/officeDocument/2006/relationships/image"/></Relationships>
</file>

<file path=ppt/slides/_rels/slide11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3.jpeg" Type="http://schemas.openxmlformats.org/officeDocument/2006/relationships/image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.jpe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4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5.jpeg" Type="http://schemas.openxmlformats.org/officeDocument/2006/relationships/image"/><Relationship Id="rId4" Target="../media/image9.jpe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7.jpg"/><Relationship Id="rId5" Type="http://schemas.openxmlformats.org/officeDocument/2006/relationships/image" Target="../media/image4.jpg"/><Relationship Id="rId6" Type="http://schemas.openxmlformats.org/officeDocument/2006/relationships/image" Target="../media/image15.jpg"/><Relationship Id="rId7" Type="http://schemas.openxmlformats.org/officeDocument/2006/relationships/image" Target="../media/image16.jpg"/></Relationships>
</file>

<file path=ppt/slides/_rels/slide8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1.jpeg" Type="http://schemas.openxmlformats.org/officeDocument/2006/relationships/image"/><Relationship Id="rId4" Target="../media/image20.jpeg" Type="http://schemas.openxmlformats.org/officeDocument/2006/relationships/image"/><Relationship Id="rId9" Target="../media/image23.jpeg" Type="http://schemas.openxmlformats.org/officeDocument/2006/relationships/image"/><Relationship Id="rId5" Target="../media/image18.jpeg" Type="http://schemas.openxmlformats.org/officeDocument/2006/relationships/image"/><Relationship Id="rId6" Target="../media/image17.jpeg" Type="http://schemas.openxmlformats.org/officeDocument/2006/relationships/image"/><Relationship Id="rId7" Target="../media/image19.jpeg" Type="http://schemas.openxmlformats.org/officeDocument/2006/relationships/image"/><Relationship Id="rId8" Target="../media/image22.jpeg" Type="http://schemas.openxmlformats.org/officeDocument/2006/relationships/image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E0E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34750" y="3266450"/>
            <a:ext cx="1280400" cy="696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3400" y="4398150"/>
            <a:ext cx="85206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ubik"/>
                <a:ea typeface="Rubik"/>
                <a:cs typeface="Rubik"/>
                <a:sym typeface="Rubik"/>
              </a:rPr>
              <a:t>Joong Ho Choi</a:t>
            </a:r>
            <a:r>
              <a:rPr lang="en" sz="1400">
                <a:latin typeface="Rubik"/>
                <a:ea typeface="Rubik"/>
                <a:cs typeface="Rubik"/>
                <a:sym typeface="Rubik"/>
              </a:rPr>
              <a:t>, Aditti Ramsisaria, Zun Wang, Kyle Yang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623400" y="2766350"/>
            <a:ext cx="85206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D6E71"/>
                </a:solidFill>
                <a:latin typeface="Rubik Medium"/>
                <a:ea typeface="Rubik Medium"/>
                <a:cs typeface="Rubik Medium"/>
                <a:sym typeface="Rubik Medium"/>
              </a:rPr>
              <a:t>FINAL PRESENTATION |  Art and Machine Learning</a:t>
            </a:r>
            <a:endParaRPr sz="1400">
              <a:solidFill>
                <a:srgbClr val="6D6E7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23400" y="2176125"/>
            <a:ext cx="41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ForeCast</a:t>
            </a:r>
            <a:endParaRPr b="1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392075" y="27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 Medium"/>
                <a:ea typeface="Rubik Medium"/>
                <a:cs typeface="Rubik Medium"/>
                <a:sym typeface="Rubik Medium"/>
              </a:rPr>
              <a:t>Results</a:t>
            </a:r>
            <a:endParaRPr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60" name="Google Shape;160;p22"/>
          <p:cNvSpPr/>
          <p:nvPr/>
        </p:nvSpPr>
        <p:spPr>
          <a:xfrm flipH="1" rot="10800000">
            <a:off x="392075" y="4797250"/>
            <a:ext cx="717600" cy="762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817000" y="1032750"/>
            <a:ext cx="32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b="50094" l="0" r="0" t="0"/>
          <a:stretch/>
        </p:blipFill>
        <p:spPr>
          <a:xfrm>
            <a:off x="817000" y="1746288"/>
            <a:ext cx="7057977" cy="165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392075" y="27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 Medium"/>
                <a:ea typeface="Rubik Medium"/>
                <a:cs typeface="Rubik Medium"/>
                <a:sym typeface="Rubik Medium"/>
              </a:rPr>
              <a:t>More </a:t>
            </a:r>
            <a:r>
              <a:rPr lang="en">
                <a:latin typeface="Rubik Medium"/>
                <a:ea typeface="Rubik Medium"/>
                <a:cs typeface="Rubik Medium"/>
                <a:sym typeface="Rubik Medium"/>
              </a:rPr>
              <a:t>Results</a:t>
            </a:r>
            <a:endParaRPr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69" name="Google Shape;169;p23"/>
          <p:cNvSpPr/>
          <p:nvPr/>
        </p:nvSpPr>
        <p:spPr>
          <a:xfrm flipH="1" rot="10800000">
            <a:off x="392075" y="4797250"/>
            <a:ext cx="717600" cy="762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817000" y="1032750"/>
            <a:ext cx="32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49904"/>
          <a:stretch/>
        </p:blipFill>
        <p:spPr>
          <a:xfrm>
            <a:off x="817000" y="1743155"/>
            <a:ext cx="7057977" cy="16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92075" y="27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 Medium"/>
                <a:ea typeface="Rubik Medium"/>
                <a:cs typeface="Rubik Medium"/>
                <a:sym typeface="Rubik Medium"/>
              </a:rPr>
              <a:t>Concept &amp; Approach</a:t>
            </a:r>
            <a:endParaRPr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64" name="Google Shape;64;p14"/>
          <p:cNvSpPr/>
          <p:nvPr/>
        </p:nvSpPr>
        <p:spPr>
          <a:xfrm flipH="1" rot="10800000">
            <a:off x="392075" y="4797250"/>
            <a:ext cx="717600" cy="762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810225" y="1032750"/>
            <a:ext cx="3289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ts val="1400"/>
              <a:buFont typeface="Rubik"/>
              <a:buChar char="●"/>
            </a:pPr>
            <a:r>
              <a:rPr lang="en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Climate change is one of the most pressing issues facing the world today</a:t>
            </a:r>
            <a:endParaRPr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Font typeface="Rubik"/>
              <a:buChar char="●"/>
            </a:pPr>
            <a:r>
              <a:rPr lang="en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Neural style transfer to generate images of natural disaster that reflect the predicted impacts of climate change</a:t>
            </a:r>
            <a:endParaRPr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Font typeface="Rubik"/>
              <a:buChar char="●"/>
            </a:pPr>
            <a:r>
              <a:rPr lang="en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Approach was to try working with things we haven’t worked with before</a:t>
            </a:r>
            <a:endParaRPr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075" y="849900"/>
            <a:ext cx="3652301" cy="27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ahyp="http://schemas.microsoft.com/office/drawing/2018/hyperlinkcolor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14="http://schemas.microsoft.com/office/powerpoint/2010/main" xmlns:p15="http://schemas.microsoft.com/office/powerpoint/2012/main" xmlns:pvml="urn:schemas-microsoft-com:office:powerpoint" xmlns:r="http://schemas.openxmlformats.org/officeDocument/2006/relationships" xmlns:v="urn:schemas-microsoft-com:vml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3556750" y="-11100"/>
            <a:ext cx="5587500" cy="5154600"/>
          </a:xfrm>
          <a:prstGeom prst="rect">
            <a:avLst/>
          </a:prstGeom>
          <a:solidFill>
            <a:srgbClr val="6D6E71"/>
          </a:solidFill>
          <a:ln cap="flat" cmpd="sng" w="9525">
            <a:solidFill>
              <a:srgbClr val="6D6E7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rm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/>
          <p:nvPr/>
        </p:nvSpPr>
        <p:spPr>
          <a:xfrm flipH="1" rot="10800000">
            <a:off x="392075" y="4797250"/>
            <a:ext cx="717600" cy="762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638025" y="957700"/>
            <a:ext cx="2741400" cy="3617700"/>
          </a:xfrm>
          <a:prstGeom prst="rect">
            <a:avLst/>
          </a:prstGeom>
        </p:spPr>
        <p:txBody>
          <a:bodyPr anchor="t" anchorCtr="0" bIns="91425" lIns="91425" rIns="91425" spcFirstLastPara="1" tIns="91425" wrap="square">
            <a:normAutofit/>
          </a:bodyPr>
          <a:lstStyle/>
          <a:p>
            <a:pPr algn="l" indent="-32385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ts val="1500"/>
              <a:buFont typeface="Rubik"/>
              <a:buChar char="●"/>
            </a:pP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Raspberry Pi 4 Model B</a:t>
            </a:r>
            <a:endParaRPr sz="15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algn="l"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500"/>
              <a:buFont typeface="Rubik"/>
              <a:buChar char="●"/>
            </a:pP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BME280</a:t>
            </a:r>
            <a:endParaRPr sz="15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algn="l"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500"/>
              <a:buFont typeface="Rubik"/>
              <a:buChar char="○"/>
            </a:pP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Temperature </a:t>
            </a: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(C)</a:t>
            </a:r>
            <a:endParaRPr sz="15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algn="l"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500"/>
              <a:buFont typeface="Rubik"/>
              <a:buChar char="○"/>
            </a:pP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Pressure (hPa)</a:t>
            </a:r>
            <a:endParaRPr sz="15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algn="l"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500"/>
              <a:buFont typeface="Rubik"/>
              <a:buChar char="○"/>
            </a:pP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Altitude </a:t>
            </a:r>
            <a:endParaRPr sz="15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algn="l"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500"/>
              <a:buFont typeface="Rubik"/>
              <a:buChar char="○"/>
            </a:pP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Humidity (%)</a:t>
            </a:r>
            <a:endParaRPr sz="15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algn="l"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500"/>
              <a:buFont typeface="Rubik"/>
              <a:buChar char="●"/>
            </a:pP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ENS160</a:t>
            </a:r>
            <a:endParaRPr sz="15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algn="l"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500"/>
              <a:buFont typeface="Rubik"/>
              <a:buChar char="○"/>
            </a:pP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eCO2 (ppm)</a:t>
            </a:r>
            <a:endParaRPr sz="15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algn="l"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500"/>
              <a:buFont typeface="Rubik"/>
              <a:buChar char="○"/>
            </a:pP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TVOC (ppb)</a:t>
            </a:r>
            <a:endParaRPr sz="15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algn="l"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500"/>
              <a:buFont typeface="Rubik"/>
              <a:buChar char="○"/>
            </a:pP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AQI </a:t>
            </a:r>
            <a:endParaRPr sz="15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56175"/>
            <a:ext cx="4594200" cy="572700"/>
          </a:xfrm>
          <a:prstGeom prst="rect">
            <a:avLst/>
          </a:prstGeom>
        </p:spPr>
        <p:txBody>
          <a:bodyPr anchor="t" anchorCtr="0" bIns="91425" lIns="91425" rIns="91425" spcFirstLastPara="1" tIns="91425" wrap="square">
            <a:norm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latin typeface="Rubik Medium"/>
                <a:ea typeface="Rubik Medium"/>
                <a:cs typeface="Rubik Medium"/>
                <a:sym typeface="Rubik Medium"/>
              </a:rPr>
              <a:t>Hardware</a:t>
            </a:r>
            <a:endParaRPr sz="242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l="156" r="13" t="44"/>
          <a:stretch/>
        </p:blipFill>
        <p:spPr>
          <a:xfrm>
            <a:off x="3875975" y="480700"/>
            <a:ext cx="2426100" cy="397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0747" y="949550"/>
            <a:ext cx="2458149" cy="32333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557450" y="1317775"/>
            <a:ext cx="1575000" cy="3849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en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ip arducam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92075" y="27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 Medium"/>
                <a:ea typeface="Rubik Medium"/>
                <a:cs typeface="Rubik Medium"/>
                <a:sym typeface="Rubik Medium"/>
              </a:rPr>
              <a:t>Dataset Generation</a:t>
            </a:r>
            <a:endParaRPr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5" name="Google Shape;85;p16"/>
          <p:cNvSpPr/>
          <p:nvPr/>
        </p:nvSpPr>
        <p:spPr>
          <a:xfrm flipH="1" rot="10800000">
            <a:off x="392075" y="4797250"/>
            <a:ext cx="717600" cy="762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817000" y="1032750"/>
            <a:ext cx="32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713" y="1219063"/>
            <a:ext cx="2495801" cy="30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0225" y="1097574"/>
            <a:ext cx="2047695" cy="324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500" y="1175213"/>
            <a:ext cx="2357530" cy="31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3797925" y="2750750"/>
            <a:ext cx="114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crispy nom nom</a:t>
            </a:r>
            <a:endParaRPr sz="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7330350" y="1219075"/>
            <a:ext cx="114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YAS QUEEN</a:t>
            </a:r>
            <a:endParaRPr sz="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1578925" y="2894625"/>
            <a:ext cx="153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Coding monkey university</a:t>
            </a:r>
            <a:endParaRPr sz="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392075" y="27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 Medium"/>
                <a:ea typeface="Rubik Medium"/>
                <a:cs typeface="Rubik Medium"/>
                <a:sym typeface="Rubik Medium"/>
              </a:rPr>
              <a:t>Feature Vector Generation</a:t>
            </a:r>
            <a:endParaRPr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99" name="Google Shape;99;p17"/>
          <p:cNvSpPr/>
          <p:nvPr/>
        </p:nvSpPr>
        <p:spPr>
          <a:xfrm flipH="1" rot="10800000">
            <a:off x="392075" y="4797250"/>
            <a:ext cx="717600" cy="762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817000" y="1032750"/>
            <a:ext cx="32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638025" y="957700"/>
            <a:ext cx="78345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ts val="1500"/>
              <a:buFont typeface="Rubik"/>
              <a:buChar char="●"/>
            </a:pP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Using all channels </a:t>
            </a: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except</a:t>
            </a: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 altitude</a:t>
            </a:r>
            <a:endParaRPr sz="15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500"/>
              <a:buFont typeface="Rubik"/>
              <a:buChar char="●"/>
            </a:pP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Data normalization</a:t>
            </a:r>
            <a:endParaRPr sz="15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500"/>
              <a:buFont typeface="Rubik"/>
              <a:buChar char="●"/>
            </a:pP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Sampling at 5 Hz</a:t>
            </a:r>
            <a:endParaRPr sz="15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500"/>
              <a:buFont typeface="Rubik"/>
              <a:buChar char="●"/>
            </a:pP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For data over 1 second (5 samples):</a:t>
            </a:r>
            <a:endParaRPr sz="15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500"/>
              <a:buFont typeface="Rubik"/>
              <a:buChar char="○"/>
            </a:pP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Min</a:t>
            </a:r>
            <a:endParaRPr sz="15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500"/>
              <a:buFont typeface="Rubik"/>
              <a:buChar char="○"/>
            </a:pP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Max</a:t>
            </a:r>
            <a:endParaRPr sz="15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500"/>
              <a:buFont typeface="Rubik"/>
              <a:buChar char="○"/>
            </a:pP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RMS</a:t>
            </a:r>
            <a:endParaRPr sz="15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500"/>
              <a:buFont typeface="Rubik"/>
              <a:buChar char="○"/>
            </a:pP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Average</a:t>
            </a:r>
            <a:endParaRPr sz="15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500"/>
              <a:buFont typeface="Rubik"/>
              <a:buChar char="○"/>
            </a:pP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Standard Deviation</a:t>
            </a:r>
            <a:endParaRPr sz="15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500"/>
              <a:buFont typeface="Rubik"/>
              <a:buChar char="●"/>
            </a:pPr>
            <a:r>
              <a:rPr lang="en" sz="1500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30 x 1 feature vector</a:t>
            </a:r>
            <a:endParaRPr sz="1500"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392075" y="27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 Medium"/>
                <a:ea typeface="Rubik Medium"/>
                <a:cs typeface="Rubik Medium"/>
                <a:sym typeface="Rubik Medium"/>
              </a:rPr>
              <a:t>Classification</a:t>
            </a:r>
            <a:endParaRPr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08" name="Google Shape;108;p18"/>
          <p:cNvSpPr/>
          <p:nvPr/>
        </p:nvSpPr>
        <p:spPr>
          <a:xfrm flipH="1" rot="10800000">
            <a:off x="392075" y="4797250"/>
            <a:ext cx="717600" cy="762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817000" y="1032750"/>
            <a:ext cx="58101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Supervised:</a:t>
            </a:r>
            <a:endParaRPr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ts val="1400"/>
              <a:buFont typeface="Rubik"/>
              <a:buChar char="●"/>
            </a:pPr>
            <a:r>
              <a:rPr lang="en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Random Forest</a:t>
            </a:r>
            <a:endParaRPr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Font typeface="Rubik"/>
              <a:buChar char="○"/>
            </a:pPr>
            <a:r>
              <a:rPr lang="en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Non-ideal performance</a:t>
            </a:r>
            <a:endParaRPr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Font typeface="Rubik"/>
              <a:buChar char="●"/>
            </a:pPr>
            <a:r>
              <a:rPr lang="en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SVM</a:t>
            </a:r>
            <a:endParaRPr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Font typeface="Rubik"/>
              <a:buChar char="○"/>
            </a:pPr>
            <a:r>
              <a:rPr lang="en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Non-ideal performance</a:t>
            </a:r>
            <a:endParaRPr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Unsupervised:</a:t>
            </a:r>
            <a:endParaRPr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ts val="1400"/>
              <a:buFont typeface="Rubik"/>
              <a:buChar char="●"/>
            </a:pPr>
            <a:r>
              <a:rPr lang="en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KNN Clustering</a:t>
            </a:r>
            <a:endParaRPr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Font typeface="Rubik"/>
              <a:buChar char="○"/>
            </a:pPr>
            <a:r>
              <a:rPr lang="en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~0.85 prediction accuracy</a:t>
            </a:r>
            <a:endParaRPr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Supervised classifiers were trained on smaller datasets			</a:t>
            </a:r>
            <a:endParaRPr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Dataset initially contained more of one label than others </a:t>
            </a:r>
            <a:endParaRPr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5700875" y="3992500"/>
            <a:ext cx="494700" cy="180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6267525" y="3882400"/>
            <a:ext cx="25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6D6E71"/>
                </a:solidFill>
                <a:latin typeface="Rubik"/>
                <a:ea typeface="Rubik"/>
                <a:cs typeface="Rubik"/>
                <a:sym typeface="Rubik"/>
              </a:rPr>
              <a:t>&lt; 0.75 prediction accuracy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375" y="756850"/>
            <a:ext cx="3537574" cy="26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92075" y="27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 Medium"/>
                <a:ea typeface="Rubik Medium"/>
                <a:cs typeface="Rubik Medium"/>
                <a:sym typeface="Rubik Medium"/>
              </a:rPr>
              <a:t>Image Generation Pt.1 (Style)</a:t>
            </a:r>
            <a:endParaRPr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19" name="Google Shape;119;p19"/>
          <p:cNvSpPr/>
          <p:nvPr/>
        </p:nvSpPr>
        <p:spPr>
          <a:xfrm flipH="1" rot="10800000">
            <a:off x="392075" y="4797250"/>
            <a:ext cx="717600" cy="762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817000" y="1032750"/>
            <a:ext cx="32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300" y="1062500"/>
            <a:ext cx="1893151" cy="126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425" y="1062500"/>
            <a:ext cx="2164752" cy="121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4150" y="2889497"/>
            <a:ext cx="2735100" cy="14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901" y="2889498"/>
            <a:ext cx="1893150" cy="149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77347" y="2728350"/>
            <a:ext cx="2099499" cy="16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2680575" y="2391650"/>
            <a:ext cx="4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6046800" y="2384725"/>
            <a:ext cx="7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 1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1073250" y="4393950"/>
            <a:ext cx="9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3967950" y="4386500"/>
            <a:ext cx="11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 1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7335325" y="43343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392075" y="27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 Medium"/>
                <a:ea typeface="Rubik Medium"/>
                <a:cs typeface="Rubik Medium"/>
                <a:sym typeface="Rubik Medium"/>
              </a:rPr>
              <a:t>Image Generation Pt.2 (Content)</a:t>
            </a:r>
            <a:endParaRPr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37" name="Google Shape;137;p20"/>
          <p:cNvSpPr/>
          <p:nvPr/>
        </p:nvSpPr>
        <p:spPr>
          <a:xfrm flipH="1" rot="10800000">
            <a:off x="392075" y="4797250"/>
            <a:ext cx="717600" cy="762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817000" y="1032750"/>
            <a:ext cx="32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6D6E7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49" y="1032749"/>
            <a:ext cx="1588348" cy="11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9100" y="967950"/>
            <a:ext cx="1746902" cy="131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1200" y="967950"/>
            <a:ext cx="1746900" cy="131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152" y="3185150"/>
            <a:ext cx="1867601" cy="12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9101" y="3032998"/>
            <a:ext cx="2140727" cy="158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51200" y="3033000"/>
            <a:ext cx="1746902" cy="15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61451" y="1863812"/>
            <a:ext cx="1990801" cy="14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Filtering/Weeding out the worst 3 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722" y="1687200"/>
            <a:ext cx="2768654" cy="197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74" y="1756650"/>
            <a:ext cx="2449875" cy="18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2950" y="1729248"/>
            <a:ext cx="2660275" cy="19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822745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S10.0.0</vt:lpwstr>
  </property>
</Properties>
</file>