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2" r:id="rId4"/>
    <p:sldId id="261" r:id="rId5"/>
    <p:sldId id="260" r:id="rId6"/>
    <p:sldId id="264" r:id="rId7"/>
    <p:sldId id="266" r:id="rId8"/>
    <p:sldId id="265" r:id="rId9"/>
    <p:sldId id="263" r:id="rId10"/>
    <p:sldId id="267" r:id="rId11"/>
    <p:sldId id="268" r:id="rId12"/>
    <p:sldId id="269" r:id="rId13"/>
    <p:sldId id="270" r:id="rId14"/>
    <p:sldId id="277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88549"/>
  </p:normalViewPr>
  <p:slideViewPr>
    <p:cSldViewPr snapToGrid="0" snapToObjects="1">
      <p:cViewPr varScale="1">
        <p:scale>
          <a:sx n="104" d="100"/>
          <a:sy n="104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CLASS IMBALANCE CHECK</a:t>
            </a:r>
            <a:endParaRPr lang="en-US" dirty="0"/>
          </a:p>
        </c:rich>
      </c:tx>
      <c:layout>
        <c:manualLayout>
          <c:xMode val="edge"/>
          <c:yMode val="edge"/>
          <c:x val="0.213518331532263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LABELLED GRASPS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+1</c:v>
                </c:pt>
                <c:pt idx="1">
                  <c:v>-1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5110.0</c:v>
                </c:pt>
                <c:pt idx="1">
                  <c:v>2909.0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1798112"/>
        <c:axId val="2041861216"/>
      </c:barChart>
      <c:catAx>
        <c:axId val="204179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861216"/>
        <c:crosses val="autoZero"/>
        <c:auto val="1"/>
        <c:lblAlgn val="ctr"/>
        <c:lblOffset val="100"/>
        <c:noMultiLvlLbl val="0"/>
      </c:catAx>
      <c:valAx>
        <c:axId val="204186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79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5781E-4D3F-AD42-B615-BD5A13B98596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7F5B8-7A45-C646-8E16-A851A117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Dataset statistics: # of objects: 244 # of object categories: 93 # of images: 885 # of labeled grasps: 8019 positive: 5110 (0.64) negative: 2909 (0.36)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7F5B8-7A45-C646-8E16-A851A1174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7F5B8-7A45-C646-8E16-A851A1174B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5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7F5B8-7A45-C646-8E16-A851A1174B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1" y="1300785"/>
            <a:ext cx="9447819" cy="2509213"/>
          </a:xfrm>
        </p:spPr>
        <p:txBody>
          <a:bodyPr/>
          <a:lstStyle/>
          <a:p>
            <a:r>
              <a:rPr lang="en-US" dirty="0" smtClean="0"/>
              <a:t>ROBOT GRASPS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is-IS" dirty="0" smtClean="0"/>
              <a:t>…..</a:t>
            </a:r>
            <a:r>
              <a:rPr lang="en-US" sz="3600" dirty="0" smtClean="0"/>
              <a:t>WITH CNNs OR IS IT REALLY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DSCI6005 gu5				</a:t>
            </a:r>
            <a:r>
              <a:rPr lang="en-US" dirty="0" err="1" smtClean="0"/>
              <a:t>Jc</a:t>
            </a:r>
            <a:r>
              <a:rPr lang="en-US" dirty="0" smtClean="0"/>
              <a:t> WAY-IN-OVER-MYHEAD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80 – 20 TRAIN TEST SPLIT</a:t>
            </a:r>
          </a:p>
          <a:p>
            <a:r>
              <a:rPr lang="en-US" dirty="0" smtClean="0"/>
              <a:t>LOOK AT ALL OBJECTS (NO SPLIT. FOUND THIS AFTER TERRIBLE METRICS ON INITIAL MODEL)</a:t>
            </a:r>
          </a:p>
          <a:p>
            <a:r>
              <a:rPr lang="en-US" dirty="0"/>
              <a:t>PERMUTATED </a:t>
            </a:r>
            <a:r>
              <a:rPr lang="en-US" dirty="0" smtClean="0"/>
              <a:t>SPLITS ON GRASPS FOR ALL OBJECTS</a:t>
            </a:r>
            <a:endParaRPr lang="en-US" dirty="0"/>
          </a:p>
          <a:p>
            <a:r>
              <a:rPr lang="en-US" dirty="0" smtClean="0"/>
              <a:t>GRASPS</a:t>
            </a:r>
          </a:p>
          <a:p>
            <a:pPr lvl="1"/>
            <a:r>
              <a:rPr lang="en-US" dirty="0" smtClean="0"/>
              <a:t>Train : 6415  (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VALIDATION: 0.1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TEST : </a:t>
            </a:r>
            <a:r>
              <a:rPr lang="en-US" dirty="0"/>
              <a:t>1604</a:t>
            </a:r>
          </a:p>
        </p:txBody>
      </p:sp>
    </p:spTree>
    <p:extLst>
      <p:ext uri="{BB962C8B-B14F-4D97-AF65-F5344CB8AC3E}">
        <p14:creationId xmlns:p14="http://schemas.microsoft.com/office/powerpoint/2010/main" val="2324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7946"/>
          </a:xfrm>
        </p:spPr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290718" y="2156201"/>
            <a:ext cx="10090656" cy="2568801"/>
            <a:chOff x="1278361" y="1871996"/>
            <a:chExt cx="10090656" cy="2568801"/>
          </a:xfrm>
        </p:grpSpPr>
        <p:sp>
          <p:nvSpPr>
            <p:cNvPr id="4" name="Rectangle 3"/>
            <p:cNvSpPr/>
            <p:nvPr/>
          </p:nvSpPr>
          <p:spPr>
            <a:xfrm>
              <a:off x="1278361" y="1871996"/>
              <a:ext cx="1397285" cy="53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Conv2D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9013" y="1871996"/>
              <a:ext cx="1397285" cy="53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Conv2D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36815" y="1882351"/>
              <a:ext cx="1397285" cy="53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Conv2D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01408" y="1889258"/>
              <a:ext cx="1397285" cy="53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Conv2D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4" idx="3"/>
            </p:cNvCxnSpPr>
            <p:nvPr/>
          </p:nvCxnSpPr>
          <p:spPr>
            <a:xfrm flipV="1">
              <a:off x="2675646" y="2137719"/>
              <a:ext cx="563367" cy="1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228092" y="2762686"/>
              <a:ext cx="1461649" cy="5342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MaxPool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175030" y="2777447"/>
              <a:ext cx="1461649" cy="5342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MaxPool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7178650" y="2777447"/>
              <a:ext cx="1461649" cy="5342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MaxPool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6" idx="2"/>
            </p:cNvCxnSpPr>
            <p:nvPr/>
          </p:nvCxnSpPr>
          <p:spPr>
            <a:xfrm flipH="1">
              <a:off x="3937655" y="2406252"/>
              <a:ext cx="1" cy="35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894145" y="2422725"/>
              <a:ext cx="1" cy="35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7814606" y="2423514"/>
              <a:ext cx="1" cy="35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9" idx="6"/>
              <a:endCxn id="11" idx="1"/>
            </p:cNvCxnSpPr>
            <p:nvPr/>
          </p:nvCxnSpPr>
          <p:spPr>
            <a:xfrm flipV="1">
              <a:off x="4689741" y="2149479"/>
              <a:ext cx="547074" cy="8803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flipV="1">
              <a:off x="6654334" y="2130564"/>
              <a:ext cx="547074" cy="8803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9197605" y="1882351"/>
              <a:ext cx="1589844" cy="5342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FullyConnected</a:t>
              </a:r>
              <a:endParaRPr lang="en-US" dirty="0"/>
            </a:p>
          </p:txBody>
        </p:sp>
        <p:cxnSp>
          <p:nvCxnSpPr>
            <p:cNvPr id="44" name="Elbow Connector 43"/>
            <p:cNvCxnSpPr/>
            <p:nvPr/>
          </p:nvCxnSpPr>
          <p:spPr>
            <a:xfrm flipV="1">
              <a:off x="8650531" y="2149479"/>
              <a:ext cx="547074" cy="8803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44"/>
            <p:cNvSpPr/>
            <p:nvPr/>
          </p:nvSpPr>
          <p:spPr>
            <a:xfrm>
              <a:off x="8924068" y="2777447"/>
              <a:ext cx="1989571" cy="557432"/>
            </a:xfrm>
            <a:prstGeom prst="triangle">
              <a:avLst>
                <a:gd name="adj" fmla="val 4794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Sigmoid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896247" y="2423865"/>
              <a:ext cx="1" cy="35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cument 50"/>
            <p:cNvSpPr/>
            <p:nvPr/>
          </p:nvSpPr>
          <p:spPr>
            <a:xfrm>
              <a:off x="8650531" y="3695720"/>
              <a:ext cx="2718486" cy="745077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Loss</a:t>
              </a:r>
            </a:p>
            <a:p>
              <a:pPr algn="ctr"/>
              <a:r>
                <a:rPr lang="en-US" dirty="0" smtClean="0"/>
                <a:t>Categorical Cross Entropy</a:t>
              </a:r>
              <a:endParaRPr lang="en-US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9896246" y="3336557"/>
              <a:ext cx="1" cy="35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4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272" y="0"/>
            <a:ext cx="10364451" cy="1596177"/>
          </a:xfrm>
        </p:spPr>
        <p:txBody>
          <a:bodyPr/>
          <a:lstStyle/>
          <a:p>
            <a:r>
              <a:rPr lang="en-US" dirty="0" smtClean="0"/>
              <a:t>HYPER PARAMETERS</a:t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is-IS" dirty="0" smtClean="0"/>
              <a:t>….</a:t>
            </a:r>
            <a:r>
              <a:rPr lang="en-US" dirty="0" err="1" smtClean="0"/>
              <a:t>LeT’s</a:t>
            </a:r>
            <a:r>
              <a:rPr lang="en-US" dirty="0" smtClean="0"/>
              <a:t> STRESS THE MODEL 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41603"/>
              </p:ext>
            </p:extLst>
          </p:nvPr>
        </p:nvGraphicFramePr>
        <p:xfrm>
          <a:off x="716067" y="1596177"/>
          <a:ext cx="7043977" cy="1968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095"/>
                <a:gridCol w="1231615"/>
                <a:gridCol w="1231615"/>
                <a:gridCol w="1339652"/>
              </a:tblGrid>
              <a:tr h="48551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Size Hyper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Epochs Hyper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Accuracy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032" y="5263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45049"/>
              </p:ext>
            </p:extLst>
          </p:nvPr>
        </p:nvGraphicFramePr>
        <p:xfrm>
          <a:off x="5930618" y="4018101"/>
          <a:ext cx="6117219" cy="2680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226"/>
                <a:gridCol w="3926993"/>
              </a:tblGrid>
              <a:tr h="446739">
                <a:tc>
                  <a:txBody>
                    <a:bodyPr/>
                    <a:lstStyle/>
                    <a:p>
                      <a:r>
                        <a:rPr lang="en-US" dirty="0" smtClean="0"/>
                        <a:t>Hyper 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446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global_step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</a:tr>
              <a:tr h="446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initial_learning_rate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</a:t>
                      </a:r>
                    </a:p>
                  </a:txBody>
                  <a:tcPr marL="6350" marR="6350" marT="6350" marB="0" anchor="b"/>
                </a:tc>
              </a:tr>
              <a:tr h="446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decay_steps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64</a:t>
                      </a:r>
                    </a:p>
                  </a:txBody>
                  <a:tcPr marL="6350" marR="6350" marT="6350" marB="0" anchor="b"/>
                </a:tc>
              </a:tr>
              <a:tr h="446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decay_rate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</a:t>
                      </a:r>
                    </a:p>
                  </a:txBody>
                  <a:tcPr marL="6350" marR="6350" marT="6350" marB="0" anchor="b"/>
                </a:tc>
              </a:tr>
              <a:tr h="446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learning_rate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Exponentional</a:t>
                      </a:r>
                      <a:r>
                        <a:rPr lang="nb-NO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nb-NO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decay</a:t>
                      </a:r>
                      <a:r>
                        <a:rPr lang="nb-NO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nb-NO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function</a:t>
                      </a:r>
                      <a:r>
                        <a:rPr lang="nb-NO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nb-NO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  <a:r>
                        <a:rPr lang="nb-NO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nb-NO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above</a:t>
                      </a:r>
                      <a:r>
                        <a:rPr lang="nb-NO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parameters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4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878" y="308919"/>
            <a:ext cx="10364451" cy="1596177"/>
          </a:xfrm>
        </p:spPr>
        <p:txBody>
          <a:bodyPr/>
          <a:lstStyle/>
          <a:p>
            <a:r>
              <a:rPr lang="en-US" dirty="0" smtClean="0"/>
              <a:t>TENSORBOARD SO I DON</a:t>
            </a:r>
            <a:r>
              <a:rPr lang="uk-UA" dirty="0" smtClean="0"/>
              <a:t>’</a:t>
            </a:r>
            <a:r>
              <a:rPr lang="en-US" dirty="0" smtClean="0"/>
              <a:t>T PLOT TO KILL !			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8032" y="5263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3999"/>
            <a:ext cx="9292281" cy="4666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740" y="4527034"/>
            <a:ext cx="23622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I get to meet this ‘GRASP’ you talk about..?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WELL, LETS CHECK if GCLOUD COPY-FILES DID ITS VODOO THING</a:t>
            </a:r>
            <a:r>
              <a:rPr lang="is-I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7946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THE MANUAL OBJECT TYPE LABELLING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187570" y="3157099"/>
            <a:ext cx="10090656" cy="2568801"/>
            <a:chOff x="1278361" y="1871996"/>
            <a:chExt cx="10090656" cy="2568801"/>
          </a:xfrm>
        </p:grpSpPr>
        <p:sp>
          <p:nvSpPr>
            <p:cNvPr id="4" name="Rectangle 3"/>
            <p:cNvSpPr/>
            <p:nvPr/>
          </p:nvSpPr>
          <p:spPr>
            <a:xfrm>
              <a:off x="1278361" y="1871996"/>
              <a:ext cx="1397285" cy="53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Conv2D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39013" y="1871996"/>
              <a:ext cx="1397285" cy="53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Conv2D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36815" y="1882351"/>
              <a:ext cx="1397285" cy="53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Conv2D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01408" y="1889258"/>
              <a:ext cx="1397285" cy="53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Conv2D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4" idx="3"/>
            </p:cNvCxnSpPr>
            <p:nvPr/>
          </p:nvCxnSpPr>
          <p:spPr>
            <a:xfrm flipV="1">
              <a:off x="2675646" y="2137719"/>
              <a:ext cx="563367" cy="1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228092" y="2762686"/>
              <a:ext cx="1461649" cy="5342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MaxPool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175030" y="2777447"/>
              <a:ext cx="1461649" cy="5342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MaxPool</a:t>
              </a: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7178650" y="2777447"/>
              <a:ext cx="1461649" cy="53425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MaxPool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stCxn id="6" idx="2"/>
            </p:cNvCxnSpPr>
            <p:nvPr/>
          </p:nvCxnSpPr>
          <p:spPr>
            <a:xfrm flipH="1">
              <a:off x="3937655" y="2406252"/>
              <a:ext cx="1" cy="35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894145" y="2422725"/>
              <a:ext cx="1" cy="35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7814606" y="2423514"/>
              <a:ext cx="1" cy="35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9" idx="6"/>
              <a:endCxn id="11" idx="1"/>
            </p:cNvCxnSpPr>
            <p:nvPr/>
          </p:nvCxnSpPr>
          <p:spPr>
            <a:xfrm flipV="1">
              <a:off x="4689741" y="2149479"/>
              <a:ext cx="547074" cy="8803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flipV="1">
              <a:off x="6654334" y="2130564"/>
              <a:ext cx="547074" cy="8803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9197605" y="1882351"/>
              <a:ext cx="1589844" cy="53425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FullyConnected</a:t>
              </a:r>
              <a:endParaRPr lang="en-US" dirty="0"/>
            </a:p>
          </p:txBody>
        </p:sp>
        <p:cxnSp>
          <p:nvCxnSpPr>
            <p:cNvPr id="44" name="Elbow Connector 43"/>
            <p:cNvCxnSpPr/>
            <p:nvPr/>
          </p:nvCxnSpPr>
          <p:spPr>
            <a:xfrm flipV="1">
              <a:off x="8650531" y="2149479"/>
              <a:ext cx="547074" cy="8803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44"/>
            <p:cNvSpPr/>
            <p:nvPr/>
          </p:nvSpPr>
          <p:spPr>
            <a:xfrm>
              <a:off x="8924068" y="2777447"/>
              <a:ext cx="1989571" cy="557432"/>
            </a:xfrm>
            <a:prstGeom prst="triangle">
              <a:avLst>
                <a:gd name="adj" fmla="val 4794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Sigmoid</a:t>
              </a:r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896247" y="2423865"/>
              <a:ext cx="1" cy="35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ocument 50"/>
            <p:cNvSpPr/>
            <p:nvPr/>
          </p:nvSpPr>
          <p:spPr>
            <a:xfrm>
              <a:off x="8650531" y="3695720"/>
              <a:ext cx="2718486" cy="745077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Loss</a:t>
              </a:r>
            </a:p>
            <a:p>
              <a:pPr algn="ctr"/>
              <a:r>
                <a:rPr lang="en-US" dirty="0" smtClean="0"/>
                <a:t>Categorical Cross Entropy</a:t>
              </a:r>
              <a:endParaRPr lang="en-US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9896246" y="3336557"/>
              <a:ext cx="1" cy="35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be 2"/>
          <p:cNvSpPr/>
          <p:nvPr/>
        </p:nvSpPr>
        <p:spPr>
          <a:xfrm>
            <a:off x="545018" y="1403567"/>
            <a:ext cx="1825428" cy="124803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Conv2D </a:t>
            </a:r>
            <a:r>
              <a:rPr lang="en-US" smtClean="0"/>
              <a:t>- Object </a:t>
            </a:r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0"/>
          </p:cNvCxnSpPr>
          <p:nvPr/>
        </p:nvCxnSpPr>
        <p:spPr>
          <a:xfrm>
            <a:off x="1301728" y="2651599"/>
            <a:ext cx="584485" cy="50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vel 12"/>
          <p:cNvSpPr/>
          <p:nvPr/>
        </p:nvSpPr>
        <p:spPr>
          <a:xfrm>
            <a:off x="545018" y="4296002"/>
            <a:ext cx="1341194" cy="682092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6"/>
            <a:endCxn id="4" idx="2"/>
          </p:cNvCxnSpPr>
          <p:nvPr/>
        </p:nvCxnSpPr>
        <p:spPr>
          <a:xfrm flipV="1">
            <a:off x="1215615" y="3691355"/>
            <a:ext cx="670598" cy="60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4856" y="1495168"/>
            <a:ext cx="46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282 labels – </a:t>
            </a:r>
            <a:r>
              <a:rPr lang="en-US" smtClean="0"/>
              <a:t>fairly 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 FOR OBJECT TYPE CLASSIFICATION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0375004"/>
              </p:ext>
            </p:extLst>
          </p:nvPr>
        </p:nvGraphicFramePr>
        <p:xfrm>
          <a:off x="914400" y="1939925"/>
          <a:ext cx="3855308" cy="301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654"/>
                <a:gridCol w="1927654"/>
              </a:tblGrid>
              <a:tr h="1004008">
                <a:tc>
                  <a:txBody>
                    <a:bodyPr/>
                    <a:lstStyle/>
                    <a:p>
                      <a:r>
                        <a:rPr lang="en-US" dirty="0" smtClean="0"/>
                        <a:t>MODELS</a:t>
                      </a:r>
                      <a:r>
                        <a:rPr lang="en-US" baseline="0" dirty="0" smtClean="0"/>
                        <a:t> TRIED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ACCURACY</a:t>
                      </a:r>
                      <a:endParaRPr lang="en-US" dirty="0"/>
                    </a:p>
                  </a:txBody>
                  <a:tcPr/>
                </a:tc>
              </a:tr>
              <a:tr h="1004008">
                <a:tc>
                  <a:txBody>
                    <a:bodyPr/>
                    <a:lstStyle/>
                    <a:p>
                      <a:r>
                        <a:rPr lang="en-US" dirty="0" smtClean="0"/>
                        <a:t>CNN – 8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</a:tr>
              <a:tr h="1004008">
                <a:tc>
                  <a:txBody>
                    <a:bodyPr/>
                    <a:lstStyle/>
                    <a:p>
                      <a:r>
                        <a:rPr lang="en-US" dirty="0" smtClean="0"/>
                        <a:t>VG16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6388443" y="2829697"/>
            <a:ext cx="2829698" cy="1878227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RESIDUAL 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2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47946"/>
          </a:xfrm>
        </p:spPr>
        <p:txBody>
          <a:bodyPr/>
          <a:lstStyle/>
          <a:p>
            <a:r>
              <a:rPr lang="en-US" dirty="0" smtClean="0"/>
              <a:t>Residual NET (RESNET)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28252" y="2382043"/>
            <a:ext cx="6118537" cy="963827"/>
            <a:chOff x="628252" y="2382043"/>
            <a:chExt cx="6118537" cy="963827"/>
          </a:xfrm>
        </p:grpSpPr>
        <p:grpSp>
          <p:nvGrpSpPr>
            <p:cNvPr id="8" name="Group 7"/>
            <p:cNvGrpSpPr/>
            <p:nvPr/>
          </p:nvGrpSpPr>
          <p:grpSpPr>
            <a:xfrm>
              <a:off x="628252" y="2382043"/>
              <a:ext cx="6118537" cy="963827"/>
              <a:chOff x="628252" y="2382043"/>
              <a:chExt cx="6118537" cy="96382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34415" y="2601044"/>
                <a:ext cx="1397285" cy="5342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Weight Layer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795067" y="2601044"/>
                <a:ext cx="1397285" cy="5342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Weight Layer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4" idx="3"/>
              </p:cNvCxnSpPr>
              <p:nvPr/>
            </p:nvCxnSpPr>
            <p:spPr>
              <a:xfrm flipV="1">
                <a:off x="3231700" y="2866767"/>
                <a:ext cx="563367" cy="1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5192352" y="2865362"/>
                <a:ext cx="563367" cy="1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262287" y="2863957"/>
                <a:ext cx="563367" cy="14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Bevel 2"/>
              <p:cNvSpPr/>
              <p:nvPr/>
            </p:nvSpPr>
            <p:spPr>
              <a:xfrm>
                <a:off x="628252" y="2382043"/>
                <a:ext cx="634035" cy="963827"/>
              </a:xfrm>
              <a:prstGeom prst="bevel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5" name="Bevel 4"/>
              <p:cNvSpPr/>
              <p:nvPr/>
            </p:nvSpPr>
            <p:spPr>
              <a:xfrm>
                <a:off x="5755719" y="2382043"/>
                <a:ext cx="991070" cy="753257"/>
              </a:xfrm>
              <a:prstGeom prst="bevel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H(x)</a:t>
                </a:r>
                <a:endParaRPr 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213407" y="2529568"/>
              <a:ext cx="75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relu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40461" y="2529568"/>
              <a:ext cx="75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relu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2529" y="2521059"/>
              <a:ext cx="75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relu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79968" y="4254925"/>
            <a:ext cx="6713249" cy="1604729"/>
            <a:chOff x="4858381" y="4414319"/>
            <a:chExt cx="6713249" cy="1604729"/>
          </a:xfrm>
        </p:grpSpPr>
        <p:sp>
          <p:nvSpPr>
            <p:cNvPr id="28" name="Rectangle 27"/>
            <p:cNvSpPr/>
            <p:nvPr/>
          </p:nvSpPr>
          <p:spPr>
            <a:xfrm>
              <a:off x="6064544" y="5274222"/>
              <a:ext cx="1397285" cy="53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Weight Layer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25196" y="5274222"/>
              <a:ext cx="1397285" cy="534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Weight Layer</a:t>
              </a:r>
              <a:endParaRPr lang="en-US" dirty="0"/>
            </a:p>
          </p:txBody>
        </p:sp>
        <p:sp>
          <p:nvSpPr>
            <p:cNvPr id="30" name="Bevel 29"/>
            <p:cNvSpPr/>
            <p:nvPr/>
          </p:nvSpPr>
          <p:spPr>
            <a:xfrm>
              <a:off x="4858381" y="5055221"/>
              <a:ext cx="634035" cy="963827"/>
            </a:xfrm>
            <a:prstGeom prst="bevel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30" idx="0"/>
              <a:endCxn id="28" idx="1"/>
            </p:cNvCxnSpPr>
            <p:nvPr/>
          </p:nvCxnSpPr>
          <p:spPr>
            <a:xfrm>
              <a:off x="5492416" y="5537135"/>
              <a:ext cx="572128" cy="4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453068" y="5537134"/>
              <a:ext cx="572128" cy="4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9422481" y="5513475"/>
              <a:ext cx="572128" cy="4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9994609" y="5274222"/>
              <a:ext cx="825157" cy="5342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</a:t>
              </a:r>
            </a:p>
            <a:p>
              <a:pPr algn="ctr"/>
              <a:r>
                <a:rPr lang="en-US" dirty="0" smtClean="0"/>
                <a:t>-</a:t>
              </a:r>
              <a:endParaRPr lang="en-US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0819766" y="5509260"/>
              <a:ext cx="572128" cy="4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30" idx="6"/>
              <a:endCxn id="13" idx="0"/>
            </p:cNvCxnSpPr>
            <p:nvPr/>
          </p:nvCxnSpPr>
          <p:spPr>
            <a:xfrm rot="16200000" flipH="1">
              <a:off x="7681792" y="2548827"/>
              <a:ext cx="219001" cy="5231789"/>
            </a:xfrm>
            <a:prstGeom prst="curvedConnector3">
              <a:avLst>
                <a:gd name="adj1" fmla="val -10438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439194" y="5461969"/>
              <a:ext cx="75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relu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441180" y="5461969"/>
              <a:ext cx="75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relu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459127" y="5461969"/>
              <a:ext cx="75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relu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819766" y="5439146"/>
              <a:ext cx="751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relu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41179" y="4414319"/>
              <a:ext cx="1072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I(x) = x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16692" y="1816443"/>
            <a:ext cx="181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‘Plain’ Net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992325" y="4003537"/>
            <a:ext cx="181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‘Residual’ Net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5154" y="6295330"/>
            <a:ext cx="678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Borrowed Algorithm and code for 50 layer RESNET – Modified it to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r>
              <a:rPr lang="en-US" dirty="0" smtClean="0"/>
              <a:t> FANCY, HOWDYA DO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28648"/>
              </p:ext>
            </p:extLst>
          </p:nvPr>
        </p:nvGraphicFramePr>
        <p:xfrm>
          <a:off x="1062680" y="3067449"/>
          <a:ext cx="104565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141"/>
                <a:gridCol w="2614141"/>
                <a:gridCol w="2614141"/>
                <a:gridCol w="26141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VALIDATION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12/200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be revealed in 8 hours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897" y="0"/>
            <a:ext cx="2631989" cy="768274"/>
          </a:xfrm>
        </p:spPr>
        <p:txBody>
          <a:bodyPr/>
          <a:lstStyle/>
          <a:p>
            <a:r>
              <a:rPr lang="en-US" dirty="0" smtClean="0"/>
              <a:t>I WONDER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51470"/>
            <a:ext cx="10973426" cy="569646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Keras</a:t>
            </a:r>
            <a:r>
              <a:rPr lang="en-US" dirty="0" smtClean="0"/>
              <a:t> – Check</a:t>
            </a:r>
          </a:p>
          <a:p>
            <a:r>
              <a:rPr lang="en-US" dirty="0" smtClean="0"/>
              <a:t>TENSORFLOW – check</a:t>
            </a:r>
          </a:p>
          <a:p>
            <a:r>
              <a:rPr lang="en-US" dirty="0" err="1" smtClean="0"/>
              <a:t>Tensorboard</a:t>
            </a:r>
            <a:r>
              <a:rPr lang="en-US" dirty="0" smtClean="0"/>
              <a:t> – check</a:t>
            </a:r>
          </a:p>
          <a:p>
            <a:r>
              <a:rPr lang="en-US" dirty="0" smtClean="0"/>
              <a:t>Google cloud – </a:t>
            </a:r>
            <a:r>
              <a:rPr lang="en-US" dirty="0" err="1" smtClean="0"/>
              <a:t>CHECk</a:t>
            </a:r>
            <a:r>
              <a:rPr lang="en-US" dirty="0" smtClean="0"/>
              <a:t> and CASH </a:t>
            </a:r>
          </a:p>
          <a:p>
            <a:r>
              <a:rPr lang="en-US" dirty="0" smtClean="0"/>
              <a:t>OPENCV – OMG !</a:t>
            </a:r>
          </a:p>
          <a:p>
            <a:r>
              <a:rPr lang="en-US" dirty="0" err="1" smtClean="0"/>
              <a:t>Lua</a:t>
            </a:r>
            <a:r>
              <a:rPr lang="en-US" dirty="0" smtClean="0"/>
              <a:t> – WHAT !</a:t>
            </a:r>
          </a:p>
          <a:p>
            <a:r>
              <a:rPr lang="en-US" dirty="0" smtClean="0"/>
              <a:t>CHALLENGE ? DEEP LEARNING</a:t>
            </a:r>
          </a:p>
          <a:p>
            <a:r>
              <a:rPr lang="en-US" dirty="0" smtClean="0"/>
              <a:t>GENERALIZABLE ? NOT REALLY IN ITS STRUCTURE</a:t>
            </a:r>
          </a:p>
          <a:p>
            <a:r>
              <a:rPr lang="en-US" dirty="0"/>
              <a:t>SCALABLE ? HA </a:t>
            </a:r>
            <a:r>
              <a:rPr lang="en-US" dirty="0" smtClean="0"/>
              <a:t>HA</a:t>
            </a:r>
          </a:p>
          <a:p>
            <a:r>
              <a:rPr lang="en-US" dirty="0" smtClean="0"/>
              <a:t>ACCURACY ? NOT REALLY. BUT, WHAT ELSE ?...False positives or false negatives !</a:t>
            </a:r>
          </a:p>
          <a:p>
            <a:r>
              <a:rPr lang="en-US" dirty="0" smtClean="0"/>
              <a:t>TWO MORE WEEK WHAT WOULD I DO ? AT THIS POINT, SLEEP</a:t>
            </a:r>
            <a:r>
              <a:rPr lang="is-IS" dirty="0" smtClean="0"/>
              <a:t>….</a:t>
            </a:r>
            <a:endParaRPr lang="en-US" dirty="0" smtClean="0"/>
          </a:p>
          <a:p>
            <a:r>
              <a:rPr lang="en-US" dirty="0" smtClean="0"/>
              <a:t>FUTURE – BABY STEPS:</a:t>
            </a:r>
          </a:p>
          <a:p>
            <a:pPr lvl="1"/>
            <a:r>
              <a:rPr lang="en-US" dirty="0" smtClean="0"/>
              <a:t>HYPER PARAMETER SEARCH, FINE TUNE, visualize intermediate tensor outputs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1222425"/>
            <a:ext cx="6909479" cy="4422067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684" y="186752"/>
            <a:ext cx="3352128" cy="84892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898458" y="1222425"/>
            <a:ext cx="3352128" cy="4422067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/>
              <a:t>885 IMAGES</a:t>
            </a:r>
          </a:p>
          <a:p>
            <a:r>
              <a:rPr lang="en-US" sz="1800" dirty="0"/>
              <a:t>(3 * 128 * 128) IMAGE </a:t>
            </a:r>
            <a:r>
              <a:rPr lang="en-US" sz="1800" dirty="0" smtClean="0"/>
              <a:t>DIMENSIONALITY</a:t>
            </a:r>
          </a:p>
          <a:p>
            <a:r>
              <a:rPr lang="en-US" sz="1800" dirty="0"/>
              <a:t>Images captured by </a:t>
            </a:r>
            <a:r>
              <a:rPr lang="en-US" sz="1800" dirty="0" err="1"/>
              <a:t>baxter</a:t>
            </a:r>
            <a:r>
              <a:rPr lang="en-US" sz="1800" dirty="0"/>
              <a:t> </a:t>
            </a:r>
            <a:r>
              <a:rPr lang="en-US" sz="1800" dirty="0" smtClean="0"/>
              <a:t>robot’s MAIN CAMERA </a:t>
            </a:r>
            <a:r>
              <a:rPr lang="en-US" sz="1800" dirty="0"/>
              <a:t>in point cloud format (PCD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GRASP POINTS (THAT WILL MAKE THE bounding box) captured by ROBOT ARM CAMERAS : X, Y</a:t>
            </a:r>
          </a:p>
          <a:p>
            <a:r>
              <a:rPr lang="en-US" sz="1800" dirty="0" smtClean="0"/>
              <a:t>GRASP POINTS CLASSIFIED AS -1 AND +1</a:t>
            </a:r>
          </a:p>
          <a:p>
            <a:r>
              <a:rPr lang="en-US" sz="1800" dirty="0"/>
              <a:t>BONUS - 1901 FEATURES IDENTIFIED FOR BOUNDING BOXES FOR A OBJECT TYPE AS BASELINE MODEL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962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 progress</a:t>
            </a:r>
            <a:r>
              <a:rPr lang="is-IS" dirty="0" smtClean="0"/>
              <a:t>…....just getting started actually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 1 :</a:t>
            </a:r>
          </a:p>
          <a:p>
            <a:pPr lvl="1"/>
            <a:r>
              <a:rPr lang="en-US" dirty="0"/>
              <a:t>GIVEN AN IMAGE AND </a:t>
            </a:r>
            <a:r>
              <a:rPr lang="en-US" dirty="0" smtClean="0"/>
              <a:t>ITS BOUNDING BOX FEATURES, </a:t>
            </a:r>
            <a:r>
              <a:rPr lang="en-US" dirty="0"/>
              <a:t>CLASSIFY </a:t>
            </a:r>
            <a:r>
              <a:rPr lang="en-US" dirty="0" smtClean="0"/>
              <a:t>THE GRASPS AS </a:t>
            </a:r>
            <a:r>
              <a:rPr lang="en-US" dirty="0"/>
              <a:t>+1 or -</a:t>
            </a:r>
            <a:r>
              <a:rPr lang="en-US" dirty="0" smtClean="0"/>
              <a:t>1</a:t>
            </a:r>
          </a:p>
          <a:p>
            <a:r>
              <a:rPr lang="en-US" dirty="0" smtClean="0"/>
              <a:t> PHASE 2 :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PREDICT GRASP POINTS FOR ANY IMAGE OF THE TRAINED OBJECT TYPE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smtClean="0"/>
              <a:t>NOT IN SCOPE </a:t>
            </a:r>
            <a:r>
              <a:rPr lang="en-US" dirty="0" smtClean="0"/>
              <a:t>: PHASE 3 :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IDENTIFY THE OBJECT AN ANY BACKGROUND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IMBALANCE CHECK : +1 AND -1 GRASPS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29947" y="2366963"/>
            <a:ext cx="4732105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– MACHINE LEARNING MODEL AS BASELINE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BASELIENE PROCESSED DATA : </a:t>
            </a:r>
          </a:p>
          <a:p>
            <a:r>
              <a:rPr lang="en-US" dirty="0" smtClean="0"/>
              <a:t>Support Vector Classification</a:t>
            </a:r>
          </a:p>
          <a:p>
            <a:r>
              <a:rPr lang="en-US" dirty="0" smtClean="0"/>
              <a:t>APPROX 80% ACCURACY</a:t>
            </a:r>
          </a:p>
          <a:p>
            <a:r>
              <a:rPr lang="en-US" dirty="0" smtClean="0"/>
              <a:t>75-25 TEST-</a:t>
            </a:r>
            <a:r>
              <a:rPr lang="en-US" dirty="0" err="1" smtClean="0"/>
              <a:t>TRAIn</a:t>
            </a:r>
            <a:r>
              <a:rPr lang="en-US" dirty="0" smtClean="0"/>
              <a:t> SPLIT</a:t>
            </a:r>
          </a:p>
          <a:p>
            <a:r>
              <a:rPr lang="en-US" dirty="0" smtClean="0"/>
              <a:t>3 FOLD CROSS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667" y="2260599"/>
            <a:ext cx="4940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– NEURAL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USING NEURAL NETS - MOOT POINT </a:t>
            </a:r>
          </a:p>
          <a:p>
            <a:pPr lvl="1"/>
            <a:r>
              <a:rPr lang="en-US" dirty="0" smtClean="0"/>
              <a:t>BOUNDING BOX’S FEATURES ALREADY PROVIDED</a:t>
            </a:r>
          </a:p>
          <a:p>
            <a:pPr lvl="1"/>
            <a:r>
              <a:rPr lang="en-US" dirty="0" smtClean="0"/>
              <a:t>SVC PERFORMS WELL</a:t>
            </a:r>
          </a:p>
          <a:p>
            <a:pPr lvl="1"/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MOVE TO PHASE 2 FOR NEURAL NETS : IDENTIFY GRASP POINTS FOR ANY IMAGE OF THE TRAINED OBJECT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05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– NEURAL 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ANYTHING THAT CAN GO WRONG WILL GO </a:t>
            </a:r>
            <a:r>
              <a:rPr lang="en-US" dirty="0" smtClean="0"/>
              <a:t>WRONG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RECREATE IMAGE MATRIX TO PLOT / IDENTIFY THE GRASP POINTS FOR +1 AND -1</a:t>
            </a:r>
          </a:p>
          <a:p>
            <a:r>
              <a:rPr lang="en-US" dirty="0" smtClean="0"/>
              <a:t>Image matrix is patent to </a:t>
            </a:r>
            <a:r>
              <a:rPr lang="en-US" dirty="0" err="1" smtClean="0"/>
              <a:t>baxter</a:t>
            </a:r>
            <a:r>
              <a:rPr lang="en-US" dirty="0" smtClean="0"/>
              <a:t> camera</a:t>
            </a:r>
          </a:p>
          <a:p>
            <a:pPr lvl="1"/>
            <a:r>
              <a:rPr lang="en-US" dirty="0" smtClean="0"/>
              <a:t>REVERSE ENGINEER USING </a:t>
            </a:r>
            <a:r>
              <a:rPr lang="en-US" dirty="0" err="1" smtClean="0"/>
              <a:t>baxter</a:t>
            </a:r>
            <a:r>
              <a:rPr lang="en-US" dirty="0" smtClean="0"/>
              <a:t> SDK and OPENCV. </a:t>
            </a:r>
            <a:r>
              <a:rPr lang="en-US" dirty="0" err="1" smtClean="0"/>
              <a:t>WeLL</a:t>
            </a:r>
            <a:r>
              <a:rPr lang="en-US" dirty="0" smtClean="0"/>
              <a:t>, that</a:t>
            </a:r>
            <a:r>
              <a:rPr lang="uk-UA" dirty="0" smtClean="0"/>
              <a:t>’</a:t>
            </a:r>
            <a:r>
              <a:rPr lang="en-US" dirty="0" smtClean="0"/>
              <a:t>s </a:t>
            </a:r>
            <a:r>
              <a:rPr lang="en-US" dirty="0" err="1" smtClean="0"/>
              <a:t>gotta</a:t>
            </a:r>
            <a:r>
              <a:rPr lang="en-US" dirty="0" smtClean="0"/>
              <a:t> be easy NOT !</a:t>
            </a:r>
          </a:p>
          <a:p>
            <a:r>
              <a:rPr lang="en-US" dirty="0" smtClean="0"/>
              <a:t>THE SHOW HAS JUST BEGUN.</a:t>
            </a:r>
          </a:p>
          <a:p>
            <a:pPr lvl="1"/>
            <a:r>
              <a:rPr lang="en-US" dirty="0" smtClean="0"/>
              <a:t>DATA  is from old </a:t>
            </a:r>
            <a:r>
              <a:rPr lang="en-US" dirty="0" err="1" smtClean="0"/>
              <a:t>baxter</a:t>
            </a:r>
            <a:r>
              <a:rPr lang="en-US" dirty="0" smtClean="0"/>
              <a:t>. Cannot be recreated. GOOD job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 Scope modified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Maybe not any image of trained object types</a:t>
            </a:r>
          </a:p>
          <a:p>
            <a:r>
              <a:rPr lang="en-US" dirty="0" smtClean="0"/>
              <a:t>But how About image of the trained objects in different orientation</a:t>
            </a:r>
          </a:p>
          <a:p>
            <a:r>
              <a:rPr lang="en-US" dirty="0" smtClean="0"/>
              <a:t>And </a:t>
            </a:r>
            <a:r>
              <a:rPr lang="en-US" dirty="0"/>
              <a:t>recreate the </a:t>
            </a:r>
            <a:r>
              <a:rPr lang="en-US" dirty="0" smtClean="0"/>
              <a:t>‘bonus’ </a:t>
            </a:r>
            <a:r>
              <a:rPr lang="en-US" dirty="0"/>
              <a:t>data set </a:t>
            </a:r>
            <a:r>
              <a:rPr lang="en-US" dirty="0" smtClean="0"/>
              <a:t>identify the grasp rectangle features using neural nets</a:t>
            </a:r>
          </a:p>
          <a:p>
            <a:r>
              <a:rPr lang="en-US" b="1" dirty="0" smtClean="0"/>
              <a:t>Not in scope</a:t>
            </a:r>
            <a:r>
              <a:rPr lang="en-US" dirty="0" smtClean="0"/>
              <a:t> : Phase 3</a:t>
            </a:r>
          </a:p>
          <a:p>
            <a:pPr lvl="1"/>
            <a:r>
              <a:rPr lang="en-US" dirty="0" smtClean="0"/>
              <a:t>Bimodal and quicker Identification of other objects in the given data set</a:t>
            </a:r>
          </a:p>
          <a:p>
            <a:pPr lvl="1"/>
            <a:r>
              <a:rPr lang="en-US" dirty="0" smtClean="0"/>
              <a:t>potential grasp identification step 1 : </a:t>
            </a:r>
            <a:r>
              <a:rPr lang="en-US" dirty="0" err="1" smtClean="0"/>
              <a:t>recognise</a:t>
            </a:r>
            <a:r>
              <a:rPr lang="en-US" dirty="0" smtClean="0"/>
              <a:t> grasp shapes already seen</a:t>
            </a:r>
          </a:p>
          <a:p>
            <a:pPr lvl="1"/>
            <a:r>
              <a:rPr lang="en-US" dirty="0" smtClean="0"/>
              <a:t>For example uses coffee mug handle and a scissor handle</a:t>
            </a:r>
          </a:p>
        </p:txBody>
      </p:sp>
    </p:spTree>
    <p:extLst>
      <p:ext uri="{BB962C8B-B14F-4D97-AF65-F5344CB8AC3E}">
        <p14:creationId xmlns:p14="http://schemas.microsoft.com/office/powerpoint/2010/main" val="14378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617" y="0"/>
            <a:ext cx="3264383" cy="8404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Phase 2 –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32207"/>
            <a:ext cx="11278226" cy="571756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/>
              <a:t>pcd</a:t>
            </a:r>
            <a:r>
              <a:rPr lang="en-US" dirty="0" smtClean="0"/>
              <a:t> to </a:t>
            </a:r>
            <a:r>
              <a:rPr lang="en-US" dirty="0" err="1" smtClean="0"/>
              <a:t>numpy</a:t>
            </a:r>
            <a:r>
              <a:rPr lang="en-US" dirty="0" smtClean="0"/>
              <a:t> matrix</a:t>
            </a:r>
          </a:p>
          <a:p>
            <a:r>
              <a:rPr lang="en-US" dirty="0"/>
              <a:t>for +1 and -1 </a:t>
            </a:r>
            <a:r>
              <a:rPr lang="en-US" dirty="0" smtClean="0"/>
              <a:t>grasps</a:t>
            </a:r>
          </a:p>
          <a:p>
            <a:pPr lvl="1"/>
            <a:r>
              <a:rPr lang="en-US" dirty="0"/>
              <a:t>center the image to the bounding box </a:t>
            </a:r>
            <a:endParaRPr lang="en-US" dirty="0" smtClean="0"/>
          </a:p>
          <a:p>
            <a:pPr lvl="1"/>
            <a:r>
              <a:rPr lang="en-US" dirty="0" smtClean="0"/>
              <a:t>SHIFT </a:t>
            </a:r>
            <a:r>
              <a:rPr lang="en-US" dirty="0"/>
              <a:t>the gripper axis to </a:t>
            </a:r>
            <a:r>
              <a:rPr lang="en-US" dirty="0" smtClean="0"/>
              <a:t>the NEW x-axis and Y-AXIS</a:t>
            </a:r>
          </a:p>
          <a:p>
            <a:pPr lvl="1"/>
            <a:r>
              <a:rPr lang="en-US" dirty="0" smtClean="0"/>
              <a:t>Crop </a:t>
            </a:r>
            <a:r>
              <a:rPr lang="en-US" dirty="0"/>
              <a:t>the image to a fixed size around the bounding </a:t>
            </a:r>
            <a:r>
              <a:rPr lang="en-US" dirty="0" err="1" smtClean="0"/>
              <a:t>boX</a:t>
            </a:r>
            <a:endParaRPr lang="en-US" dirty="0" smtClean="0"/>
          </a:p>
          <a:p>
            <a:pPr lvl="1"/>
            <a:r>
              <a:rPr lang="en-US" dirty="0" smtClean="0"/>
              <a:t>Rotate images </a:t>
            </a:r>
            <a:r>
              <a:rPr lang="en-US" dirty="0"/>
              <a:t>at various </a:t>
            </a:r>
            <a:r>
              <a:rPr lang="en-US" dirty="0" smtClean="0"/>
              <a:t>angles (ALSO RECREATE PNG FOR THESE) </a:t>
            </a:r>
          </a:p>
          <a:p>
            <a:pPr lvl="1"/>
            <a:r>
              <a:rPr lang="en-US" dirty="0" smtClean="0"/>
              <a:t>ROATET bounding boxes at various angles</a:t>
            </a:r>
          </a:p>
          <a:p>
            <a:pPr lvl="1"/>
            <a:r>
              <a:rPr lang="en-US" dirty="0" smtClean="0"/>
              <a:t>Depth scale factoring (GRASP POINT CAPTURE HAPPENS WITH THE ARM)</a:t>
            </a:r>
          </a:p>
          <a:p>
            <a:pPr marL="228600" lvl="1">
              <a:spcBef>
                <a:spcPts val="1000"/>
              </a:spcBef>
            </a:pPr>
            <a:r>
              <a:rPr lang="en-US" sz="2100" dirty="0" smtClean="0"/>
              <a:t>ORIGINAL # of objects : 244</a:t>
            </a:r>
          </a:p>
          <a:p>
            <a:pPr marL="685800" lvl="2">
              <a:spcBef>
                <a:spcPts val="1000"/>
              </a:spcBef>
            </a:pPr>
            <a:r>
              <a:rPr lang="en-US" sz="1900" dirty="0" smtClean="0"/>
              <a:t>NEW # OF IMAGES : 885</a:t>
            </a:r>
          </a:p>
          <a:p>
            <a:pPr marL="685800" lvl="2">
              <a:spcBef>
                <a:spcPts val="1000"/>
              </a:spcBef>
            </a:pPr>
            <a:r>
              <a:rPr lang="en-US" sz="1900" dirty="0" smtClean="0"/>
              <a:t>LABELLED GRASPS : 8019</a:t>
            </a:r>
          </a:p>
          <a:p>
            <a:pPr marL="1143000" lvl="3">
              <a:spcBef>
                <a:spcPts val="1000"/>
              </a:spcBef>
            </a:pPr>
            <a:r>
              <a:rPr lang="en-US" sz="1700" dirty="0" smtClean="0"/>
              <a:t>LABELLED +1 GRASPS : 5110 (0.64)</a:t>
            </a:r>
          </a:p>
          <a:p>
            <a:pPr marL="1143000" lvl="3">
              <a:spcBef>
                <a:spcPts val="1000"/>
              </a:spcBef>
            </a:pPr>
            <a:r>
              <a:rPr lang="en-US" sz="1700" dirty="0" smtClean="0"/>
              <a:t>LABELLED -1 GRASPS : 2909 (0.36)</a:t>
            </a:r>
            <a:r>
              <a:rPr lang="en-US" sz="1800" dirty="0"/>
              <a:t> </a:t>
            </a:r>
            <a:endParaRPr lang="en-US" sz="1800" dirty="0" smtClean="0"/>
          </a:p>
          <a:p>
            <a:pPr marL="228600" lvl="1">
              <a:spcBef>
                <a:spcPts val="1000"/>
              </a:spcBef>
            </a:pPr>
            <a:r>
              <a:rPr lang="en-US" sz="2100" dirty="0">
                <a:solidFill>
                  <a:schemeClr val="accent4">
                    <a:lumMod val="75000"/>
                  </a:schemeClr>
                </a:solidFill>
              </a:rPr>
              <a:t>CLASSIFY OBJECT TYPES MANUALLY (ID, NAME)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# of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object categories: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93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74601432"/>
              </p:ext>
            </p:extLst>
          </p:nvPr>
        </p:nvGraphicFramePr>
        <p:xfrm>
          <a:off x="8458742" y="2569014"/>
          <a:ext cx="4202131" cy="365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36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2305</TotalTime>
  <Words>884</Words>
  <Application>Microsoft Macintosh PowerPoint</Application>
  <PresentationFormat>Widescreen</PresentationFormat>
  <Paragraphs>191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Tw Cen MT</vt:lpstr>
      <vt:lpstr>Arial</vt:lpstr>
      <vt:lpstr>Droplet</vt:lpstr>
      <vt:lpstr>ROBOT GRASPS     …..WITH CNNs OR IS IT REALLY </vt:lpstr>
      <vt:lpstr>DATASET</vt:lpstr>
      <vt:lpstr>INITIAL SCOPE</vt:lpstr>
      <vt:lpstr>CLASS IMBALANCE CHECK : +1 AND -1 GRASPS</vt:lpstr>
      <vt:lpstr>PHASE 1 – MACHINE LEARNING MODEL AS BASELINE</vt:lpstr>
      <vt:lpstr>PHASE 1 – NEURAL NETS</vt:lpstr>
      <vt:lpstr>PHASE 2 – NEURAL NETS</vt:lpstr>
      <vt:lpstr>Phase 2 Scope modified</vt:lpstr>
      <vt:lpstr>Phase 2 – preprocessing</vt:lpstr>
      <vt:lpstr>TRAIN TEST SPLIT</vt:lpstr>
      <vt:lpstr>MODEL ARCHITECTURE</vt:lpstr>
      <vt:lpstr>HYPER PARAMETERS      ….LeT’s STRESS THE MODEL !</vt:lpstr>
      <vt:lpstr>TENSORBOARD SO I DON’T PLOT TO KILL !    </vt:lpstr>
      <vt:lpstr>When do I get to meet this ‘GRASP’ you talk about..?</vt:lpstr>
      <vt:lpstr>GO BACK TO THE MANUAL OBJECT TYPE LABELLING</vt:lpstr>
      <vt:lpstr>NEURAL NET FOR OBJECT TYPE CLASSIFICATION</vt:lpstr>
      <vt:lpstr>Residual NET (RESNET)</vt:lpstr>
      <vt:lpstr>Yo FANCY, HOWDYA DO ?</vt:lpstr>
      <vt:lpstr>I WONDER ?</vt:lpstr>
      <vt:lpstr>COnclusion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GRASPS WITH CNNs</dc:title>
  <dc:creator>Jaichitra Balakrishnan</dc:creator>
  <cp:lastModifiedBy>Jaichitra Balakrishnan</cp:lastModifiedBy>
  <cp:revision>38</cp:revision>
  <dcterms:created xsi:type="dcterms:W3CDTF">2017-07-21T07:44:45Z</dcterms:created>
  <dcterms:modified xsi:type="dcterms:W3CDTF">2017-07-22T22:10:36Z</dcterms:modified>
</cp:coreProperties>
</file>