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4904324-9335-45DA-ADDA-9DDBC2928F35}">
  <a:tblStyle styleId="{44904324-9335-45DA-ADDA-9DDBC2928F3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Vanessa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JC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JC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Gavin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Gavin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Gavin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Sign test: Two-tail Binomial Test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Gavin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Gavin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udacity analytics presenting to udacity product managers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Vanessa - flowchart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Vanessa - flowchart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Vanessa - flowchart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Vanessa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test we expect a difference between control group and experiment group, specifically we expect…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Metric Choice: GC &amp; NC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Ignore Retention because contains untracked / confounding factors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 metrics: </a:t>
            </a:r>
            <a:r>
              <a:rPr lang="en" sz="1050">
                <a:solidFill>
                  <a:srgbClr val="333333"/>
                </a:solidFill>
              </a:rPr>
              <a:t>Number of cookies, Number of user-ids and Number of clicks</a:t>
            </a:r>
            <a:r>
              <a:rPr lang="en"/>
              <a:t> (chose to ignore these because do not measure anything of significance)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Metric Choice: GC &amp; NC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Ignore Retention because contains untracked / confounding factors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Other metrics: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</a:rPr>
              <a:t>Number of cookies, Number of user-ids and Number of clicks</a:t>
            </a:r>
            <a:r>
              <a:rPr lang="en"/>
              <a:t> (chose to ignore these because do not measure anything of significance)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baseline conversion for each metric &amp; minimum detectable effect of 1%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Relationship Id="rId4" Type="http://schemas.openxmlformats.org/officeDocument/2006/relationships/image" Target="../media/image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2B3E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subTitle"/>
          </p:nvPr>
        </p:nvSpPr>
        <p:spPr>
          <a:xfrm>
            <a:off x="510450" y="3695496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Gavin, JC, Vanessa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675" y="323625"/>
            <a:ext cx="4590648" cy="241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Exposure</a:t>
            </a:r>
            <a:r>
              <a:rPr lang="en"/>
              <a:t> &amp; </a:t>
            </a:r>
            <a:r>
              <a:rPr lang="en"/>
              <a:t>Duration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281212"/>
            <a:ext cx="8520600" cy="8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percentage of traffic should be diverted to experiment?</a:t>
            </a:r>
            <a:br>
              <a:rPr lang="en"/>
            </a:br>
            <a:r>
              <a:rPr lang="en"/>
              <a:t>How long will the experiment take to complete at this exposure level?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67225" y="2798180"/>
            <a:ext cx="2254800" cy="482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100 % Exposure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 txBox="1"/>
          <p:nvPr/>
        </p:nvSpPr>
        <p:spPr>
          <a:xfrm>
            <a:off x="117575" y="3280275"/>
            <a:ext cx="2954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40,000 pageviews/day,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test will run 18 days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444600" y="2798180"/>
            <a:ext cx="2254800" cy="482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75 % Exposure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/>
        </p:nvSpPr>
        <p:spPr>
          <a:xfrm>
            <a:off x="6421975" y="2798180"/>
            <a:ext cx="2254800" cy="482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50 % Exposure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094950" y="3280275"/>
            <a:ext cx="2954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 40,000 pageviews/day,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test will run 23 days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6049050" y="3280275"/>
            <a:ext cx="29541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 40,000 pageviews/day,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test will run 35 days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8925" y="2255575"/>
            <a:ext cx="474349" cy="4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Variability — Trial Group (10, 000) vs All Udacity visits</a:t>
            </a:r>
          </a:p>
        </p:txBody>
      </p:sp>
      <p:graphicFrame>
        <p:nvGraphicFramePr>
          <p:cNvPr id="206" name="Shape 206"/>
          <p:cNvGraphicFramePr/>
          <p:nvPr/>
        </p:nvGraphicFramePr>
        <p:xfrm>
          <a:off x="420325" y="111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{44904324-9335-45DA-ADDA-9DDBC2928F35}</a:tableStyleId>
              </a:tblPr>
              <a:tblGrid>
                <a:gridCol w="1646125"/>
                <a:gridCol w="1965575"/>
                <a:gridCol w="2645900"/>
                <a:gridCol w="2283800"/>
              </a:tblGrid>
              <a:tr h="5635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Metric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Metric Value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Why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If available / possible</a:t>
                      </a:r>
                    </a:p>
                  </a:txBody>
                  <a:tcPr marT="91425" marB="91425" marR="91425" marL="91425"/>
                </a:tc>
              </a:tr>
              <a:tr h="864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Gross Conversion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Approximation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Unique User Enrollments from Duplicate Clicks on Start Trial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 all Udacity visits data</a:t>
                      </a:r>
                    </a:p>
                  </a:txBody>
                  <a:tcPr marT="91425" marB="91425" marR="91425" marL="91425"/>
                </a:tc>
              </a:tr>
              <a:tr h="864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Net Conversion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134F5C"/>
                          </a:solidFill>
                        </a:rPr>
                        <a:t>Approximation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Unique User Payments from Duplicate Clicks on Start Trial</a:t>
                      </a: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Use all Udacity visits data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64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Retention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274E13"/>
                          </a:solidFill>
                        </a:rPr>
                        <a:t>Accurate</a:t>
                      </a: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Unique User Payments from Unique User Enrollments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600" cy="98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Sanity Checks: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Balanced Distribution in Control &amp; Experiment Group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12" name="Shape 212"/>
          <p:cNvGraphicFramePr/>
          <p:nvPr/>
        </p:nvGraphicFramePr>
        <p:xfrm>
          <a:off x="4566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{44904324-9335-45DA-ADDA-9DDBC2928F35}</a:tableStyleId>
              </a:tblPr>
              <a:tblGrid>
                <a:gridCol w="1701875"/>
                <a:gridCol w="2214800"/>
                <a:gridCol w="2269850"/>
                <a:gridCol w="1872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Metric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Observed Experiment Group Probability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Expected Probability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Experiment Test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Pageviews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0.499360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0.498820 - 0.501180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Passed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Clicks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0.499533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0.495884 - 0.504116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Passed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Enrollments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0.474889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0.488457 - 0.511543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134F5C"/>
                          </a:solidFill>
                        </a:rPr>
                        <a:t>Failed but expected trend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Payments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0.488939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0.484462 - 0.515538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Passed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86600" y="160050"/>
            <a:ext cx="6460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Practical &amp; Statistical Significance</a:t>
            </a:r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4423100" y="1095279"/>
            <a:ext cx="0" cy="3452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9" name="Shape 219"/>
          <p:cNvCxnSpPr/>
          <p:nvPr/>
        </p:nvCxnSpPr>
        <p:spPr>
          <a:xfrm rot="10800000">
            <a:off x="2973275" y="1079350"/>
            <a:ext cx="0" cy="3495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0" name="Shape 220"/>
          <p:cNvCxnSpPr/>
          <p:nvPr/>
        </p:nvCxnSpPr>
        <p:spPr>
          <a:xfrm rot="10800000">
            <a:off x="1518800" y="1047890"/>
            <a:ext cx="0" cy="35136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lgDashDot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5908625" y="1110710"/>
            <a:ext cx="0" cy="3410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/>
          <p:nvPr/>
        </p:nvCxnSpPr>
        <p:spPr>
          <a:xfrm rot="10800000">
            <a:off x="7415975" y="1015910"/>
            <a:ext cx="0" cy="35052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lgDashDot"/>
            <a:round/>
            <a:headEnd len="lg" w="lg" type="none"/>
            <a:tailEnd len="lg" w="lg" type="none"/>
          </a:ln>
        </p:spPr>
      </p:cxnSp>
      <p:sp>
        <p:nvSpPr>
          <p:cNvPr id="223" name="Shape 223"/>
          <p:cNvSpPr txBox="1"/>
          <p:nvPr/>
        </p:nvSpPr>
        <p:spPr>
          <a:xfrm>
            <a:off x="1203225" y="4624650"/>
            <a:ext cx="6597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783F04"/>
                </a:solidFill>
              </a:rPr>
              <a:t>-0.01 </a:t>
            </a:r>
            <a:r>
              <a:rPr lang="en"/>
              <a:t>                   </a:t>
            </a:r>
            <a:r>
              <a:rPr lang="en">
                <a:solidFill>
                  <a:srgbClr val="FF9900"/>
                </a:solidFill>
              </a:rPr>
              <a:t>-0.0075  </a:t>
            </a:r>
            <a:r>
              <a:rPr lang="en"/>
              <a:t>                   0                           </a:t>
            </a:r>
            <a:r>
              <a:rPr lang="en">
                <a:solidFill>
                  <a:srgbClr val="FF9900"/>
                </a:solidFill>
              </a:rPr>
              <a:t>0.0075    </a:t>
            </a:r>
            <a:r>
              <a:rPr lang="en"/>
              <a:t>              </a:t>
            </a:r>
            <a:r>
              <a:rPr lang="en">
                <a:solidFill>
                  <a:srgbClr val="783F04"/>
                </a:solidFill>
              </a:rPr>
              <a:t>0.01</a:t>
            </a:r>
          </a:p>
        </p:txBody>
      </p:sp>
      <p:cxnSp>
        <p:nvCxnSpPr>
          <p:cNvPr id="224" name="Shape 224"/>
          <p:cNvCxnSpPr/>
          <p:nvPr/>
        </p:nvCxnSpPr>
        <p:spPr>
          <a:xfrm flipH="1" rot="10800000">
            <a:off x="117500" y="2565150"/>
            <a:ext cx="1323900" cy="66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1229675" y="3611075"/>
            <a:ext cx="3504000" cy="32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26" name="Shape 226"/>
          <p:cNvSpPr txBox="1"/>
          <p:nvPr/>
        </p:nvSpPr>
        <p:spPr>
          <a:xfrm>
            <a:off x="0" y="2506800"/>
            <a:ext cx="18114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-0.02         0.0116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753675" y="3573600"/>
            <a:ext cx="5500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-0.0119                                                               0.0018</a:t>
            </a:r>
          </a:p>
        </p:txBody>
      </p:sp>
      <p:sp>
        <p:nvSpPr>
          <p:cNvPr id="228" name="Shape 228"/>
          <p:cNvSpPr/>
          <p:nvPr/>
        </p:nvSpPr>
        <p:spPr>
          <a:xfrm>
            <a:off x="7531850" y="3762000"/>
            <a:ext cx="251100" cy="211500"/>
          </a:xfrm>
          <a:prstGeom prst="flowChartConnector">
            <a:avLst/>
          </a:prstGeom>
          <a:solidFill>
            <a:srgbClr val="783F0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/>
        </p:nvSpPr>
        <p:spPr>
          <a:xfrm>
            <a:off x="7531850" y="4066800"/>
            <a:ext cx="251100" cy="211500"/>
          </a:xfrm>
          <a:prstGeom prst="flowChartConnec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7801125" y="3705875"/>
            <a:ext cx="1533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100">
                <a:solidFill>
                  <a:srgbClr val="783F04"/>
                </a:solidFill>
              </a:rPr>
              <a:t>Gross Conversion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7822625" y="4022400"/>
            <a:ext cx="1533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FF9900"/>
                </a:solidFill>
              </a:rPr>
              <a:t>Net</a:t>
            </a:r>
            <a:r>
              <a:rPr b="1" lang="en" sz="1100">
                <a:solidFill>
                  <a:srgbClr val="FF9900"/>
                </a:solidFill>
              </a:rPr>
              <a:t> Conversion</a:t>
            </a:r>
          </a:p>
        </p:txBody>
      </p:sp>
      <p:sp>
        <p:nvSpPr>
          <p:cNvPr id="232" name="Shape 232"/>
          <p:cNvSpPr/>
          <p:nvPr/>
        </p:nvSpPr>
        <p:spPr>
          <a:xfrm>
            <a:off x="12050" y="1416000"/>
            <a:ext cx="1323900" cy="894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783F04"/>
                </a:solidFill>
              </a:rPr>
              <a:t>Statistically + Practically Significant</a:t>
            </a:r>
          </a:p>
        </p:txBody>
      </p:sp>
      <p:sp>
        <p:nvSpPr>
          <p:cNvPr id="233" name="Shape 233"/>
          <p:cNvSpPr/>
          <p:nvPr/>
        </p:nvSpPr>
        <p:spPr>
          <a:xfrm>
            <a:off x="1644675" y="2551375"/>
            <a:ext cx="1450800" cy="894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Statistically      + Practically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9900"/>
                </a:solidFill>
              </a:rPr>
              <a:t>Not Significant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425" y="1962725"/>
            <a:ext cx="5715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75" y="895550"/>
            <a:ext cx="474349" cy="4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3071275" y="2710325"/>
            <a:ext cx="1323900" cy="657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Big drop in paid users !!!</a:t>
            </a:r>
          </a:p>
        </p:txBody>
      </p:sp>
      <p:sp>
        <p:nvSpPr>
          <p:cNvPr id="237" name="Shape 237"/>
          <p:cNvSpPr/>
          <p:nvPr/>
        </p:nvSpPr>
        <p:spPr>
          <a:xfrm>
            <a:off x="6144550" y="239450"/>
            <a:ext cx="2853900" cy="979500"/>
          </a:xfrm>
          <a:prstGeom prst="verticalScroll">
            <a:avLst>
              <a:gd fmla="val 12500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/>
              <a:t>RECOMMENDATION </a:t>
            </a:r>
            <a:r>
              <a:rPr b="1" lang="en" sz="1800"/>
              <a:t>Do not launch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 sz="1800"/>
              <a:t>Find other ways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Significance Tests</a:t>
            </a:r>
          </a:p>
        </p:txBody>
      </p:sp>
      <p:pic>
        <p:nvPicPr>
          <p:cNvPr descr="6005 01 GC wt.gif"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725"/>
            <a:ext cx="571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005 02 NC wt.gif" id="244" name="Shape 2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3075125"/>
            <a:ext cx="571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6005 03 GC wt.gif"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017725"/>
            <a:ext cx="571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005 04 NC wt.gif"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3075125"/>
            <a:ext cx="571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Significance Tests </a:t>
            </a:r>
            <a:r>
              <a:rPr lang="en"/>
              <a:t>(with Bonferroni Correction)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576075" y="445025"/>
            <a:ext cx="50535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 Test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512" y="1156250"/>
            <a:ext cx="5711925" cy="35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741475" y="1361450"/>
            <a:ext cx="1292700" cy="57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Gross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Conversion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741475" y="3330000"/>
            <a:ext cx="1292700" cy="572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Net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Conversion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41475" y="2040800"/>
            <a:ext cx="12927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Improved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4 days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741475" y="4016250"/>
            <a:ext cx="12927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days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Follow Up Experiment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Udacity test: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77625" y="2539988"/>
            <a:ext cx="1456500" cy="458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Start free trial</a:t>
            </a:r>
          </a:p>
        </p:txBody>
      </p:sp>
      <p:cxnSp>
        <p:nvCxnSpPr>
          <p:cNvPr id="269" name="Shape 269"/>
          <p:cNvCxnSpPr>
            <a:stCxn id="268" idx="3"/>
          </p:cNvCxnSpPr>
          <p:nvPr/>
        </p:nvCxnSpPr>
        <p:spPr>
          <a:xfrm>
            <a:off x="1834125" y="2769338"/>
            <a:ext cx="566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 txBox="1"/>
          <p:nvPr/>
        </p:nvSpPr>
        <p:spPr>
          <a:xfrm>
            <a:off x="2400525" y="2539988"/>
            <a:ext cx="1713000" cy="45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</a:rPr>
              <a:t>Enrolled</a:t>
            </a:r>
          </a:p>
        </p:txBody>
      </p:sp>
      <p:grpSp>
        <p:nvGrpSpPr>
          <p:cNvPr id="271" name="Shape 271"/>
          <p:cNvGrpSpPr/>
          <p:nvPr/>
        </p:nvGrpSpPr>
        <p:grpSpPr>
          <a:xfrm>
            <a:off x="4113525" y="1523799"/>
            <a:ext cx="4896525" cy="2683070"/>
            <a:chOff x="4113525" y="1523799"/>
            <a:chExt cx="4896525" cy="2683070"/>
          </a:xfrm>
        </p:grpSpPr>
        <p:cxnSp>
          <p:nvCxnSpPr>
            <p:cNvPr id="272" name="Shape 272"/>
            <p:cNvCxnSpPr>
              <a:stCxn id="270" idx="3"/>
              <a:endCxn id="273" idx="1"/>
            </p:cNvCxnSpPr>
            <p:nvPr/>
          </p:nvCxnSpPr>
          <p:spPr>
            <a:xfrm flipH="1" rot="10800000">
              <a:off x="4113525" y="1753238"/>
              <a:ext cx="836400" cy="1016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73" name="Shape 273"/>
            <p:cNvSpPr txBox="1"/>
            <p:nvPr/>
          </p:nvSpPr>
          <p:spPr>
            <a:xfrm>
              <a:off x="4949812" y="1523799"/>
              <a:ext cx="1713000" cy="458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434343"/>
                  </a:solidFill>
                </a:rPr>
                <a:t>No discount </a:t>
              </a:r>
              <a:br>
                <a:rPr lang="en">
                  <a:solidFill>
                    <a:srgbClr val="434343"/>
                  </a:solidFill>
                </a:rPr>
              </a:br>
              <a:r>
                <a:rPr lang="en">
                  <a:solidFill>
                    <a:srgbClr val="434343"/>
                  </a:solidFill>
                </a:rPr>
                <a:t>14 day free trial</a:t>
              </a:r>
            </a:p>
          </p:txBody>
        </p:sp>
        <p:cxnSp>
          <p:nvCxnSpPr>
            <p:cNvPr id="274" name="Shape 274"/>
            <p:cNvCxnSpPr>
              <a:stCxn id="273" idx="3"/>
            </p:cNvCxnSpPr>
            <p:nvPr/>
          </p:nvCxnSpPr>
          <p:spPr>
            <a:xfrm>
              <a:off x="6662812" y="1753149"/>
              <a:ext cx="947400" cy="676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275" name="Shape 275"/>
            <p:cNvSpPr txBox="1"/>
            <p:nvPr/>
          </p:nvSpPr>
          <p:spPr>
            <a:xfrm>
              <a:off x="7297050" y="2539079"/>
              <a:ext cx="1713000" cy="45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Paid course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version</a:t>
              </a: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4949812" y="2442184"/>
              <a:ext cx="1713000" cy="652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434343"/>
                  </a:solidFill>
                </a:rPr>
                <a:t>High Discount in day 3 - 5 in </a:t>
              </a:r>
              <a:br>
                <a:rPr lang="en">
                  <a:solidFill>
                    <a:srgbClr val="434343"/>
                  </a:solidFill>
                </a:rPr>
              </a:br>
              <a:r>
                <a:rPr lang="en">
                  <a:solidFill>
                    <a:srgbClr val="434343"/>
                  </a:solidFill>
                </a:rPr>
                <a:t>14 day free trial</a:t>
              </a: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4949812" y="3554369"/>
              <a:ext cx="1713000" cy="652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434343"/>
                  </a:solidFill>
                </a:rPr>
                <a:t>Moderate</a:t>
              </a:r>
              <a:r>
                <a:rPr lang="en">
                  <a:solidFill>
                    <a:srgbClr val="434343"/>
                  </a:solidFill>
                </a:rPr>
                <a:t> Discount in day 10 - 12 in </a:t>
              </a:r>
              <a:br>
                <a:rPr lang="en">
                  <a:solidFill>
                    <a:srgbClr val="434343"/>
                  </a:solidFill>
                </a:rPr>
              </a:br>
              <a:r>
                <a:rPr lang="en">
                  <a:solidFill>
                    <a:srgbClr val="434343"/>
                  </a:solidFill>
                </a:rPr>
                <a:t>14 day free trial</a:t>
              </a:r>
            </a:p>
          </p:txBody>
        </p:sp>
        <p:cxnSp>
          <p:nvCxnSpPr>
            <p:cNvPr id="278" name="Shape 278"/>
            <p:cNvCxnSpPr>
              <a:stCxn id="270" idx="3"/>
              <a:endCxn id="277" idx="1"/>
            </p:cNvCxnSpPr>
            <p:nvPr/>
          </p:nvCxnSpPr>
          <p:spPr>
            <a:xfrm>
              <a:off x="4113525" y="2769338"/>
              <a:ext cx="836400" cy="1111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79" name="Shape 279"/>
            <p:cNvCxnSpPr>
              <a:stCxn id="276" idx="3"/>
            </p:cNvCxnSpPr>
            <p:nvPr/>
          </p:nvCxnSpPr>
          <p:spPr>
            <a:xfrm>
              <a:off x="6662812" y="2768434"/>
              <a:ext cx="63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80" name="Shape 280"/>
            <p:cNvCxnSpPr>
              <a:stCxn id="277" idx="3"/>
            </p:cNvCxnSpPr>
            <p:nvPr/>
          </p:nvCxnSpPr>
          <p:spPr>
            <a:xfrm flipH="1" rot="10800000">
              <a:off x="6662812" y="3126719"/>
              <a:ext cx="836400" cy="753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281" name="Shape 281"/>
            <p:cNvCxnSpPr>
              <a:stCxn id="270" idx="3"/>
              <a:endCxn id="276" idx="1"/>
            </p:cNvCxnSpPr>
            <p:nvPr/>
          </p:nvCxnSpPr>
          <p:spPr>
            <a:xfrm flipH="1" rot="10800000">
              <a:off x="4113525" y="2768438"/>
              <a:ext cx="836400" cy="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Follow Up Experiment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311700" y="1457275"/>
            <a:ext cx="8520600" cy="280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</a:rPr>
              <a:t>Expectation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 : Increased Retention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</a:rPr>
              <a:t>Invariant Metrics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: Pageview, Clicks, and </a:t>
            </a:r>
            <a:r>
              <a:rPr lang="en" sz="1600">
                <a:solidFill>
                  <a:srgbClr val="666666"/>
                </a:solidFill>
              </a:rPr>
              <a:t>User-ids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</a:rPr>
              <a:t>Evaluation Metrics 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: Retention, Net Conversion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666666"/>
                </a:solidFill>
                <a:highlight>
                  <a:srgbClr val="FFFFFF"/>
                </a:highlight>
              </a:rPr>
              <a:t>Success Criteria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 : A statistically and practically significant increase in Retention and </a:t>
            </a:r>
            <a:r>
              <a:rPr lang="en" sz="1600">
                <a:solidFill>
                  <a:srgbClr val="666666"/>
                </a:solidFill>
              </a:rPr>
              <a:t>Net Conversion </a:t>
            </a: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would indicate that the change is successful.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476250" y="2042286"/>
            <a:ext cx="8191522" cy="10593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02B3E4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100" y="1152475"/>
            <a:ext cx="4905200" cy="329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99875" y="1152475"/>
            <a:ext cx="4905200" cy="3271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3175" y="491784"/>
            <a:ext cx="571500" cy="5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9950" y="491784"/>
            <a:ext cx="571500" cy="52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7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Udacity home page had two calls to action: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grpSp>
        <p:nvGrpSpPr>
          <p:cNvPr id="75" name="Shape 75"/>
          <p:cNvGrpSpPr/>
          <p:nvPr/>
        </p:nvGrpSpPr>
        <p:grpSpPr>
          <a:xfrm>
            <a:off x="377625" y="2145501"/>
            <a:ext cx="8294700" cy="2418100"/>
            <a:chOff x="377625" y="2477275"/>
            <a:chExt cx="8294700" cy="2418100"/>
          </a:xfrm>
        </p:grpSpPr>
        <p:grpSp>
          <p:nvGrpSpPr>
            <p:cNvPr id="76" name="Shape 76"/>
            <p:cNvGrpSpPr/>
            <p:nvPr/>
          </p:nvGrpSpPr>
          <p:grpSpPr>
            <a:xfrm>
              <a:off x="377625" y="2477275"/>
              <a:ext cx="8294700" cy="1159800"/>
              <a:chOff x="377625" y="2553475"/>
              <a:chExt cx="8294700" cy="1159800"/>
            </a:xfrm>
          </p:grpSpPr>
          <p:sp>
            <p:nvSpPr>
              <p:cNvPr id="77" name="Shape 77"/>
              <p:cNvSpPr txBox="1"/>
              <p:nvPr/>
            </p:nvSpPr>
            <p:spPr>
              <a:xfrm>
                <a:off x="377625" y="2553475"/>
                <a:ext cx="1456500" cy="458700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Start free trial</a:t>
                </a:r>
              </a:p>
            </p:txBody>
          </p:sp>
          <p:cxnSp>
            <p:nvCxnSpPr>
              <p:cNvPr id="78" name="Shape 78"/>
              <p:cNvCxnSpPr>
                <a:stCxn id="77" idx="3"/>
              </p:cNvCxnSpPr>
              <p:nvPr/>
            </p:nvCxnSpPr>
            <p:spPr>
              <a:xfrm>
                <a:off x="1834125" y="2782825"/>
                <a:ext cx="56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79" name="Shape 79"/>
              <p:cNvSpPr txBox="1"/>
              <p:nvPr/>
            </p:nvSpPr>
            <p:spPr>
              <a:xfrm>
                <a:off x="2400525" y="2553475"/>
                <a:ext cx="1713000" cy="458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434343"/>
                    </a:solidFill>
                  </a:rPr>
                  <a:t>Enter credit card #</a:t>
                </a:r>
              </a:p>
            </p:txBody>
          </p:sp>
          <p:cxnSp>
            <p:nvCxnSpPr>
              <p:cNvPr id="80" name="Shape 80"/>
              <p:cNvCxnSpPr/>
              <p:nvPr/>
            </p:nvCxnSpPr>
            <p:spPr>
              <a:xfrm>
                <a:off x="4113525" y="2782825"/>
                <a:ext cx="56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81" name="Shape 81"/>
              <p:cNvSpPr txBox="1"/>
              <p:nvPr/>
            </p:nvSpPr>
            <p:spPr>
              <a:xfrm>
                <a:off x="4679925" y="2553475"/>
                <a:ext cx="1713000" cy="458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434343"/>
                    </a:solidFill>
                  </a:rPr>
                  <a:t>Enrolled (free trial)</a:t>
                </a:r>
              </a:p>
            </p:txBody>
          </p:sp>
          <p:cxnSp>
            <p:nvCxnSpPr>
              <p:cNvPr id="82" name="Shape 82"/>
              <p:cNvCxnSpPr/>
              <p:nvPr/>
            </p:nvCxnSpPr>
            <p:spPr>
              <a:xfrm>
                <a:off x="6392925" y="2782825"/>
                <a:ext cx="566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lg" w="lg" type="none"/>
                <a:tailEnd len="lg" w="lg" type="triangle"/>
              </a:ln>
            </p:spPr>
          </p:cxnSp>
          <p:sp>
            <p:nvSpPr>
              <p:cNvPr id="83" name="Shape 83"/>
              <p:cNvSpPr txBox="1"/>
              <p:nvPr/>
            </p:nvSpPr>
            <p:spPr>
              <a:xfrm>
                <a:off x="6959325" y="2553475"/>
                <a:ext cx="1713000" cy="458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Paid course</a:t>
                </a:r>
              </a:p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version</a:t>
                </a:r>
              </a:p>
            </p:txBody>
          </p:sp>
          <p:sp>
            <p:nvSpPr>
              <p:cNvPr id="84" name="Shape 84"/>
              <p:cNvSpPr txBox="1"/>
              <p:nvPr/>
            </p:nvSpPr>
            <p:spPr>
              <a:xfrm>
                <a:off x="4679925" y="3012175"/>
                <a:ext cx="1713000" cy="62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highlight>
                      <a:srgbClr val="FFFFFF"/>
                    </a:highlight>
                  </a:rPr>
                  <a:t>14 day access to full version of the course</a:t>
                </a:r>
              </a:p>
            </p:txBody>
          </p:sp>
          <p:sp>
            <p:nvSpPr>
              <p:cNvPr id="85" name="Shape 85"/>
              <p:cNvSpPr txBox="1"/>
              <p:nvPr/>
            </p:nvSpPr>
            <p:spPr>
              <a:xfrm>
                <a:off x="6959325" y="3012175"/>
                <a:ext cx="1713000" cy="70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highlight>
                      <a:srgbClr val="FFFFFF"/>
                    </a:highlight>
                  </a:rPr>
                  <a:t>Automatically charged after 14 days (unless cancel first)</a:t>
                </a:r>
              </a:p>
            </p:txBody>
          </p:sp>
        </p:grpSp>
        <p:sp>
          <p:nvSpPr>
            <p:cNvPr id="86" name="Shape 86"/>
            <p:cNvSpPr txBox="1"/>
            <p:nvPr/>
          </p:nvSpPr>
          <p:spPr>
            <a:xfrm>
              <a:off x="377625" y="3843475"/>
              <a:ext cx="1456500" cy="458700"/>
            </a:xfrm>
            <a:prstGeom prst="rect">
              <a:avLst/>
            </a:prstGeom>
            <a:solidFill>
              <a:srgbClr val="02B3E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Access course materials</a:t>
              </a:r>
            </a:p>
          </p:txBody>
        </p:sp>
        <p:cxnSp>
          <p:nvCxnSpPr>
            <p:cNvPr id="87" name="Shape 87"/>
            <p:cNvCxnSpPr>
              <a:stCxn id="86" idx="3"/>
              <a:endCxn id="88" idx="1"/>
            </p:cNvCxnSpPr>
            <p:nvPr/>
          </p:nvCxnSpPr>
          <p:spPr>
            <a:xfrm>
              <a:off x="1834125" y="4072825"/>
              <a:ext cx="5125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88" name="Shape 88"/>
            <p:cNvSpPr txBox="1"/>
            <p:nvPr/>
          </p:nvSpPr>
          <p:spPr>
            <a:xfrm>
              <a:off x="6959325" y="3843475"/>
              <a:ext cx="1713000" cy="4587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Free course version</a:t>
              </a:r>
            </a:p>
          </p:txBody>
        </p:sp>
        <p:sp>
          <p:nvSpPr>
            <p:cNvPr id="89" name="Shape 89"/>
            <p:cNvSpPr txBox="1"/>
            <p:nvPr/>
          </p:nvSpPr>
          <p:spPr>
            <a:xfrm>
              <a:off x="1834125" y="4194275"/>
              <a:ext cx="50709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highlight>
                    <a:srgbClr val="FFFFFF"/>
                  </a:highlight>
                </a:rPr>
                <a:t>Limited access: videos and quizzes.</a:t>
              </a:r>
              <a:br>
                <a:rPr lang="en" sz="1200">
                  <a:solidFill>
                    <a:srgbClr val="434343"/>
                  </a:solidFill>
                  <a:highlight>
                    <a:srgbClr val="FFFFFF"/>
                  </a:highlight>
                </a:rPr>
              </a:br>
              <a:r>
                <a:rPr lang="en" sz="1200">
                  <a:solidFill>
                    <a:srgbClr val="434343"/>
                  </a:solidFill>
                  <a:highlight>
                    <a:srgbClr val="FFFFFF"/>
                  </a:highlight>
                </a:rPr>
                <a:t>No coaching support, verified certificate, or final project for feedback.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Experiment Overview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Udacity test:</a:t>
            </a:r>
          </a:p>
        </p:txBody>
      </p:sp>
      <p:grpSp>
        <p:nvGrpSpPr>
          <p:cNvPr id="96" name="Shape 96"/>
          <p:cNvGrpSpPr/>
          <p:nvPr/>
        </p:nvGrpSpPr>
        <p:grpSpPr>
          <a:xfrm>
            <a:off x="377625" y="1820204"/>
            <a:ext cx="8294700" cy="2634757"/>
            <a:chOff x="377625" y="1425717"/>
            <a:chExt cx="8294700" cy="2634757"/>
          </a:xfrm>
        </p:grpSpPr>
        <p:sp>
          <p:nvSpPr>
            <p:cNvPr id="97" name="Shape 97"/>
            <p:cNvSpPr txBox="1"/>
            <p:nvPr/>
          </p:nvSpPr>
          <p:spPr>
            <a:xfrm>
              <a:off x="377625" y="2145501"/>
              <a:ext cx="1456500" cy="458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Start free trial</a:t>
              </a:r>
            </a:p>
          </p:txBody>
        </p:sp>
        <p:cxnSp>
          <p:nvCxnSpPr>
            <p:cNvPr id="98" name="Shape 98"/>
            <p:cNvCxnSpPr>
              <a:stCxn id="97" idx="3"/>
            </p:cNvCxnSpPr>
            <p:nvPr/>
          </p:nvCxnSpPr>
          <p:spPr>
            <a:xfrm>
              <a:off x="1834125" y="2374851"/>
              <a:ext cx="566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99" name="Shape 99"/>
            <p:cNvSpPr txBox="1"/>
            <p:nvPr/>
          </p:nvSpPr>
          <p:spPr>
            <a:xfrm>
              <a:off x="2400525" y="2145501"/>
              <a:ext cx="1713000" cy="458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434343"/>
                  </a:solidFill>
                </a:rPr>
                <a:t>Input time</a:t>
              </a:r>
            </a:p>
          </p:txBody>
        </p:sp>
        <p:cxnSp>
          <p:nvCxnSpPr>
            <p:cNvPr id="100" name="Shape 100"/>
            <p:cNvCxnSpPr>
              <a:endCxn id="101" idx="1"/>
            </p:cNvCxnSpPr>
            <p:nvPr/>
          </p:nvCxnSpPr>
          <p:spPr>
            <a:xfrm flipH="1" rot="10800000">
              <a:off x="4113525" y="1655067"/>
              <a:ext cx="566400" cy="652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01" name="Shape 101"/>
            <p:cNvSpPr txBox="1"/>
            <p:nvPr/>
          </p:nvSpPr>
          <p:spPr>
            <a:xfrm>
              <a:off x="4679925" y="1425717"/>
              <a:ext cx="1713000" cy="458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434343"/>
                  </a:solidFill>
                </a:rPr>
                <a:t>Enrolled (free trial)</a:t>
              </a:r>
            </a:p>
          </p:txBody>
        </p:sp>
        <p:cxnSp>
          <p:nvCxnSpPr>
            <p:cNvPr id="102" name="Shape 102"/>
            <p:cNvCxnSpPr/>
            <p:nvPr/>
          </p:nvCxnSpPr>
          <p:spPr>
            <a:xfrm>
              <a:off x="6392925" y="1655067"/>
              <a:ext cx="566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03" name="Shape 103"/>
            <p:cNvSpPr txBox="1"/>
            <p:nvPr/>
          </p:nvSpPr>
          <p:spPr>
            <a:xfrm>
              <a:off x="6959325" y="1425717"/>
              <a:ext cx="1713000" cy="45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Paid course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version</a:t>
              </a: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373525" y="2604200"/>
              <a:ext cx="18162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highlight>
                    <a:srgbClr val="FFFFFF"/>
                  </a:highlight>
                </a:rPr>
                <a:t>(committed to learning)</a:t>
              </a: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6959325" y="2824401"/>
              <a:ext cx="1713000" cy="4587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Free course version</a:t>
              </a:r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4580775" y="3359375"/>
              <a:ext cx="2063700" cy="7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highlight>
                    <a:srgbClr val="FFFFFF"/>
                  </a:highlight>
                </a:rPr>
                <a:t>Messaging about greater time commitment necessary for success</a:t>
              </a: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4679925" y="2824401"/>
              <a:ext cx="1713000" cy="458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434343"/>
                  </a:solidFill>
                </a:rPr>
                <a:t>Suggest free course version</a:t>
              </a:r>
            </a:p>
          </p:txBody>
        </p:sp>
        <p:cxnSp>
          <p:nvCxnSpPr>
            <p:cNvPr id="108" name="Shape 108"/>
            <p:cNvCxnSpPr>
              <a:endCxn id="107" idx="1"/>
            </p:cNvCxnSpPr>
            <p:nvPr/>
          </p:nvCxnSpPr>
          <p:spPr>
            <a:xfrm>
              <a:off x="4127025" y="2472651"/>
              <a:ext cx="552900" cy="58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09" name="Shape 109"/>
            <p:cNvCxnSpPr/>
            <p:nvPr/>
          </p:nvCxnSpPr>
          <p:spPr>
            <a:xfrm>
              <a:off x="6392925" y="3053742"/>
              <a:ext cx="566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10" name="Shape 110"/>
            <p:cNvCxnSpPr>
              <a:stCxn id="107" idx="0"/>
              <a:endCxn id="101" idx="2"/>
            </p:cNvCxnSpPr>
            <p:nvPr/>
          </p:nvCxnSpPr>
          <p:spPr>
            <a:xfrm rot="10800000">
              <a:off x="5536425" y="1884501"/>
              <a:ext cx="0" cy="9399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"/>
              <a:round/>
              <a:headEnd len="lg" w="lg" type="none"/>
              <a:tailEnd len="lg" w="lg" type="triangle"/>
            </a:ln>
          </p:spPr>
        </p:cxnSp>
        <p:sp>
          <p:nvSpPr>
            <p:cNvPr id="111" name="Shape 111"/>
            <p:cNvSpPr txBox="1"/>
            <p:nvPr/>
          </p:nvSpPr>
          <p:spPr>
            <a:xfrm>
              <a:off x="3978475" y="1686750"/>
              <a:ext cx="4182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highlight>
                    <a:srgbClr val="FFFFFF"/>
                  </a:highlight>
                </a:rPr>
                <a:t>&gt; 5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3978475" y="2752750"/>
              <a:ext cx="4182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highlight>
                    <a:srgbClr val="FFFFFF"/>
                  </a:highlight>
                </a:rPr>
                <a:t>&lt; 5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47076"/>
            <a:ext cx="9144001" cy="529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3653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Expectations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469699"/>
            <a:ext cx="8520600" cy="281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Students will have</a:t>
            </a:r>
            <a:r>
              <a:rPr lang="en"/>
              <a:t> better expectations about time commitment upfront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Reduces the number of frustrated students who leave free trial (churn)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Only minimally reduces the number of students to continue past the free trial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Improves overall student experience &amp; coaches’ capacity to support students 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Increases Retention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25" y="2301396"/>
            <a:ext cx="474349" cy="45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Metric Choice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388522"/>
            <a:ext cx="85206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What we choose to measure for this experiment: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467225" y="2874380"/>
            <a:ext cx="2254800" cy="1586095"/>
            <a:chOff x="467225" y="2415625"/>
            <a:chExt cx="2254800" cy="1586095"/>
          </a:xfrm>
        </p:grpSpPr>
        <p:sp>
          <p:nvSpPr>
            <p:cNvPr id="132" name="Shape 132"/>
            <p:cNvSpPr txBox="1"/>
            <p:nvPr/>
          </p:nvSpPr>
          <p:spPr>
            <a:xfrm>
              <a:off x="467225" y="2415625"/>
              <a:ext cx="2254800" cy="48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Gross Conversion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 txBox="1"/>
            <p:nvPr/>
          </p:nvSpPr>
          <p:spPr>
            <a:xfrm>
              <a:off x="490475" y="2897720"/>
              <a:ext cx="22083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considers change in enrollment rate</a:t>
              </a:r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3444600" y="2874380"/>
            <a:ext cx="2386950" cy="1352994"/>
            <a:chOff x="467225" y="2415625"/>
            <a:chExt cx="2386950" cy="1352994"/>
          </a:xfrm>
        </p:grpSpPr>
        <p:sp>
          <p:nvSpPr>
            <p:cNvPr id="135" name="Shape 135"/>
            <p:cNvSpPr txBox="1"/>
            <p:nvPr/>
          </p:nvSpPr>
          <p:spPr>
            <a:xfrm>
              <a:off x="467225" y="2415625"/>
              <a:ext cx="2254800" cy="48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Retention</a:t>
              </a: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490475" y="2897719"/>
              <a:ext cx="2363700" cy="8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considers rate of students leaving during free trial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6421975" y="2874380"/>
            <a:ext cx="2254800" cy="1352992"/>
            <a:chOff x="467225" y="2415625"/>
            <a:chExt cx="2254800" cy="1352992"/>
          </a:xfrm>
        </p:grpSpPr>
        <p:sp>
          <p:nvSpPr>
            <p:cNvPr id="138" name="Shape 138"/>
            <p:cNvSpPr txBox="1"/>
            <p:nvPr/>
          </p:nvSpPr>
          <p:spPr>
            <a:xfrm>
              <a:off x="467225" y="2415625"/>
              <a:ext cx="2254800" cy="48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Net Conversion</a:t>
              </a: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490475" y="2897717"/>
              <a:ext cx="2208300" cy="8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considers rate of students becoming paid users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450" y="2282825"/>
            <a:ext cx="474349" cy="43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200" y="2282825"/>
            <a:ext cx="474349" cy="4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4727500" y="1280375"/>
            <a:ext cx="3991800" cy="8133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36537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Metric Choice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424650" y="471550"/>
            <a:ext cx="8294700" cy="4115500"/>
            <a:chOff x="424650" y="471550"/>
            <a:chExt cx="8294700" cy="4115500"/>
          </a:xfrm>
        </p:grpSpPr>
        <p:sp>
          <p:nvSpPr>
            <p:cNvPr id="149" name="Shape 149"/>
            <p:cNvSpPr txBox="1"/>
            <p:nvPr/>
          </p:nvSpPr>
          <p:spPr>
            <a:xfrm>
              <a:off x="424650" y="2983638"/>
              <a:ext cx="1456500" cy="458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Start free trial</a:t>
              </a:r>
            </a:p>
          </p:txBody>
        </p:sp>
        <p:cxnSp>
          <p:nvCxnSpPr>
            <p:cNvPr id="150" name="Shape 150"/>
            <p:cNvCxnSpPr>
              <a:stCxn id="149" idx="3"/>
            </p:cNvCxnSpPr>
            <p:nvPr/>
          </p:nvCxnSpPr>
          <p:spPr>
            <a:xfrm flipH="1" rot="10800000">
              <a:off x="1881150" y="3212688"/>
              <a:ext cx="566400" cy="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1" name="Shape 151"/>
            <p:cNvSpPr txBox="1"/>
            <p:nvPr/>
          </p:nvSpPr>
          <p:spPr>
            <a:xfrm>
              <a:off x="2447550" y="2983638"/>
              <a:ext cx="1713000" cy="458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434343"/>
                  </a:solidFill>
                </a:rPr>
                <a:t>Input time</a:t>
              </a:r>
            </a:p>
          </p:txBody>
        </p:sp>
        <p:cxnSp>
          <p:nvCxnSpPr>
            <p:cNvPr id="152" name="Shape 152"/>
            <p:cNvCxnSpPr>
              <a:endCxn id="153" idx="1"/>
            </p:cNvCxnSpPr>
            <p:nvPr/>
          </p:nvCxnSpPr>
          <p:spPr>
            <a:xfrm flipH="1" rot="10800000">
              <a:off x="4160550" y="2493204"/>
              <a:ext cx="566400" cy="652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3" name="Shape 153"/>
            <p:cNvSpPr txBox="1"/>
            <p:nvPr/>
          </p:nvSpPr>
          <p:spPr>
            <a:xfrm>
              <a:off x="4726950" y="2263854"/>
              <a:ext cx="1713000" cy="4587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Enrolled (free trial)</a:t>
              </a:r>
            </a:p>
          </p:txBody>
        </p:sp>
        <p:cxnSp>
          <p:nvCxnSpPr>
            <p:cNvPr id="154" name="Shape 154"/>
            <p:cNvCxnSpPr/>
            <p:nvPr/>
          </p:nvCxnSpPr>
          <p:spPr>
            <a:xfrm>
              <a:off x="6439950" y="2493204"/>
              <a:ext cx="566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sp>
          <p:nvSpPr>
            <p:cNvPr id="155" name="Shape 155"/>
            <p:cNvSpPr txBox="1"/>
            <p:nvPr/>
          </p:nvSpPr>
          <p:spPr>
            <a:xfrm>
              <a:off x="7006350" y="2263854"/>
              <a:ext cx="1713000" cy="45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Paid course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version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7006350" y="3662538"/>
              <a:ext cx="1713000" cy="458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434343"/>
                  </a:solidFill>
                </a:rPr>
                <a:t>Free course version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4726950" y="3662538"/>
              <a:ext cx="1713000" cy="458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434343"/>
                  </a:solidFill>
                </a:rPr>
                <a:t>Suggest free course version</a:t>
              </a:r>
            </a:p>
          </p:txBody>
        </p:sp>
        <p:cxnSp>
          <p:nvCxnSpPr>
            <p:cNvPr id="158" name="Shape 158"/>
            <p:cNvCxnSpPr>
              <a:endCxn id="157" idx="1"/>
            </p:cNvCxnSpPr>
            <p:nvPr/>
          </p:nvCxnSpPr>
          <p:spPr>
            <a:xfrm>
              <a:off x="4173750" y="3310788"/>
              <a:ext cx="553200" cy="581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59" name="Shape 159"/>
            <p:cNvCxnSpPr/>
            <p:nvPr/>
          </p:nvCxnSpPr>
          <p:spPr>
            <a:xfrm>
              <a:off x="6439950" y="3891879"/>
              <a:ext cx="566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160" name="Shape 160"/>
            <p:cNvCxnSpPr>
              <a:stCxn id="157" idx="0"/>
              <a:endCxn id="153" idx="2"/>
            </p:cNvCxnSpPr>
            <p:nvPr/>
          </p:nvCxnSpPr>
          <p:spPr>
            <a:xfrm rot="10800000">
              <a:off x="5583450" y="2722638"/>
              <a:ext cx="0" cy="9399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lgDash"/>
              <a:round/>
              <a:headEnd len="lg" w="lg" type="none"/>
              <a:tailEnd len="lg" w="lg" type="triangle"/>
            </a:ln>
          </p:spPr>
        </p:cxnSp>
        <p:sp>
          <p:nvSpPr>
            <p:cNvPr id="161" name="Shape 161"/>
            <p:cNvSpPr txBox="1"/>
            <p:nvPr/>
          </p:nvSpPr>
          <p:spPr>
            <a:xfrm>
              <a:off x="4025500" y="2524886"/>
              <a:ext cx="4182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highlight>
                    <a:srgbClr val="FFFFFF"/>
                  </a:highlight>
                </a:rPr>
                <a:t>&gt; 5</a:t>
              </a: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4025500" y="3590886"/>
              <a:ext cx="4182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highlight>
                    <a:srgbClr val="FFFFFF"/>
                  </a:highlight>
                </a:rPr>
                <a:t>&lt; 5</a:t>
              </a:r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480275" y="3773750"/>
              <a:ext cx="1292700" cy="8133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Click Through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Probability</a:t>
              </a:r>
            </a:p>
          </p:txBody>
        </p:sp>
        <p:cxnSp>
          <p:nvCxnSpPr>
            <p:cNvPr id="164" name="Shape 164"/>
            <p:cNvCxnSpPr/>
            <p:nvPr/>
          </p:nvCxnSpPr>
          <p:spPr>
            <a:xfrm rot="10800000">
              <a:off x="1124675" y="3494150"/>
              <a:ext cx="3900" cy="279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sp>
          <p:nvSpPr>
            <p:cNvPr id="165" name="Shape 165"/>
            <p:cNvSpPr txBox="1"/>
            <p:nvPr/>
          </p:nvSpPr>
          <p:spPr>
            <a:xfrm>
              <a:off x="4916575" y="1411550"/>
              <a:ext cx="1292700" cy="5727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Gross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Conversion</a:t>
              </a:r>
            </a:p>
          </p:txBody>
        </p:sp>
        <p:cxnSp>
          <p:nvCxnSpPr>
            <p:cNvPr id="166" name="Shape 166"/>
            <p:cNvCxnSpPr/>
            <p:nvPr/>
          </p:nvCxnSpPr>
          <p:spPr>
            <a:xfrm flipH="1">
              <a:off x="5560975" y="1984250"/>
              <a:ext cx="3900" cy="279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sp>
          <p:nvSpPr>
            <p:cNvPr id="167" name="Shape 167"/>
            <p:cNvSpPr txBox="1"/>
            <p:nvPr/>
          </p:nvSpPr>
          <p:spPr>
            <a:xfrm>
              <a:off x="7176275" y="1411550"/>
              <a:ext cx="1292700" cy="5727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Net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Conversion</a:t>
              </a:r>
            </a:p>
          </p:txBody>
        </p:sp>
        <p:cxnSp>
          <p:nvCxnSpPr>
            <p:cNvPr id="168" name="Shape 168"/>
            <p:cNvCxnSpPr/>
            <p:nvPr/>
          </p:nvCxnSpPr>
          <p:spPr>
            <a:xfrm flipH="1">
              <a:off x="7820675" y="1984250"/>
              <a:ext cx="3900" cy="279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dot"/>
              <a:round/>
              <a:headEnd len="lg" w="lg" type="none"/>
              <a:tailEnd len="lg" w="lg" type="triangle"/>
            </a:ln>
          </p:spPr>
        </p:cxnSp>
        <p:sp>
          <p:nvSpPr>
            <p:cNvPr id="169" name="Shape 169"/>
            <p:cNvSpPr txBox="1"/>
            <p:nvPr/>
          </p:nvSpPr>
          <p:spPr>
            <a:xfrm>
              <a:off x="6076800" y="471550"/>
              <a:ext cx="1292700" cy="572700"/>
            </a:xfrm>
            <a:prstGeom prst="rect">
              <a:avLst/>
            </a:prstGeom>
            <a:solidFill>
              <a:srgbClr val="999999"/>
            </a:solidFill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chemeClr val="lt1"/>
                  </a:solidFill>
                </a:rPr>
                <a:t>Retention</a:t>
              </a:r>
            </a:p>
          </p:txBody>
        </p:sp>
        <p:cxnSp>
          <p:nvCxnSpPr>
            <p:cNvPr id="170" name="Shape 170"/>
            <p:cNvCxnSpPr/>
            <p:nvPr/>
          </p:nvCxnSpPr>
          <p:spPr>
            <a:xfrm flipH="1">
              <a:off x="6723900" y="1044250"/>
              <a:ext cx="1200" cy="1437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dot"/>
              <a:round/>
              <a:headEnd len="lg" w="lg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825" y="2529996"/>
            <a:ext cx="474349" cy="45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Sizing 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81212"/>
            <a:ext cx="8520600" cy="8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minimum sample size (pageviews) required to be confident we are detecting meaningful differences in our metrics between the experiment and control groups</a:t>
            </a:r>
          </a:p>
        </p:txBody>
      </p:sp>
      <p:grpSp>
        <p:nvGrpSpPr>
          <p:cNvPr id="178" name="Shape 178"/>
          <p:cNvGrpSpPr/>
          <p:nvPr/>
        </p:nvGrpSpPr>
        <p:grpSpPr>
          <a:xfrm>
            <a:off x="261875" y="3102980"/>
            <a:ext cx="2730600" cy="1586094"/>
            <a:chOff x="261875" y="2415625"/>
            <a:chExt cx="2730600" cy="1586094"/>
          </a:xfrm>
        </p:grpSpPr>
        <p:sp>
          <p:nvSpPr>
            <p:cNvPr id="179" name="Shape 179"/>
            <p:cNvSpPr txBox="1"/>
            <p:nvPr/>
          </p:nvSpPr>
          <p:spPr>
            <a:xfrm>
              <a:off x="467225" y="2415625"/>
              <a:ext cx="2254800" cy="48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Gross Conversion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261875" y="2897719"/>
              <a:ext cx="27306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Requires 645,875 pageviews to power test for Gross Conversion</a:t>
              </a: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3167550" y="3102980"/>
            <a:ext cx="2808900" cy="1662594"/>
            <a:chOff x="190175" y="2415625"/>
            <a:chExt cx="2808900" cy="1662594"/>
          </a:xfrm>
        </p:grpSpPr>
        <p:sp>
          <p:nvSpPr>
            <p:cNvPr id="182" name="Shape 182"/>
            <p:cNvSpPr txBox="1"/>
            <p:nvPr/>
          </p:nvSpPr>
          <p:spPr>
            <a:xfrm>
              <a:off x="467225" y="2415625"/>
              <a:ext cx="2254800" cy="48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Retention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90175" y="2897719"/>
              <a:ext cx="2808900" cy="11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Requires </a:t>
              </a: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4,741,213</a:t>
              </a: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pageviews </a:t>
              </a: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to power test for Retention</a:t>
              </a:r>
            </a:p>
          </p:txBody>
        </p:sp>
      </p:grpSp>
      <p:grpSp>
        <p:nvGrpSpPr>
          <p:cNvPr id="184" name="Shape 184"/>
          <p:cNvGrpSpPr/>
          <p:nvPr/>
        </p:nvGrpSpPr>
        <p:grpSpPr>
          <a:xfrm>
            <a:off x="6151525" y="3102980"/>
            <a:ext cx="2680800" cy="1586094"/>
            <a:chOff x="196775" y="2415625"/>
            <a:chExt cx="2680800" cy="1586094"/>
          </a:xfrm>
        </p:grpSpPr>
        <p:sp>
          <p:nvSpPr>
            <p:cNvPr id="185" name="Shape 185"/>
            <p:cNvSpPr txBox="1"/>
            <p:nvPr/>
          </p:nvSpPr>
          <p:spPr>
            <a:xfrm>
              <a:off x="467225" y="2415625"/>
              <a:ext cx="2254800" cy="48210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Net Conversion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 txBox="1"/>
            <p:nvPr/>
          </p:nvSpPr>
          <p:spPr>
            <a:xfrm>
              <a:off x="196775" y="2897719"/>
              <a:ext cx="2680800" cy="11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Requires </a:t>
              </a: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685,325</a:t>
              </a: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pageviews </a:t>
              </a:r>
              <a:r>
                <a:rPr lang="en" sz="1800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to power test for Net Conversion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2200" y="2511425"/>
            <a:ext cx="474349" cy="4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