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1" Type="http://schemas.openxmlformats.org/officeDocument/2006/relationships/image" Target="../media/image17.png"/><Relationship Id="rId10" Type="http://schemas.openxmlformats.org/officeDocument/2006/relationships/image" Target="../media/image19.png"/><Relationship Id="rId12" Type="http://schemas.openxmlformats.org/officeDocument/2006/relationships/image" Target="../media/image18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-476050" y="-1795400"/>
            <a:ext cx="9783000" cy="71784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-323825" y="-1677499"/>
            <a:ext cx="9568924" cy="69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83100" y="1444861"/>
            <a:ext cx="8520600" cy="62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Gavin, JC, Vanessa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49" y="580586"/>
            <a:ext cx="3274975" cy="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Cleaning - For Clustering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0" y="1068425"/>
            <a:ext cx="6624824" cy="35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00" y="1375112"/>
            <a:ext cx="632404" cy="141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619" y="1384549"/>
            <a:ext cx="798855" cy="1364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1351" y="1354467"/>
            <a:ext cx="825211" cy="14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93375" y="1368500"/>
            <a:ext cx="10191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3376" y="1368635"/>
            <a:ext cx="798855" cy="139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6008" y="1368622"/>
            <a:ext cx="570706" cy="139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34329" y="1363904"/>
            <a:ext cx="3269995" cy="1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40525" y="1126975"/>
            <a:ext cx="1623150" cy="162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03925" y="1119000"/>
            <a:ext cx="5429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31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31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1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6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6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236325" y="4663250"/>
            <a:ext cx="2880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Optimal Number of Clusters = 92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925" y="1220825"/>
            <a:ext cx="2874674" cy="300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25" y="963650"/>
            <a:ext cx="5334000" cy="3357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Shape 147"/>
          <p:cNvCxnSpPr/>
          <p:nvPr/>
        </p:nvCxnSpPr>
        <p:spPr>
          <a:xfrm>
            <a:off x="4572000" y="1340650"/>
            <a:ext cx="2700" cy="3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Vs DB Scan</a:t>
            </a:r>
          </a:p>
        </p:txBody>
      </p:sp>
      <p:pic>
        <p:nvPicPr>
          <p:cNvPr descr="_images/comparing_clustering_algorithms_12_0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425"/>
            <a:ext cx="4534675" cy="3770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images/comparing_clustering_algorithms_27_0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100" y="1159475"/>
            <a:ext cx="4152124" cy="362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Clustering Distribution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75" y="1017625"/>
            <a:ext cx="8216050" cy="36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Logistic Regression  - Predicted Rates RMSE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75" y="1068425"/>
            <a:ext cx="8404525" cy="352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15189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Model: 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7212"/>
            <a:ext cx="8668573" cy="32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>
            <p:ph type="title"/>
          </p:nvPr>
        </p:nvSpPr>
        <p:spPr>
          <a:xfrm>
            <a:off x="1708800" y="445025"/>
            <a:ext cx="54072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Decision Tree Regressor 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Regressor I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825" y="1538387"/>
            <a:ext cx="3790950" cy="26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Regressor I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1300"/>
            <a:ext cx="3657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162" y="1481300"/>
            <a:ext cx="38576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Regressor II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25"/>
            <a:ext cx="8839198" cy="273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Regressor II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50" y="1538387"/>
            <a:ext cx="3790950" cy="26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116750" y="1244800"/>
            <a:ext cx="1876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Without Clustering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25" y="1536712"/>
            <a:ext cx="3790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14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Nomis offers pricing and revenue optimization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Leverage data science &amp; </a:t>
            </a:r>
            <a:r>
              <a:rPr lang="en"/>
              <a:t>analytics</a:t>
            </a:r>
            <a:r>
              <a:rPr lang="en"/>
              <a:t> to determine best price  to maximize profits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Potential to improve profitability at a wide range of financial service companies (ie auto-lending)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grpSp>
        <p:nvGrpSpPr>
          <p:cNvPr id="68" name="Shape 68"/>
          <p:cNvGrpSpPr/>
          <p:nvPr/>
        </p:nvGrpSpPr>
        <p:grpSpPr>
          <a:xfrm>
            <a:off x="1220950" y="2350325"/>
            <a:ext cx="5595549" cy="2716975"/>
            <a:chOff x="1220950" y="2350325"/>
            <a:chExt cx="5595549" cy="2716975"/>
          </a:xfrm>
        </p:grpSpPr>
        <p:pic>
          <p:nvPicPr>
            <p:cNvPr id="69" name="Shape 69"/>
            <p:cNvPicPr preferRelativeResize="0"/>
            <p:nvPr/>
          </p:nvPicPr>
          <p:blipFill rotWithShape="1">
            <a:blip r:embed="rId3">
              <a:alphaModFix/>
            </a:blip>
            <a:srcRect b="0" l="0" r="0" t="20779"/>
            <a:stretch/>
          </p:blipFill>
          <p:spPr>
            <a:xfrm>
              <a:off x="2175100" y="2350325"/>
              <a:ext cx="4641399" cy="27169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" name="Shape 70"/>
            <p:cNvCxnSpPr/>
            <p:nvPr/>
          </p:nvCxnSpPr>
          <p:spPr>
            <a:xfrm>
              <a:off x="1856775" y="3438225"/>
              <a:ext cx="890100" cy="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71" name="Shape 71"/>
            <p:cNvSpPr txBox="1"/>
            <p:nvPr/>
          </p:nvSpPr>
          <p:spPr>
            <a:xfrm>
              <a:off x="1220950" y="3253875"/>
              <a:ext cx="686700" cy="368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e-Car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Regressor II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116750" y="1244800"/>
            <a:ext cx="1876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Without Clustering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975" y="1603375"/>
            <a:ext cx="3657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25" y="1603375"/>
            <a:ext cx="35623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Decision Tree Regressor II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6116750" y="1244800"/>
            <a:ext cx="1876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Without Clustering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62" y="1603375"/>
            <a:ext cx="38576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25" y="1603375"/>
            <a:ext cx="38576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Conclusion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311700" y="3126150"/>
            <a:ext cx="1876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 Performance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11700" y="1159125"/>
            <a:ext cx="1876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Importance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50" y="1698350"/>
            <a:ext cx="8596900" cy="12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762" y="3542875"/>
            <a:ext cx="6350474" cy="14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Recommendations / Next Steps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Results indicates e-Car higher rates are causing customers to decline loans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Our recommendations: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Collect more data — for example customer demographics (salary, age, etc)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Principle Component analysis to find latent variables that best predict rate the </a:t>
            </a:r>
            <a:br>
              <a:rPr lang="en"/>
            </a:br>
            <a:r>
              <a:rPr lang="en"/>
              <a:t>maximum number of customers will accept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A/B or multi-armed bandit test pricing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— Reduced Profits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12425"/>
            <a:ext cx="4159200" cy="302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Currently </a:t>
            </a:r>
            <a:r>
              <a:rPr lang="en"/>
              <a:t>e-Car does not</a:t>
            </a:r>
            <a:r>
              <a:rPr lang="en"/>
              <a:t> employ a analytical approach to their auto loan pricing strategy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Additionally</a:t>
            </a:r>
            <a:r>
              <a:rPr lang="en"/>
              <a:t> the auto loan market has high price dispersion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e-Car is potentially pricing at a suboptimal rate resulting in large reductions in profitability… we want to maximize profits!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12273"/>
          <a:stretch/>
        </p:blipFill>
        <p:spPr>
          <a:xfrm>
            <a:off x="4394699" y="1412425"/>
            <a:ext cx="4562775" cy="292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Approach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EDA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Uncover insights in e-Car’s data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Segment the market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Use K-Means clustering to uncover customer segments and better tailor prices to individual customers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Maximize profit margins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Use a </a:t>
            </a:r>
            <a:r>
              <a:rPr lang="en"/>
              <a:t>Decision Tree </a:t>
            </a:r>
            <a:r>
              <a:rPr lang="en"/>
              <a:t>regressor to find the optimal price that balances profit margins and transaction volume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— Loan acceptance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78% </a:t>
            </a:r>
            <a:r>
              <a:rPr lang="en"/>
              <a:t>decline e-Car’s loan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22% accepted e-Car’s loan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75" y="2240874"/>
            <a:ext cx="3907550" cy="268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074" y="1334075"/>
            <a:ext cx="4288226" cy="350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— Rate vs Risk Tier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 big surprise here...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Higher risk customers are offered </a:t>
            </a:r>
            <a:br>
              <a:rPr lang="en"/>
            </a:br>
            <a:r>
              <a:rPr lang="en"/>
              <a:t>higher rates than lower risk customers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243" y="1211600"/>
            <a:ext cx="4569832" cy="37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96" y="2512350"/>
            <a:ext cx="3737549" cy="24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— Time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August, October, November appear</a:t>
            </a:r>
            <a:br>
              <a:rPr lang="en"/>
            </a:br>
            <a:r>
              <a:rPr lang="en"/>
              <a:t>to be months with highest acceptance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 2002 – 2004 loan acceptance has </a:t>
            </a:r>
            <a:br>
              <a:rPr lang="en"/>
            </a:br>
            <a:r>
              <a:rPr lang="en"/>
              <a:t>Increased ~3% then ~5%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892" y="2665375"/>
            <a:ext cx="3282156" cy="23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637" y="2665374"/>
            <a:ext cx="3358475" cy="23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399" y="316550"/>
            <a:ext cx="3103150" cy="2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EDA — Term &amp; Car Type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Not surprisingly customers seem to prefer short-term or long-term </a:t>
            </a:r>
            <a:br>
              <a:rPr lang="en"/>
            </a:br>
            <a:r>
              <a:rPr lang="en"/>
              <a:t>loans but not in between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Both Used and Refinance auto loans are associated with higher acceptance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50" y="2471699"/>
            <a:ext cx="3554475" cy="252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249" y="2392275"/>
            <a:ext cx="3614424" cy="26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Potential Profit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Being conservative and only analyzing tier 1 customers (those with the least amount of risk of loan default)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We observe that ~75 of tier 1 customers decline e-Car auto loans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Our  estimates  show that current profits are about on par with e-Car </a:t>
            </a:r>
            <a:br>
              <a:rPr lang="en"/>
            </a:br>
            <a:r>
              <a:rPr lang="en"/>
              <a:t>offering the average tier 1 rate to all of it’s tier 1 customers… </a:t>
            </a:r>
            <a:br>
              <a:rPr lang="en"/>
            </a:br>
            <a:r>
              <a:rPr lang="en"/>
              <a:t>we certainly can do better than simply the average!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This alone is very good evidence that an analytics backed pricing strategy can increase profits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