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Proxima Nova"/>
      <p:regular r:id="rId31"/>
      <p:bold r:id="rId32"/>
      <p:italic r:id="rId33"/>
      <p:boldItalic r:id="rId34"/>
    </p:embeddedFont>
    <p:embeddedFont>
      <p:font typeface="Helvetica Neue"/>
      <p:regular r:id="rId35"/>
      <p:bold r:id="rId36"/>
      <p:italic r:id="rId37"/>
      <p:boldItalic r:id="rId38"/>
    </p:embeddedFont>
    <p:embeddedFont>
      <p:font typeface="Helvetica Neue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6.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ProximaNova-italic.fntdata"/><Relationship Id="rId10" Type="http://schemas.openxmlformats.org/officeDocument/2006/relationships/slide" Target="slides/slide6.xml"/><Relationship Id="rId32" Type="http://schemas.openxmlformats.org/officeDocument/2006/relationships/font" Target="fonts/ProximaNova-bold.fntdata"/><Relationship Id="rId13" Type="http://schemas.openxmlformats.org/officeDocument/2006/relationships/slide" Target="slides/slide9.xml"/><Relationship Id="rId35" Type="http://schemas.openxmlformats.org/officeDocument/2006/relationships/font" Target="fonts/HelveticaNeue-regular.fntdata"/><Relationship Id="rId12" Type="http://schemas.openxmlformats.org/officeDocument/2006/relationships/slide" Target="slides/slide8.xml"/><Relationship Id="rId34" Type="http://schemas.openxmlformats.org/officeDocument/2006/relationships/font" Target="fonts/ProximaNova-boldItalic.fntdata"/><Relationship Id="rId15" Type="http://schemas.openxmlformats.org/officeDocument/2006/relationships/slide" Target="slides/slide11.xml"/><Relationship Id="rId37" Type="http://schemas.openxmlformats.org/officeDocument/2006/relationships/font" Target="fonts/HelveticaNeue-italic.fntdata"/><Relationship Id="rId14" Type="http://schemas.openxmlformats.org/officeDocument/2006/relationships/slide" Target="slides/slide10.xml"/><Relationship Id="rId36" Type="http://schemas.openxmlformats.org/officeDocument/2006/relationships/font" Target="fonts/HelveticaNeue-bold.fntdata"/><Relationship Id="rId17" Type="http://schemas.openxmlformats.org/officeDocument/2006/relationships/slide" Target="slides/slide13.xml"/><Relationship Id="rId39" Type="http://schemas.openxmlformats.org/officeDocument/2006/relationships/font" Target="fonts/HelveticaNeueLight-regular.fntdata"/><Relationship Id="rId16" Type="http://schemas.openxmlformats.org/officeDocument/2006/relationships/slide" Target="slides/slide12.xml"/><Relationship Id="rId38" Type="http://schemas.openxmlformats.org/officeDocument/2006/relationships/font" Target="fonts/HelveticaNeue-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 you and welcome to Pear’s New Product Launch. It’s great to have the media and all the big news outlets here today, reporting on our new launch. I’m confident you will like what we have to share. </a:t>
            </a:r>
          </a:p>
          <a:p>
            <a:pPr lvl="0">
              <a:spcBef>
                <a:spcPts val="0"/>
              </a:spcBef>
              <a:buNone/>
            </a:pPr>
            <a:r>
              <a:t/>
            </a:r>
            <a:endParaRPr/>
          </a:p>
          <a:p>
            <a:pPr lvl="0">
              <a:spcBef>
                <a:spcPts val="0"/>
              </a:spcBef>
              <a:buNone/>
            </a:pPr>
            <a:r>
              <a:rPr lang="en"/>
              <a:t>First I’d like to introduce myself, I’m Vanessa Grass, Chief Data Science Evangelist at Pear. Over last decade at Pear, we as a company have become more data focused, leveraging the power of machine learning and modeling to better drive our decision making process. Today I’d like to walk you through how we used data over the past 10 years to better help inform our new product launch. Joining me here today are my </a:t>
            </a:r>
            <a:r>
              <a:rPr lang="en"/>
              <a:t>colleagues from the data team — JC Balakrishnan, Chief Data Officer, and Gavin Soong, VP of Data Science.</a:t>
            </a:r>
            <a:r>
              <a:rPr lang="en"/>
              <a:t> We have </a:t>
            </a:r>
            <a:r>
              <a:rPr lang="en"/>
              <a:t>some</a:t>
            </a:r>
            <a:r>
              <a:rPr lang="en"/>
              <a:t> very exciting </a:t>
            </a:r>
            <a:r>
              <a:rPr lang="en"/>
              <a:t>announcements </a:t>
            </a:r>
            <a:r>
              <a:rPr lang="en"/>
              <a:t>to share with you about what we have been hard at work on at Pear.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Today I’m very excited to share with you the uPhone 10. We have spent the last year perfecting countless prototypes and we finally arrived at a delightful new mobile phone experience.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As you can see, there are several major design changes that I will let our product design team discuss later in </a:t>
            </a:r>
            <a:r>
              <a:rPr lang="en"/>
              <a:t>today's</a:t>
            </a:r>
            <a:r>
              <a:rPr lang="en"/>
              <a:t> event. What I’d like to share with you now is our data driven approach to this launch.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examined Pear p</a:t>
            </a:r>
            <a:r>
              <a:rPr lang="en"/>
              <a:t>urchase data over the last 10 years from 2005 to 2015, each year includes a new phone release</a:t>
            </a:r>
          </a:p>
          <a:p>
            <a:pPr lvl="0">
              <a:spcBef>
                <a:spcPts val="0"/>
              </a:spcBef>
              <a:buNone/>
            </a:pPr>
            <a:br>
              <a:rPr lang="en"/>
            </a:br>
            <a:r>
              <a:rPr lang="en"/>
              <a:t>We used this data to model and predict customer behavior. Our main goal is to determine which customer we should target for marketing, predict how many existing customers are going to purchase the new uPhone and project future 2016 sales based on a model that looks at the probability a customer purchases the new uPhone in 2016 based on when their last purchase was made using a 1 year Markov State transition matrix </a:t>
            </a:r>
          </a:p>
          <a:p>
            <a:pPr lvl="0">
              <a:spcBef>
                <a:spcPts val="0"/>
              </a:spcBef>
              <a:buNone/>
            </a:pPr>
            <a:r>
              <a:t/>
            </a:r>
            <a:endParaRPr/>
          </a:p>
          <a:p>
            <a:pPr lvl="0" rtl="0">
              <a:spcBef>
                <a:spcPts val="0"/>
              </a:spcBef>
              <a:buNone/>
            </a:pPr>
            <a:r>
              <a:rPr lang="en"/>
              <a:t>One idea we had to retain existing customers and increase loyalty to our flagship product, the uPhone, was to offer a 10% discount to each customer for an old phone trade-in</a:t>
            </a:r>
            <a:br>
              <a:rPr lang="en"/>
            </a:br>
            <a:br>
              <a:rPr lang="en"/>
            </a:br>
            <a:br>
              <a:rPr lang="en"/>
            </a:b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As an aside we also examined </a:t>
            </a:r>
            <a:r>
              <a:rPr lang="en"/>
              <a:t>past</a:t>
            </a:r>
            <a:r>
              <a:rPr lang="en"/>
              <a:t> data to develop a product release strategy — as you can see the highest volume of </a:t>
            </a:r>
            <a:r>
              <a:rPr lang="en"/>
              <a:t>purchases</a:t>
            </a:r>
            <a:r>
              <a:rPr lang="en"/>
              <a:t> occur on </a:t>
            </a:r>
            <a:r>
              <a:rPr lang="en"/>
              <a:t>Mondays and during May, June, September, and December.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CLV is not about any specific customer — it is about stepping back and taking a look at your customer base as a whole — understanding that while some never return and some never leave, on average there is a typical customer lifetime and that lifetime has a specific economic value.</a:t>
            </a:r>
          </a:p>
          <a:p>
            <a:pPr lvl="0">
              <a:spcBef>
                <a:spcPts val="0"/>
              </a:spcBef>
              <a:buNone/>
            </a:pPr>
            <a:r>
              <a:t/>
            </a:r>
            <a:endParaRPr/>
          </a:p>
          <a:p>
            <a:pPr lvl="0">
              <a:spcBef>
                <a:spcPts val="0"/>
              </a:spcBef>
              <a:buNone/>
            </a:pPr>
            <a:r>
              <a:rPr lang="en"/>
              <a:t>CLV is als import to identified your most valuable group of customers, so you can focus on providing customer service tailored to their needs to ensure they stick around long-term.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The way we determine CLV is 2-fold: </a:t>
            </a:r>
          </a:p>
          <a:p>
            <a:pPr lvl="0" rtl="0">
              <a:lnSpc>
                <a:spcPct val="115000"/>
              </a:lnSpc>
              <a:spcBef>
                <a:spcPts val="0"/>
              </a:spcBef>
              <a:spcAft>
                <a:spcPts val="1600"/>
              </a:spcAft>
              <a:buNone/>
            </a:pPr>
            <a:r>
              <a:rPr lang="en"/>
              <a:t>First we segment our customers into groups based on purchases. JC will address this in more detail next. Using these groups we m</a:t>
            </a:r>
            <a:r>
              <a:rPr lang="en"/>
              <a:t>odel the transition from one state (for example time since last purchase) to another state using a Markov chain.</a:t>
            </a:r>
          </a:p>
          <a:p>
            <a:pPr lvl="0" rtl="0">
              <a:lnSpc>
                <a:spcPct val="115000"/>
              </a:lnSpc>
              <a:spcBef>
                <a:spcPts val="0"/>
              </a:spcBef>
              <a:spcAft>
                <a:spcPts val="1600"/>
              </a:spcAft>
              <a:buNone/>
            </a:pPr>
            <a:r>
              <a:rPr lang="en"/>
              <a:t>In the Markov chain, these transitions give us the probability of staying in on state or moving from one state to any other state </a:t>
            </a:r>
          </a:p>
          <a:p>
            <a:pPr lvl="0" rtl="0">
              <a:lnSpc>
                <a:spcPct val="115000"/>
              </a:lnSpc>
              <a:spcBef>
                <a:spcPts val="0"/>
              </a:spcBef>
              <a:spcAft>
                <a:spcPts val="1600"/>
              </a:spcAft>
              <a:buNone/>
            </a:pPr>
            <a:r>
              <a:rPr lang="en"/>
              <a:t>It’s important to note, these probabilities are only dependent on the previous state and not the complete history of the data.</a:t>
            </a:r>
          </a:p>
          <a:p>
            <a:pPr lvl="0" rtl="0">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gradFill>
          <a:gsLst>
            <a:gs pos="0">
              <a:srgbClr val="515151"/>
            </a:gs>
            <a:gs pos="100000">
              <a:srgbClr val="101010"/>
            </a:gs>
          </a:gsLst>
          <a:lin ang="5400012" scaled="0"/>
        </a:gradFill>
      </p:bgPr>
    </p:bg>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50" name="Shape 50"/>
        <p:cNvGrpSpPr/>
        <p:nvPr/>
      </p:nvGrpSpPr>
      <p:grpSpPr>
        <a:xfrm>
          <a:off x="0" y="0"/>
          <a:ext cx="0" cy="0"/>
          <a:chOff x="0" y="0"/>
          <a:chExt cx="0" cy="0"/>
        </a:xfrm>
      </p:grpSpPr>
      <p:sp>
        <p:nvSpPr>
          <p:cNvPr id="51" name="Shape 51"/>
          <p:cNvSpPr txBox="1"/>
          <p:nvPr>
            <p:ph type="title"/>
          </p:nvPr>
        </p:nvSpPr>
        <p:spPr>
          <a:xfrm>
            <a:off x="669726" y="214312"/>
            <a:ext cx="7804500" cy="1118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1pPr>
            <a:lvl2pPr indent="152400" lvl="1"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2pPr>
            <a:lvl3pPr indent="292100" lvl="2"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3pPr>
            <a:lvl4pPr indent="444500" lvl="3"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4pPr>
            <a:lvl5pPr indent="584200" lvl="4"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5pPr>
            <a:lvl6pPr indent="736600" lvl="5"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6pPr>
            <a:lvl7pPr indent="889000" lvl="6"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7pPr>
            <a:lvl8pPr indent="1028700" lvl="7"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8pPr>
            <a:lvl9pPr indent="1181100" lvl="8" marL="0" marR="0" rtl="0" algn="ctr">
              <a:lnSpc>
                <a:spcPct val="100000"/>
              </a:lnSpc>
              <a:spcBef>
                <a:spcPts val="0"/>
              </a:spcBef>
              <a:spcAft>
                <a:spcPts val="0"/>
              </a:spcAft>
              <a:buClr>
                <a:srgbClr val="FFFFFF"/>
              </a:buClr>
              <a:buFont typeface="Helvetica Neue Light"/>
              <a:buNone/>
              <a:defRPr b="0" i="0" sz="5200" u="none" cap="none" strike="noStrike">
                <a:solidFill>
                  <a:srgbClr val="FFFFFF"/>
                </a:solidFill>
                <a:latin typeface="Helvetica Neue Light"/>
                <a:ea typeface="Helvetica Neue Light"/>
                <a:cs typeface="Helvetica Neue Light"/>
                <a:sym typeface="Helvetica Neue Light"/>
              </a:defRPr>
            </a:lvl9pPr>
          </a:lstStyle>
          <a:p/>
        </p:txBody>
      </p:sp>
      <p:sp>
        <p:nvSpPr>
          <p:cNvPr id="52" name="Shape 52"/>
          <p:cNvSpPr txBox="1"/>
          <p:nvPr>
            <p:ph idx="1" type="body"/>
          </p:nvPr>
        </p:nvSpPr>
        <p:spPr>
          <a:xfrm>
            <a:off x="669726" y="1366242"/>
            <a:ext cx="7804500" cy="3315000"/>
          </a:xfrm>
          <a:prstGeom prst="rect">
            <a:avLst/>
          </a:prstGeom>
          <a:noFill/>
          <a:ln>
            <a:noFill/>
          </a:ln>
        </p:spPr>
        <p:txBody>
          <a:bodyPr anchorCtr="0" anchor="ctr" bIns="91425" lIns="91425" rIns="91425" tIns="91425"/>
          <a:lstStyle>
            <a:lvl1pPr indent="-177800" lvl="0" marL="2921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1pPr>
            <a:lvl2pPr indent="-177800" lvl="1" marL="5842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2pPr>
            <a:lvl3pPr indent="-177800" lvl="2" marL="8890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3pPr>
            <a:lvl4pPr indent="-177800" lvl="3" marL="11811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4pPr>
            <a:lvl5pPr indent="-177800" lvl="4" marL="14732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5pPr>
            <a:lvl6pPr indent="-177800" lvl="5" marL="17653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6pPr>
            <a:lvl7pPr indent="-177800" lvl="6" marL="20574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7pPr>
            <a:lvl8pPr indent="-177800" lvl="7" marL="23622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8pPr>
            <a:lvl9pPr indent="-177800" lvl="8" marL="2654300" marR="0" rtl="0" algn="l">
              <a:lnSpc>
                <a:spcPct val="100000"/>
              </a:lnSpc>
              <a:spcBef>
                <a:spcPts val="2700"/>
              </a:spcBef>
              <a:spcAft>
                <a:spcPts val="0"/>
              </a:spcAft>
              <a:buClr>
                <a:srgbClr val="FFFFFF"/>
              </a:buClr>
              <a:buSzPct val="75000"/>
              <a:buFont typeface="Helvetica Neue Light"/>
              <a:buChar char="•"/>
              <a:defRPr b="0" i="0" sz="2400" u="none" cap="none" strike="noStrike">
                <a:solidFill>
                  <a:srgbClr val="FFFFFF"/>
                </a:solidFill>
                <a:latin typeface="Helvetica Neue Light"/>
                <a:ea typeface="Helvetica Neue Light"/>
                <a:cs typeface="Helvetica Neue Light"/>
                <a:sym typeface="Helvetica Neue Light"/>
              </a:defRPr>
            </a:lvl9pPr>
          </a:lstStyle>
          <a:p/>
        </p:txBody>
      </p:sp>
      <p:sp>
        <p:nvSpPr>
          <p:cNvPr id="53" name="Shape 53"/>
          <p:cNvSpPr txBox="1"/>
          <p:nvPr>
            <p:ph idx="12" type="sldNum"/>
          </p:nvPr>
        </p:nvSpPr>
        <p:spPr>
          <a:xfrm>
            <a:off x="4437983" y="4875609"/>
            <a:ext cx="259200" cy="201000"/>
          </a:xfrm>
          <a:prstGeom prst="rect">
            <a:avLst/>
          </a:prstGeom>
          <a:noFill/>
          <a:ln>
            <a:noFill/>
          </a:ln>
        </p:spPr>
        <p:txBody>
          <a:bodyPr anchorCtr="0" anchor="t" bIns="32750" lIns="32750" rIns="32750" tIns="32750">
            <a:noAutofit/>
          </a:bodyPr>
          <a:lstStyle/>
          <a:p>
            <a:pPr indent="0" lvl="0" marL="0" marR="0" rtl="0" algn="ctr">
              <a:lnSpc>
                <a:spcPct val="100000"/>
              </a:lnSpc>
              <a:spcBef>
                <a:spcPts val="0"/>
              </a:spcBef>
              <a:spcAft>
                <a:spcPts val="0"/>
              </a:spcAft>
              <a:buClr>
                <a:srgbClr val="FFFFFF"/>
              </a:buClr>
              <a:buSzPct val="25000"/>
              <a:buFont typeface="Helvetica Neue Light"/>
              <a:buNone/>
            </a:pPr>
            <a:fld id="{00000000-1234-1234-1234-123412341234}" type="slidenum">
              <a:rPr b="0" i="0" lang="en" sz="12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D4D4D"/>
            </a:gs>
            <a:gs pos="100000">
              <a:srgbClr val="000000"/>
            </a:gs>
          </a:gsLst>
          <a:lin ang="5400012" scaled="0"/>
        </a:gra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Helvetica Neue Light"/>
              <a:buNone/>
              <a:defRPr sz="2800">
                <a:solidFill>
                  <a:schemeClr val="dk1"/>
                </a:solidFill>
                <a:latin typeface="Helvetica Neue Light"/>
                <a:ea typeface="Helvetica Neue Light"/>
                <a:cs typeface="Helvetica Neue Light"/>
                <a:sym typeface="Helvetica Neue Light"/>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Helvetica Neue"/>
              <a:defRPr sz="1800">
                <a:solidFill>
                  <a:schemeClr val="lt2"/>
                </a:solidFill>
                <a:latin typeface="Helvetica Neue"/>
                <a:ea typeface="Helvetica Neue"/>
                <a:cs typeface="Helvetica Neue"/>
                <a:sym typeface="Helvetica Neue"/>
              </a:defRPr>
            </a:lvl1pPr>
            <a:lvl2pPr lvl="1">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2pPr>
            <a:lvl3pPr lvl="2">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3pPr>
            <a:lvl4pPr lvl="3">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4pPr>
            <a:lvl5pPr lvl="4">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5pPr>
            <a:lvl6pPr lvl="5">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6pPr>
            <a:lvl7pPr lvl="6">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7pPr>
            <a:lvl8pPr lvl="7">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8pPr>
            <a:lvl9pPr lvl="8">
              <a:lnSpc>
                <a:spcPct val="115000"/>
              </a:lnSpc>
              <a:spcBef>
                <a:spcPts val="0"/>
              </a:spcBef>
              <a:spcAft>
                <a:spcPts val="1600"/>
              </a:spcAft>
              <a:buClr>
                <a:schemeClr val="lt2"/>
              </a:buClr>
              <a:buFont typeface="Helvetica Neue"/>
              <a:defRPr>
                <a:solidFill>
                  <a:schemeClr val="lt2"/>
                </a:solidFill>
                <a:latin typeface="Helvetica Neue"/>
                <a:ea typeface="Helvetica Neue"/>
                <a:cs typeface="Helvetica Neue"/>
                <a:sym typeface="Helvetica Neue"/>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Recency Segmentation</a:t>
            </a:r>
          </a:p>
        </p:txBody>
      </p:sp>
      <p:pic>
        <p:nvPicPr>
          <p:cNvPr id="126" name="Shape 126"/>
          <p:cNvPicPr preferRelativeResize="0"/>
          <p:nvPr/>
        </p:nvPicPr>
        <p:blipFill>
          <a:blip r:embed="rId3">
            <a:alphaModFix amt="84000"/>
          </a:blip>
          <a:stretch>
            <a:fillRect/>
          </a:stretch>
        </p:blipFill>
        <p:spPr>
          <a:xfrm>
            <a:off x="311700" y="1152475"/>
            <a:ext cx="4724976" cy="3416400"/>
          </a:xfrm>
          <a:prstGeom prst="rect">
            <a:avLst/>
          </a:prstGeom>
          <a:noFill/>
          <a:ln>
            <a:noFill/>
          </a:ln>
        </p:spPr>
      </p:pic>
      <p:sp>
        <p:nvSpPr>
          <p:cNvPr id="127" name="Shape 127"/>
          <p:cNvSpPr txBox="1"/>
          <p:nvPr/>
        </p:nvSpPr>
        <p:spPr>
          <a:xfrm>
            <a:off x="5258525" y="1604975"/>
            <a:ext cx="3934800" cy="2265000"/>
          </a:xfrm>
          <a:prstGeom prst="rect">
            <a:avLst/>
          </a:prstGeom>
          <a:noFill/>
          <a:ln>
            <a:noFill/>
          </a:ln>
        </p:spPr>
        <p:txBody>
          <a:bodyPr anchorCtr="0" anchor="t" bIns="91425" lIns="91425" rIns="91425" tIns="91425">
            <a:noAutofit/>
          </a:bodyPr>
          <a:lstStyle/>
          <a:p>
            <a:pPr indent="-342900" lvl="0" marL="457200" rtl="0">
              <a:lnSpc>
                <a:spcPct val="200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S</a:t>
            </a:r>
            <a:r>
              <a:rPr lang="en" sz="1600">
                <a:solidFill>
                  <a:schemeClr val="lt2"/>
                </a:solidFill>
                <a:latin typeface="Roboto"/>
                <a:ea typeface="Roboto"/>
                <a:cs typeface="Roboto"/>
                <a:sym typeface="Roboto"/>
              </a:rPr>
              <a:t>tates 1 : Last purchase in 2015</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State 11 : Last purchase in 2005 </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 50% recently loyal customers</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Let’s get that higher with uPhone 10</a:t>
            </a:r>
          </a:p>
          <a:p>
            <a:pPr lvl="0" rtl="0">
              <a:lnSpc>
                <a:spcPct val="200000"/>
              </a:lnSpc>
              <a:spcBef>
                <a:spcPts val="0"/>
              </a:spcBef>
              <a:spcAft>
                <a:spcPts val="1600"/>
              </a:spcAft>
              <a:buNone/>
            </a:pPr>
            <a:r>
              <a:t/>
            </a:r>
            <a:endParaRPr sz="1800">
              <a:solidFill>
                <a:schemeClr val="lt2"/>
              </a:solidFill>
              <a:latin typeface="Roboto"/>
              <a:ea typeface="Roboto"/>
              <a:cs typeface="Roboto"/>
              <a:sym typeface="Roboto"/>
            </a:endParaRPr>
          </a:p>
        </p:txBody>
      </p:sp>
      <p:cxnSp>
        <p:nvCxnSpPr>
          <p:cNvPr id="128" name="Shape 128"/>
          <p:cNvCxnSpPr/>
          <p:nvPr/>
        </p:nvCxnSpPr>
        <p:spPr>
          <a:xfrm>
            <a:off x="6507425" y="1939075"/>
            <a:ext cx="8400" cy="296100"/>
          </a:xfrm>
          <a:prstGeom prst="straightConnector1">
            <a:avLst/>
          </a:prstGeom>
          <a:noFill/>
          <a:ln cap="flat" cmpd="sng" w="9525">
            <a:solidFill>
              <a:schemeClr val="lt2"/>
            </a:solidFill>
            <a:prstDash val="dash"/>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Recency Highlights</a:t>
            </a:r>
          </a:p>
        </p:txBody>
      </p:sp>
      <p:sp>
        <p:nvSpPr>
          <p:cNvPr id="134" name="Shape 134"/>
          <p:cNvSpPr txBox="1"/>
          <p:nvPr>
            <p:ph idx="1" type="body"/>
          </p:nvPr>
        </p:nvSpPr>
        <p:spPr>
          <a:xfrm>
            <a:off x="198750" y="1017725"/>
            <a:ext cx="5457000" cy="3750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Last novelty effect : Open Source App Store</a:t>
            </a:r>
          </a:p>
          <a:p>
            <a:pPr indent="-228600" lvl="0" marL="457200">
              <a:lnSpc>
                <a:spcPct val="150000"/>
              </a:lnSpc>
              <a:spcBef>
                <a:spcPts val="0"/>
              </a:spcBef>
            </a:pPr>
            <a:r>
              <a:rPr lang="en"/>
              <a:t>Currently - Product Launches in January</a:t>
            </a:r>
          </a:p>
          <a:p>
            <a:pPr indent="-228600" lvl="0" marL="457200">
              <a:lnSpc>
                <a:spcPct val="150000"/>
              </a:lnSpc>
              <a:spcBef>
                <a:spcPts val="0"/>
              </a:spcBef>
            </a:pPr>
            <a:r>
              <a:rPr lang="en"/>
              <a:t>Peak Sales-May, June, September, December</a:t>
            </a:r>
          </a:p>
          <a:p>
            <a:pPr indent="-228600" lvl="0" marL="457200" rtl="0">
              <a:lnSpc>
                <a:spcPct val="150000"/>
              </a:lnSpc>
              <a:spcBef>
                <a:spcPts val="0"/>
              </a:spcBef>
            </a:pPr>
            <a:r>
              <a:rPr lang="en"/>
              <a:t>Hypothesis - Holiday Sales</a:t>
            </a:r>
          </a:p>
          <a:p>
            <a:pPr indent="-228600" lvl="0" marL="457200">
              <a:lnSpc>
                <a:spcPct val="150000"/>
              </a:lnSpc>
              <a:spcBef>
                <a:spcPts val="0"/>
              </a:spcBef>
            </a:pPr>
            <a:r>
              <a:rPr lang="en"/>
              <a:t>New Strategies : </a:t>
            </a:r>
          </a:p>
          <a:p>
            <a:pPr indent="-228600" lvl="1" marL="914400" rtl="0">
              <a:lnSpc>
                <a:spcPct val="150000"/>
              </a:lnSpc>
              <a:spcBef>
                <a:spcPts val="0"/>
              </a:spcBef>
            </a:pPr>
            <a:r>
              <a:rPr lang="en"/>
              <a:t>Educate customer about our new products </a:t>
            </a:r>
          </a:p>
          <a:p>
            <a:pPr indent="-228600" lvl="1" marL="914400" rtl="0">
              <a:lnSpc>
                <a:spcPct val="150000"/>
              </a:lnSpc>
              <a:spcBef>
                <a:spcPts val="0"/>
              </a:spcBef>
            </a:pPr>
            <a:r>
              <a:rPr lang="en"/>
              <a:t>Early Launch events </a:t>
            </a:r>
          </a:p>
          <a:p>
            <a:pPr indent="-228600" lvl="1" marL="914400" rtl="0">
              <a:lnSpc>
                <a:spcPct val="150000"/>
              </a:lnSpc>
              <a:spcBef>
                <a:spcPts val="0"/>
              </a:spcBef>
            </a:pPr>
            <a:r>
              <a:rPr lang="en"/>
              <a:t>Pre-order increases recency sales</a:t>
            </a:r>
          </a:p>
          <a:p>
            <a:pPr indent="-228600" lvl="1" marL="914400" rtl="0">
              <a:lnSpc>
                <a:spcPct val="150000"/>
              </a:lnSpc>
              <a:spcBef>
                <a:spcPts val="0"/>
              </a:spcBef>
            </a:pPr>
            <a:r>
              <a:rPr lang="en"/>
              <a:t>Maybe limited early product launches</a:t>
            </a:r>
          </a:p>
        </p:txBody>
      </p:sp>
      <p:pic>
        <p:nvPicPr>
          <p:cNvPr id="135" name="Shape 135"/>
          <p:cNvPicPr preferRelativeResize="0"/>
          <p:nvPr/>
        </p:nvPicPr>
        <p:blipFill>
          <a:blip r:embed="rId3">
            <a:alphaModFix amt="76000"/>
          </a:blip>
          <a:stretch>
            <a:fillRect/>
          </a:stretch>
        </p:blipFill>
        <p:spPr>
          <a:xfrm>
            <a:off x="5527574" y="1017725"/>
            <a:ext cx="3365748" cy="3500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Frequency</a:t>
            </a:r>
            <a:r>
              <a:rPr lang="en"/>
              <a:t> Segmentation</a:t>
            </a:r>
          </a:p>
        </p:txBody>
      </p:sp>
      <p:sp>
        <p:nvSpPr>
          <p:cNvPr id="141" name="Shape 141"/>
          <p:cNvSpPr txBox="1"/>
          <p:nvPr/>
        </p:nvSpPr>
        <p:spPr>
          <a:xfrm>
            <a:off x="5209200" y="1112000"/>
            <a:ext cx="3934800" cy="3468900"/>
          </a:xfrm>
          <a:prstGeom prst="rect">
            <a:avLst/>
          </a:prstGeom>
          <a:noFill/>
          <a:ln>
            <a:noFill/>
          </a:ln>
        </p:spPr>
        <p:txBody>
          <a:bodyPr anchorCtr="0" anchor="t" bIns="91425" lIns="91425" rIns="91425" tIns="91425">
            <a:noAutofit/>
          </a:bodyPr>
          <a:lstStyle/>
          <a:p>
            <a:pPr indent="-342900" lvl="0" marL="457200" rtl="0">
              <a:lnSpc>
                <a:spcPct val="200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S</a:t>
            </a:r>
            <a:r>
              <a:rPr lang="en" sz="1600">
                <a:solidFill>
                  <a:schemeClr val="lt2"/>
                </a:solidFill>
                <a:latin typeface="Roboto"/>
                <a:ea typeface="Roboto"/>
                <a:cs typeface="Roboto"/>
                <a:sym typeface="Roboto"/>
              </a:rPr>
              <a:t>tates 1 : 1 purchase </a:t>
            </a:r>
          </a:p>
          <a:p>
            <a:pPr indent="-342900" lvl="0" marL="457200" rtl="0">
              <a:lnSpc>
                <a:spcPct val="200000"/>
              </a:lnSpc>
              <a:spcBef>
                <a:spcPts val="0"/>
              </a:spcBef>
              <a:spcAft>
                <a:spcPts val="1600"/>
              </a:spcAft>
              <a:buClr>
                <a:schemeClr val="lt2"/>
              </a:buClr>
              <a:buSzPct val="112500"/>
              <a:buFont typeface="Roboto"/>
              <a:buChar char="●"/>
            </a:pPr>
            <a:r>
              <a:rPr lang="en" sz="1600">
                <a:solidFill>
                  <a:schemeClr val="lt2"/>
                </a:solidFill>
                <a:latin typeface="Roboto"/>
                <a:ea typeface="Roboto"/>
                <a:cs typeface="Roboto"/>
                <a:sym typeface="Roboto"/>
              </a:rPr>
              <a:t>State n : n purchases </a:t>
            </a:r>
          </a:p>
          <a:p>
            <a:pPr indent="-342900" lvl="0" marL="457200" rtl="0">
              <a:lnSpc>
                <a:spcPct val="200000"/>
              </a:lnSpc>
              <a:spcBef>
                <a:spcPts val="0"/>
              </a:spcBef>
              <a:spcAft>
                <a:spcPts val="1600"/>
              </a:spcAft>
              <a:buClr>
                <a:schemeClr val="lt2"/>
              </a:buClr>
              <a:buSzPct val="112500"/>
              <a:buFont typeface="Roboto"/>
              <a:buChar char="●"/>
            </a:pPr>
            <a:r>
              <a:rPr lang="en" sz="1600">
                <a:solidFill>
                  <a:schemeClr val="lt2"/>
                </a:solidFill>
                <a:latin typeface="Roboto"/>
                <a:ea typeface="Roboto"/>
                <a:cs typeface="Roboto"/>
                <a:sym typeface="Roboto"/>
              </a:rPr>
              <a:t>~ 70% customers with 1 purchase</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Focus on customers returning</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Incentivize sale of new models </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E.g. exchange discounts</a:t>
            </a:r>
          </a:p>
          <a:p>
            <a:pPr lvl="0" rtl="0">
              <a:lnSpc>
                <a:spcPct val="200000"/>
              </a:lnSpc>
              <a:spcBef>
                <a:spcPts val="0"/>
              </a:spcBef>
              <a:spcAft>
                <a:spcPts val="1600"/>
              </a:spcAft>
              <a:buNone/>
            </a:pPr>
            <a:r>
              <a:t/>
            </a:r>
            <a:endParaRPr sz="1600">
              <a:solidFill>
                <a:schemeClr val="lt2"/>
              </a:solidFill>
              <a:latin typeface="Roboto"/>
              <a:ea typeface="Roboto"/>
              <a:cs typeface="Roboto"/>
              <a:sym typeface="Roboto"/>
            </a:endParaRPr>
          </a:p>
          <a:p>
            <a:pPr lvl="0" rtl="0">
              <a:lnSpc>
                <a:spcPct val="200000"/>
              </a:lnSpc>
              <a:spcBef>
                <a:spcPts val="0"/>
              </a:spcBef>
              <a:spcAft>
                <a:spcPts val="1600"/>
              </a:spcAft>
              <a:buNone/>
            </a:pPr>
            <a:r>
              <a:t/>
            </a:r>
            <a:endParaRPr sz="1800">
              <a:solidFill>
                <a:schemeClr val="lt2"/>
              </a:solidFill>
              <a:latin typeface="Roboto"/>
              <a:ea typeface="Roboto"/>
              <a:cs typeface="Roboto"/>
              <a:sym typeface="Roboto"/>
            </a:endParaRPr>
          </a:p>
        </p:txBody>
      </p:sp>
      <p:cxnSp>
        <p:nvCxnSpPr>
          <p:cNvPr id="142" name="Shape 142"/>
          <p:cNvCxnSpPr/>
          <p:nvPr/>
        </p:nvCxnSpPr>
        <p:spPr>
          <a:xfrm>
            <a:off x="6507425" y="1939075"/>
            <a:ext cx="8400" cy="296100"/>
          </a:xfrm>
          <a:prstGeom prst="straightConnector1">
            <a:avLst/>
          </a:prstGeom>
          <a:noFill/>
          <a:ln cap="flat" cmpd="sng" w="9525">
            <a:solidFill>
              <a:schemeClr val="lt2"/>
            </a:solidFill>
            <a:prstDash val="dash"/>
            <a:round/>
            <a:headEnd len="lg" w="lg" type="none"/>
            <a:tailEnd len="lg" w="lg" type="none"/>
          </a:ln>
        </p:spPr>
      </p:cxnSp>
      <p:pic>
        <p:nvPicPr>
          <p:cNvPr id="143" name="Shape 143"/>
          <p:cNvPicPr preferRelativeResize="0"/>
          <p:nvPr/>
        </p:nvPicPr>
        <p:blipFill>
          <a:blip r:embed="rId3">
            <a:alphaModFix amt="80000"/>
          </a:blip>
          <a:stretch>
            <a:fillRect/>
          </a:stretch>
        </p:blipFill>
        <p:spPr>
          <a:xfrm>
            <a:off x="386175" y="1074875"/>
            <a:ext cx="4740900" cy="346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Frequency Highlights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lnSpc>
                <a:spcPct val="150000"/>
              </a:lnSpc>
              <a:spcBef>
                <a:spcPts val="0"/>
              </a:spcBef>
            </a:pPr>
            <a:r>
              <a:rPr lang="en"/>
              <a:t>Most customers have made 1 purchase</a:t>
            </a:r>
          </a:p>
          <a:p>
            <a:pPr indent="-228600" lvl="0" marL="457200">
              <a:lnSpc>
                <a:spcPct val="150000"/>
              </a:lnSpc>
              <a:spcBef>
                <a:spcPts val="0"/>
              </a:spcBef>
            </a:pPr>
            <a:r>
              <a:rPr lang="en"/>
              <a:t>Increase focus and strategies on returning customers</a:t>
            </a:r>
          </a:p>
          <a:p>
            <a:pPr indent="-228600" lvl="0" marL="457200">
              <a:lnSpc>
                <a:spcPct val="150000"/>
              </a:lnSpc>
              <a:spcBef>
                <a:spcPts val="0"/>
              </a:spcBef>
            </a:pPr>
            <a:r>
              <a:rPr lang="en"/>
              <a:t>Strategies :</a:t>
            </a:r>
          </a:p>
          <a:p>
            <a:pPr indent="-228600" lvl="1" marL="914400">
              <a:lnSpc>
                <a:spcPct val="150000"/>
              </a:lnSpc>
              <a:spcBef>
                <a:spcPts val="0"/>
              </a:spcBef>
            </a:pPr>
            <a:r>
              <a:rPr lang="en"/>
              <a:t>Share copyright technology between Pear Products</a:t>
            </a:r>
          </a:p>
          <a:p>
            <a:pPr indent="-228600" lvl="1" marL="914400" rtl="0">
              <a:lnSpc>
                <a:spcPct val="150000"/>
              </a:lnSpc>
              <a:spcBef>
                <a:spcPts val="0"/>
              </a:spcBef>
            </a:pPr>
            <a:r>
              <a:rPr lang="en"/>
              <a:t>Offer incentives for exchange of old products</a:t>
            </a:r>
          </a:p>
          <a:p>
            <a:pPr indent="0" lvl="0" marL="457200">
              <a:lnSpc>
                <a:spcPct val="150000"/>
              </a:lnSpc>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Monetary</a:t>
            </a:r>
            <a:r>
              <a:rPr lang="en"/>
              <a:t> Segmentation</a:t>
            </a:r>
          </a:p>
        </p:txBody>
      </p:sp>
      <p:sp>
        <p:nvSpPr>
          <p:cNvPr id="155" name="Shape 155"/>
          <p:cNvSpPr txBox="1"/>
          <p:nvPr/>
        </p:nvSpPr>
        <p:spPr>
          <a:xfrm>
            <a:off x="4847700" y="1251675"/>
            <a:ext cx="4387500" cy="3555000"/>
          </a:xfrm>
          <a:prstGeom prst="rect">
            <a:avLst/>
          </a:prstGeom>
          <a:noFill/>
          <a:ln>
            <a:noFill/>
          </a:ln>
        </p:spPr>
        <p:txBody>
          <a:bodyPr anchorCtr="0" anchor="t" bIns="91425" lIns="91425" rIns="91425" tIns="91425">
            <a:noAutofit/>
          </a:bodyPr>
          <a:lstStyle/>
          <a:p>
            <a:pPr indent="-342900" lvl="0" marL="457200" rtl="0">
              <a:lnSpc>
                <a:spcPct val="200000"/>
              </a:lnSpc>
              <a:spcBef>
                <a:spcPts val="0"/>
              </a:spcBef>
              <a:spcAft>
                <a:spcPts val="1600"/>
              </a:spcAft>
              <a:buClr>
                <a:schemeClr val="lt2"/>
              </a:buClr>
              <a:buSzPct val="100000"/>
              <a:buFont typeface="Roboto"/>
              <a:buChar char="●"/>
            </a:pPr>
            <a:r>
              <a:rPr lang="en" sz="1800">
                <a:solidFill>
                  <a:schemeClr val="lt2"/>
                </a:solidFill>
                <a:latin typeface="Roboto"/>
                <a:ea typeface="Roboto"/>
                <a:cs typeface="Roboto"/>
                <a:sym typeface="Roboto"/>
              </a:rPr>
              <a:t>Low-price products ~$30 popular</a:t>
            </a:r>
          </a:p>
          <a:p>
            <a:pPr indent="-342900" lvl="0" marL="457200" rtl="0">
              <a:lnSpc>
                <a:spcPct val="200000"/>
              </a:lnSpc>
              <a:spcBef>
                <a:spcPts val="0"/>
              </a:spcBef>
              <a:spcAft>
                <a:spcPts val="1600"/>
              </a:spcAft>
              <a:buClr>
                <a:schemeClr val="lt2"/>
              </a:buClr>
              <a:buSzPct val="112500"/>
              <a:buFont typeface="Roboto"/>
              <a:buChar char="●"/>
            </a:pPr>
            <a:r>
              <a:rPr lang="en" sz="1600">
                <a:solidFill>
                  <a:schemeClr val="lt2"/>
                </a:solidFill>
                <a:latin typeface="Roboto"/>
                <a:ea typeface="Roboto"/>
                <a:cs typeface="Roboto"/>
                <a:sym typeface="Roboto"/>
              </a:rPr>
              <a:t>Maintain</a:t>
            </a:r>
            <a:r>
              <a:rPr lang="en" sz="1600">
                <a:solidFill>
                  <a:schemeClr val="lt2"/>
                </a:solidFill>
                <a:latin typeface="Roboto"/>
                <a:ea typeface="Roboto"/>
                <a:cs typeface="Roboto"/>
                <a:sym typeface="Roboto"/>
              </a:rPr>
              <a:t> offerings in low price segments</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Make mid-price products more lucrative</a:t>
            </a:r>
          </a:p>
          <a:p>
            <a:pPr indent="-330200" lvl="0" marL="457200" rtl="0">
              <a:lnSpc>
                <a:spcPct val="200000"/>
              </a:lnSpc>
              <a:spcBef>
                <a:spcPts val="0"/>
              </a:spcBef>
              <a:spcAft>
                <a:spcPts val="1600"/>
              </a:spcAft>
              <a:buClr>
                <a:schemeClr val="lt2"/>
              </a:buClr>
              <a:buSzPct val="100000"/>
              <a:buFont typeface="Roboto"/>
              <a:buChar char="●"/>
            </a:pPr>
            <a:r>
              <a:rPr lang="en" sz="1600">
                <a:solidFill>
                  <a:schemeClr val="lt2"/>
                </a:solidFill>
                <a:latin typeface="Roboto"/>
                <a:ea typeface="Roboto"/>
                <a:cs typeface="Roboto"/>
                <a:sym typeface="Roboto"/>
              </a:rPr>
              <a:t>E.g. accessorize mid-price products with low-price products</a:t>
            </a:r>
          </a:p>
          <a:p>
            <a:pPr lvl="0" rtl="0">
              <a:lnSpc>
                <a:spcPct val="200000"/>
              </a:lnSpc>
              <a:spcBef>
                <a:spcPts val="0"/>
              </a:spcBef>
              <a:spcAft>
                <a:spcPts val="1600"/>
              </a:spcAft>
              <a:buNone/>
            </a:pPr>
            <a:r>
              <a:t/>
            </a:r>
            <a:endParaRPr sz="1800">
              <a:solidFill>
                <a:schemeClr val="lt2"/>
              </a:solidFill>
              <a:latin typeface="Roboto"/>
              <a:ea typeface="Roboto"/>
              <a:cs typeface="Roboto"/>
              <a:sym typeface="Roboto"/>
            </a:endParaRPr>
          </a:p>
        </p:txBody>
      </p:sp>
      <p:pic>
        <p:nvPicPr>
          <p:cNvPr id="156" name="Shape 156"/>
          <p:cNvPicPr preferRelativeResize="0"/>
          <p:nvPr/>
        </p:nvPicPr>
        <p:blipFill>
          <a:blip r:embed="rId3">
            <a:alphaModFix amt="80000"/>
          </a:blip>
          <a:stretch>
            <a:fillRect/>
          </a:stretch>
        </p:blipFill>
        <p:spPr>
          <a:xfrm>
            <a:off x="57525" y="1112000"/>
            <a:ext cx="5003798" cy="3009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4 RFM Buckets for our Customers</a:t>
            </a:r>
          </a:p>
        </p:txBody>
      </p:sp>
      <p:pic>
        <p:nvPicPr>
          <p:cNvPr id="162" name="Shape 162"/>
          <p:cNvPicPr preferRelativeResize="0"/>
          <p:nvPr/>
        </p:nvPicPr>
        <p:blipFill>
          <a:blip r:embed="rId3">
            <a:alphaModFix amt="67000"/>
          </a:blip>
          <a:stretch>
            <a:fillRect/>
          </a:stretch>
        </p:blipFill>
        <p:spPr>
          <a:xfrm>
            <a:off x="152400" y="1170125"/>
            <a:ext cx="5442999" cy="3389999"/>
          </a:xfrm>
          <a:prstGeom prst="rect">
            <a:avLst/>
          </a:prstGeom>
          <a:noFill/>
          <a:ln>
            <a:noFill/>
          </a:ln>
        </p:spPr>
      </p:pic>
      <p:pic>
        <p:nvPicPr>
          <p:cNvPr id="163" name="Shape 163"/>
          <p:cNvPicPr preferRelativeResize="0"/>
          <p:nvPr/>
        </p:nvPicPr>
        <p:blipFill>
          <a:blip r:embed="rId4">
            <a:alphaModFix/>
          </a:blip>
          <a:stretch>
            <a:fillRect/>
          </a:stretch>
        </p:blipFill>
        <p:spPr>
          <a:xfrm>
            <a:off x="612525" y="2725300"/>
            <a:ext cx="695325" cy="1321200"/>
          </a:xfrm>
          <a:prstGeom prst="rect">
            <a:avLst/>
          </a:prstGeom>
          <a:noFill/>
          <a:ln>
            <a:noFill/>
          </a:ln>
        </p:spPr>
      </p:pic>
      <p:pic>
        <p:nvPicPr>
          <p:cNvPr id="164" name="Shape 164"/>
          <p:cNvPicPr preferRelativeResize="0"/>
          <p:nvPr/>
        </p:nvPicPr>
        <p:blipFill>
          <a:blip r:embed="rId5">
            <a:alphaModFix/>
          </a:blip>
          <a:stretch>
            <a:fillRect/>
          </a:stretch>
        </p:blipFill>
        <p:spPr>
          <a:xfrm>
            <a:off x="1434174" y="2427250"/>
            <a:ext cx="695325" cy="1619250"/>
          </a:xfrm>
          <a:prstGeom prst="rect">
            <a:avLst/>
          </a:prstGeom>
          <a:noFill/>
          <a:ln>
            <a:noFill/>
          </a:ln>
        </p:spPr>
      </p:pic>
      <p:pic>
        <p:nvPicPr>
          <p:cNvPr id="165" name="Shape 165"/>
          <p:cNvPicPr preferRelativeResize="0"/>
          <p:nvPr/>
        </p:nvPicPr>
        <p:blipFill>
          <a:blip r:embed="rId6">
            <a:alphaModFix/>
          </a:blip>
          <a:stretch>
            <a:fillRect/>
          </a:stretch>
        </p:blipFill>
        <p:spPr>
          <a:xfrm>
            <a:off x="2255825" y="2062325"/>
            <a:ext cx="695325" cy="1984174"/>
          </a:xfrm>
          <a:prstGeom prst="rect">
            <a:avLst/>
          </a:prstGeom>
          <a:noFill/>
          <a:ln>
            <a:noFill/>
          </a:ln>
        </p:spPr>
      </p:pic>
      <p:pic>
        <p:nvPicPr>
          <p:cNvPr id="166" name="Shape 166"/>
          <p:cNvPicPr preferRelativeResize="0"/>
          <p:nvPr/>
        </p:nvPicPr>
        <p:blipFill>
          <a:blip r:embed="rId7">
            <a:alphaModFix/>
          </a:blip>
          <a:stretch>
            <a:fillRect/>
          </a:stretch>
        </p:blipFill>
        <p:spPr>
          <a:xfrm>
            <a:off x="3077474" y="1495400"/>
            <a:ext cx="2411124" cy="2551100"/>
          </a:xfrm>
          <a:prstGeom prst="rect">
            <a:avLst/>
          </a:prstGeom>
          <a:noFill/>
          <a:ln>
            <a:noFill/>
          </a:ln>
        </p:spPr>
      </p:pic>
      <p:sp>
        <p:nvSpPr>
          <p:cNvPr id="167" name="Shape 167"/>
          <p:cNvSpPr txBox="1"/>
          <p:nvPr/>
        </p:nvSpPr>
        <p:spPr>
          <a:xfrm>
            <a:off x="6572700" y="1355800"/>
            <a:ext cx="2259600" cy="2690700"/>
          </a:xfrm>
          <a:prstGeom prst="rect">
            <a:avLst/>
          </a:prstGeom>
          <a:noFill/>
          <a:ln>
            <a:noFill/>
          </a:ln>
        </p:spPr>
        <p:txBody>
          <a:bodyPr anchorCtr="0" anchor="t" bIns="91425" lIns="91425" rIns="91425" tIns="91425">
            <a:noAutofit/>
          </a:bodyPr>
          <a:lstStyle/>
          <a:p>
            <a:pPr lvl="0" rtl="0">
              <a:lnSpc>
                <a:spcPct val="200000"/>
              </a:lnSpc>
              <a:spcBef>
                <a:spcPts val="0"/>
              </a:spcBef>
              <a:spcAft>
                <a:spcPts val="1600"/>
              </a:spcAft>
              <a:buNone/>
            </a:pPr>
            <a:r>
              <a:rPr lang="en" sz="1800">
                <a:solidFill>
                  <a:schemeClr val="lt2"/>
                </a:solidFill>
                <a:latin typeface="Roboto"/>
                <a:ea typeface="Roboto"/>
                <a:cs typeface="Roboto"/>
                <a:sym typeface="Roboto"/>
              </a:rPr>
              <a:t>RFM-recency 1</a:t>
            </a:r>
          </a:p>
          <a:p>
            <a:pPr lvl="0" rtl="0">
              <a:lnSpc>
                <a:spcPct val="200000"/>
              </a:lnSpc>
              <a:spcBef>
                <a:spcPts val="0"/>
              </a:spcBef>
              <a:spcAft>
                <a:spcPts val="1600"/>
              </a:spcAft>
              <a:buNone/>
            </a:pPr>
            <a:r>
              <a:rPr lang="en" sz="1800">
                <a:solidFill>
                  <a:schemeClr val="lt2"/>
                </a:solidFill>
                <a:latin typeface="Roboto"/>
                <a:ea typeface="Roboto"/>
                <a:cs typeface="Roboto"/>
                <a:sym typeface="Roboto"/>
              </a:rPr>
              <a:t>RFM-recency 2</a:t>
            </a:r>
          </a:p>
          <a:p>
            <a:pPr lvl="0" rtl="0">
              <a:lnSpc>
                <a:spcPct val="200000"/>
              </a:lnSpc>
              <a:spcBef>
                <a:spcPts val="0"/>
              </a:spcBef>
              <a:spcAft>
                <a:spcPts val="1600"/>
              </a:spcAft>
              <a:buNone/>
            </a:pPr>
            <a:r>
              <a:rPr lang="en" sz="1800">
                <a:solidFill>
                  <a:schemeClr val="lt2"/>
                </a:solidFill>
                <a:latin typeface="Roboto"/>
                <a:ea typeface="Roboto"/>
                <a:cs typeface="Roboto"/>
                <a:sym typeface="Roboto"/>
              </a:rPr>
              <a:t>RFM-recency 3</a:t>
            </a:r>
          </a:p>
          <a:p>
            <a:pPr lvl="0" rtl="0">
              <a:lnSpc>
                <a:spcPct val="200000"/>
              </a:lnSpc>
              <a:spcBef>
                <a:spcPts val="0"/>
              </a:spcBef>
              <a:spcAft>
                <a:spcPts val="1600"/>
              </a:spcAft>
              <a:buNone/>
            </a:pPr>
            <a:r>
              <a:rPr lang="en" sz="1800">
                <a:solidFill>
                  <a:schemeClr val="lt2"/>
                </a:solidFill>
                <a:latin typeface="Roboto"/>
                <a:ea typeface="Roboto"/>
                <a:cs typeface="Roboto"/>
                <a:sym typeface="Roboto"/>
              </a:rPr>
              <a:t>RFM-Inactive</a:t>
            </a:r>
          </a:p>
          <a:p>
            <a:pPr lvl="0">
              <a:spcBef>
                <a:spcPts val="0"/>
              </a:spcBef>
              <a:buNone/>
            </a:pPr>
            <a:r>
              <a:t/>
            </a:r>
            <a:endParaRPr/>
          </a:p>
        </p:txBody>
      </p:sp>
      <p:sp>
        <p:nvSpPr>
          <p:cNvPr id="168" name="Shape 168"/>
          <p:cNvSpPr txBox="1"/>
          <p:nvPr/>
        </p:nvSpPr>
        <p:spPr>
          <a:xfrm>
            <a:off x="5833675" y="4132875"/>
            <a:ext cx="3270000" cy="912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000">
                <a:solidFill>
                  <a:srgbClr val="666666"/>
                </a:solidFill>
              </a:rPr>
              <a:t>●</a:t>
            </a:r>
            <a:r>
              <a:rPr i="1" lang="en" sz="1000">
                <a:solidFill>
                  <a:srgbClr val="666666"/>
                </a:solidFill>
              </a:rPr>
              <a:t>Last 10 years of customer purchase data</a:t>
            </a:r>
          </a:p>
          <a:p>
            <a:pPr lvl="0" rtl="0">
              <a:lnSpc>
                <a:spcPct val="115000"/>
              </a:lnSpc>
              <a:spcBef>
                <a:spcPts val="0"/>
              </a:spcBef>
              <a:buNone/>
            </a:pPr>
            <a:r>
              <a:rPr lang="en" sz="1000">
                <a:solidFill>
                  <a:srgbClr val="666666"/>
                </a:solidFill>
              </a:rPr>
              <a:t>●</a:t>
            </a:r>
            <a:r>
              <a:rPr i="1" lang="en" sz="1000">
                <a:solidFill>
                  <a:srgbClr val="666666"/>
                </a:solidFill>
              </a:rPr>
              <a:t>States 7-12 have ~20% of transitioning to recency 1</a:t>
            </a:r>
          </a:p>
          <a:p>
            <a:pPr lvl="0">
              <a:spcBef>
                <a:spcPts val="0"/>
              </a:spcBef>
              <a:buNone/>
            </a:pPr>
            <a:r>
              <a:t/>
            </a:r>
            <a:endParaRPr/>
          </a:p>
        </p:txBody>
      </p:sp>
      <p:pic>
        <p:nvPicPr>
          <p:cNvPr id="169" name="Shape 169"/>
          <p:cNvPicPr preferRelativeResize="0"/>
          <p:nvPr/>
        </p:nvPicPr>
        <p:blipFill>
          <a:blip r:embed="rId4">
            <a:alphaModFix/>
          </a:blip>
          <a:stretch>
            <a:fillRect/>
          </a:stretch>
        </p:blipFill>
        <p:spPr>
          <a:xfrm>
            <a:off x="5877375" y="1495400"/>
            <a:ext cx="695325" cy="222750"/>
          </a:xfrm>
          <a:prstGeom prst="rect">
            <a:avLst/>
          </a:prstGeom>
          <a:noFill/>
          <a:ln>
            <a:noFill/>
          </a:ln>
        </p:spPr>
      </p:pic>
      <p:pic>
        <p:nvPicPr>
          <p:cNvPr id="170" name="Shape 170"/>
          <p:cNvPicPr preferRelativeResize="0"/>
          <p:nvPr/>
        </p:nvPicPr>
        <p:blipFill>
          <a:blip r:embed="rId5">
            <a:alphaModFix/>
          </a:blip>
          <a:stretch>
            <a:fillRect/>
          </a:stretch>
        </p:blipFill>
        <p:spPr>
          <a:xfrm>
            <a:off x="5877375" y="2195825"/>
            <a:ext cx="695325" cy="222750"/>
          </a:xfrm>
          <a:prstGeom prst="rect">
            <a:avLst/>
          </a:prstGeom>
          <a:noFill/>
          <a:ln>
            <a:noFill/>
          </a:ln>
        </p:spPr>
      </p:pic>
      <p:pic>
        <p:nvPicPr>
          <p:cNvPr id="171" name="Shape 171"/>
          <p:cNvPicPr preferRelativeResize="0"/>
          <p:nvPr/>
        </p:nvPicPr>
        <p:blipFill>
          <a:blip r:embed="rId6">
            <a:alphaModFix/>
          </a:blip>
          <a:stretch>
            <a:fillRect/>
          </a:stretch>
        </p:blipFill>
        <p:spPr>
          <a:xfrm>
            <a:off x="5877376" y="3025700"/>
            <a:ext cx="695324" cy="222750"/>
          </a:xfrm>
          <a:prstGeom prst="rect">
            <a:avLst/>
          </a:prstGeom>
          <a:noFill/>
          <a:ln>
            <a:noFill/>
          </a:ln>
        </p:spPr>
      </p:pic>
      <p:pic>
        <p:nvPicPr>
          <p:cNvPr id="172" name="Shape 172"/>
          <p:cNvPicPr preferRelativeResize="0"/>
          <p:nvPr/>
        </p:nvPicPr>
        <p:blipFill>
          <a:blip r:embed="rId7">
            <a:alphaModFix/>
          </a:blip>
          <a:stretch>
            <a:fillRect/>
          </a:stretch>
        </p:blipFill>
        <p:spPr>
          <a:xfrm>
            <a:off x="5877375" y="3711500"/>
            <a:ext cx="695324" cy="22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Another Question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Cow Version</a:t>
            </a:r>
          </a:p>
        </p:txBody>
      </p:sp>
      <p:sp>
        <p:nvSpPr>
          <p:cNvPr id="183" name="Shape 183"/>
          <p:cNvSpPr txBox="1"/>
          <p:nvPr>
            <p:ph type="title"/>
          </p:nvPr>
        </p:nvSpPr>
        <p:spPr>
          <a:xfrm>
            <a:off x="311700" y="3082225"/>
            <a:ext cx="8520600" cy="841800"/>
          </a:xfrm>
          <a:prstGeom prst="rect">
            <a:avLst/>
          </a:prstGeom>
        </p:spPr>
        <p:txBody>
          <a:bodyPr anchorCtr="0" anchor="ctr" bIns="91425" lIns="91425" rIns="91425" tIns="91425">
            <a:noAutofit/>
          </a:bodyPr>
          <a:lstStyle/>
          <a:p>
            <a:pPr lvl="0" rtl="0">
              <a:spcBef>
                <a:spcPts val="0"/>
              </a:spcBef>
              <a:buNone/>
            </a:pPr>
            <a:r>
              <a:rPr lang="en" sz="1800"/>
              <a:t>Cow Level in Diablo II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CLV Calculation</a:t>
            </a:r>
          </a:p>
        </p:txBody>
      </p:sp>
      <p:pic>
        <p:nvPicPr>
          <p:cNvPr id="189" name="Shape 189"/>
          <p:cNvPicPr preferRelativeResize="0"/>
          <p:nvPr/>
        </p:nvPicPr>
        <p:blipFill>
          <a:blip r:embed="rId3">
            <a:alphaModFix/>
          </a:blip>
          <a:stretch>
            <a:fillRect/>
          </a:stretch>
        </p:blipFill>
        <p:spPr>
          <a:xfrm>
            <a:off x="0" y="1966406"/>
            <a:ext cx="9143999" cy="15154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126450" y="514350"/>
            <a:ext cx="8891100" cy="21546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b="1" lang="en" sz="14000">
                <a:solidFill>
                  <a:schemeClr val="accent2"/>
                </a:solidFill>
                <a:latin typeface="Proxima Nova"/>
                <a:ea typeface="Proxima Nova"/>
                <a:cs typeface="Proxima Nova"/>
                <a:sym typeface="Proxima Nova"/>
              </a:rPr>
              <a:t>$20,000</a:t>
            </a:r>
          </a:p>
        </p:txBody>
      </p:sp>
      <p:sp>
        <p:nvSpPr>
          <p:cNvPr id="195" name="Shape 195"/>
          <p:cNvSpPr txBox="1"/>
          <p:nvPr/>
        </p:nvSpPr>
        <p:spPr>
          <a:xfrm>
            <a:off x="902100" y="2974875"/>
            <a:ext cx="7339800" cy="8562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1800">
                <a:solidFill>
                  <a:schemeClr val="accent2"/>
                </a:solidFill>
                <a:latin typeface="Proxima Nova"/>
                <a:ea typeface="Proxima Nova"/>
                <a:cs typeface="Proxima Nova"/>
                <a:sym typeface="Proxima Nova"/>
              </a:rPr>
              <a:t>Projected revenue per customer over the next 10 years</a:t>
            </a:r>
          </a:p>
          <a:p>
            <a:pPr lvl="0" rtl="0" algn="ctr">
              <a:lnSpc>
                <a:spcPct val="115000"/>
              </a:lnSpc>
              <a:spcBef>
                <a:spcPts val="0"/>
              </a:spcBef>
              <a:spcAft>
                <a:spcPts val="1600"/>
              </a:spcAft>
              <a:buNone/>
            </a:pPr>
            <a:r>
              <a:rPr lang="en" sz="1800">
                <a:solidFill>
                  <a:schemeClr val="accent2"/>
                </a:solidFill>
                <a:latin typeface="Proxima Nova"/>
                <a:ea typeface="Proxima Nova"/>
                <a:cs typeface="Proxima Nova"/>
                <a:sym typeface="Proxima Nova"/>
              </a:rPr>
              <a:t>$10 marketing cost, .1 discount rate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24242"/>
            </a:gs>
            <a:gs pos="100000">
              <a:srgbClr val="010101"/>
            </a:gs>
          </a:gsLst>
          <a:lin ang="5400012" scaled="0"/>
        </a:gradFill>
      </p:bgPr>
    </p:bg>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mt="15000"/>
          </a:blip>
          <a:stretch>
            <a:fillRect/>
          </a:stretch>
        </p:blipFill>
        <p:spPr>
          <a:xfrm>
            <a:off x="-56775" y="-3201925"/>
            <a:ext cx="9257500" cy="8811423"/>
          </a:xfrm>
          <a:prstGeom prst="rect">
            <a:avLst/>
          </a:prstGeom>
          <a:noFill/>
          <a:ln>
            <a:noFill/>
          </a:ln>
        </p:spPr>
      </p:pic>
      <p:sp>
        <p:nvSpPr>
          <p:cNvPr id="63" name="Shape 63"/>
          <p:cNvSpPr txBox="1"/>
          <p:nvPr>
            <p:ph idx="4294967295" type="subTitle"/>
          </p:nvPr>
        </p:nvSpPr>
        <p:spPr>
          <a:xfrm>
            <a:off x="892968" y="3969026"/>
            <a:ext cx="7358100" cy="596100"/>
          </a:xfrm>
          <a:prstGeom prst="rect">
            <a:avLst/>
          </a:prstGeom>
          <a:noFill/>
          <a:ln>
            <a:noFill/>
          </a:ln>
        </p:spPr>
        <p:txBody>
          <a:bodyPr anchorCtr="0" anchor="t" bIns="32750" lIns="32750" rIns="32750" tIns="32750">
            <a:noAutofit/>
          </a:bodyPr>
          <a:lstStyle/>
          <a:p>
            <a:pPr indent="0" lvl="0" marL="0" marR="0" rtl="0" algn="ctr">
              <a:lnSpc>
                <a:spcPct val="100000"/>
              </a:lnSpc>
              <a:spcBef>
                <a:spcPts val="0"/>
              </a:spcBef>
              <a:spcAft>
                <a:spcPts val="0"/>
              </a:spcAft>
              <a:buClr>
                <a:srgbClr val="FFFFFF"/>
              </a:buClr>
              <a:buSzPct val="25000"/>
              <a:buFont typeface="Helvetica Neue Light"/>
              <a:buNone/>
            </a:pPr>
            <a:r>
              <a:rPr lang="en" sz="2100">
                <a:solidFill>
                  <a:srgbClr val="FFFFFF"/>
                </a:solidFill>
                <a:latin typeface="Helvetica Neue Light"/>
                <a:ea typeface="Helvetica Neue Light"/>
                <a:cs typeface="Helvetica Neue Light"/>
                <a:sym typeface="Helvetica Neue Light"/>
              </a:rPr>
              <a:t>Pear New Product Launch </a:t>
            </a:r>
          </a:p>
          <a:p>
            <a:pPr indent="0" lvl="0" marL="0" marR="0" rtl="0" algn="ctr">
              <a:lnSpc>
                <a:spcPct val="100000"/>
              </a:lnSpc>
              <a:spcBef>
                <a:spcPts val="0"/>
              </a:spcBef>
              <a:spcAft>
                <a:spcPts val="0"/>
              </a:spcAft>
              <a:buClr>
                <a:srgbClr val="FFFFFF"/>
              </a:buClr>
              <a:buSzPct val="25000"/>
              <a:buFont typeface="Helvetica Neue Light"/>
              <a:buNone/>
            </a:pPr>
            <a:r>
              <a:rPr lang="en" sz="2100">
                <a:solidFill>
                  <a:srgbClr val="FFFFFF"/>
                </a:solidFill>
                <a:latin typeface="Helvetica Neue Light"/>
                <a:ea typeface="Helvetica Neue Light"/>
                <a:cs typeface="Helvetica Neue Light"/>
                <a:sym typeface="Helvetica Neue Light"/>
              </a:rPr>
              <a:t>2016</a:t>
            </a:r>
          </a:p>
        </p:txBody>
      </p:sp>
      <p:pic>
        <p:nvPicPr>
          <p:cNvPr descr="pasted-image.pdf" id="64" name="Shape 64"/>
          <p:cNvPicPr preferRelativeResize="0"/>
          <p:nvPr/>
        </p:nvPicPr>
        <p:blipFill rotWithShape="1">
          <a:blip r:embed="rId4">
            <a:alphaModFix amt="86000"/>
          </a:blip>
          <a:srcRect b="0" l="0" r="0" t="0"/>
          <a:stretch/>
        </p:blipFill>
        <p:spPr>
          <a:xfrm>
            <a:off x="3832775" y="1080850"/>
            <a:ext cx="1478400" cy="2429700"/>
          </a:xfrm>
          <a:prstGeom prst="rect">
            <a:avLst/>
          </a:prstGeom>
          <a:noFill/>
          <a:ln>
            <a:noFill/>
          </a:ln>
          <a:effectLst>
            <a:reflection blurRad="0" dir="0" dist="0" endA="0" endPos="40000" fadeDir="5400012" kx="0" rotWithShape="0" algn="bl" stA="34820" stPos="0" sy="-100000" ky="0"/>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Revenue Projection </a:t>
            </a:r>
          </a:p>
        </p:txBody>
      </p:sp>
      <p:pic>
        <p:nvPicPr>
          <p:cNvPr id="201" name="Shape 201"/>
          <p:cNvPicPr preferRelativeResize="0"/>
          <p:nvPr/>
        </p:nvPicPr>
        <p:blipFill>
          <a:blip r:embed="rId3">
            <a:alphaModFix/>
          </a:blip>
          <a:stretch>
            <a:fillRect/>
          </a:stretch>
        </p:blipFill>
        <p:spPr>
          <a:xfrm>
            <a:off x="1233487" y="1198450"/>
            <a:ext cx="6677025" cy="350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 type="body"/>
          </p:nvPr>
        </p:nvSpPr>
        <p:spPr>
          <a:xfrm>
            <a:off x="126450" y="514350"/>
            <a:ext cx="8891100" cy="21546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b="1" lang="en" sz="14000">
                <a:solidFill>
                  <a:schemeClr val="accent2"/>
                </a:solidFill>
                <a:latin typeface="Proxima Nova"/>
                <a:ea typeface="Proxima Nova"/>
                <a:cs typeface="Proxima Nova"/>
                <a:sym typeface="Proxima Nova"/>
              </a:rPr>
              <a:t>$25,000</a:t>
            </a:r>
          </a:p>
        </p:txBody>
      </p:sp>
      <p:sp>
        <p:nvSpPr>
          <p:cNvPr id="207" name="Shape 207"/>
          <p:cNvSpPr txBox="1"/>
          <p:nvPr/>
        </p:nvSpPr>
        <p:spPr>
          <a:xfrm>
            <a:off x="902100" y="2974875"/>
            <a:ext cx="7339800" cy="8562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1800">
                <a:solidFill>
                  <a:schemeClr val="accent2"/>
                </a:solidFill>
                <a:latin typeface="Proxima Nova"/>
                <a:ea typeface="Proxima Nova"/>
                <a:cs typeface="Proxima Nova"/>
                <a:sym typeface="Proxima Nova"/>
              </a:rPr>
              <a:t>Projected revenue per customer over the next 10 years</a:t>
            </a:r>
          </a:p>
          <a:p>
            <a:pPr lvl="0" rtl="0" algn="ctr">
              <a:lnSpc>
                <a:spcPct val="115000"/>
              </a:lnSpc>
              <a:spcBef>
                <a:spcPts val="0"/>
              </a:spcBef>
              <a:spcAft>
                <a:spcPts val="1600"/>
              </a:spcAft>
              <a:buNone/>
            </a:pPr>
            <a:r>
              <a:rPr lang="en" sz="1800">
                <a:solidFill>
                  <a:schemeClr val="accent2"/>
                </a:solidFill>
                <a:latin typeface="Proxima Nova"/>
                <a:ea typeface="Proxima Nova"/>
                <a:cs typeface="Proxima Nova"/>
                <a:sym typeface="Proxima Nova"/>
              </a:rPr>
              <a:t>$10 marketing cost, .1 discount rate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One more thing...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414850" y="2285400"/>
            <a:ext cx="4314300" cy="572700"/>
          </a:xfrm>
          <a:prstGeom prst="rect">
            <a:avLst/>
          </a:prstGeom>
        </p:spPr>
        <p:txBody>
          <a:bodyPr anchorCtr="0" anchor="t" bIns="91425" lIns="91425" rIns="91425" tIns="91425">
            <a:noAutofit/>
          </a:bodyPr>
          <a:lstStyle/>
          <a:p>
            <a:pPr lvl="0">
              <a:spcBef>
                <a:spcPts val="0"/>
              </a:spcBef>
              <a:buNone/>
            </a:pPr>
            <a:r>
              <a:rPr lang="en"/>
              <a:t>Introducing the uPhone 10</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Shape 74"/>
          <p:cNvPicPr preferRelativeResize="0"/>
          <p:nvPr/>
        </p:nvPicPr>
        <p:blipFill rotWithShape="1">
          <a:blip r:embed="rId3">
            <a:alphaModFix/>
          </a:blip>
          <a:srcRect b="8119" l="11516" r="20461" t="16704"/>
          <a:stretch/>
        </p:blipFill>
        <p:spPr>
          <a:xfrm>
            <a:off x="2313000" y="925199"/>
            <a:ext cx="4517999" cy="329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a:t>
            </a:r>
            <a:r>
              <a:rPr lang="en"/>
              <a:t>purchase data</a:t>
            </a:r>
          </a:p>
        </p:txBody>
      </p:sp>
      <p:pic>
        <p:nvPicPr>
          <p:cNvPr id="80" name="Shape 80"/>
          <p:cNvPicPr preferRelativeResize="0"/>
          <p:nvPr/>
        </p:nvPicPr>
        <p:blipFill>
          <a:blip r:embed="rId3">
            <a:alphaModFix/>
          </a:blip>
          <a:stretch>
            <a:fillRect/>
          </a:stretch>
        </p:blipFill>
        <p:spPr>
          <a:xfrm>
            <a:off x="4846000" y="1496799"/>
            <a:ext cx="4062501" cy="3023974"/>
          </a:xfrm>
          <a:prstGeom prst="rect">
            <a:avLst/>
          </a:prstGeom>
          <a:noFill/>
          <a:ln>
            <a:noFill/>
          </a:ln>
        </p:spPr>
      </p:pic>
      <p:sp>
        <p:nvSpPr>
          <p:cNvPr id="81" name="Shape 81"/>
          <p:cNvSpPr txBox="1"/>
          <p:nvPr/>
        </p:nvSpPr>
        <p:spPr>
          <a:xfrm>
            <a:off x="207100" y="1511250"/>
            <a:ext cx="4486500" cy="34215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lt2"/>
                </a:solidFill>
                <a:latin typeface="Helvetica Neue"/>
                <a:ea typeface="Helvetica Neue"/>
                <a:cs typeface="Helvetica Neue"/>
                <a:sym typeface="Helvetica Neue"/>
              </a:rPr>
              <a:t>Goal — model &amp; predict behavior:</a:t>
            </a:r>
          </a:p>
          <a:p>
            <a:pPr indent="-342900" lvl="0" marL="457200" rtl="0">
              <a:lnSpc>
                <a:spcPct val="115000"/>
              </a:lnSpc>
              <a:spcBef>
                <a:spcPts val="0"/>
              </a:spcBef>
              <a:spcAft>
                <a:spcPts val="1600"/>
              </a:spcAft>
              <a:buClr>
                <a:schemeClr val="lt2"/>
              </a:buClr>
              <a:buSzPct val="100000"/>
              <a:buFont typeface="Helvetica Neue"/>
              <a:buChar char="●"/>
            </a:pPr>
            <a:r>
              <a:rPr lang="en" sz="1800">
                <a:solidFill>
                  <a:schemeClr val="lt2"/>
                </a:solidFill>
                <a:latin typeface="Helvetica Neue"/>
                <a:ea typeface="Helvetica Neue"/>
                <a:cs typeface="Helvetica Neue"/>
                <a:sym typeface="Helvetica Neue"/>
              </a:rPr>
              <a:t>Identify customers we should target for marketing</a:t>
            </a:r>
          </a:p>
          <a:p>
            <a:pPr indent="-342900" lvl="0" marL="457200" rtl="0">
              <a:lnSpc>
                <a:spcPct val="115000"/>
              </a:lnSpc>
              <a:spcBef>
                <a:spcPts val="0"/>
              </a:spcBef>
              <a:spcAft>
                <a:spcPts val="1600"/>
              </a:spcAft>
              <a:buClr>
                <a:schemeClr val="lt2"/>
              </a:buClr>
              <a:buSzPct val="100000"/>
              <a:buFont typeface="Helvetica Neue"/>
              <a:buChar char="●"/>
            </a:pPr>
            <a:r>
              <a:rPr lang="en" sz="1800">
                <a:solidFill>
                  <a:schemeClr val="lt2"/>
                </a:solidFill>
                <a:latin typeface="Helvetica Neue"/>
                <a:ea typeface="Helvetica Neue"/>
                <a:cs typeface="Helvetica Neue"/>
                <a:sym typeface="Helvetica Neue"/>
              </a:rPr>
              <a:t>Predict how many existing customers will purchase our new phone</a:t>
            </a:r>
          </a:p>
          <a:p>
            <a:pPr indent="-342900" lvl="0" marL="457200" rtl="0">
              <a:lnSpc>
                <a:spcPct val="115000"/>
              </a:lnSpc>
              <a:spcBef>
                <a:spcPts val="0"/>
              </a:spcBef>
              <a:spcAft>
                <a:spcPts val="1600"/>
              </a:spcAft>
              <a:buClr>
                <a:schemeClr val="lt2"/>
              </a:buClr>
              <a:buSzPct val="100000"/>
              <a:buFont typeface="Helvetica Neue"/>
              <a:buChar char="●"/>
            </a:pPr>
            <a:r>
              <a:rPr lang="en" sz="1800">
                <a:solidFill>
                  <a:schemeClr val="lt2"/>
                </a:solidFill>
                <a:latin typeface="Helvetica Neue"/>
                <a:ea typeface="Helvetica Neue"/>
                <a:cs typeface="Helvetica Neue"/>
                <a:sym typeface="Helvetica Neue"/>
              </a:rPr>
              <a:t>Project future sales based on a model that looks at probabilities relating to customer past purchases</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Previous purchase data</a:t>
            </a:r>
          </a:p>
        </p:txBody>
      </p:sp>
      <p:pic>
        <p:nvPicPr>
          <p:cNvPr id="87" name="Shape 87"/>
          <p:cNvPicPr preferRelativeResize="0"/>
          <p:nvPr/>
        </p:nvPicPr>
        <p:blipFill>
          <a:blip r:embed="rId3">
            <a:alphaModFix/>
          </a:blip>
          <a:stretch>
            <a:fillRect/>
          </a:stretch>
        </p:blipFill>
        <p:spPr>
          <a:xfrm>
            <a:off x="4785178" y="1641513"/>
            <a:ext cx="3761715" cy="2841529"/>
          </a:xfrm>
          <a:prstGeom prst="rect">
            <a:avLst/>
          </a:prstGeom>
          <a:noFill/>
          <a:ln>
            <a:noFill/>
          </a:ln>
        </p:spPr>
      </p:pic>
      <p:pic>
        <p:nvPicPr>
          <p:cNvPr id="88" name="Shape 88"/>
          <p:cNvPicPr preferRelativeResize="0"/>
          <p:nvPr/>
        </p:nvPicPr>
        <p:blipFill>
          <a:blip r:embed="rId4">
            <a:alphaModFix/>
          </a:blip>
          <a:stretch>
            <a:fillRect/>
          </a:stretch>
        </p:blipFill>
        <p:spPr>
          <a:xfrm>
            <a:off x="597106" y="1633638"/>
            <a:ext cx="3761720" cy="285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Customer Lifetime Value (CLV)</a:t>
            </a:r>
          </a:p>
        </p:txBody>
      </p:sp>
      <p:sp>
        <p:nvSpPr>
          <p:cNvPr id="94" name="Shape 94"/>
          <p:cNvSpPr txBox="1"/>
          <p:nvPr>
            <p:ph idx="1" type="body"/>
          </p:nvPr>
        </p:nvSpPr>
        <p:spPr>
          <a:xfrm>
            <a:off x="198425" y="1183775"/>
            <a:ext cx="4035000" cy="3726600"/>
          </a:xfrm>
          <a:prstGeom prst="rect">
            <a:avLst/>
          </a:prstGeom>
        </p:spPr>
        <p:txBody>
          <a:bodyPr anchorCtr="0" anchor="t" bIns="91425" lIns="91425" rIns="91425" tIns="91425">
            <a:noAutofit/>
          </a:bodyPr>
          <a:lstStyle/>
          <a:p>
            <a:pPr indent="-228600" lvl="0" marL="457200">
              <a:spcBef>
                <a:spcPts val="0"/>
              </a:spcBef>
              <a:buChar char="●"/>
            </a:pPr>
            <a:r>
              <a:rPr lang="en"/>
              <a:t>CLV is the economic value a </a:t>
            </a:r>
            <a:br>
              <a:rPr lang="en"/>
            </a:br>
            <a:r>
              <a:rPr lang="en"/>
              <a:t>customer brings over the course of their “lifetime” with a business</a:t>
            </a:r>
          </a:p>
          <a:p>
            <a:pPr indent="-228600" lvl="0" marL="457200" rtl="0">
              <a:spcBef>
                <a:spcPts val="0"/>
              </a:spcBef>
              <a:buChar char="●"/>
            </a:pPr>
            <a:r>
              <a:rPr lang="en"/>
              <a:t>CLV not about a specific customer — but rather the customer base as a whole and an average typical customer lifetime </a:t>
            </a:r>
          </a:p>
          <a:p>
            <a:pPr indent="-228600" lvl="0" marL="457200">
              <a:spcBef>
                <a:spcPts val="0"/>
              </a:spcBef>
              <a:buChar char="●"/>
            </a:pPr>
            <a:r>
              <a:rPr lang="en"/>
              <a:t>CLV important because helps identify most valuable customers</a:t>
            </a:r>
          </a:p>
          <a:p>
            <a:pPr lvl="0">
              <a:spcBef>
                <a:spcPts val="0"/>
              </a:spcBef>
              <a:buNone/>
            </a:pPr>
            <a:r>
              <a:t/>
            </a:r>
            <a:endParaRPr/>
          </a:p>
        </p:txBody>
      </p:sp>
      <p:pic>
        <p:nvPicPr>
          <p:cNvPr id="95" name="Shape 95"/>
          <p:cNvPicPr preferRelativeResize="0"/>
          <p:nvPr/>
        </p:nvPicPr>
        <p:blipFill>
          <a:blip r:embed="rId3">
            <a:alphaModFix/>
          </a:blip>
          <a:stretch>
            <a:fillRect/>
          </a:stretch>
        </p:blipFill>
        <p:spPr>
          <a:xfrm>
            <a:off x="4426775" y="1183775"/>
            <a:ext cx="4405524" cy="32694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Markov Chain</a:t>
            </a:r>
          </a:p>
        </p:txBody>
      </p:sp>
      <p:sp>
        <p:nvSpPr>
          <p:cNvPr id="101" name="Shape 101"/>
          <p:cNvSpPr/>
          <p:nvPr/>
        </p:nvSpPr>
        <p:spPr>
          <a:xfrm>
            <a:off x="1402441" y="3281904"/>
            <a:ext cx="2215499" cy="1073100"/>
          </a:xfrm>
          <a:prstGeom prst="ellipse">
            <a:avLst/>
          </a:prstGeom>
          <a:solidFill>
            <a:srgbClr val="3C78D8"/>
          </a:solidFill>
          <a:ln cap="flat" cmpd="sng" w="28575">
            <a:solidFill>
              <a:srgbClr val="1C4587"/>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Helvetica Neue"/>
                <a:ea typeface="Helvetica Neue"/>
                <a:cs typeface="Helvetica Neue"/>
                <a:sym typeface="Helvetica Neue"/>
              </a:rPr>
              <a:t>Customer purchases within </a:t>
            </a:r>
          </a:p>
          <a:p>
            <a:pPr lvl="0" rtl="0" algn="ctr">
              <a:spcBef>
                <a:spcPts val="0"/>
              </a:spcBef>
              <a:buNone/>
            </a:pPr>
            <a:r>
              <a:rPr lang="en">
                <a:solidFill>
                  <a:srgbClr val="FFFFFF"/>
                </a:solidFill>
                <a:latin typeface="Helvetica Neue"/>
                <a:ea typeface="Helvetica Neue"/>
                <a:cs typeface="Helvetica Neue"/>
                <a:sym typeface="Helvetica Neue"/>
              </a:rPr>
              <a:t>1 year</a:t>
            </a:r>
          </a:p>
        </p:txBody>
      </p:sp>
      <p:cxnSp>
        <p:nvCxnSpPr>
          <p:cNvPr id="102" name="Shape 102"/>
          <p:cNvCxnSpPr>
            <a:stCxn id="101" idx="2"/>
            <a:endCxn id="101" idx="4"/>
          </p:cNvCxnSpPr>
          <p:nvPr/>
        </p:nvCxnSpPr>
        <p:spPr>
          <a:xfrm>
            <a:off x="1402441" y="3818454"/>
            <a:ext cx="1107900" cy="536700"/>
          </a:xfrm>
          <a:prstGeom prst="curvedConnector4">
            <a:avLst>
              <a:gd fmla="val -19964" name="adj1"/>
              <a:gd fmla="val 141260" name="adj2"/>
            </a:avLst>
          </a:prstGeom>
          <a:noFill/>
          <a:ln cap="flat" cmpd="sng" w="38100">
            <a:solidFill>
              <a:srgbClr val="1C4587"/>
            </a:solidFill>
            <a:prstDash val="solid"/>
            <a:round/>
            <a:headEnd len="lg" w="lg" type="none"/>
            <a:tailEnd len="lg" w="lg" type="triangle"/>
          </a:ln>
        </p:spPr>
      </p:cxnSp>
      <p:sp>
        <p:nvSpPr>
          <p:cNvPr id="103" name="Shape 103"/>
          <p:cNvSpPr/>
          <p:nvPr/>
        </p:nvSpPr>
        <p:spPr>
          <a:xfrm>
            <a:off x="5128916" y="3281904"/>
            <a:ext cx="2215499" cy="1073100"/>
          </a:xfrm>
          <a:prstGeom prst="ellipse">
            <a:avLst/>
          </a:prstGeom>
          <a:solidFill>
            <a:srgbClr val="E69138"/>
          </a:solidFill>
          <a:ln cap="flat" cmpd="sng" w="28575">
            <a:solidFill>
              <a:srgbClr val="783F0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Helvetica Neue"/>
                <a:ea typeface="Helvetica Neue"/>
                <a:cs typeface="Helvetica Neue"/>
                <a:sym typeface="Helvetica Neue"/>
              </a:rPr>
              <a:t>Customer purchases after </a:t>
            </a:r>
          </a:p>
          <a:p>
            <a:pPr lvl="0" rtl="0" algn="ctr">
              <a:spcBef>
                <a:spcPts val="0"/>
              </a:spcBef>
              <a:buNone/>
            </a:pPr>
            <a:r>
              <a:rPr lang="en">
                <a:solidFill>
                  <a:srgbClr val="FFFFFF"/>
                </a:solidFill>
                <a:latin typeface="Helvetica Neue"/>
                <a:ea typeface="Helvetica Neue"/>
                <a:cs typeface="Helvetica Neue"/>
                <a:sym typeface="Helvetica Neue"/>
              </a:rPr>
              <a:t>1 year</a:t>
            </a:r>
          </a:p>
        </p:txBody>
      </p:sp>
      <p:cxnSp>
        <p:nvCxnSpPr>
          <p:cNvPr id="104" name="Shape 104"/>
          <p:cNvCxnSpPr>
            <a:stCxn id="101" idx="0"/>
            <a:endCxn id="103" idx="0"/>
          </p:cNvCxnSpPr>
          <p:nvPr/>
        </p:nvCxnSpPr>
        <p:spPr>
          <a:xfrm flipH="1" rot="-5400000">
            <a:off x="4373191" y="1418904"/>
            <a:ext cx="600" cy="3726600"/>
          </a:xfrm>
          <a:prstGeom prst="curvedConnector3">
            <a:avLst>
              <a:gd fmla="val -39687500" name="adj1"/>
            </a:avLst>
          </a:prstGeom>
          <a:noFill/>
          <a:ln cap="flat" cmpd="sng" w="38100">
            <a:solidFill>
              <a:schemeClr val="dk1"/>
            </a:solidFill>
            <a:prstDash val="solid"/>
            <a:round/>
            <a:headEnd len="lg" w="lg" type="none"/>
            <a:tailEnd len="lg" w="lg" type="triangle"/>
          </a:ln>
        </p:spPr>
      </p:cxnSp>
      <p:cxnSp>
        <p:nvCxnSpPr>
          <p:cNvPr id="105" name="Shape 105"/>
          <p:cNvCxnSpPr>
            <a:stCxn id="103" idx="4"/>
            <a:endCxn id="101" idx="4"/>
          </p:cNvCxnSpPr>
          <p:nvPr/>
        </p:nvCxnSpPr>
        <p:spPr>
          <a:xfrm rot="5400000">
            <a:off x="4373066" y="2492004"/>
            <a:ext cx="600" cy="3726600"/>
          </a:xfrm>
          <a:prstGeom prst="curvedConnector3">
            <a:avLst>
              <a:gd fmla="val 39687500" name="adj1"/>
            </a:avLst>
          </a:prstGeom>
          <a:noFill/>
          <a:ln cap="flat" cmpd="sng" w="38100">
            <a:solidFill>
              <a:schemeClr val="dk1"/>
            </a:solidFill>
            <a:prstDash val="solid"/>
            <a:round/>
            <a:headEnd len="lg" w="lg" type="none"/>
            <a:tailEnd len="lg" w="lg" type="triangle"/>
          </a:ln>
        </p:spPr>
      </p:cxnSp>
      <p:sp>
        <p:nvSpPr>
          <p:cNvPr id="106" name="Shape 106"/>
          <p:cNvSpPr txBox="1"/>
          <p:nvPr/>
        </p:nvSpPr>
        <p:spPr>
          <a:xfrm>
            <a:off x="3684950" y="3075275"/>
            <a:ext cx="1556100" cy="309600"/>
          </a:xfrm>
          <a:prstGeom prst="rect">
            <a:avLst/>
          </a:prstGeom>
          <a:noFill/>
          <a:ln>
            <a:noFill/>
          </a:ln>
        </p:spPr>
        <p:txBody>
          <a:bodyPr anchorCtr="0" anchor="t" bIns="91425" lIns="91425" rIns="91425" tIns="91425">
            <a:noAutofit/>
          </a:bodyPr>
          <a:lstStyle/>
          <a:p>
            <a:pPr lvl="0">
              <a:spcBef>
                <a:spcPts val="0"/>
              </a:spcBef>
              <a:buNone/>
            </a:pPr>
            <a:r>
              <a:rPr b="1" lang="en">
                <a:solidFill>
                  <a:srgbClr val="FFFFFF"/>
                </a:solidFill>
                <a:latin typeface="Helvetica Neue"/>
                <a:ea typeface="Helvetica Neue"/>
                <a:cs typeface="Helvetica Neue"/>
                <a:sym typeface="Helvetica Neue"/>
              </a:rPr>
              <a:t>Probability = </a:t>
            </a:r>
            <a:r>
              <a:rPr b="1" lang="en">
                <a:solidFill>
                  <a:srgbClr val="FFFFFF"/>
                </a:solidFill>
                <a:latin typeface="Helvetica Neue"/>
                <a:ea typeface="Helvetica Neue"/>
                <a:cs typeface="Helvetica Neue"/>
                <a:sym typeface="Helvetica Neue"/>
              </a:rPr>
              <a:t>0.6</a:t>
            </a:r>
          </a:p>
        </p:txBody>
      </p:sp>
      <p:sp>
        <p:nvSpPr>
          <p:cNvPr id="107" name="Shape 107"/>
          <p:cNvSpPr txBox="1"/>
          <p:nvPr/>
        </p:nvSpPr>
        <p:spPr>
          <a:xfrm>
            <a:off x="3732800" y="4198575"/>
            <a:ext cx="1556100" cy="2349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Helvetica Neue"/>
                <a:ea typeface="Helvetica Neue"/>
                <a:cs typeface="Helvetica Neue"/>
                <a:sym typeface="Helvetica Neue"/>
              </a:rPr>
              <a:t>Probability = 0.7</a:t>
            </a:r>
          </a:p>
        </p:txBody>
      </p:sp>
      <p:sp>
        <p:nvSpPr>
          <p:cNvPr id="108" name="Shape 108"/>
          <p:cNvSpPr txBox="1"/>
          <p:nvPr/>
        </p:nvSpPr>
        <p:spPr>
          <a:xfrm>
            <a:off x="1049725" y="4578450"/>
            <a:ext cx="1673100" cy="6603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Helvetica Neue"/>
                <a:ea typeface="Helvetica Neue"/>
                <a:cs typeface="Helvetica Neue"/>
                <a:sym typeface="Helvetica Neue"/>
              </a:rPr>
              <a:t>Probability = 0.4</a:t>
            </a:r>
          </a:p>
        </p:txBody>
      </p:sp>
      <p:cxnSp>
        <p:nvCxnSpPr>
          <p:cNvPr id="109" name="Shape 109"/>
          <p:cNvCxnSpPr>
            <a:stCxn id="103" idx="0"/>
            <a:endCxn id="103" idx="6"/>
          </p:cNvCxnSpPr>
          <p:nvPr/>
        </p:nvCxnSpPr>
        <p:spPr>
          <a:xfrm flipH="1" rot="-5400000">
            <a:off x="6522116" y="2996454"/>
            <a:ext cx="536700" cy="1107599"/>
          </a:xfrm>
          <a:prstGeom prst="curvedConnector4">
            <a:avLst>
              <a:gd fmla="val -41234" name="adj1"/>
              <a:gd fmla="val 119951" name="adj2"/>
            </a:avLst>
          </a:prstGeom>
          <a:noFill/>
          <a:ln cap="flat" cmpd="sng" w="38100">
            <a:solidFill>
              <a:srgbClr val="783F04"/>
            </a:solidFill>
            <a:prstDash val="solid"/>
            <a:round/>
            <a:headEnd len="lg" w="lg" type="none"/>
            <a:tailEnd len="lg" w="lg" type="triangle"/>
          </a:ln>
        </p:spPr>
      </p:cxnSp>
      <p:sp>
        <p:nvSpPr>
          <p:cNvPr id="110" name="Shape 110"/>
          <p:cNvSpPr txBox="1"/>
          <p:nvPr/>
        </p:nvSpPr>
        <p:spPr>
          <a:xfrm>
            <a:off x="6643223" y="2724562"/>
            <a:ext cx="1673100" cy="6603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Helvetica Neue"/>
                <a:ea typeface="Helvetica Neue"/>
                <a:cs typeface="Helvetica Neue"/>
                <a:sym typeface="Helvetica Neue"/>
              </a:rPr>
              <a:t>Probability = 0.3</a:t>
            </a:r>
          </a:p>
        </p:txBody>
      </p:sp>
      <p:sp>
        <p:nvSpPr>
          <p:cNvPr id="111" name="Shape 111"/>
          <p:cNvSpPr txBox="1"/>
          <p:nvPr/>
        </p:nvSpPr>
        <p:spPr>
          <a:xfrm>
            <a:off x="657100" y="1086950"/>
            <a:ext cx="7567800" cy="19122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lt2"/>
              </a:buClr>
              <a:buSzPct val="100000"/>
              <a:buFont typeface="Helvetica Neue"/>
              <a:buChar char="●"/>
            </a:pPr>
            <a:r>
              <a:rPr lang="en" sz="1800">
                <a:solidFill>
                  <a:schemeClr val="lt2"/>
                </a:solidFill>
                <a:latin typeface="Helvetica Neue"/>
                <a:ea typeface="Helvetica Neue"/>
                <a:cs typeface="Helvetica Neue"/>
                <a:sym typeface="Helvetica Neue"/>
              </a:rPr>
              <a:t>First segment customers into groups</a:t>
            </a:r>
          </a:p>
          <a:p>
            <a:pPr indent="-342900" lvl="0" marL="457200" rtl="0">
              <a:lnSpc>
                <a:spcPct val="115000"/>
              </a:lnSpc>
              <a:spcBef>
                <a:spcPts val="0"/>
              </a:spcBef>
              <a:spcAft>
                <a:spcPts val="1600"/>
              </a:spcAft>
              <a:buClr>
                <a:schemeClr val="lt2"/>
              </a:buClr>
              <a:buSzPct val="100000"/>
              <a:buFont typeface="Helvetica Neue"/>
              <a:buChar char="●"/>
            </a:pPr>
            <a:r>
              <a:rPr lang="en" sz="1800">
                <a:solidFill>
                  <a:schemeClr val="lt2"/>
                </a:solidFill>
                <a:latin typeface="Helvetica Neue"/>
                <a:ea typeface="Helvetica Neue"/>
                <a:cs typeface="Helvetica Neue"/>
                <a:sym typeface="Helvetica Neue"/>
              </a:rPr>
              <a:t>Using these groups, we model the transition from one state (ie time since last purchase) to any other state using Markov chain</a:t>
            </a:r>
          </a:p>
          <a:p>
            <a:pPr indent="-342900" lvl="0" marL="457200" rtl="0">
              <a:lnSpc>
                <a:spcPct val="115000"/>
              </a:lnSpc>
              <a:spcBef>
                <a:spcPts val="0"/>
              </a:spcBef>
              <a:spcAft>
                <a:spcPts val="1600"/>
              </a:spcAft>
              <a:buClr>
                <a:schemeClr val="lt2"/>
              </a:buClr>
              <a:buSzPct val="100000"/>
              <a:buFont typeface="Helvetica Neue"/>
              <a:buChar char="●"/>
            </a:pPr>
            <a:r>
              <a:rPr lang="en" sz="1800">
                <a:solidFill>
                  <a:schemeClr val="lt2"/>
                </a:solidFill>
                <a:latin typeface="Helvetica Neue"/>
                <a:ea typeface="Helvetica Neue"/>
                <a:cs typeface="Helvetica Neue"/>
                <a:sym typeface="Helvetica Neue"/>
              </a:rPr>
              <a:t>Transitions = probability of staying in one state or moving from one to another (dependent only on the previous state)</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Customer Segmentation</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Recency - When was the last purchase ?</a:t>
            </a:r>
          </a:p>
          <a:p>
            <a:pPr lvl="0">
              <a:spcBef>
                <a:spcPts val="0"/>
              </a:spcBef>
              <a:buNone/>
            </a:pPr>
            <a:r>
              <a:t/>
            </a:r>
            <a:endParaRPr/>
          </a:p>
          <a:p>
            <a:pPr lvl="0">
              <a:spcBef>
                <a:spcPts val="0"/>
              </a:spcBef>
              <a:buNone/>
            </a:pPr>
            <a:r>
              <a:rPr lang="en"/>
              <a:t>Frequency - How many purchases ?</a:t>
            </a:r>
          </a:p>
          <a:p>
            <a:pPr lvl="0">
              <a:spcBef>
                <a:spcPts val="0"/>
              </a:spcBef>
              <a:buNone/>
            </a:pPr>
            <a:r>
              <a:t/>
            </a:r>
            <a:endParaRPr/>
          </a:p>
          <a:p>
            <a:pPr lvl="0">
              <a:spcBef>
                <a:spcPts val="0"/>
              </a:spcBef>
              <a:buNone/>
            </a:pPr>
            <a:r>
              <a:rPr lang="en"/>
              <a:t>Monetary Value - What is the average purchase price ?</a:t>
            </a:r>
          </a:p>
        </p:txBody>
      </p:sp>
      <p:pic>
        <p:nvPicPr>
          <p:cNvPr id="118" name="Shape 118"/>
          <p:cNvPicPr preferRelativeResize="0"/>
          <p:nvPr/>
        </p:nvPicPr>
        <p:blipFill>
          <a:blip r:embed="rId3">
            <a:alphaModFix/>
          </a:blip>
          <a:stretch>
            <a:fillRect/>
          </a:stretch>
        </p:blipFill>
        <p:spPr>
          <a:xfrm>
            <a:off x="6626951" y="2025750"/>
            <a:ext cx="1127175" cy="628650"/>
          </a:xfrm>
          <a:prstGeom prst="rect">
            <a:avLst/>
          </a:prstGeom>
          <a:noFill/>
          <a:ln>
            <a:noFill/>
          </a:ln>
        </p:spPr>
      </p:pic>
      <p:pic>
        <p:nvPicPr>
          <p:cNvPr id="119" name="Shape 119"/>
          <p:cNvPicPr preferRelativeResize="0"/>
          <p:nvPr/>
        </p:nvPicPr>
        <p:blipFill>
          <a:blip r:embed="rId4">
            <a:alphaModFix/>
          </a:blip>
          <a:stretch>
            <a:fillRect/>
          </a:stretch>
        </p:blipFill>
        <p:spPr>
          <a:xfrm>
            <a:off x="6626941" y="1111350"/>
            <a:ext cx="1127178" cy="628649"/>
          </a:xfrm>
          <a:prstGeom prst="rect">
            <a:avLst/>
          </a:prstGeom>
          <a:noFill/>
          <a:ln>
            <a:noFill/>
          </a:ln>
        </p:spPr>
      </p:pic>
      <p:pic>
        <p:nvPicPr>
          <p:cNvPr id="120" name="Shape 120"/>
          <p:cNvPicPr preferRelativeResize="0"/>
          <p:nvPr/>
        </p:nvPicPr>
        <p:blipFill>
          <a:blip r:embed="rId5">
            <a:alphaModFix/>
          </a:blip>
          <a:stretch>
            <a:fillRect/>
          </a:stretch>
        </p:blipFill>
        <p:spPr>
          <a:xfrm>
            <a:off x="6626951" y="2978200"/>
            <a:ext cx="1127175" cy="73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