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1" r:id="rId1"/>
  </p:sldMasterIdLst>
  <p:notesMasterIdLst>
    <p:notesMasterId r:id="rId26"/>
  </p:notesMasterIdLst>
  <p:handoutMasterIdLst>
    <p:handoutMasterId r:id="rId27"/>
  </p:handoutMasterIdLst>
  <p:sldIdLst>
    <p:sldId id="256" r:id="rId2"/>
    <p:sldId id="257" r:id="rId3"/>
    <p:sldId id="259" r:id="rId4"/>
    <p:sldId id="273" r:id="rId5"/>
    <p:sldId id="261" r:id="rId6"/>
    <p:sldId id="274" r:id="rId7"/>
    <p:sldId id="276" r:id="rId8"/>
    <p:sldId id="263" r:id="rId9"/>
    <p:sldId id="262" r:id="rId10"/>
    <p:sldId id="278" r:id="rId11"/>
    <p:sldId id="260" r:id="rId12"/>
    <p:sldId id="277" r:id="rId13"/>
    <p:sldId id="275" r:id="rId14"/>
    <p:sldId id="281" r:id="rId15"/>
    <p:sldId id="264" r:id="rId16"/>
    <p:sldId id="266" r:id="rId17"/>
    <p:sldId id="280" r:id="rId18"/>
    <p:sldId id="267" r:id="rId19"/>
    <p:sldId id="269" r:id="rId20"/>
    <p:sldId id="279" r:id="rId21"/>
    <p:sldId id="282" r:id="rId22"/>
    <p:sldId id="283" r:id="rId23"/>
    <p:sldId id="284" r:id="rId24"/>
    <p:sldId id="285" r:id="rId25"/>
  </p:sldIdLst>
  <p:sldSz cx="9144000" cy="5143500" type="screen16x9"/>
  <p:notesSz cx="7315200" cy="96012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74296" autoAdjust="0"/>
  </p:normalViewPr>
  <p:slideViewPr>
    <p:cSldViewPr snapToGrid="0">
      <p:cViewPr varScale="1">
        <p:scale>
          <a:sx n="120" d="100"/>
          <a:sy n="120" d="100"/>
        </p:scale>
        <p:origin x="1232"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1" d="100"/>
          <a:sy n="101" d="100"/>
        </p:scale>
        <p:origin x="355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9A223849-021F-452E-A1F3-892AE52BBE56}" type="datetimeFigureOut">
              <a:rPr lang="en-US" smtClean="0"/>
              <a:t>9/27/21</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04A8F6EE-A0F6-4A24-8145-5E7B5CA58C82}" type="slidenum">
              <a:rPr lang="en-US" smtClean="0"/>
              <a:t>‹#›</a:t>
            </a:fld>
            <a:endParaRPr lang="en-US"/>
          </a:p>
        </p:txBody>
      </p:sp>
    </p:spTree>
    <p:extLst>
      <p:ext uri="{BB962C8B-B14F-4D97-AF65-F5344CB8AC3E}">
        <p14:creationId xmlns:p14="http://schemas.microsoft.com/office/powerpoint/2010/main" val="2333688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1" y="0"/>
            <a:ext cx="3169919" cy="480060"/>
          </a:xfrm>
          <a:prstGeom prst="rect">
            <a:avLst/>
          </a:prstGeom>
          <a:noFill/>
          <a:ln>
            <a:noFill/>
          </a:ln>
        </p:spPr>
        <p:txBody>
          <a:bodyPr lIns="96645" tIns="96645" rIns="96645" bIns="96645" anchor="t" anchorCtr="0"/>
          <a:lstStyle>
            <a:lvl1pPr marL="0" marR="0" indent="0" algn="l" rtl="0">
              <a:spcBef>
                <a:spcPts val="0"/>
              </a:spcBef>
              <a:defRPr/>
            </a:lvl1pPr>
            <a:lvl2pPr marL="483306" marR="0" indent="0" algn="l" rtl="0">
              <a:spcBef>
                <a:spcPts val="0"/>
              </a:spcBef>
              <a:defRPr/>
            </a:lvl2pPr>
            <a:lvl3pPr marL="966612" marR="0" indent="0" algn="l" rtl="0">
              <a:spcBef>
                <a:spcPts val="0"/>
              </a:spcBef>
              <a:defRPr/>
            </a:lvl3pPr>
            <a:lvl4pPr marL="1449918" marR="0" indent="0" algn="l" rtl="0">
              <a:spcBef>
                <a:spcPts val="0"/>
              </a:spcBef>
              <a:defRPr/>
            </a:lvl4pPr>
            <a:lvl5pPr marL="1933224" marR="0" indent="0" algn="l" rtl="0">
              <a:spcBef>
                <a:spcPts val="0"/>
              </a:spcBef>
              <a:defRPr/>
            </a:lvl5pPr>
            <a:lvl6pPr marL="2416531" marR="0" indent="0" algn="l" rtl="0">
              <a:spcBef>
                <a:spcPts val="0"/>
              </a:spcBef>
              <a:defRPr/>
            </a:lvl6pPr>
            <a:lvl7pPr marL="2899837" marR="0" indent="0" algn="l" rtl="0">
              <a:spcBef>
                <a:spcPts val="0"/>
              </a:spcBef>
              <a:defRPr/>
            </a:lvl7pPr>
            <a:lvl8pPr marL="3383143" marR="0" indent="0" algn="l" rtl="0">
              <a:spcBef>
                <a:spcPts val="0"/>
              </a:spcBef>
              <a:defRPr/>
            </a:lvl8pPr>
            <a:lvl9pPr marL="3866449" marR="0" indent="0" algn="l" rtl="0">
              <a:spcBef>
                <a:spcPts val="0"/>
              </a:spcBef>
              <a:defRPr/>
            </a:lvl9pPr>
          </a:lstStyle>
          <a:p>
            <a:endParaRPr/>
          </a:p>
        </p:txBody>
      </p:sp>
      <p:sp>
        <p:nvSpPr>
          <p:cNvPr id="3" name="Shape 3"/>
          <p:cNvSpPr txBox="1">
            <a:spLocks noGrp="1"/>
          </p:cNvSpPr>
          <p:nvPr>
            <p:ph type="dt" idx="10"/>
          </p:nvPr>
        </p:nvSpPr>
        <p:spPr>
          <a:xfrm>
            <a:off x="4143587" y="0"/>
            <a:ext cx="3169919" cy="480060"/>
          </a:xfrm>
          <a:prstGeom prst="rect">
            <a:avLst/>
          </a:prstGeom>
          <a:noFill/>
          <a:ln>
            <a:noFill/>
          </a:ln>
        </p:spPr>
        <p:txBody>
          <a:bodyPr lIns="96645" tIns="96645" rIns="96645" bIns="96645" anchor="t" anchorCtr="0"/>
          <a:lstStyle>
            <a:lvl1pPr marL="0" marR="0" indent="0" algn="r" rtl="0">
              <a:spcBef>
                <a:spcPts val="0"/>
              </a:spcBef>
              <a:defRPr/>
            </a:lvl1pPr>
            <a:lvl2pPr marL="483306" marR="0" indent="0" algn="l" rtl="0">
              <a:spcBef>
                <a:spcPts val="0"/>
              </a:spcBef>
              <a:defRPr/>
            </a:lvl2pPr>
            <a:lvl3pPr marL="966612" marR="0" indent="0" algn="l" rtl="0">
              <a:spcBef>
                <a:spcPts val="0"/>
              </a:spcBef>
              <a:defRPr/>
            </a:lvl3pPr>
            <a:lvl4pPr marL="1449918" marR="0" indent="0" algn="l" rtl="0">
              <a:spcBef>
                <a:spcPts val="0"/>
              </a:spcBef>
              <a:defRPr/>
            </a:lvl4pPr>
            <a:lvl5pPr marL="1933224" marR="0" indent="0" algn="l" rtl="0">
              <a:spcBef>
                <a:spcPts val="0"/>
              </a:spcBef>
              <a:defRPr/>
            </a:lvl5pPr>
            <a:lvl6pPr marL="2416531" marR="0" indent="0" algn="l" rtl="0">
              <a:spcBef>
                <a:spcPts val="0"/>
              </a:spcBef>
              <a:defRPr/>
            </a:lvl6pPr>
            <a:lvl7pPr marL="2899837" marR="0" indent="0" algn="l" rtl="0">
              <a:spcBef>
                <a:spcPts val="0"/>
              </a:spcBef>
              <a:defRPr/>
            </a:lvl7pPr>
            <a:lvl8pPr marL="3383143" marR="0" indent="0" algn="l" rtl="0">
              <a:spcBef>
                <a:spcPts val="0"/>
              </a:spcBef>
              <a:defRPr/>
            </a:lvl8pPr>
            <a:lvl9pPr marL="3866449" marR="0" indent="0" algn="l" rtl="0">
              <a:spcBef>
                <a:spcPts val="0"/>
              </a:spcBef>
              <a:defRPr/>
            </a:lvl9pPr>
          </a:lstStyle>
          <a:p>
            <a:endParaRPr/>
          </a:p>
        </p:txBody>
      </p:sp>
      <p:sp>
        <p:nvSpPr>
          <p:cNvPr id="4" name="Shape 4"/>
          <p:cNvSpPr>
            <a:spLocks noGrp="1" noRot="1" noChangeAspect="1"/>
          </p:cNvSpPr>
          <p:nvPr>
            <p:ph type="sldImg" idx="3"/>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731521" y="4560570"/>
            <a:ext cx="5852159" cy="4320540"/>
          </a:xfrm>
          <a:prstGeom prst="rect">
            <a:avLst/>
          </a:prstGeom>
          <a:noFill/>
          <a:ln>
            <a:noFill/>
          </a:ln>
        </p:spPr>
        <p:txBody>
          <a:bodyPr lIns="96645" tIns="96645" rIns="96645" bIns="9664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1" y="9119474"/>
            <a:ext cx="3169919" cy="480060"/>
          </a:xfrm>
          <a:prstGeom prst="rect">
            <a:avLst/>
          </a:prstGeom>
          <a:noFill/>
          <a:ln>
            <a:noFill/>
          </a:ln>
        </p:spPr>
        <p:txBody>
          <a:bodyPr lIns="96645" tIns="96645" rIns="96645" bIns="96645" anchor="b" anchorCtr="0"/>
          <a:lstStyle>
            <a:lvl1pPr marL="0" marR="0" indent="0" algn="l" rtl="0">
              <a:spcBef>
                <a:spcPts val="0"/>
              </a:spcBef>
              <a:defRPr/>
            </a:lvl1pPr>
            <a:lvl2pPr marL="483306" marR="0" indent="0" algn="l" rtl="0">
              <a:spcBef>
                <a:spcPts val="0"/>
              </a:spcBef>
              <a:defRPr/>
            </a:lvl2pPr>
            <a:lvl3pPr marL="966612" marR="0" indent="0" algn="l" rtl="0">
              <a:spcBef>
                <a:spcPts val="0"/>
              </a:spcBef>
              <a:defRPr/>
            </a:lvl3pPr>
            <a:lvl4pPr marL="1449918" marR="0" indent="0" algn="l" rtl="0">
              <a:spcBef>
                <a:spcPts val="0"/>
              </a:spcBef>
              <a:defRPr/>
            </a:lvl4pPr>
            <a:lvl5pPr marL="1933224" marR="0" indent="0" algn="l" rtl="0">
              <a:spcBef>
                <a:spcPts val="0"/>
              </a:spcBef>
              <a:defRPr/>
            </a:lvl5pPr>
            <a:lvl6pPr marL="2416531" marR="0" indent="0" algn="l" rtl="0">
              <a:spcBef>
                <a:spcPts val="0"/>
              </a:spcBef>
              <a:defRPr/>
            </a:lvl6pPr>
            <a:lvl7pPr marL="2899837" marR="0" indent="0" algn="l" rtl="0">
              <a:spcBef>
                <a:spcPts val="0"/>
              </a:spcBef>
              <a:defRPr/>
            </a:lvl7pPr>
            <a:lvl8pPr marL="3383143" marR="0" indent="0" algn="l" rtl="0">
              <a:spcBef>
                <a:spcPts val="0"/>
              </a:spcBef>
              <a:defRPr/>
            </a:lvl8pPr>
            <a:lvl9pPr marL="3866449" marR="0" indent="0" algn="l" rtl="0">
              <a:spcBef>
                <a:spcPts val="0"/>
              </a:spcBef>
              <a:defRPr/>
            </a:lvl9pPr>
          </a:lstStyle>
          <a:p>
            <a:endParaRPr/>
          </a:p>
        </p:txBody>
      </p:sp>
      <p:sp>
        <p:nvSpPr>
          <p:cNvPr id="7" name="Shape 7"/>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lvl1pPr marL="0" marR="0" indent="0" algn="r" rtl="0">
              <a:spcBef>
                <a:spcPts val="0"/>
              </a:spcBef>
              <a:buNone/>
              <a:defRPr sz="1300" b="0" i="0" u="none" strike="noStrike" cap="none" baseline="0">
                <a:solidFill>
                  <a:schemeClr val="dk1"/>
                </a:solidFill>
                <a:latin typeface="Calibri"/>
                <a:ea typeface="Calibri"/>
                <a:cs typeface="Calibri"/>
                <a:sym typeface="Calibri"/>
              </a:defRPr>
            </a:lvl1pPr>
          </a:lstStyle>
          <a:p>
            <a:pPr>
              <a:buSzPct val="25000"/>
            </a:pPr>
            <a:fld id="{00000000-1234-1234-1234-123412341234}" type="slidenum">
              <a:rPr lang="en-US" smtClean="0"/>
              <a:pPr>
                <a:buSzPct val="25000"/>
              </a:pPr>
              <a:t>‹#›</a:t>
            </a:fld>
            <a:endParaRPr lang="en-US"/>
          </a:p>
        </p:txBody>
      </p:sp>
    </p:spTree>
    <p:extLst>
      <p:ext uri="{BB962C8B-B14F-4D97-AF65-F5344CB8AC3E}">
        <p14:creationId xmlns:p14="http://schemas.microsoft.com/office/powerpoint/2010/main" val="219905253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1</a:t>
            </a:fld>
            <a:endParaRPr lang="en-US"/>
          </a:p>
        </p:txBody>
      </p:sp>
      <p:sp>
        <p:nvSpPr>
          <p:cNvPr id="29" name="Shape 29"/>
          <p:cNvSpPr>
            <a:spLocks noGrp="1" noRot="1" noChangeAspect="1"/>
          </p:cNvSpPr>
          <p:nvPr>
            <p:ph type="sldImg" idx="2"/>
          </p:nvPr>
        </p:nvSpPr>
        <p:spPr>
          <a:xfrm>
            <a:off x="482600" y="733425"/>
            <a:ext cx="63531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30" name="Shape 30"/>
          <p:cNvSpPr txBox="1">
            <a:spLocks noGrp="1"/>
          </p:cNvSpPr>
          <p:nvPr>
            <p:ph type="body" idx="1"/>
          </p:nvPr>
        </p:nvSpPr>
        <p:spPr>
          <a:xfrm>
            <a:off x="973666" y="4560570"/>
            <a:ext cx="5367866" cy="4318873"/>
          </a:xfrm>
          <a:prstGeom prst="rect">
            <a:avLst/>
          </a:prstGeom>
          <a:noFill/>
          <a:ln>
            <a:noFill/>
          </a:ln>
        </p:spPr>
        <p:txBody>
          <a:bodyPr lIns="95615" tIns="46962" rIns="95615" bIns="46962" anchor="t" anchorCtr="0">
            <a:noAutofit/>
          </a:bodyPr>
          <a:lstStyle/>
          <a:p>
            <a:pPr defTabSz="985072">
              <a:spcBef>
                <a:spcPct val="0"/>
              </a:spcBef>
            </a:pPr>
            <a:r>
              <a:rPr lang="en-US" altLang="en-US" dirty="0"/>
              <a:t>This file presents an assertion-evidence template for making effective slides for scientific presentations. Although much about the layout and typography contrasts sharply with the defaults of PowerPoint, these changes are done so to make the slides more effective at communicating technical information. The design advocated by this template arises from Chapter 4 of </a:t>
            </a:r>
            <a:r>
              <a:rPr lang="en-US" altLang="en-US" i="1" dirty="0"/>
              <a:t>The Craft of Scientific Presentations, </a:t>
            </a:r>
            <a:r>
              <a:rPr lang="en-US" altLang="en-US" dirty="0"/>
              <a:t>2</a:t>
            </a:r>
            <a:r>
              <a:rPr lang="en-US" altLang="en-US" baseline="30000" dirty="0"/>
              <a:t>nd</a:t>
            </a:r>
            <a:r>
              <a:rPr lang="en-US" altLang="en-US" dirty="0"/>
              <a:t> edition</a:t>
            </a:r>
            <a:r>
              <a:rPr lang="en-US" altLang="en-US" i="1" dirty="0"/>
              <a:t> </a:t>
            </a:r>
            <a:r>
              <a:rPr lang="en-US" altLang="en-US" dirty="0"/>
              <a:t>(Springer, 2013). The homepage for this template exists at the following</a:t>
            </a:r>
            <a:r>
              <a:rPr lang="en-US" altLang="en-US" baseline="0" dirty="0"/>
              <a:t> website</a:t>
            </a:r>
            <a:r>
              <a:rPr lang="en-US" altLang="en-US" dirty="0"/>
              <a:t>:</a:t>
            </a:r>
          </a:p>
          <a:p>
            <a:pPr defTabSz="985072">
              <a:spcBef>
                <a:spcPct val="0"/>
              </a:spcBef>
            </a:pPr>
            <a:r>
              <a:rPr lang="en-US" altLang="en-US" dirty="0"/>
              <a:t>	http://writing.engr.psu.edu/assertion_evidence.html </a:t>
            </a:r>
          </a:p>
          <a:p>
            <a:pPr defTabSz="985072">
              <a:spcBef>
                <a:spcPct val="0"/>
              </a:spcBef>
            </a:pPr>
            <a:r>
              <a:rPr lang="en-US" altLang="en-US" dirty="0"/>
              <a:t> Right now you are viewing the notes pages. To work on the slides, click on “Slide” under “View.” </a:t>
            </a:r>
            <a:r>
              <a:rPr lang="en-US" altLang="en-US" baseline="0" dirty="0"/>
              <a:t> </a:t>
            </a:r>
            <a:r>
              <a:rPr lang="en-US" altLang="en-US" dirty="0"/>
              <a:t>Tip: When creating a new presentation, </a:t>
            </a:r>
            <a:r>
              <a:rPr lang="en-US" altLang="en-US" b="1" dirty="0"/>
              <a:t>save</a:t>
            </a:r>
            <a:r>
              <a:rPr lang="en-US" altLang="en-US" dirty="0"/>
              <a:t> this file </a:t>
            </a:r>
            <a:r>
              <a:rPr lang="en-US" altLang="en-US" b="1" dirty="0"/>
              <a:t>as</a:t>
            </a:r>
            <a:r>
              <a:rPr lang="en-US" altLang="en-US" dirty="0"/>
              <a:t> the name of your presentation.  Warning: </a:t>
            </a:r>
            <a:r>
              <a:rPr lang="en-US" altLang="en-US" sz="1300" i="1" dirty="0"/>
              <a:t>You are more than welcome to use this template for your presentation slides. You may not, though, distribute this template for profit or distribute this template without giving credit to the source: http://writing.engr.psu.edu/</a:t>
            </a:r>
          </a:p>
          <a:p>
            <a:pPr defTabSz="985072">
              <a:spcBef>
                <a:spcPct val="0"/>
              </a:spcBef>
            </a:pPr>
            <a:endParaRPr lang="en-US" altLang="en-US" dirty="0"/>
          </a:p>
          <a:p>
            <a:pPr eaLnBrk="1" hangingPunct="1">
              <a:spcBef>
                <a:spcPct val="0"/>
              </a:spcBef>
            </a:pPr>
            <a:r>
              <a:rPr lang="en-US" altLang="en-US" dirty="0"/>
              <a:t>This slide is for the title slide of a presentation. Consider inserting an image that helps</a:t>
            </a:r>
            <a:r>
              <a:rPr lang="en-US" altLang="en-US" baseline="0" dirty="0"/>
              <a:t> orient the audience to the title. You should not leave this slide until the audience feel comfortable with the title. </a:t>
            </a:r>
            <a:r>
              <a:rPr lang="en-US" altLang="en-US" dirty="0"/>
              <a:t>Forcing yourself to spend more time with this slide is good because a common mistake in presentations is to leave the title slide too</a:t>
            </a:r>
            <a:r>
              <a:rPr lang="en-US" altLang="en-US" baseline="0" dirty="0"/>
              <a:t> soon</a:t>
            </a:r>
            <a:r>
              <a:rPr lang="en-US" altLang="en-US" dirty="0"/>
              <a:t>. Because of this mistake, many in the audience do not have the chance to comprehend the key details of the title. See pages 172-184 in </a:t>
            </a:r>
            <a:r>
              <a:rPr lang="en-US" altLang="en-US" i="1" dirty="0"/>
              <a:t>The Craft of Scientific Presentations, </a:t>
            </a:r>
            <a:r>
              <a:rPr lang="en-US" altLang="en-US" dirty="0"/>
              <a:t>2</a:t>
            </a:r>
            <a:r>
              <a:rPr lang="en-US" altLang="en-US" baseline="30000" dirty="0"/>
              <a:t>nd</a:t>
            </a:r>
            <a:r>
              <a:rPr lang="en-US" altLang="en-US" dirty="0"/>
              <a:t> ed. (</a:t>
            </a:r>
            <a:r>
              <a:rPr lang="en-US" altLang="en-US" i="1" dirty="0"/>
              <a:t>CSP</a:t>
            </a:r>
            <a:r>
              <a:rPr lang="en-US" altLang="en-US" dirty="0"/>
              <a:t>). </a:t>
            </a:r>
          </a:p>
          <a:p>
            <a:pPr eaLnBrk="1" hangingPunct="1">
              <a:spcBef>
                <a:spcPct val="0"/>
              </a:spcBef>
            </a:pPr>
            <a:endParaRPr lang="en-US" altLang="en-US" dirty="0"/>
          </a:p>
          <a:p>
            <a:pPr eaLnBrk="1" hangingPunct="1">
              <a:spcBef>
                <a:spcPct val="0"/>
              </a:spcBef>
            </a:pPr>
            <a:r>
              <a:rPr lang="en-US" altLang="en-US" dirty="0"/>
              <a:t>This template shows one layout for the slide. You might want to rearrange the placement of the body’s wording to accommodate a different sized image. On the next slide is a sample title slide. You</a:t>
            </a:r>
            <a:r>
              <a:rPr lang="en-US" altLang="en-US" baseline="0" dirty="0"/>
              <a:t> should delete the examples after you create your own slides.</a:t>
            </a:r>
            <a:endParaRPr lang="en-US" altLang="en-US" dirty="0"/>
          </a:p>
        </p:txBody>
      </p:sp>
    </p:spTree>
    <p:extLst>
      <p:ext uri="{BB962C8B-B14F-4D97-AF65-F5344CB8AC3E}">
        <p14:creationId xmlns:p14="http://schemas.microsoft.com/office/powerpoint/2010/main" val="69359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15</a:t>
            </a:fld>
            <a:endParaRPr lang="en-US"/>
          </a:p>
        </p:txBody>
      </p:sp>
      <p:sp>
        <p:nvSpPr>
          <p:cNvPr id="121" name="Shape 121"/>
          <p:cNvSpPr>
            <a:spLocks noGrp="1" noRot="1" noChangeAspect="1"/>
          </p:cNvSpPr>
          <p:nvPr>
            <p:ph type="sldImg" idx="2"/>
          </p:nvPr>
        </p:nvSpPr>
        <p:spPr>
          <a:xfrm>
            <a:off x="482600" y="733425"/>
            <a:ext cx="63531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22" name="Shape 122"/>
          <p:cNvSpPr txBox="1">
            <a:spLocks noGrp="1"/>
          </p:cNvSpPr>
          <p:nvPr>
            <p:ph type="body" idx="1"/>
          </p:nvPr>
        </p:nvSpPr>
        <p:spPr>
          <a:xfrm>
            <a:off x="973666" y="4560570"/>
            <a:ext cx="5367866" cy="4318873"/>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Body slide from the second section of the presentation’s middle. For the first body slide of this second section, consider repeating the corresponding image (or equation) from the mapping slide. Use the headline to make an assertion about this topic. In the body of the slide, support that headline assertion with images and needed callouts. See Chapter 4 of </a:t>
            </a:r>
            <a:r>
              <a:rPr lang="en-US" sz="1300" i="1">
                <a:solidFill>
                  <a:schemeClr val="dk1"/>
                </a:solidFill>
                <a:latin typeface="Calibri"/>
                <a:ea typeface="Calibri"/>
                <a:cs typeface="Calibri"/>
                <a:sym typeface="Calibri"/>
              </a:rPr>
              <a:t>The Craft of Scientific Presentations, 2</a:t>
            </a:r>
            <a:r>
              <a:rPr lang="en-US" sz="1300" i="1" baseline="30000">
                <a:solidFill>
                  <a:schemeClr val="dk1"/>
                </a:solidFill>
                <a:latin typeface="Calibri"/>
                <a:ea typeface="Calibri"/>
                <a:cs typeface="Calibri"/>
                <a:sym typeface="Calibri"/>
              </a:rPr>
              <a:t>nd</a:t>
            </a:r>
            <a:r>
              <a:rPr lang="en-US" sz="1300" i="1">
                <a:solidFill>
                  <a:schemeClr val="dk1"/>
                </a:solidFill>
                <a:latin typeface="Calibri"/>
                <a:ea typeface="Calibri"/>
                <a:cs typeface="Calibri"/>
                <a:sym typeface="Calibri"/>
              </a:rPr>
              <a:t> ed</a:t>
            </a:r>
            <a:r>
              <a:rPr lang="en-US" sz="1300">
                <a:solidFill>
                  <a:schemeClr val="dk1"/>
                </a:solidFill>
                <a:latin typeface="Calibri"/>
                <a:ea typeface="Calibri"/>
                <a:cs typeface="Calibri"/>
                <a:sym typeface="Calibri"/>
              </a:rPr>
              <a:t>.</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This slide shows one orientation for the image and text in the body of the slide. Other orientations appear in this template. Choose the orientation that best supports your headline assertion.</a:t>
            </a: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58160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16</a:t>
            </a:fld>
            <a:endParaRPr lang="en-US"/>
          </a:p>
        </p:txBody>
      </p:sp>
      <p:sp>
        <p:nvSpPr>
          <p:cNvPr id="178" name="Shape 178"/>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79" name="Shape 179"/>
          <p:cNvSpPr txBox="1">
            <a:spLocks noGrp="1"/>
          </p:cNvSpPr>
          <p:nvPr>
            <p:ph type="body" idx="1"/>
          </p:nvPr>
        </p:nvSpPr>
        <p:spPr>
          <a:xfrm>
            <a:off x="731521" y="4560570"/>
            <a:ext cx="5852159" cy="4320540"/>
          </a:xfrm>
          <a:prstGeom prst="rect">
            <a:avLst/>
          </a:prstGeom>
          <a:noFill/>
          <a:ln>
            <a:noFill/>
          </a:ln>
        </p:spPr>
        <p:txBody>
          <a:bodyPr lIns="96645" tIns="48309" rIns="96645" bIns="48309" anchor="t" anchorCtr="0">
            <a:noAutofit/>
          </a:bodyPr>
          <a:lstStyle/>
          <a:p>
            <a:pPr>
              <a:buSzPct val="25000"/>
            </a:pPr>
            <a:r>
              <a:rPr lang="en-US" sz="1300">
                <a:solidFill>
                  <a:schemeClr val="dk1"/>
                </a:solidFill>
                <a:latin typeface="Calibri"/>
                <a:ea typeface="Calibri"/>
                <a:cs typeface="Calibri"/>
                <a:sym typeface="Calibri"/>
              </a:rPr>
              <a:t>Blank slide for drafting a body slide.</a:t>
            </a:r>
          </a:p>
        </p:txBody>
      </p:sp>
    </p:spTree>
    <p:extLst>
      <p:ext uri="{BB962C8B-B14F-4D97-AF65-F5344CB8AC3E}">
        <p14:creationId xmlns:p14="http://schemas.microsoft.com/office/powerpoint/2010/main" val="3312668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buSzPct val="25000"/>
            </a:pPr>
            <a:fld id="{00000000-1234-1234-1234-123412341234}" type="slidenum">
              <a:rPr lang="en-US" smtClean="0"/>
              <a:pPr>
                <a:buSzPct val="25000"/>
              </a:pPr>
              <a:t>17</a:t>
            </a:fld>
            <a:endParaRPr lang="en-US"/>
          </a:p>
        </p:txBody>
      </p:sp>
    </p:spTree>
    <p:extLst>
      <p:ext uri="{BB962C8B-B14F-4D97-AF65-F5344CB8AC3E}">
        <p14:creationId xmlns:p14="http://schemas.microsoft.com/office/powerpoint/2010/main" val="2209379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18</a:t>
            </a:fld>
            <a:endParaRPr lang="en-US"/>
          </a:p>
        </p:txBody>
      </p:sp>
      <p:sp>
        <p:nvSpPr>
          <p:cNvPr id="190" name="Shape 190"/>
          <p:cNvSpPr>
            <a:spLocks noGrp="1" noRot="1" noChangeAspect="1"/>
          </p:cNvSpPr>
          <p:nvPr>
            <p:ph type="sldImg" idx="2"/>
          </p:nvPr>
        </p:nvSpPr>
        <p:spPr>
          <a:xfrm>
            <a:off x="482600" y="733425"/>
            <a:ext cx="63531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91" name="Shape 191"/>
          <p:cNvSpPr txBox="1">
            <a:spLocks noGrp="1"/>
          </p:cNvSpPr>
          <p:nvPr>
            <p:ph type="body" idx="1"/>
          </p:nvPr>
        </p:nvSpPr>
        <p:spPr>
          <a:xfrm>
            <a:off x="973666" y="4560570"/>
            <a:ext cx="5367866" cy="4318873"/>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Body slide from the third section of the presentation’s middle. For the first body slide of this third section, consider repeating the corresponding image from the mapping slide. Use the headline to say state an assertion about this topic. In the body of the slide, support that headline with images and with needed callouts. See Chapter 4 of </a:t>
            </a:r>
            <a:r>
              <a:rPr lang="en-US" sz="1300" i="1">
                <a:solidFill>
                  <a:schemeClr val="dk1"/>
                </a:solidFill>
                <a:latin typeface="Calibri"/>
                <a:ea typeface="Calibri"/>
                <a:cs typeface="Calibri"/>
                <a:sym typeface="Calibri"/>
              </a:rPr>
              <a:t>The Craft of Scientific Presentations, 2</a:t>
            </a:r>
            <a:r>
              <a:rPr lang="en-US" sz="1300" i="1" baseline="30000">
                <a:solidFill>
                  <a:schemeClr val="dk1"/>
                </a:solidFill>
                <a:latin typeface="Calibri"/>
                <a:ea typeface="Calibri"/>
                <a:cs typeface="Calibri"/>
                <a:sym typeface="Calibri"/>
              </a:rPr>
              <a:t>nd</a:t>
            </a:r>
            <a:r>
              <a:rPr lang="en-US" sz="1300" i="1">
                <a:solidFill>
                  <a:schemeClr val="dk1"/>
                </a:solidFill>
                <a:latin typeface="Calibri"/>
                <a:ea typeface="Calibri"/>
                <a:cs typeface="Calibri"/>
                <a:sym typeface="Calibri"/>
              </a:rPr>
              <a:t> ed</a:t>
            </a:r>
            <a:r>
              <a:rPr lang="en-US" sz="1300">
                <a:solidFill>
                  <a:schemeClr val="dk1"/>
                </a:solidFill>
                <a:latin typeface="Calibri"/>
                <a:ea typeface="Calibri"/>
                <a:cs typeface="Calibri"/>
                <a:sym typeface="Calibri"/>
              </a:rPr>
              <a:t>..</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This slide shows one orientation for the image and text in the body of the slide. Other orientations appear in this template. Choose the orientation that best supports your headline assertion.</a:t>
            </a: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25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33592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19</a:t>
            </a:fld>
            <a:endParaRPr lang="en-US"/>
          </a:p>
        </p:txBody>
      </p:sp>
      <p:sp>
        <p:nvSpPr>
          <p:cNvPr id="240" name="Shape 24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241" name="Shape 241"/>
          <p:cNvSpPr txBox="1">
            <a:spLocks noGrp="1"/>
          </p:cNvSpPr>
          <p:nvPr>
            <p:ph type="body" idx="1"/>
          </p:nvPr>
        </p:nvSpPr>
        <p:spPr>
          <a:xfrm>
            <a:off x="731521" y="4560570"/>
            <a:ext cx="5852159" cy="4320540"/>
          </a:xfrm>
          <a:prstGeom prst="rect">
            <a:avLst/>
          </a:prstGeom>
          <a:noFill/>
          <a:ln>
            <a:noFill/>
          </a:ln>
        </p:spPr>
        <p:txBody>
          <a:bodyPr lIns="96645" tIns="48309" rIns="96645" bIns="48309" anchor="t" anchorCtr="0">
            <a:noAutofit/>
          </a:bodyPr>
          <a:lstStyle/>
          <a:p>
            <a:pPr>
              <a:buSzPct val="25000"/>
            </a:pPr>
            <a:r>
              <a:rPr lang="en-US" sz="1300">
                <a:solidFill>
                  <a:schemeClr val="dk1"/>
                </a:solidFill>
                <a:latin typeface="Calibri"/>
                <a:ea typeface="Calibri"/>
                <a:cs typeface="Calibri"/>
                <a:sym typeface="Calibri"/>
              </a:rPr>
              <a:t>Blank slide for drafting a body slide.</a:t>
            </a:r>
          </a:p>
        </p:txBody>
      </p:sp>
    </p:spTree>
    <p:extLst>
      <p:ext uri="{BB962C8B-B14F-4D97-AF65-F5344CB8AC3E}">
        <p14:creationId xmlns:p14="http://schemas.microsoft.com/office/powerpoint/2010/main" val="1052489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buSzPct val="25000"/>
            </a:pPr>
            <a:fld id="{00000000-1234-1234-1234-123412341234}" type="slidenum">
              <a:rPr lang="en-US" smtClean="0"/>
              <a:pPr>
                <a:buSzPct val="25000"/>
              </a:pPr>
              <a:t>21</a:t>
            </a:fld>
            <a:endParaRPr lang="en-US"/>
          </a:p>
        </p:txBody>
      </p:sp>
    </p:spTree>
    <p:extLst>
      <p:ext uri="{BB962C8B-B14F-4D97-AF65-F5344CB8AC3E}">
        <p14:creationId xmlns:p14="http://schemas.microsoft.com/office/powerpoint/2010/main" val="689072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2</a:t>
            </a:fld>
            <a:endParaRPr lang="en-US"/>
          </a:p>
        </p:txBody>
      </p:sp>
      <p:sp>
        <p:nvSpPr>
          <p:cNvPr id="39" name="Shape 39"/>
          <p:cNvSpPr>
            <a:spLocks noGrp="1" noRot="1" noChangeAspect="1"/>
          </p:cNvSpPr>
          <p:nvPr>
            <p:ph type="sldImg" idx="2"/>
          </p:nvPr>
        </p:nvSpPr>
        <p:spPr>
          <a:xfrm>
            <a:off x="482600" y="733425"/>
            <a:ext cx="63531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40" name="Shape 40"/>
          <p:cNvSpPr txBox="1">
            <a:spLocks noGrp="1"/>
          </p:cNvSpPr>
          <p:nvPr>
            <p:ph type="body" idx="1"/>
          </p:nvPr>
        </p:nvSpPr>
        <p:spPr>
          <a:xfrm>
            <a:off x="973666" y="4560570"/>
            <a:ext cx="5367866" cy="4318873"/>
          </a:xfrm>
          <a:prstGeom prst="rect">
            <a:avLst/>
          </a:prstGeom>
          <a:noFill/>
          <a:ln>
            <a:noFill/>
          </a:ln>
        </p:spPr>
        <p:txBody>
          <a:bodyPr lIns="95615" tIns="46962" rIns="95615" bIns="46962" anchor="t" anchorCtr="0">
            <a:noAutofit/>
          </a:bodyPr>
          <a:lstStyle/>
          <a:p>
            <a:pPr>
              <a:buSzPct val="25000"/>
            </a:pPr>
            <a:r>
              <a:rPr lang="en-US" sz="1300">
                <a:solidFill>
                  <a:schemeClr val="dk1"/>
                </a:solidFill>
                <a:latin typeface="Calibri"/>
                <a:ea typeface="Calibri"/>
                <a:cs typeface="Calibri"/>
                <a:sym typeface="Calibri"/>
              </a:rPr>
              <a:t>Sample title slide.</a:t>
            </a: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Reference:</a:t>
            </a:r>
          </a:p>
          <a:p>
            <a:endParaRPr sz="11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Katrina Aspmo, Torunn Berg, and Grethe Wibetoe, “Atmospheric Mercury Depletion Events (AMDEs) in Polar Regions During Arctic Spring,” presentation (Oslo, Norway: University of Oslo, 16 June 2004). </a:t>
            </a:r>
          </a:p>
          <a:p>
            <a:endParaRPr sz="11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05106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3</a:t>
            </a:fld>
            <a:endParaRPr lang="en-US"/>
          </a:p>
        </p:txBody>
      </p:sp>
      <p:sp>
        <p:nvSpPr>
          <p:cNvPr id="72" name="Shape 72"/>
          <p:cNvSpPr>
            <a:spLocks noGrp="1" noRot="1" noChangeAspect="1"/>
          </p:cNvSpPr>
          <p:nvPr>
            <p:ph type="sldImg" idx="2"/>
          </p:nvPr>
        </p:nvSpPr>
        <p:spPr>
          <a:xfrm>
            <a:off x="482600" y="733425"/>
            <a:ext cx="63531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73" name="Shape 73"/>
          <p:cNvSpPr txBox="1">
            <a:spLocks noGrp="1"/>
          </p:cNvSpPr>
          <p:nvPr>
            <p:ph type="body" idx="1"/>
          </p:nvPr>
        </p:nvSpPr>
        <p:spPr>
          <a:xfrm>
            <a:off x="973666" y="4560570"/>
            <a:ext cx="5367866" cy="4318873"/>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Sample mapping slide.</a:t>
            </a: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Reference:</a:t>
            </a:r>
          </a:p>
          <a:p>
            <a:endParaRPr sz="11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Katrina Aspmo, Torunn Berg, and Grethe Wibetoe, “Atmospheric Mercury Depletion Events (AMDEs) in Polar Regions During Arctic Spring,” presentation (Oslo, Norway: University of Oslo, 16 June 2004). </a:t>
            </a:r>
          </a:p>
          <a:p>
            <a:endParaRPr sz="11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83246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4</a:t>
            </a:fld>
            <a:endParaRPr lang="en-US"/>
          </a:p>
        </p:txBody>
      </p:sp>
      <p:sp>
        <p:nvSpPr>
          <p:cNvPr id="72" name="Shape 72"/>
          <p:cNvSpPr>
            <a:spLocks noGrp="1" noRot="1" noChangeAspect="1"/>
          </p:cNvSpPr>
          <p:nvPr>
            <p:ph type="sldImg" idx="2"/>
          </p:nvPr>
        </p:nvSpPr>
        <p:spPr>
          <a:xfrm>
            <a:off x="482600" y="733425"/>
            <a:ext cx="63531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73" name="Shape 73"/>
          <p:cNvSpPr txBox="1">
            <a:spLocks noGrp="1"/>
          </p:cNvSpPr>
          <p:nvPr>
            <p:ph type="body" idx="1"/>
          </p:nvPr>
        </p:nvSpPr>
        <p:spPr>
          <a:xfrm>
            <a:off x="973666" y="4560570"/>
            <a:ext cx="5367866" cy="4318873"/>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Sample mapping slide.</a:t>
            </a: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Reference:</a:t>
            </a:r>
          </a:p>
          <a:p>
            <a:endParaRPr sz="11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Katrina Aspmo, Torunn Berg, and Grethe Wibetoe, “Atmospheric Mercury Depletion Events (AMDEs) in Polar Regions During Arctic Spring,” presentation (Oslo, Norway: University of Oslo, 16 June 2004). </a:t>
            </a:r>
          </a:p>
          <a:p>
            <a:endParaRPr sz="11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80227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5</a:t>
            </a:fld>
            <a:endParaRPr lang="en-US"/>
          </a:p>
        </p:txBody>
      </p:sp>
      <p:sp>
        <p:nvSpPr>
          <p:cNvPr id="90" name="Shape 90"/>
          <p:cNvSpPr>
            <a:spLocks noGrp="1" noRot="1" noChangeAspect="1"/>
          </p:cNvSpPr>
          <p:nvPr>
            <p:ph type="sldImg" idx="2"/>
          </p:nvPr>
        </p:nvSpPr>
        <p:spPr>
          <a:xfrm>
            <a:off x="482600" y="733425"/>
            <a:ext cx="63531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91" name="Shape 91"/>
          <p:cNvSpPr txBox="1">
            <a:spLocks noGrp="1"/>
          </p:cNvSpPr>
          <p:nvPr>
            <p:ph type="body" idx="1"/>
          </p:nvPr>
        </p:nvSpPr>
        <p:spPr>
          <a:xfrm>
            <a:off x="973666" y="4560570"/>
            <a:ext cx="5367866" cy="4318873"/>
          </a:xfrm>
          <a:prstGeom prst="rect">
            <a:avLst/>
          </a:prstGeom>
          <a:noFill/>
          <a:ln>
            <a:noFill/>
          </a:ln>
        </p:spPr>
        <p:txBody>
          <a:bodyPr lIns="96619" tIns="48309" rIns="96619" bIns="48309" anchor="t" anchorCtr="0">
            <a:noAutofit/>
          </a:bodyPr>
          <a:lstStyle/>
          <a:p>
            <a:pPr>
              <a:buSzPct val="25000"/>
            </a:pPr>
            <a:r>
              <a:rPr lang="en-US" sz="1300" dirty="0">
                <a:solidFill>
                  <a:schemeClr val="dk1"/>
                </a:solidFill>
                <a:latin typeface="Calibri"/>
                <a:ea typeface="Calibri"/>
                <a:cs typeface="Calibri"/>
                <a:sym typeface="Calibri"/>
              </a:rPr>
              <a:t>Body slide from the first section of the presentation’s middle. Consider having the first-topic image from the mapping slide repeated here. Use the headline (no more than two lines) to make an assertion about this topic. In the body of the slide, support that headline with images and with words, if necessary. See Chapter 4 of </a:t>
            </a:r>
            <a:r>
              <a:rPr lang="en-US" sz="1300" i="1" dirty="0">
                <a:solidFill>
                  <a:schemeClr val="dk1"/>
                </a:solidFill>
                <a:latin typeface="Calibri"/>
                <a:ea typeface="Calibri"/>
                <a:cs typeface="Calibri"/>
                <a:sym typeface="Calibri"/>
              </a:rPr>
              <a:t>The Craft of Scientific Presentations, 2</a:t>
            </a:r>
            <a:r>
              <a:rPr lang="en-US" sz="1300" i="1" baseline="30000" dirty="0">
                <a:solidFill>
                  <a:schemeClr val="dk1"/>
                </a:solidFill>
                <a:latin typeface="Calibri"/>
                <a:ea typeface="Calibri"/>
                <a:cs typeface="Calibri"/>
                <a:sym typeface="Calibri"/>
              </a:rPr>
              <a:t>nd</a:t>
            </a:r>
            <a:r>
              <a:rPr lang="en-US" sz="1300" i="1" dirty="0">
                <a:solidFill>
                  <a:schemeClr val="dk1"/>
                </a:solidFill>
                <a:latin typeface="Calibri"/>
                <a:ea typeface="Calibri"/>
                <a:cs typeface="Calibri"/>
                <a:sym typeface="Calibri"/>
              </a:rPr>
              <a:t> ed</a:t>
            </a:r>
            <a:r>
              <a:rPr lang="en-US" sz="1300" dirty="0">
                <a:solidFill>
                  <a:schemeClr val="dk1"/>
                </a:solidFill>
                <a:latin typeface="Calibri"/>
                <a:ea typeface="Calibri"/>
                <a:cs typeface="Calibri"/>
                <a:sym typeface="Calibri"/>
              </a:rPr>
              <a:t>.</a:t>
            </a:r>
          </a:p>
          <a:p>
            <a:endParaRPr sz="1300" dirty="0">
              <a:solidFill>
                <a:schemeClr val="dk1"/>
              </a:solidFill>
              <a:latin typeface="Calibri"/>
              <a:ea typeface="Calibri"/>
              <a:cs typeface="Calibri"/>
              <a:sym typeface="Calibri"/>
            </a:endParaRPr>
          </a:p>
          <a:p>
            <a:pPr>
              <a:buSzPct val="25000"/>
            </a:pPr>
            <a:r>
              <a:rPr lang="en-US" sz="1300" dirty="0">
                <a:solidFill>
                  <a:schemeClr val="dk1"/>
                </a:solidFill>
                <a:latin typeface="Calibri"/>
                <a:ea typeface="Calibri"/>
                <a:cs typeface="Calibri"/>
                <a:sym typeface="Calibri"/>
              </a:rPr>
              <a:t>This slide shows one orientation for the image and text in the body of the slide. Other orientations appear in this template. Choose the one that best supports your headline assertion.</a:t>
            </a:r>
          </a:p>
          <a:p>
            <a:endParaRPr sz="1300" dirty="0">
              <a:solidFill>
                <a:schemeClr val="dk1"/>
              </a:solidFill>
              <a:latin typeface="Calibri"/>
              <a:ea typeface="Calibri"/>
              <a:cs typeface="Calibri"/>
              <a:sym typeface="Calibri"/>
            </a:endParaRPr>
          </a:p>
          <a:p>
            <a:pPr>
              <a:buSzPct val="25000"/>
            </a:pPr>
            <a:r>
              <a:rPr lang="en-US" sz="1300" dirty="0">
                <a:solidFill>
                  <a:schemeClr val="dk1"/>
                </a:solidFill>
                <a:latin typeface="Calibri"/>
                <a:ea typeface="Calibri"/>
                <a:cs typeface="Calibri"/>
                <a:sym typeface="Calibri"/>
              </a:rPr>
              <a:t>Some institutions will insist that you place an institutional logo on each slide. Other institutions recommend a logo on the first slide and the last.  If you do place a logo on each slide, make sure that logo is at the bottom of the slide rather than the top. Placing the logo at the top (the place on a slide that receives the most emphasis) shifts the emphasis away from the work.</a:t>
            </a:r>
          </a:p>
          <a:p>
            <a:endParaRPr sz="1300" dirty="0">
              <a:solidFill>
                <a:schemeClr val="dk1"/>
              </a:solidFill>
              <a:latin typeface="Calibri"/>
              <a:ea typeface="Calibri"/>
              <a:cs typeface="Calibri"/>
              <a:sym typeface="Calibri"/>
            </a:endParaRPr>
          </a:p>
          <a:p>
            <a:endParaRPr sz="1300" dirty="0">
              <a:solidFill>
                <a:schemeClr val="dk1"/>
              </a:solidFill>
              <a:latin typeface="Calibri"/>
              <a:ea typeface="Calibri"/>
              <a:cs typeface="Calibri"/>
              <a:sym typeface="Calibri"/>
            </a:endParaRPr>
          </a:p>
          <a:p>
            <a:endParaRPr sz="1300" dirty="0">
              <a:solidFill>
                <a:schemeClr val="dk1"/>
              </a:solidFill>
              <a:latin typeface="Calibri"/>
              <a:ea typeface="Calibri"/>
              <a:cs typeface="Calibri"/>
              <a:sym typeface="Calibri"/>
            </a:endParaRPr>
          </a:p>
          <a:p>
            <a:endParaRPr sz="25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31668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8</a:t>
            </a:fld>
            <a:endParaRPr lang="en-US"/>
          </a:p>
        </p:txBody>
      </p:sp>
      <p:sp>
        <p:nvSpPr>
          <p:cNvPr id="107" name="Shape 107"/>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08" name="Shape 108"/>
          <p:cNvSpPr txBox="1">
            <a:spLocks noGrp="1"/>
          </p:cNvSpPr>
          <p:nvPr>
            <p:ph type="body" idx="1"/>
          </p:nvPr>
        </p:nvSpPr>
        <p:spPr>
          <a:xfrm>
            <a:off x="731521" y="4560570"/>
            <a:ext cx="5852159" cy="4320540"/>
          </a:xfrm>
          <a:prstGeom prst="rect">
            <a:avLst/>
          </a:prstGeom>
          <a:noFill/>
          <a:ln>
            <a:noFill/>
          </a:ln>
        </p:spPr>
        <p:txBody>
          <a:bodyPr lIns="96645" tIns="48309" rIns="96645" bIns="48309" anchor="t" anchorCtr="0">
            <a:noAutofit/>
          </a:bodyPr>
          <a:lstStyle/>
          <a:p>
            <a:pPr>
              <a:buSzPct val="25000"/>
            </a:pPr>
            <a:r>
              <a:rPr lang="en-US" sz="1300">
                <a:solidFill>
                  <a:schemeClr val="dk1"/>
                </a:solidFill>
                <a:latin typeface="Calibri"/>
                <a:ea typeface="Calibri"/>
                <a:cs typeface="Calibri"/>
                <a:sym typeface="Calibri"/>
              </a:rPr>
              <a:t>Blank slide for drafting a body slide.</a:t>
            </a:r>
          </a:p>
        </p:txBody>
      </p:sp>
    </p:spTree>
    <p:extLst>
      <p:ext uri="{BB962C8B-B14F-4D97-AF65-F5344CB8AC3E}">
        <p14:creationId xmlns:p14="http://schemas.microsoft.com/office/powerpoint/2010/main" val="899718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9</a:t>
            </a:fld>
            <a:endParaRPr lang="en-US"/>
          </a:p>
        </p:txBody>
      </p:sp>
      <p:sp>
        <p:nvSpPr>
          <p:cNvPr id="99" name="Shape 99"/>
          <p:cNvSpPr>
            <a:spLocks noGrp="1" noRot="1" noChangeAspect="1"/>
          </p:cNvSpPr>
          <p:nvPr>
            <p:ph type="sldImg" idx="2"/>
          </p:nvPr>
        </p:nvSpPr>
        <p:spPr>
          <a:xfrm>
            <a:off x="482600" y="733425"/>
            <a:ext cx="63531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00" name="Shape 100"/>
          <p:cNvSpPr txBox="1">
            <a:spLocks noGrp="1"/>
          </p:cNvSpPr>
          <p:nvPr>
            <p:ph type="body" idx="1"/>
          </p:nvPr>
        </p:nvSpPr>
        <p:spPr>
          <a:xfrm>
            <a:off x="973666" y="4560570"/>
            <a:ext cx="5367866" cy="4318873"/>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Sample slide from second section of the presentation’s middle. The image was such that there was no need for subordinate descriptions. </a:t>
            </a:r>
          </a:p>
          <a:p>
            <a:endParaRPr sz="1300">
              <a:solidFill>
                <a:schemeClr val="dk1"/>
              </a:solidFill>
              <a:latin typeface="Calibri"/>
              <a:ea typeface="Calibri"/>
              <a:cs typeface="Calibri"/>
              <a:sym typeface="Calibri"/>
            </a:endParaRPr>
          </a:p>
          <a:p>
            <a:endParaRPr sz="1300" b="1">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Reference:</a:t>
            </a:r>
          </a:p>
          <a:p>
            <a:endParaRPr sz="11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Jared Rochester, “Three Primary Products of an Explosive,” presentation (Aberdeen, MD: US Army Research Laboratory, 5 December 2005). </a:t>
            </a:r>
          </a:p>
        </p:txBody>
      </p:sp>
    </p:spTree>
    <p:extLst>
      <p:ext uri="{BB962C8B-B14F-4D97-AF65-F5344CB8AC3E}">
        <p14:creationId xmlns:p14="http://schemas.microsoft.com/office/powerpoint/2010/main" val="1120459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11</a:t>
            </a:fld>
            <a:endParaRPr lang="en-US"/>
          </a:p>
        </p:txBody>
      </p:sp>
      <p:sp>
        <p:nvSpPr>
          <p:cNvPr id="80" name="Shape 8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81" name="Shape 81"/>
          <p:cNvSpPr txBox="1">
            <a:spLocks noGrp="1"/>
          </p:cNvSpPr>
          <p:nvPr>
            <p:ph type="body" idx="1"/>
          </p:nvPr>
        </p:nvSpPr>
        <p:spPr>
          <a:xfrm>
            <a:off x="731521" y="4560570"/>
            <a:ext cx="5852159" cy="4320540"/>
          </a:xfrm>
          <a:prstGeom prst="rect">
            <a:avLst/>
          </a:prstGeom>
          <a:noFill/>
          <a:ln>
            <a:noFill/>
          </a:ln>
        </p:spPr>
        <p:txBody>
          <a:bodyPr lIns="96645" tIns="48309" rIns="96645" bIns="48309" anchor="t" anchorCtr="0">
            <a:noAutofit/>
          </a:bodyPr>
          <a:lstStyle/>
          <a:p>
            <a:pPr>
              <a:buSzPct val="25000"/>
            </a:pPr>
            <a:r>
              <a:rPr lang="en-US" sz="1300" dirty="0">
                <a:solidFill>
                  <a:schemeClr val="dk1"/>
                </a:solidFill>
                <a:latin typeface="Calibri"/>
                <a:ea typeface="Calibri"/>
                <a:cs typeface="Calibri"/>
                <a:sym typeface="Calibri"/>
              </a:rPr>
              <a:t>Blank slide for drafting mapping slide</a:t>
            </a:r>
          </a:p>
        </p:txBody>
      </p:sp>
    </p:spTree>
    <p:extLst>
      <p:ext uri="{BB962C8B-B14F-4D97-AF65-F5344CB8AC3E}">
        <p14:creationId xmlns:p14="http://schemas.microsoft.com/office/powerpoint/2010/main" val="1592287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12</a:t>
            </a:fld>
            <a:endParaRPr lang="en-US"/>
          </a:p>
        </p:txBody>
      </p:sp>
      <p:sp>
        <p:nvSpPr>
          <p:cNvPr id="80" name="Shape 8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81" name="Shape 81"/>
          <p:cNvSpPr txBox="1">
            <a:spLocks noGrp="1"/>
          </p:cNvSpPr>
          <p:nvPr>
            <p:ph type="body" idx="1"/>
          </p:nvPr>
        </p:nvSpPr>
        <p:spPr>
          <a:xfrm>
            <a:off x="731521" y="4560570"/>
            <a:ext cx="5852159" cy="4320540"/>
          </a:xfrm>
          <a:prstGeom prst="rect">
            <a:avLst/>
          </a:prstGeom>
          <a:noFill/>
          <a:ln>
            <a:noFill/>
          </a:ln>
        </p:spPr>
        <p:txBody>
          <a:bodyPr lIns="96645" tIns="48309" rIns="96645" bIns="48309" anchor="t" anchorCtr="0">
            <a:noAutofit/>
          </a:bodyPr>
          <a:lstStyle/>
          <a:p>
            <a:pPr>
              <a:buSzPct val="25000"/>
            </a:pPr>
            <a:r>
              <a:rPr lang="en-US" sz="1300" dirty="0">
                <a:solidFill>
                  <a:schemeClr val="dk1"/>
                </a:solidFill>
                <a:latin typeface="Calibri"/>
                <a:ea typeface="Calibri"/>
                <a:cs typeface="Calibri"/>
                <a:sym typeface="Calibri"/>
              </a:rPr>
              <a:t>Blank slide for drafting mapping slide</a:t>
            </a:r>
          </a:p>
        </p:txBody>
      </p:sp>
    </p:spTree>
    <p:extLst>
      <p:ext uri="{BB962C8B-B14F-4D97-AF65-F5344CB8AC3E}">
        <p14:creationId xmlns:p14="http://schemas.microsoft.com/office/powerpoint/2010/main" val="3170362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Assertion Evidence">
    <p:spTree>
      <p:nvGrpSpPr>
        <p:cNvPr id="1" name="Shape 12"/>
        <p:cNvGrpSpPr/>
        <p:nvPr/>
      </p:nvGrpSpPr>
      <p:grpSpPr>
        <a:xfrm>
          <a:off x="0" y="0"/>
          <a:ext cx="0" cy="0"/>
          <a:chOff x="0" y="0"/>
          <a:chExt cx="0" cy="0"/>
        </a:xfrm>
      </p:grpSpPr>
      <p:sp>
        <p:nvSpPr>
          <p:cNvPr id="5" name="Text Placeholder 4"/>
          <p:cNvSpPr>
            <a:spLocks noGrp="1"/>
          </p:cNvSpPr>
          <p:nvPr>
            <p:ph type="body" sz="quarter" idx="14" hasCustomPrompt="1"/>
          </p:nvPr>
        </p:nvSpPr>
        <p:spPr>
          <a:xfrm>
            <a:off x="695335" y="2052536"/>
            <a:ext cx="1819265" cy="307777"/>
          </a:xfrm>
          <a:prstGeom prst="rect">
            <a:avLst/>
          </a:prstGeom>
        </p:spPr>
        <p:txBody>
          <a:bodyPr wrap="square" lIns="0" tIns="0" rIns="0" bIns="0">
            <a:spAutoFit/>
          </a:bodyPr>
          <a:lstStyle>
            <a:lvl1pPr>
              <a:defRPr sz="2000" b="1">
                <a:latin typeface="Calibri" panose="020F0502020204030204" pitchFamily="34" charset="0"/>
              </a:defRPr>
            </a:lvl1pPr>
          </a:lstStyle>
          <a:p>
            <a:pPr lvl="0"/>
            <a:r>
              <a:rPr lang="en-US" dirty="0">
                <a:latin typeface="Calibri" panose="020F0502020204030204" pitchFamily="34" charset="0"/>
              </a:rPr>
              <a:t>Insert text here</a:t>
            </a:r>
            <a:endParaRPr lang="en-US" dirty="0"/>
          </a:p>
        </p:txBody>
      </p:sp>
      <p:sp>
        <p:nvSpPr>
          <p:cNvPr id="8" name="Title 7"/>
          <p:cNvSpPr>
            <a:spLocks noGrp="1"/>
          </p:cNvSpPr>
          <p:nvPr>
            <p:ph type="title" hasCustomPrompt="1"/>
          </p:nvPr>
        </p:nvSpPr>
        <p:spPr>
          <a:xfrm>
            <a:off x="73152" y="73152"/>
            <a:ext cx="8863030" cy="400110"/>
          </a:xfrm>
          <a:prstGeom prst="rect">
            <a:avLst/>
          </a:prstGeom>
        </p:spPr>
        <p:txBody>
          <a:bodyPr wrap="square" lIns="0" tIns="0" rIns="0" bIns="0">
            <a:spAutoFit/>
          </a:bodyPr>
          <a:lstStyle>
            <a:lvl1pPr>
              <a:defRPr sz="2600" b="1" baseline="0">
                <a:latin typeface="Calibri" panose="020F0502020204030204" pitchFamily="34" charset="0"/>
              </a:defRPr>
            </a:lvl1pPr>
          </a:lstStyle>
          <a:p>
            <a:r>
              <a:rPr lang="en-US" dirty="0"/>
              <a:t>Insert assertion here</a:t>
            </a:r>
          </a:p>
        </p:txBody>
      </p:sp>
      <p:sp>
        <p:nvSpPr>
          <p:cNvPr id="9" name="Slide Number Placeholder 5"/>
          <p:cNvSpPr>
            <a:spLocks noGrp="1"/>
          </p:cNvSpPr>
          <p:nvPr>
            <p:ph type="sldNum" sz="quarter" idx="4"/>
          </p:nvPr>
        </p:nvSpPr>
        <p:spPr>
          <a:xfrm>
            <a:off x="63050" y="4788399"/>
            <a:ext cx="456094" cy="338554"/>
          </a:xfrm>
          <a:prstGeom prst="rect">
            <a:avLst/>
          </a:prstGeom>
        </p:spPr>
        <p:txBody>
          <a:bodyPr vert="horz" lIns="91440" tIns="45720" rIns="91440" bIns="45720" rtlCol="0" anchor="t">
            <a:spAutoFit/>
          </a:bodyPr>
          <a:lstStyle>
            <a:lvl1pPr algn="r">
              <a:defRPr sz="1600">
                <a:solidFill>
                  <a:schemeClr val="tx1">
                    <a:tint val="75000"/>
                  </a:schemeClr>
                </a:solidFill>
                <a:latin typeface="Calibri" panose="020F0502020204030204" pitchFamily="34" charset="0"/>
              </a:defRPr>
            </a:lvl1pPr>
          </a:lstStyle>
          <a:p>
            <a:fld id="{F577E53E-616C-4B80-8F3C-B6584B31683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2" name="Slide Number Placeholder 5"/>
          <p:cNvSpPr>
            <a:spLocks noGrp="1"/>
          </p:cNvSpPr>
          <p:nvPr>
            <p:ph type="sldNum" sz="quarter" idx="4"/>
          </p:nvPr>
        </p:nvSpPr>
        <p:spPr>
          <a:xfrm>
            <a:off x="63050" y="4788399"/>
            <a:ext cx="456094" cy="338554"/>
          </a:xfrm>
          <a:prstGeom prst="rect">
            <a:avLst/>
          </a:prstGeom>
        </p:spPr>
        <p:txBody>
          <a:bodyPr vert="horz" lIns="91440" tIns="45720" rIns="91440" bIns="45720" rtlCol="0" anchor="t">
            <a:spAutoFit/>
          </a:bodyPr>
          <a:lstStyle>
            <a:lvl1pPr algn="r">
              <a:defRPr sz="1600">
                <a:solidFill>
                  <a:schemeClr val="tx1">
                    <a:tint val="75000"/>
                  </a:schemeClr>
                </a:solidFill>
                <a:latin typeface="Calibri" panose="020F0502020204030204" pitchFamily="34" charset="0"/>
              </a:defRPr>
            </a:lvl1pPr>
          </a:lstStyle>
          <a:p>
            <a:fld id="{F577E53E-616C-4B80-8F3C-B6584B31683E}"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https://callisto.ggsrv.com/imgsrv/FastFetch/UBER1/shutterstock_704269702" TargetMode="External"/><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https://callisto.ggsrv.com/imgsrv/FastFetch/UBER1/00237675"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https://callisto.ggsrv.com/imgsrv/FastFetch/UBER1/fdic_0001_0002_0_img0309"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https://callisto.ggsrv.com/imgsrv/FastFetch/UBER1/9781410332967_00055-SP" TargetMode="External"/><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https://callisto.ggsrv.com/imgsrv/FastFetch/UBER1/fdic_0001_0001_0_img0007"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https://callisto.ggsrv.com/imgsrv/FastFetch/UBER1/shutterstock_1445436656"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https://callisto.ggsrv.com/imgsrv/FastFetch/UBER1/shutterstock_1499488313"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https://callisto.ggsrv.com/imgsrv/FastFetch/UBER1/00237648"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https://callisto.ggsrv.com/imgsrv/FastFetch/UBER1/00237786"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https://callisto.ggsrv.com/imgsrv/FastFetch/UBER1/00218944" TargetMode="External"/><Relationship Id="rId5" Type="http://schemas.openxmlformats.org/officeDocument/2006/relationships/image" Target="../media/image3.jpeg"/><Relationship Id="rId4" Type="http://schemas.openxmlformats.org/officeDocument/2006/relationships/image" Target="https://callisto.ggsrv.com/imgsrv/FastFetch/UBER2/US-NEWS-CALIF-WILDFIRES-SMOKE-EFFECTS-LA-T2"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hyperlink" Target="https://link.gale.com/apps/doc/PC4205136863/GRNR?u=ksu&amp;sid=bookmark-GRNR&amp;xid=32bb2797" TargetMode="External"/><Relationship Id="rId3" Type="http://schemas.openxmlformats.org/officeDocument/2006/relationships/hyperlink" Target="https://link.gale.com/apps/doc/PC4205138630/GRNR?u=ksu&amp;sid=bookmark-GRNR&amp;xid=5ce0e8cb" TargetMode="External"/><Relationship Id="rId7" Type="http://schemas.openxmlformats.org/officeDocument/2006/relationships/hyperlink" Target="https://link.gale.com/apps/doc/CV2644150550/GRNR?u=ksu&amp;sid=bookmark-GRNR&amp;xid=ab892f37"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link.gale.com/apps/doc/PHMJOK207422989/GRNR?u=ksu&amp;sid=bookmark-GRNR&amp;xid=1f125778" TargetMode="External"/><Relationship Id="rId5" Type="http://schemas.openxmlformats.org/officeDocument/2006/relationships/hyperlink" Target="https://link.gale.com/apps/doc/UGXXWM237063901/GRNR?u=ksu&amp;sid=bookmark-GRNR&amp;xid=30644c7d" TargetMode="External"/><Relationship Id="rId4" Type="http://schemas.openxmlformats.org/officeDocument/2006/relationships/hyperlink" Target="https://link.gale.com/apps/doc/CV2644150041/GRNR?u=ksu&amp;sid=bookmark-GRNR&amp;xid=1c47e7f2"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link.gale.com/apps/doc/PC4205136863/GRNR?u=ksu&amp;sid=bookmark-GRNR&amp;xid=32bb2797" TargetMode="External"/><Relationship Id="rId2" Type="http://schemas.openxmlformats.org/officeDocument/2006/relationships/hyperlink" Target="https://link.gale.com/apps/doc/CX3079000134/GRNR?u=ksu&amp;sid=bookmark-GRNR&amp;xid=4f4fb420" TargetMode="External"/><Relationship Id="rId1" Type="http://schemas.openxmlformats.org/officeDocument/2006/relationships/slideLayout" Target="../slideLayouts/slideLayout1.xml"/><Relationship Id="rId4" Type="http://schemas.openxmlformats.org/officeDocument/2006/relationships/hyperlink" Target="https://link.gale.com/apps/doc/CV2644150665/GRNR?u=ksu&amp;sid=bookmark-GRNR&amp;xid=54124518"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link.gale.com/apps/doc/CV2644151343/GRNR?u=ksu&amp;sid=bookmark-" TargetMode="External"/><Relationship Id="rId2" Type="http://schemas.openxmlformats.org/officeDocument/2006/relationships/hyperlink" Target="https://link.gale.com/apps/doc/STIRGQ542861533/GRNR?u=ksu&amp;sid=bookmark-GRNR&amp;xid=ce9b381b"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link.gale.com/apps/doc/PC1918687309/GRNR?u=ksu&amp;sid=bookmark-GRNR&amp;xid=b2e72e23" TargetMode="External"/><Relationship Id="rId2" Type="http://schemas.openxmlformats.org/officeDocument/2006/relationships/hyperlink" Target="https://link.gale.com/apps/doc/ODYMFO324265732/GRNR?u=ksu&amp;sid=bookmark-GRNR&amp;xid=a00944ac" TargetMode="External"/><Relationship Id="rId1" Type="http://schemas.openxmlformats.org/officeDocument/2006/relationships/slideLayout" Target="../slideLayouts/slideLayout1.xml"/><Relationship Id="rId4" Type="http://schemas.openxmlformats.org/officeDocument/2006/relationships/hyperlink" Target="https://link.gale.com/apps/doc/CWFFQR378247511/GRNR?u=ksu&amp;sid=bookmark-GRNR&amp;xid=0cd47a0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https://cdn.mos.cms.futurecdn.net/TJJj5J8PemTnFGTtuoekQN-320-80.jp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https://callisto.ggsrv.com/imgsrv/FastFetch/UBER1/ccic_0000_0001_0_img0145"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https://callisto.ggsrv.com/imgsrv/FastFetch/UBER1/00262636"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https://callisto.ggsrv.com/imgsrv/FastFetch/UBER1/WORLD-NEWS-TURKEY-FLOODS-GET-SP" TargetMode="External"/><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https://callisto.ggsrv.com/imgsrv/FastFetch/UBER1/shutterstock_1256683174" TargetMode="External"/><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o-gale-com.er.lib.k-state.edu/ps/retrieve.do?resultListType=RELATED_DOCUMENT&amp;searchType=ts&amp;userGroupName=ksu&amp;inPS=true&amp;contentSegment=&amp;prodId=GRNR&amp;docId=GALE|PC4205136863&amp;it=r"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https://callisto.ggsrv.com/imgsrv/FastFetch/UBER1/00274925" TargetMode="Externa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https://callisto.ggsrv.com/imgsrv/FastFetch/UBER2/US-NEWS-ENV-MICROPLASTICS-DMT-T2" TargetMode="External"/><Relationship Id="rId5" Type="http://schemas.openxmlformats.org/officeDocument/2006/relationships/image" Target="../media/image11.jpeg"/><Relationship Id="rId4" Type="http://schemas.openxmlformats.org/officeDocument/2006/relationships/image" Target="https://callisto.ggsrv.com/imgsrv/FastFetch/UBER2/86222724-T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3" name="Shape 23"/>
          <p:cNvSpPr/>
          <p:nvPr/>
        </p:nvSpPr>
        <p:spPr>
          <a:xfrm>
            <a:off x="152400" y="2171700"/>
            <a:ext cx="3352799" cy="1562099"/>
          </a:xfrm>
          <a:prstGeom prst="rect">
            <a:avLst/>
          </a:prstGeom>
          <a:noFill/>
          <a:ln>
            <a:noFill/>
          </a:ln>
        </p:spPr>
        <p:txBody>
          <a:bodyPr lIns="91425" tIns="25400" rIns="91425" bIns="25400" anchor="t" anchorCtr="0">
            <a:noAutofit/>
          </a:bodyPr>
          <a:lstStyle/>
          <a:p>
            <a:pPr marL="0" marR="0" lvl="0" indent="0" algn="l" rtl="0">
              <a:spcBef>
                <a:spcPts val="0"/>
              </a:spcBef>
              <a:buSzPct val="25000"/>
              <a:buNone/>
            </a:pPr>
            <a:r>
              <a:rPr lang="en-US" sz="2000" b="1" i="0" u="none" strike="noStrike" cap="none" baseline="0" dirty="0">
                <a:solidFill>
                  <a:srgbClr val="262626"/>
                </a:solidFill>
                <a:latin typeface="Calibri"/>
                <a:ea typeface="Calibri"/>
                <a:cs typeface="Calibri"/>
                <a:sym typeface="Calibri"/>
              </a:rPr>
              <a:t>JC Gibbs</a:t>
            </a:r>
          </a:p>
          <a:p>
            <a:pPr marL="0" marR="0" lvl="0" indent="0" algn="l" rtl="0">
              <a:spcBef>
                <a:spcPts val="900"/>
              </a:spcBef>
              <a:buSzPct val="25000"/>
              <a:buNone/>
            </a:pPr>
            <a:r>
              <a:rPr lang="en-US" sz="1800" b="1" i="0" u="none" strike="noStrike" cap="none" baseline="0" dirty="0">
                <a:solidFill>
                  <a:srgbClr val="262626"/>
                </a:solidFill>
                <a:latin typeface="Calibri"/>
                <a:ea typeface="Calibri"/>
                <a:cs typeface="Calibri"/>
                <a:sym typeface="Calibri"/>
              </a:rPr>
              <a:t>Applied Business and Technology</a:t>
            </a:r>
          </a:p>
          <a:p>
            <a:pPr marL="0" marR="0" lvl="0" indent="0" algn="l" rtl="0">
              <a:spcBef>
                <a:spcPts val="0"/>
              </a:spcBef>
              <a:buSzPct val="25000"/>
              <a:buNone/>
            </a:pPr>
            <a:r>
              <a:rPr lang="en-US" sz="1800" b="1" i="0" u="none" strike="noStrike" cap="none" baseline="0" dirty="0">
                <a:solidFill>
                  <a:srgbClr val="262626"/>
                </a:solidFill>
                <a:latin typeface="Calibri"/>
                <a:ea typeface="Calibri"/>
                <a:cs typeface="Calibri"/>
                <a:sym typeface="Calibri"/>
              </a:rPr>
              <a:t>Kansas State University </a:t>
            </a:r>
          </a:p>
          <a:p>
            <a:pPr marL="0" marR="0" lvl="0" indent="0" algn="l" rtl="0">
              <a:spcBef>
                <a:spcPts val="900"/>
              </a:spcBef>
              <a:buSzPct val="25000"/>
              <a:buNone/>
            </a:pPr>
            <a:r>
              <a:rPr lang="en-US" sz="1800" b="1" dirty="0">
                <a:solidFill>
                  <a:srgbClr val="262626"/>
                </a:solidFill>
                <a:latin typeface="Calibri"/>
                <a:ea typeface="Calibri"/>
                <a:cs typeface="Calibri"/>
                <a:sym typeface="Calibri"/>
              </a:rPr>
              <a:t>27 September 2021</a:t>
            </a:r>
            <a:endParaRPr lang="en-US" sz="1800" b="1" i="0" u="none" strike="noStrike" cap="none" baseline="0" dirty="0">
              <a:solidFill>
                <a:srgbClr val="262626"/>
              </a:solidFill>
              <a:latin typeface="Calibri"/>
              <a:ea typeface="Calibri"/>
              <a:cs typeface="Calibri"/>
              <a:sym typeface="Calibri"/>
            </a:endParaRPr>
          </a:p>
        </p:txBody>
      </p:sp>
      <p:sp>
        <p:nvSpPr>
          <p:cNvPr id="26" name="Shape 26"/>
          <p:cNvSpPr txBox="1"/>
          <p:nvPr/>
        </p:nvSpPr>
        <p:spPr>
          <a:xfrm>
            <a:off x="0" y="184076"/>
            <a:ext cx="7502399" cy="553998"/>
          </a:xfrm>
          <a:prstGeom prst="rect">
            <a:avLst/>
          </a:prstGeom>
          <a:noFill/>
          <a:ln>
            <a:noFill/>
          </a:ln>
        </p:spPr>
        <p:txBody>
          <a:bodyPr lIns="0" tIns="0" rIns="0" bIns="0" anchor="t" anchorCtr="0">
            <a:spAutoFit/>
          </a:bodyPr>
          <a:lstStyle/>
          <a:p>
            <a:pPr marL="0" marR="0" lvl="0" indent="0" algn="l" rtl="0">
              <a:spcBef>
                <a:spcPts val="0"/>
              </a:spcBef>
              <a:buSzPct val="25000"/>
              <a:buNone/>
            </a:pPr>
            <a:r>
              <a:rPr lang="en-US" sz="3600" b="1" i="0" u="none" strike="noStrike" cap="none" baseline="0" dirty="0">
                <a:solidFill>
                  <a:srgbClr val="000000"/>
                </a:solidFill>
                <a:latin typeface="Calibri"/>
                <a:ea typeface="Calibri"/>
                <a:cs typeface="Calibri"/>
                <a:sym typeface="Calibri"/>
              </a:rPr>
              <a:t>Sustainable Development </a:t>
            </a:r>
          </a:p>
        </p:txBody>
      </p:sp>
      <p:sp>
        <p:nvSpPr>
          <p:cNvPr id="3" name="TextBox 2"/>
          <p:cNvSpPr txBox="1"/>
          <p:nvPr/>
        </p:nvSpPr>
        <p:spPr>
          <a:xfrm>
            <a:off x="1600200" y="1589314"/>
            <a:ext cx="184731" cy="400110"/>
          </a:xfrm>
          <a:prstGeom prst="rect">
            <a:avLst/>
          </a:prstGeom>
          <a:noFill/>
        </p:spPr>
        <p:txBody>
          <a:bodyPr wrap="none" rtlCol="0">
            <a:spAutoFit/>
          </a:bodyPr>
          <a:lstStyle/>
          <a:p>
            <a:endParaRPr lang="en-US" sz="2000" b="1" dirty="0">
              <a:latin typeface="Calibri" panose="020F0502020204030204" pitchFamily="34" charset="0"/>
            </a:endParaRPr>
          </a:p>
        </p:txBody>
      </p:sp>
      <p:pic>
        <p:nvPicPr>
          <p:cNvPr id="2050" name="Picture 2">
            <a:extLst>
              <a:ext uri="{FF2B5EF4-FFF2-40B4-BE49-F238E27FC236}">
                <a16:creationId xmlns:a16="http://schemas.microsoft.com/office/drawing/2014/main" id="{A534DD3D-BED0-8946-BD9C-1E2BFA4B8F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9766" y="793750"/>
            <a:ext cx="4393580" cy="355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45C447-C462-5246-A96A-2728D9D9EB4A}"/>
              </a:ext>
            </a:extLst>
          </p:cNvPr>
          <p:cNvSpPr>
            <a:spLocks noGrp="1"/>
          </p:cNvSpPr>
          <p:nvPr>
            <p:ph type="body" sz="quarter" idx="14"/>
          </p:nvPr>
        </p:nvSpPr>
        <p:spPr>
          <a:xfrm>
            <a:off x="1066921" y="4341513"/>
            <a:ext cx="7010158" cy="307777"/>
          </a:xfrm>
        </p:spPr>
        <p:txBody>
          <a:bodyPr/>
          <a:lstStyle/>
          <a:p>
            <a:r>
              <a:rPr lang="en-US" dirty="0"/>
              <a:t>Garbage pile in trash dump or landfill.</a:t>
            </a:r>
          </a:p>
        </p:txBody>
      </p:sp>
      <p:sp>
        <p:nvSpPr>
          <p:cNvPr id="3" name="Title 2">
            <a:extLst>
              <a:ext uri="{FF2B5EF4-FFF2-40B4-BE49-F238E27FC236}">
                <a16:creationId xmlns:a16="http://schemas.microsoft.com/office/drawing/2014/main" id="{8A649615-98F7-0740-BED3-F4FBBE7C3A23}"/>
              </a:ext>
            </a:extLst>
          </p:cNvPr>
          <p:cNvSpPr>
            <a:spLocks noGrp="1"/>
          </p:cNvSpPr>
          <p:nvPr>
            <p:ph type="title"/>
          </p:nvPr>
        </p:nvSpPr>
        <p:spPr/>
        <p:txBody>
          <a:bodyPr/>
          <a:lstStyle/>
          <a:p>
            <a:r>
              <a:rPr lang="en-US" dirty="0"/>
              <a:t>Poor waste management </a:t>
            </a:r>
          </a:p>
        </p:txBody>
      </p:sp>
      <p:sp>
        <p:nvSpPr>
          <p:cNvPr id="4" name="Rectangle 2">
            <a:extLst>
              <a:ext uri="{FF2B5EF4-FFF2-40B4-BE49-F238E27FC236}">
                <a16:creationId xmlns:a16="http://schemas.microsoft.com/office/drawing/2014/main" id="{5B2D6462-BCBE-7F45-8788-05A8683118B6}"/>
              </a:ext>
            </a:extLst>
          </p:cNvPr>
          <p:cNvSpPr>
            <a:spLocks noChangeArrowheads="1"/>
          </p:cNvSpPr>
          <p:nvPr/>
        </p:nvSpPr>
        <p:spPr bwMode="auto">
          <a:xfrm>
            <a:off x="2505065" y="801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5361" name="Picture 15" descr="Garbage pile in trash dump or landfill.">
            <a:extLst>
              <a:ext uri="{FF2B5EF4-FFF2-40B4-BE49-F238E27FC236}">
                <a16:creationId xmlns:a16="http://schemas.microsoft.com/office/drawing/2014/main" id="{A0C4E949-7E82-2746-8F1D-8537D361E305}"/>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066921" y="590551"/>
            <a:ext cx="7010158" cy="3750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908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6" name="Shape 76"/>
          <p:cNvSpPr txBox="1">
            <a:spLocks noGrp="1"/>
          </p:cNvSpPr>
          <p:nvPr>
            <p:ph type="title"/>
          </p:nvPr>
        </p:nvSpPr>
        <p:spPr>
          <a:xfrm>
            <a:off x="76200" y="90487"/>
            <a:ext cx="9023400" cy="3894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Calibri"/>
              <a:buNone/>
            </a:pPr>
            <a:r>
              <a:rPr lang="en-US" b="1" i="0" u="none" strike="noStrike" cap="none" baseline="0" dirty="0">
                <a:solidFill>
                  <a:schemeClr val="dk1"/>
                </a:solidFill>
                <a:latin typeface="Calibri"/>
                <a:ea typeface="Calibri"/>
                <a:cs typeface="Calibri"/>
                <a:sym typeface="Calibri"/>
              </a:rPr>
              <a:t>Electronic waste</a:t>
            </a:r>
            <a:endParaRPr b="1" i="0" u="none" strike="noStrike" cap="none" baseline="0" dirty="0">
              <a:solidFill>
                <a:schemeClr val="dk1"/>
              </a:solidFill>
              <a:latin typeface="Calibri"/>
              <a:ea typeface="Calibri"/>
              <a:cs typeface="Calibri"/>
              <a:sym typeface="Calibri"/>
            </a:endParaRPr>
          </a:p>
        </p:txBody>
      </p:sp>
      <p:sp>
        <p:nvSpPr>
          <p:cNvPr id="2" name="Rectangle 2">
            <a:extLst>
              <a:ext uri="{FF2B5EF4-FFF2-40B4-BE49-F238E27FC236}">
                <a16:creationId xmlns:a16="http://schemas.microsoft.com/office/drawing/2014/main" id="{1C0CEA6C-AF60-7D46-B511-A87412A13D27}"/>
              </a:ext>
            </a:extLst>
          </p:cNvPr>
          <p:cNvSpPr>
            <a:spLocks noChangeArrowheads="1"/>
          </p:cNvSpPr>
          <p:nvPr/>
        </p:nvSpPr>
        <p:spPr bwMode="auto">
          <a:xfrm>
            <a:off x="4572000" y="5882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7" name="Picture 7" descr="Obsolete computers and accessories on a landfill site near Canberra, Australia, Monday, June 9, 2008. Computer components contain recyclable materials (gold, silver, platinium) and toxins such as mercury, phosphor, barium, cadmium and beryllium.">
            <a:extLst>
              <a:ext uri="{FF2B5EF4-FFF2-40B4-BE49-F238E27FC236}">
                <a16:creationId xmlns:a16="http://schemas.microsoft.com/office/drawing/2014/main" id="{D2FE0C8D-523C-AB4F-B677-2BD16B69D667}"/>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2631688" y="780585"/>
            <a:ext cx="5737612" cy="40701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6" name="Shape 76"/>
          <p:cNvSpPr txBox="1">
            <a:spLocks noGrp="1"/>
          </p:cNvSpPr>
          <p:nvPr>
            <p:ph type="title"/>
          </p:nvPr>
        </p:nvSpPr>
        <p:spPr>
          <a:xfrm>
            <a:off x="76200" y="90487"/>
            <a:ext cx="9023400" cy="3894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Calibri"/>
              <a:buNone/>
            </a:pPr>
            <a:r>
              <a:rPr lang="en-US" b="1" i="0" u="none" strike="noStrike" cap="none" baseline="0" dirty="0">
                <a:solidFill>
                  <a:schemeClr val="dk1"/>
                </a:solidFill>
                <a:latin typeface="Calibri"/>
                <a:ea typeface="Calibri"/>
                <a:cs typeface="Calibri"/>
                <a:sym typeface="Calibri"/>
              </a:rPr>
              <a:t>Water pollution </a:t>
            </a:r>
            <a:endParaRPr b="1" i="0" u="none" strike="noStrike" cap="none" baseline="0" dirty="0">
              <a:solidFill>
                <a:schemeClr val="dk1"/>
              </a:solidFill>
              <a:latin typeface="Calibri"/>
              <a:ea typeface="Calibri"/>
              <a:cs typeface="Calibri"/>
              <a:sym typeface="Calibri"/>
            </a:endParaRPr>
          </a:p>
        </p:txBody>
      </p:sp>
      <p:sp>
        <p:nvSpPr>
          <p:cNvPr id="77" name="Shape 77"/>
          <p:cNvSpPr txBox="1">
            <a:spLocks noGrp="1"/>
          </p:cNvSpPr>
          <p:nvPr>
            <p:ph type="body" idx="1"/>
          </p:nvPr>
        </p:nvSpPr>
        <p:spPr>
          <a:xfrm>
            <a:off x="1679944" y="4335411"/>
            <a:ext cx="5943599" cy="717600"/>
          </a:xfrm>
          <a:prstGeom prst="rect">
            <a:avLst/>
          </a:prstGeom>
          <a:noFill/>
          <a:ln>
            <a:noFill/>
          </a:ln>
        </p:spPr>
        <p:txBody>
          <a:bodyPr lIns="91425" tIns="45700" rIns="91425" bIns="45700" anchor="t" anchorCtr="0">
            <a:noAutofit/>
          </a:bodyPr>
          <a:lstStyle/>
          <a:p>
            <a:r>
              <a:rPr lang="en-US" dirty="0"/>
              <a:t>Water pollution from a copper mine. Industrial and agricultural emissions of chemicals into freshwater deplete global supplies of clean drinking water.</a:t>
            </a:r>
          </a:p>
        </p:txBody>
      </p:sp>
      <p:sp>
        <p:nvSpPr>
          <p:cNvPr id="2" name="Rectangle 2">
            <a:extLst>
              <a:ext uri="{FF2B5EF4-FFF2-40B4-BE49-F238E27FC236}">
                <a16:creationId xmlns:a16="http://schemas.microsoft.com/office/drawing/2014/main" id="{1C0CEA6C-AF60-7D46-B511-A87412A13D27}"/>
              </a:ext>
            </a:extLst>
          </p:cNvPr>
          <p:cNvSpPr>
            <a:spLocks noChangeArrowheads="1"/>
          </p:cNvSpPr>
          <p:nvPr/>
        </p:nvSpPr>
        <p:spPr bwMode="auto">
          <a:xfrm>
            <a:off x="4572000" y="5882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06B7D0F7-6419-AF49-9CF3-9ED0DF9EF6AB}"/>
              </a:ext>
            </a:extLst>
          </p:cNvPr>
          <p:cNvSpPr>
            <a:spLocks noChangeArrowheads="1"/>
          </p:cNvSpPr>
          <p:nvPr/>
        </p:nvSpPr>
        <p:spPr bwMode="auto">
          <a:xfrm>
            <a:off x="1679944" y="4798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4339" name="Picture 14" descr="Water pollution from a copper mine. Industrial and agricultural emissions of chemicals into freshwater deplete global supplies of clean drinking water.">
            <a:extLst>
              <a:ext uri="{FF2B5EF4-FFF2-40B4-BE49-F238E27FC236}">
                <a16:creationId xmlns:a16="http://schemas.microsoft.com/office/drawing/2014/main" id="{9EEF6603-0F15-1347-893E-112B0158E481}"/>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616100" y="558996"/>
            <a:ext cx="5943600" cy="3747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591971"/>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09AF6-5E53-574E-8AD8-11C4F3C7BA10}"/>
              </a:ext>
            </a:extLst>
          </p:cNvPr>
          <p:cNvSpPr>
            <a:spLocks noGrp="1"/>
          </p:cNvSpPr>
          <p:nvPr>
            <p:ph type="body" sz="quarter" idx="14"/>
          </p:nvPr>
        </p:nvSpPr>
        <p:spPr>
          <a:xfrm>
            <a:off x="674649" y="4147018"/>
            <a:ext cx="7794702" cy="615553"/>
          </a:xfrm>
        </p:spPr>
        <p:txBody>
          <a:bodyPr/>
          <a:lstStyle/>
          <a:p>
            <a:r>
              <a:rPr lang="en-US" b="0" dirty="0"/>
              <a:t>Human activity, cause habitat areas to be divided into smaller and smaller pieces. This process has profound implications for species living there</a:t>
            </a:r>
            <a:endParaRPr lang="en-US" dirty="0"/>
          </a:p>
        </p:txBody>
      </p:sp>
      <p:sp>
        <p:nvSpPr>
          <p:cNvPr id="3" name="Title 2">
            <a:extLst>
              <a:ext uri="{FF2B5EF4-FFF2-40B4-BE49-F238E27FC236}">
                <a16:creationId xmlns:a16="http://schemas.microsoft.com/office/drawing/2014/main" id="{E179C52E-FB2D-AB4E-8DA0-EC1DCBC9C5D8}"/>
              </a:ext>
            </a:extLst>
          </p:cNvPr>
          <p:cNvSpPr>
            <a:spLocks noGrp="1"/>
          </p:cNvSpPr>
          <p:nvPr>
            <p:ph type="title"/>
          </p:nvPr>
        </p:nvSpPr>
        <p:spPr/>
        <p:txBody>
          <a:bodyPr/>
          <a:lstStyle/>
          <a:p>
            <a:r>
              <a:rPr lang="en-US" dirty="0"/>
              <a:t>Habitat Fragmentation </a:t>
            </a:r>
          </a:p>
        </p:txBody>
      </p:sp>
      <p:sp>
        <p:nvSpPr>
          <p:cNvPr id="4" name="Rectangle 2">
            <a:extLst>
              <a:ext uri="{FF2B5EF4-FFF2-40B4-BE49-F238E27FC236}">
                <a16:creationId xmlns:a16="http://schemas.microsoft.com/office/drawing/2014/main" id="{72BE5FB4-3ECA-F54B-B459-EA145AE53DED}"/>
              </a:ext>
            </a:extLst>
          </p:cNvPr>
          <p:cNvSpPr>
            <a:spLocks noChangeArrowheads="1"/>
          </p:cNvSpPr>
          <p:nvPr/>
        </p:nvSpPr>
        <p:spPr bwMode="auto">
          <a:xfrm>
            <a:off x="2505065" y="11931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217" name="Picture 2" descr="The Asian elephants habitat, which once stretched from China to Iran, is now limited to nations in...">
            <a:extLst>
              <a:ext uri="{FF2B5EF4-FFF2-40B4-BE49-F238E27FC236}">
                <a16:creationId xmlns:a16="http://schemas.microsoft.com/office/drawing/2014/main" id="{8157293F-CA70-6044-8E10-432D626687CF}"/>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532867" y="601990"/>
            <a:ext cx="5943600"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875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82215B-1773-2841-ABA7-6C7D4035ECDB}"/>
              </a:ext>
            </a:extLst>
          </p:cNvPr>
          <p:cNvSpPr>
            <a:spLocks noGrp="1"/>
          </p:cNvSpPr>
          <p:nvPr>
            <p:ph type="body" sz="quarter" idx="14"/>
          </p:nvPr>
        </p:nvSpPr>
        <p:spPr>
          <a:xfrm>
            <a:off x="0" y="3632790"/>
            <a:ext cx="4572000" cy="559682"/>
          </a:xfrm>
        </p:spPr>
        <p:txBody>
          <a:bodyPr/>
          <a:lstStyle/>
          <a:p>
            <a:r>
              <a:rPr lang="en-US" sz="1800" dirty="0"/>
              <a:t>The extinct St Helena Olive Credit: Rebecca Cairns-Wicks</a:t>
            </a:r>
          </a:p>
          <a:p>
            <a:br>
              <a:rPr lang="en-US" dirty="0"/>
            </a:br>
            <a:endParaRPr lang="en-US" dirty="0"/>
          </a:p>
          <a:p>
            <a:endParaRPr lang="en-US" dirty="0"/>
          </a:p>
        </p:txBody>
      </p:sp>
      <p:sp>
        <p:nvSpPr>
          <p:cNvPr id="3" name="Title 2">
            <a:extLst>
              <a:ext uri="{FF2B5EF4-FFF2-40B4-BE49-F238E27FC236}">
                <a16:creationId xmlns:a16="http://schemas.microsoft.com/office/drawing/2014/main" id="{F0713BC0-637B-504A-8FC4-DA055A05E7CD}"/>
              </a:ext>
            </a:extLst>
          </p:cNvPr>
          <p:cNvSpPr>
            <a:spLocks noGrp="1"/>
          </p:cNvSpPr>
          <p:nvPr>
            <p:ph type="title"/>
          </p:nvPr>
        </p:nvSpPr>
        <p:spPr>
          <a:xfrm>
            <a:off x="73152" y="73152"/>
            <a:ext cx="8863030" cy="800219"/>
          </a:xfrm>
        </p:spPr>
        <p:txBody>
          <a:bodyPr/>
          <a:lstStyle/>
          <a:p>
            <a:r>
              <a:rPr lang="en-US" b="0" dirty="0"/>
              <a:t>Due to human strains, plants, animals, and invertebrates are becoming extinct at an unprecedented rate.</a:t>
            </a:r>
            <a:endParaRPr lang="en-US" dirty="0"/>
          </a:p>
        </p:txBody>
      </p:sp>
      <p:pic>
        <p:nvPicPr>
          <p:cNvPr id="22530" name="Picture 2" descr="A poisonous frog (&lt;pres:italics&gt;Phyllobates bicolor&lt;/pres:italics&gt;) is shown in Santa Fe Zoo, in Medellin, Colombia">
            <a:extLst>
              <a:ext uri="{FF2B5EF4-FFF2-40B4-BE49-F238E27FC236}">
                <a16:creationId xmlns:a16="http://schemas.microsoft.com/office/drawing/2014/main" id="{61F9B85C-51EA-124A-A2AA-3A06EF575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5385" y="1061040"/>
            <a:ext cx="3897973"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St Helena Olive ">
            <a:extLst>
              <a:ext uri="{FF2B5EF4-FFF2-40B4-BE49-F238E27FC236}">
                <a16:creationId xmlns:a16="http://schemas.microsoft.com/office/drawing/2014/main" id="{BB6EFA1D-CE9B-0442-AE7D-50DFDE14E3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1040"/>
            <a:ext cx="4572000" cy="2571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D3AE4F4-BED0-164C-B9D0-8A2347770968}"/>
              </a:ext>
            </a:extLst>
          </p:cNvPr>
          <p:cNvSpPr txBox="1"/>
          <p:nvPr/>
        </p:nvSpPr>
        <p:spPr>
          <a:xfrm>
            <a:off x="5656766" y="3620404"/>
            <a:ext cx="2375210" cy="400110"/>
          </a:xfrm>
          <a:prstGeom prst="rect">
            <a:avLst/>
          </a:prstGeom>
          <a:noFill/>
        </p:spPr>
        <p:txBody>
          <a:bodyPr wrap="square" rtlCol="0">
            <a:spAutoFit/>
          </a:bodyPr>
          <a:lstStyle/>
          <a:p>
            <a:r>
              <a:rPr lang="en-US" sz="2000" b="1" dirty="0">
                <a:latin typeface="Calibri" panose="020F0502020204030204" pitchFamily="34" charset="0"/>
              </a:rPr>
              <a:t>Poison dart frog</a:t>
            </a:r>
          </a:p>
        </p:txBody>
      </p:sp>
    </p:spTree>
    <p:extLst>
      <p:ext uri="{BB962C8B-B14F-4D97-AF65-F5344CB8AC3E}">
        <p14:creationId xmlns:p14="http://schemas.microsoft.com/office/powerpoint/2010/main" val="3727634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8" name="Shape 118"/>
          <p:cNvSpPr txBox="1"/>
          <p:nvPr/>
        </p:nvSpPr>
        <p:spPr>
          <a:xfrm>
            <a:off x="76201" y="296675"/>
            <a:ext cx="8915400" cy="1046440"/>
          </a:xfrm>
          <a:prstGeom prst="rect">
            <a:avLst/>
          </a:prstGeom>
          <a:noFill/>
          <a:ln>
            <a:noFill/>
          </a:ln>
        </p:spPr>
        <p:txBody>
          <a:bodyPr lIns="0" tIns="0" rIns="0" bIns="0" anchor="t" anchorCtr="0">
            <a:spAutoFit/>
          </a:bodyPr>
          <a:lstStyle/>
          <a:p>
            <a:r>
              <a:rPr lang="en-US" sz="2800" dirty="0"/>
              <a:t>Thinking green can facilitate sustainable growth everywhere.</a:t>
            </a:r>
            <a:r>
              <a:rPr lang="en-US" sz="4000" dirty="0"/>
              <a:t> </a:t>
            </a:r>
            <a:endParaRPr lang="en-US" sz="4000" b="1" dirty="0">
              <a:latin typeface="Calibri" panose="020F0502020204030204" pitchFamily="34" charset="0"/>
            </a:endParaRPr>
          </a:p>
        </p:txBody>
      </p:sp>
      <p:sp>
        <p:nvSpPr>
          <p:cNvPr id="3" name="Rectangle 4">
            <a:extLst>
              <a:ext uri="{FF2B5EF4-FFF2-40B4-BE49-F238E27FC236}">
                <a16:creationId xmlns:a16="http://schemas.microsoft.com/office/drawing/2014/main" id="{2D15854B-66EC-054E-85A9-75E7BDA11010}"/>
              </a:ext>
            </a:extLst>
          </p:cNvPr>
          <p:cNvSpPr>
            <a:spLocks noChangeArrowheads="1"/>
          </p:cNvSpPr>
          <p:nvPr/>
        </p:nvSpPr>
        <p:spPr bwMode="auto">
          <a:xfrm>
            <a:off x="3200400" y="1221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6387" name="Picture 16" descr="The BedZed eco development in the London neighborhood of Beddington aims to be energy-efficient and carbon neutral. Agenda 21 encourages the development of sustainable human housing and the transfer of technology from developed to less-develope">
            <a:extLst>
              <a:ext uri="{FF2B5EF4-FFF2-40B4-BE49-F238E27FC236}">
                <a16:creationId xmlns:a16="http://schemas.microsoft.com/office/drawing/2014/main" id="{83F3B674-5CB1-8C4D-842E-1D8CB43675D6}"/>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200400" y="1343115"/>
            <a:ext cx="5943600" cy="36499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Shape 174"/>
          <p:cNvSpPr txBox="1">
            <a:spLocks noGrp="1"/>
          </p:cNvSpPr>
          <p:nvPr>
            <p:ph type="title"/>
          </p:nvPr>
        </p:nvSpPr>
        <p:spPr>
          <a:xfrm>
            <a:off x="60300" y="363141"/>
            <a:ext cx="9023400" cy="1231106"/>
          </a:xfrm>
          <a:prstGeom prst="rect">
            <a:avLst/>
          </a:prstGeom>
          <a:noFill/>
          <a:ln>
            <a:noFill/>
          </a:ln>
        </p:spPr>
        <p:txBody>
          <a:bodyPr lIns="0" tIns="0" rIns="0" bIns="0" anchor="t" anchorCtr="0">
            <a:spAutoFit/>
          </a:bodyPr>
          <a:lstStyle/>
          <a:p>
            <a:pPr lvl="0">
              <a:buClr>
                <a:schemeClr val="dk1"/>
              </a:buClr>
            </a:pPr>
            <a:r>
              <a:rPr lang="en-US" dirty="0"/>
              <a:t>Sustainable forestry is managing, using, and conserving forests &amp; associated wildlife, water, and other resources in a sustainable way.</a:t>
            </a:r>
            <a:r>
              <a:rPr lang="en-US" sz="2800" dirty="0"/>
              <a:t> </a:t>
            </a:r>
            <a:endParaRPr sz="2800" b="1" i="0" u="none" strike="noStrike" cap="none" baseline="0" dirty="0">
              <a:solidFill>
                <a:schemeClr val="dk1"/>
              </a:solidFill>
              <a:latin typeface="Calibri"/>
              <a:ea typeface="Calibri"/>
              <a:cs typeface="Calibri"/>
              <a:sym typeface="Calibri"/>
            </a:endParaRPr>
          </a:p>
        </p:txBody>
      </p:sp>
      <p:sp>
        <p:nvSpPr>
          <p:cNvPr id="2" name="Rectangle 2">
            <a:extLst>
              <a:ext uri="{FF2B5EF4-FFF2-40B4-BE49-F238E27FC236}">
                <a16:creationId xmlns:a16="http://schemas.microsoft.com/office/drawing/2014/main" id="{DAD3607D-267A-6242-AAE7-CB7867908D1C}"/>
              </a:ext>
            </a:extLst>
          </p:cNvPr>
          <p:cNvSpPr>
            <a:spLocks noChangeArrowheads="1"/>
          </p:cNvSpPr>
          <p:nvPr/>
        </p:nvSpPr>
        <p:spPr bwMode="auto">
          <a:xfrm>
            <a:off x="2646470" y="5213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7409" name="Picture 17" descr="A forestry engineer works with a computer in a pine forest.">
            <a:extLst>
              <a:ext uri="{FF2B5EF4-FFF2-40B4-BE49-F238E27FC236}">
                <a16:creationId xmlns:a16="http://schemas.microsoft.com/office/drawing/2014/main" id="{C9EDFC21-3DB8-B94F-A02A-0E1AE96906EE}"/>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600200" y="1596860"/>
            <a:ext cx="5943600" cy="3183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F38906-6DCA-8A49-8F4D-13D7E37DF299}"/>
              </a:ext>
            </a:extLst>
          </p:cNvPr>
          <p:cNvSpPr>
            <a:spLocks noGrp="1"/>
          </p:cNvSpPr>
          <p:nvPr>
            <p:ph type="title"/>
          </p:nvPr>
        </p:nvSpPr>
        <p:spPr/>
        <p:txBody>
          <a:bodyPr/>
          <a:lstStyle/>
          <a:p>
            <a:r>
              <a:rPr lang="en-US" dirty="0"/>
              <a:t>Reduce Reuse and Recycle  </a:t>
            </a:r>
          </a:p>
        </p:txBody>
      </p:sp>
      <p:sp>
        <p:nvSpPr>
          <p:cNvPr id="4" name="Rectangle 2">
            <a:extLst>
              <a:ext uri="{FF2B5EF4-FFF2-40B4-BE49-F238E27FC236}">
                <a16:creationId xmlns:a16="http://schemas.microsoft.com/office/drawing/2014/main" id="{D985DA47-71F2-444A-835B-67FF541D6BF2}"/>
              </a:ext>
            </a:extLst>
          </p:cNvPr>
          <p:cNvSpPr>
            <a:spLocks noChangeArrowheads="1"/>
          </p:cNvSpPr>
          <p:nvPr/>
        </p:nvSpPr>
        <p:spPr bwMode="auto">
          <a:xfrm>
            <a:off x="2665142" y="680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1505" name="Picture 25" descr="A woman chooses fruits and vegetables for purchase at a farmers market using cotton and mesh eco bags while shopping.">
            <a:extLst>
              <a:ext uri="{FF2B5EF4-FFF2-40B4-BE49-F238E27FC236}">
                <a16:creationId xmlns:a16="http://schemas.microsoft.com/office/drawing/2014/main" id="{1798CEAC-5588-4542-899C-E8ACC31CB143}"/>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2665142" y="584200"/>
            <a:ext cx="5943600" cy="397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136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6" name="Shape 186"/>
          <p:cNvSpPr txBox="1"/>
          <p:nvPr/>
        </p:nvSpPr>
        <p:spPr>
          <a:xfrm>
            <a:off x="76200" y="57150"/>
            <a:ext cx="8997900" cy="553998"/>
          </a:xfrm>
          <a:prstGeom prst="rect">
            <a:avLst/>
          </a:prstGeom>
          <a:noFill/>
          <a:ln>
            <a:noFill/>
          </a:ln>
        </p:spPr>
        <p:txBody>
          <a:bodyPr lIns="0" tIns="0" rIns="0" bIns="0" anchor="t" anchorCtr="0">
            <a:spAutoFit/>
          </a:bodyPr>
          <a:lstStyle/>
          <a:p>
            <a:r>
              <a:rPr lang="en-US" sz="1800" b="1" dirty="0"/>
              <a:t>The World Business Council for Sustainable Development (WBCSD) is </a:t>
            </a:r>
            <a:r>
              <a:rPr lang="en-US" sz="1800" b="1" dirty="0" err="1"/>
              <a:t>commited</a:t>
            </a:r>
            <a:r>
              <a:rPr lang="en-US" sz="1800" b="1" dirty="0"/>
              <a:t> to building a sustainable future. </a:t>
            </a:r>
          </a:p>
        </p:txBody>
      </p:sp>
      <p:sp>
        <p:nvSpPr>
          <p:cNvPr id="187" name="Shape 187"/>
          <p:cNvSpPr/>
          <p:nvPr/>
        </p:nvSpPr>
        <p:spPr>
          <a:xfrm>
            <a:off x="5943600" y="3661172"/>
            <a:ext cx="3048000" cy="495299"/>
          </a:xfrm>
          <a:prstGeom prst="rect">
            <a:avLst/>
          </a:prstGeom>
          <a:noFill/>
          <a:ln>
            <a:noFill/>
          </a:ln>
        </p:spPr>
        <p:txBody>
          <a:bodyPr lIns="63500" tIns="25400" rIns="63500" bIns="25400" anchor="t" anchorCtr="0">
            <a:noAutofit/>
          </a:bodyPr>
          <a:lstStyle/>
          <a:p>
            <a:pPr marL="0" marR="0" lvl="0" indent="0" algn="l" rtl="0">
              <a:spcBef>
                <a:spcPts val="0"/>
              </a:spcBef>
              <a:buSzPct val="25000"/>
              <a:buNone/>
            </a:pPr>
            <a:endParaRPr lang="en-US" sz="1800" b="0" i="0" u="none" strike="noStrike" cap="none" baseline="0" dirty="0">
              <a:solidFill>
                <a:srgbClr val="262626"/>
              </a:solidFill>
              <a:latin typeface="Calibri"/>
              <a:ea typeface="Calibri"/>
              <a:cs typeface="Calibri"/>
              <a:sym typeface="Calibri"/>
            </a:endParaRPr>
          </a:p>
        </p:txBody>
      </p:sp>
      <p:sp>
        <p:nvSpPr>
          <p:cNvPr id="2" name="Rectangle 2">
            <a:extLst>
              <a:ext uri="{FF2B5EF4-FFF2-40B4-BE49-F238E27FC236}">
                <a16:creationId xmlns:a16="http://schemas.microsoft.com/office/drawing/2014/main" id="{E3BE37A4-FE76-9F45-A48D-AFE4442EBB7A}"/>
              </a:ext>
            </a:extLst>
          </p:cNvPr>
          <p:cNvSpPr>
            <a:spLocks noChangeArrowheads="1"/>
          </p:cNvSpPr>
          <p:nvPr/>
        </p:nvSpPr>
        <p:spPr bwMode="auto">
          <a:xfrm>
            <a:off x="351012" y="144870"/>
            <a:ext cx="835882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8433" name="Picture 18" descr="DuPont Chairman and CEO Charles Holliday, Jr., chairman of World Business Council for Sustainable Development (WBCSD), right, shakes hands with Toyota Motor Corp. Honorary Chairman Shoichiro Toyoda, center, as Stephen Schmidheiny, chairman of Anova Holding AG of Switzerland, looks on during a press conference by the 6th WBCSD Council Meeting participants at a Tokyo hotel November 9, 2000. Some 65 business leaders of the world’s leading companies gathered for the two-day meeting to discuss how business can contribute to building a more sustainable future.">
            <a:extLst>
              <a:ext uri="{FF2B5EF4-FFF2-40B4-BE49-F238E27FC236}">
                <a16:creationId xmlns:a16="http://schemas.microsoft.com/office/drawing/2014/main" id="{344B1C60-054F-804C-8EAD-6F2CE2B8A1CE}"/>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126273" y="975867"/>
            <a:ext cx="6556917" cy="37019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Shape 236"/>
          <p:cNvSpPr txBox="1">
            <a:spLocks noGrp="1"/>
          </p:cNvSpPr>
          <p:nvPr>
            <p:ph type="title"/>
          </p:nvPr>
        </p:nvSpPr>
        <p:spPr>
          <a:xfrm>
            <a:off x="60300" y="192358"/>
            <a:ext cx="9023400" cy="400110"/>
          </a:xfrm>
          <a:prstGeom prst="rect">
            <a:avLst/>
          </a:prstGeom>
          <a:noFill/>
          <a:ln>
            <a:noFill/>
          </a:ln>
        </p:spPr>
        <p:txBody>
          <a:bodyPr lIns="0" tIns="0" rIns="0" bIns="0" anchor="t" anchorCtr="0">
            <a:spAutoFit/>
          </a:bodyPr>
          <a:lstStyle/>
          <a:p>
            <a:pPr marL="0" marR="0" lvl="0" indent="0" algn="l" rtl="0">
              <a:spcBef>
                <a:spcPts val="0"/>
              </a:spcBef>
              <a:buClr>
                <a:schemeClr val="dk1"/>
              </a:buClr>
              <a:buFont typeface="Calibri"/>
              <a:buNone/>
            </a:pPr>
            <a:r>
              <a:rPr lang="en-US" b="1" i="0" u="none" strike="noStrike" cap="none" baseline="0" dirty="0">
                <a:solidFill>
                  <a:schemeClr val="dk1"/>
                </a:solidFill>
                <a:latin typeface="Calibri"/>
                <a:ea typeface="Calibri"/>
                <a:cs typeface="Calibri"/>
                <a:sym typeface="Calibri"/>
              </a:rPr>
              <a:t> Will take a world wide effort to save our planet. </a:t>
            </a:r>
            <a:endParaRPr b="1" i="0" u="none" strike="noStrike" cap="none" baseline="0" dirty="0">
              <a:solidFill>
                <a:schemeClr val="dk1"/>
              </a:solidFill>
              <a:latin typeface="Calibri"/>
              <a:ea typeface="Calibri"/>
              <a:cs typeface="Calibri"/>
              <a:sym typeface="Calibri"/>
            </a:endParaRPr>
          </a:p>
        </p:txBody>
      </p:sp>
      <p:sp>
        <p:nvSpPr>
          <p:cNvPr id="2" name="Rectangle 2">
            <a:extLst>
              <a:ext uri="{FF2B5EF4-FFF2-40B4-BE49-F238E27FC236}">
                <a16:creationId xmlns:a16="http://schemas.microsoft.com/office/drawing/2014/main" id="{F76B2574-6E04-7047-BB3D-5852F8E20F22}"/>
              </a:ext>
            </a:extLst>
          </p:cNvPr>
          <p:cNvSpPr>
            <a:spLocks noChangeArrowheads="1"/>
          </p:cNvSpPr>
          <p:nvPr/>
        </p:nvSpPr>
        <p:spPr bwMode="auto">
          <a:xfrm>
            <a:off x="1752334" y="90487"/>
            <a:ext cx="1196366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9457" name="Picture 19" descr="Greenpeace activists hold protest banners as they sit on logs of rainforest wood at the storage compound of the Fritz Offermann trading company in Preußisch-Oldendorf, western Germany, March 12, 2002. “It is a scandal that the last ancient forests are being destroyed and the import of the wood is still allowed,” said Greenpeace forest expert Sandra Pfotenhauer during the protest by seventy activists.">
            <a:extLst>
              <a:ext uri="{FF2B5EF4-FFF2-40B4-BE49-F238E27FC236}">
                <a16:creationId xmlns:a16="http://schemas.microsoft.com/office/drawing/2014/main" id="{2F298926-D7D1-C440-9C14-F5E19A2EEDC6}"/>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500656" y="592468"/>
            <a:ext cx="5583044" cy="43586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5" name="Shape 35"/>
          <p:cNvSpPr txBox="1"/>
          <p:nvPr/>
        </p:nvSpPr>
        <p:spPr>
          <a:xfrm>
            <a:off x="144966" y="36909"/>
            <a:ext cx="8952934" cy="1107996"/>
          </a:xfrm>
          <a:prstGeom prst="rect">
            <a:avLst/>
          </a:prstGeom>
          <a:noFill/>
          <a:ln>
            <a:noFill/>
          </a:ln>
        </p:spPr>
        <p:txBody>
          <a:bodyPr wrap="square" lIns="0" tIns="0" rIns="0" bIns="0" anchor="t" anchorCtr="0">
            <a:spAutoFit/>
          </a:bodyPr>
          <a:lstStyle>
            <a:defPPr marR="0" algn="l" rtl="0">
              <a:lnSpc>
                <a:spcPct val="100000"/>
              </a:lnSpc>
              <a:spcBef>
                <a:spcPts val="0"/>
              </a:spcBef>
              <a:spcAft>
                <a:spcPts val="0"/>
              </a:spcAft>
            </a:defPPr>
            <a:lvl1pPr marL="0" lvl="0" indent="0">
              <a:buSzPct val="25000"/>
              <a:defRPr sz="3200" b="1">
                <a:latin typeface="Calibri"/>
                <a:ea typeface="Calibri"/>
                <a:cs typeface="Calibri"/>
              </a:defRPr>
            </a:lvl1pPr>
          </a:lstStyle>
          <a:p>
            <a:r>
              <a:rPr lang="en-US" sz="3600" dirty="0">
                <a:sym typeface="Calibri"/>
              </a:rPr>
              <a:t>Since historical times, air pollution has been a matter of concern.</a:t>
            </a:r>
            <a:r>
              <a:rPr lang="en-US" b="0" dirty="0"/>
              <a:t> </a:t>
            </a:r>
            <a:endParaRPr lang="en-US" sz="3600" dirty="0">
              <a:sym typeface="Calibri"/>
            </a:endParaRPr>
          </a:p>
        </p:txBody>
      </p:sp>
      <p:sp>
        <p:nvSpPr>
          <p:cNvPr id="11" name="Rectangle 2">
            <a:extLst>
              <a:ext uri="{FF2B5EF4-FFF2-40B4-BE49-F238E27FC236}">
                <a16:creationId xmlns:a16="http://schemas.microsoft.com/office/drawing/2014/main" id="{DA58C09D-8358-4140-B581-C3408A8E744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2" name="Picture 5" descr="Smoke pollution from California wildfires">
            <a:extLst>
              <a:ext uri="{FF2B5EF4-FFF2-40B4-BE49-F238E27FC236}">
                <a16:creationId xmlns:a16="http://schemas.microsoft.com/office/drawing/2014/main" id="{EB9C4FD9-1C29-DF4C-85D9-6E88C2A97141}"/>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816338" y="1427355"/>
            <a:ext cx="4125951" cy="28324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D7CB707C-43F4-AD43-A757-342FCE29FF31}"/>
              </a:ext>
            </a:extLst>
          </p:cNvPr>
          <p:cNvSpPr>
            <a:spLocks noChangeArrowheads="1"/>
          </p:cNvSpPr>
          <p:nvPr/>
        </p:nvSpPr>
        <p:spPr bwMode="auto">
          <a:xfrm>
            <a:off x="301083" y="543621"/>
            <a:ext cx="634761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7" name="Picture 4" descr="A group of people riding bikes in front of a building&#10;&#10;Description automatically generated with low confidence">
            <a:extLst>
              <a:ext uri="{FF2B5EF4-FFF2-40B4-BE49-F238E27FC236}">
                <a16:creationId xmlns:a16="http://schemas.microsoft.com/office/drawing/2014/main" id="{651E366F-0F20-3042-9B03-0B261E2042EF}"/>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301084" y="1427355"/>
            <a:ext cx="4026580" cy="28324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21201A-FF24-534C-9128-2965CCE51DDE}"/>
              </a:ext>
            </a:extLst>
          </p:cNvPr>
          <p:cNvSpPr>
            <a:spLocks noGrp="1"/>
          </p:cNvSpPr>
          <p:nvPr>
            <p:ph type="title"/>
          </p:nvPr>
        </p:nvSpPr>
        <p:spPr/>
        <p:txBody>
          <a:bodyPr/>
          <a:lstStyle/>
          <a:p>
            <a:r>
              <a:rPr lang="en-US" dirty="0"/>
              <a:t>Teaching green habits in school will lead to greener habits later. </a:t>
            </a:r>
          </a:p>
        </p:txBody>
      </p:sp>
      <p:pic>
        <p:nvPicPr>
          <p:cNvPr id="20482" name="Picture 2" descr="Teacher and kids at school learning ecology gardening.">
            <a:extLst>
              <a:ext uri="{FF2B5EF4-FFF2-40B4-BE49-F238E27FC236}">
                <a16:creationId xmlns:a16="http://schemas.microsoft.com/office/drawing/2014/main" id="{FFE223F9-8F61-D443-959B-91AB30C3AA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253" y="591015"/>
            <a:ext cx="6943493" cy="4390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559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6D300-DB29-5241-9F28-617CB627F602}"/>
              </a:ext>
            </a:extLst>
          </p:cNvPr>
          <p:cNvSpPr>
            <a:spLocks noGrp="1"/>
          </p:cNvSpPr>
          <p:nvPr>
            <p:ph type="title"/>
          </p:nvPr>
        </p:nvSpPr>
        <p:spPr>
          <a:xfrm>
            <a:off x="73152" y="73152"/>
            <a:ext cx="8863030" cy="4093428"/>
          </a:xfrm>
        </p:spPr>
        <p:txBody>
          <a:bodyPr/>
          <a:lstStyle/>
          <a:p>
            <a:pPr fontAlgn="base"/>
            <a:r>
              <a:rPr lang="en-US" sz="1400" i="1" dirty="0"/>
              <a:t>A poisonous frog (</a:t>
            </a:r>
            <a:r>
              <a:rPr lang="en-US" sz="1400" i="1" dirty="0" err="1"/>
              <a:t>Phyllobates</a:t>
            </a:r>
            <a:r>
              <a:rPr lang="en-US" sz="1400" i="1" dirty="0"/>
              <a:t> bicolor) is shown in Santa Fe Zoo, in Medellin, Colombia</a:t>
            </a:r>
            <a:r>
              <a:rPr lang="en-US" sz="1400" dirty="0"/>
              <a:t> [Photograph]. 	(2014). 	K. L. Lerner &amp; B. W. Lerner (Eds.), The Gale Encyclopedia of Science (5th ed.). 	Gale. </a:t>
            </a:r>
            <a:r>
              <a:rPr lang="en-US" sz="1400" u="sng" dirty="0">
                <a:hlinkClick r:id="rId3"/>
              </a:rPr>
              <a:t>https://link.gale.com/apps/doc/PC4205138630/GRNR?u=ksu&amp;sid=bookmark-GRNR&amp;xid=5ce0e8cb</a:t>
            </a:r>
            <a:br>
              <a:rPr lang="en-US" sz="1400" dirty="0"/>
            </a:br>
            <a:r>
              <a:rPr lang="en-US" sz="1400" dirty="0"/>
              <a:t> </a:t>
            </a:r>
            <a:br>
              <a:rPr lang="en-US" sz="1400" dirty="0"/>
            </a:br>
            <a:r>
              <a:rPr lang="en-US" sz="1400" dirty="0"/>
              <a:t>Air pollution. (2011). In D. S. </a:t>
            </a:r>
            <a:r>
              <a:rPr lang="en-US" sz="1400" dirty="0" err="1"/>
              <a:t>Blanchfield</a:t>
            </a:r>
            <a:r>
              <a:rPr lang="en-US" sz="1400" dirty="0"/>
              <a:t> (Ed.), </a:t>
            </a:r>
            <a:r>
              <a:rPr lang="en-US" sz="1400" i="1" dirty="0"/>
              <a:t>Environmental Encyclopedia</a:t>
            </a:r>
            <a:r>
              <a:rPr lang="en-US" sz="1400" dirty="0"/>
              <a:t>. 	Gale. </a:t>
            </a:r>
            <a:r>
              <a:rPr lang="en-US" sz="1400" u="sng" dirty="0">
                <a:hlinkClick r:id="rId4"/>
              </a:rPr>
              <a:t>https://link.gale.com/apps/doc/CV2644150041/GRNR?u=ksu&amp;sid=bookmark-GRNR&amp;xid=1c47e7f2</a:t>
            </a:r>
            <a:r>
              <a:rPr lang="en-US" sz="1400" dirty="0"/>
              <a:t> </a:t>
            </a:r>
            <a:br>
              <a:rPr lang="en-US" sz="1400" dirty="0"/>
            </a:br>
            <a:r>
              <a:rPr lang="en-US" sz="1400" dirty="0"/>
              <a:t> </a:t>
            </a:r>
            <a:br>
              <a:rPr lang="en-US" sz="1400" dirty="0"/>
            </a:br>
            <a:r>
              <a:rPr lang="en-US" sz="1400" dirty="0"/>
              <a:t>Blackwell, A. H. (2018). Microplastics. In </a:t>
            </a:r>
            <a:r>
              <a:rPr lang="en-US" sz="1400" i="1" dirty="0"/>
              <a:t>Gale Environmental Studies Online Collection</a:t>
            </a:r>
            <a:r>
              <a:rPr lang="en-US" sz="1400" dirty="0"/>
              <a:t>. </a:t>
            </a:r>
            <a:br>
              <a:rPr lang="en-US" sz="1400" dirty="0"/>
            </a:br>
            <a:r>
              <a:rPr lang="en-US" sz="1400" dirty="0"/>
              <a:t>	Gale. </a:t>
            </a:r>
            <a:r>
              <a:rPr lang="en-US" sz="1400" u="sng" dirty="0">
                <a:hlinkClick r:id="rId5"/>
              </a:rPr>
              <a:t>https://link.gale.com/apps/doc/UGXXWM237063901/GRNR?u=ksu&amp;sid=bookmark-GRNR&amp;xid=30644c7d</a:t>
            </a:r>
            <a:br>
              <a:rPr lang="en-US" sz="1400" dirty="0"/>
            </a:br>
            <a:r>
              <a:rPr lang="en-US" sz="1400" dirty="0"/>
              <a:t> </a:t>
            </a:r>
            <a:br>
              <a:rPr lang="en-US" sz="1400" dirty="0"/>
            </a:br>
            <a:r>
              <a:rPr lang="en-US" sz="1400" dirty="0"/>
              <a:t>Blackwell, A. H. (2021). Plastic Pollution. In </a:t>
            </a:r>
            <a:r>
              <a:rPr lang="en-US" sz="1400" i="1" dirty="0"/>
              <a:t>Gale Environmental Studies Online Collection</a:t>
            </a:r>
            <a:r>
              <a:rPr lang="en-US" sz="1400" dirty="0"/>
              <a:t>. </a:t>
            </a:r>
            <a:br>
              <a:rPr lang="en-US" sz="1400" dirty="0"/>
            </a:br>
            <a:r>
              <a:rPr lang="en-US" sz="1400" dirty="0"/>
              <a:t>	Gale. </a:t>
            </a:r>
            <a:r>
              <a:rPr lang="en-US" sz="1400" u="sng" dirty="0">
                <a:hlinkClick r:id="rId6"/>
              </a:rPr>
              <a:t>https://link.gale.com/apps/doc/PHMJOK207422989/GRNR?u=ksu&amp;sid=bookmark-GRNR&amp;xid=1f125778</a:t>
            </a:r>
            <a:br>
              <a:rPr lang="en-US" sz="1400" dirty="0"/>
            </a:br>
            <a:r>
              <a:rPr lang="en-US" sz="1400" dirty="0"/>
              <a:t> </a:t>
            </a:r>
            <a:br>
              <a:rPr lang="en-US" sz="1400" dirty="0"/>
            </a:br>
            <a:r>
              <a:rPr lang="en-US" sz="1400" dirty="0"/>
              <a:t>Flooding. (2011). In D. S. </a:t>
            </a:r>
            <a:r>
              <a:rPr lang="en-US" sz="1400" dirty="0" err="1"/>
              <a:t>Blanchfield</a:t>
            </a:r>
            <a:r>
              <a:rPr lang="en-US" sz="1400" dirty="0"/>
              <a:t> (Ed.), </a:t>
            </a:r>
            <a:r>
              <a:rPr lang="en-US" sz="1400" i="1" dirty="0"/>
              <a:t>Environmental Encyclopedia</a:t>
            </a:r>
            <a:r>
              <a:rPr lang="en-US" sz="1400" dirty="0"/>
              <a:t>. 	Gale. </a:t>
            </a:r>
            <a:r>
              <a:rPr lang="en-US" sz="1400" u="sng" dirty="0">
                <a:hlinkClick r:id="rId7"/>
              </a:rPr>
              <a:t>https://link.gale.com/apps/doc/CV2644150550/GRNR?u=ksu&amp;sid=bookmark-GRNR&amp;xid=ab892f37</a:t>
            </a:r>
            <a:br>
              <a:rPr lang="en-US" sz="1400" dirty="0"/>
            </a:br>
            <a:r>
              <a:rPr lang="en-US" sz="1400" dirty="0"/>
              <a:t>	Gale. </a:t>
            </a:r>
            <a:r>
              <a:rPr lang="en-US" sz="1400" u="sng" dirty="0">
                <a:hlinkClick r:id="rId8"/>
              </a:rPr>
              <a:t>https://link.gale.com/apps/doc/PC4205136863/GRNR?u=ksu&amp;sid=bookmark-GRNR&amp;xid=32bb2797</a:t>
            </a:r>
            <a:br>
              <a:rPr lang="en-US" sz="1400" dirty="0"/>
            </a:br>
            <a:endParaRPr lang="en-US" sz="1400" dirty="0"/>
          </a:p>
        </p:txBody>
      </p:sp>
    </p:spTree>
    <p:extLst>
      <p:ext uri="{BB962C8B-B14F-4D97-AF65-F5344CB8AC3E}">
        <p14:creationId xmlns:p14="http://schemas.microsoft.com/office/powerpoint/2010/main" val="1087263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4BB1B2-0531-5E44-8EB0-338AA6A466CC}"/>
              </a:ext>
            </a:extLst>
          </p:cNvPr>
          <p:cNvSpPr>
            <a:spLocks noGrp="1"/>
          </p:cNvSpPr>
          <p:nvPr>
            <p:ph type="title"/>
          </p:nvPr>
        </p:nvSpPr>
        <p:spPr>
          <a:xfrm>
            <a:off x="62001" y="73152"/>
            <a:ext cx="8863030" cy="4678204"/>
          </a:xfrm>
        </p:spPr>
        <p:txBody>
          <a:bodyPr/>
          <a:lstStyle/>
          <a:p>
            <a:pPr fontAlgn="base"/>
            <a:r>
              <a:rPr lang="en-US" sz="1600" dirty="0"/>
              <a:t>Gilman, L. (2008). Greenhouse Gases. In B. W. Lerner &amp; K. L. Lerner (Eds.), </a:t>
            </a:r>
            <a:r>
              <a:rPr lang="en-US" sz="1600" i="1" dirty="0"/>
              <a:t>In Context </a:t>
            </a:r>
            <a:br>
              <a:rPr lang="en-US" sz="1600" dirty="0"/>
            </a:br>
            <a:r>
              <a:rPr lang="en-US" sz="1600" dirty="0"/>
              <a:t>	</a:t>
            </a:r>
            <a:r>
              <a:rPr lang="en-US" sz="1600" i="1" dirty="0"/>
              <a:t>Series</a:t>
            </a:r>
            <a:r>
              <a:rPr lang="en-US" sz="1600" dirty="0"/>
              <a:t>. </a:t>
            </a:r>
            <a:r>
              <a:rPr lang="en-US" sz="1600" i="1" dirty="0"/>
              <a:t>Climate Change</a:t>
            </a:r>
            <a:r>
              <a:rPr lang="en-US" sz="1600" dirty="0"/>
              <a:t>: </a:t>
            </a:r>
            <a:r>
              <a:rPr lang="en-US" sz="1600" i="1" dirty="0"/>
              <a:t>In Context</a:t>
            </a:r>
            <a:r>
              <a:rPr lang="en-US" sz="1600" dirty="0"/>
              <a:t> (Vol. 1, pp. 473-479). 	Gale. </a:t>
            </a:r>
            <a:r>
              <a:rPr lang="en-US" sz="1600" u="sng" dirty="0">
                <a:hlinkClick r:id="rId2"/>
              </a:rPr>
              <a:t>https://link.gale.com/apps/doc/CX3079000134/GRNR?u=ksu&amp;sid=bookmark-GRNR&amp;xid=4f4fb420</a:t>
            </a:r>
            <a:br>
              <a:rPr lang="en-US" sz="1600" dirty="0"/>
            </a:br>
            <a:r>
              <a:rPr lang="en-US" sz="1600" i="1" dirty="0"/>
              <a:t> </a:t>
            </a:r>
            <a:br>
              <a:rPr lang="en-US" sz="1600" dirty="0"/>
            </a:br>
            <a:r>
              <a:rPr lang="en-US" sz="1600" i="1" dirty="0"/>
              <a:t>Greenpeace Activists Protest the Trade of Ancient Forest Wood from Central and West 	Africa</a:t>
            </a:r>
            <a:r>
              <a:rPr lang="en-US" sz="1600" dirty="0"/>
              <a:t> [Photograph]. (2009). Gale Environmental Studies Online Collection. 	Gale. https://</a:t>
            </a:r>
            <a:r>
              <a:rPr lang="en-US" sz="1600" dirty="0" err="1"/>
              <a:t>link.gale.com</a:t>
            </a:r>
            <a:r>
              <a:rPr lang="en-US" sz="1600" dirty="0"/>
              <a:t>/apps/doc/VTXTKB962065624/</a:t>
            </a:r>
            <a:r>
              <a:rPr lang="en-US" sz="1600" dirty="0" err="1"/>
              <a:t>GRNR?u</a:t>
            </a:r>
            <a:r>
              <a:rPr lang="en-US" sz="1600" dirty="0"/>
              <a:t>=</a:t>
            </a:r>
            <a:r>
              <a:rPr lang="en-US" sz="1600" dirty="0" err="1"/>
              <a:t>ksu&amp;sid</a:t>
            </a:r>
            <a:r>
              <a:rPr lang="en-US" sz="1600" dirty="0"/>
              <a:t>=bookmark-	</a:t>
            </a:r>
            <a:r>
              <a:rPr lang="en-US" sz="1600" dirty="0" err="1"/>
              <a:t>GRNR&amp;xid</a:t>
            </a:r>
            <a:r>
              <a:rPr lang="en-US" sz="1600" dirty="0"/>
              <a:t>=2367b3d5</a:t>
            </a:r>
            <a:br>
              <a:rPr lang="en-US" sz="1600" dirty="0"/>
            </a:br>
            <a:r>
              <a:rPr lang="en-US" sz="1600" i="1" dirty="0"/>
              <a:t> </a:t>
            </a:r>
            <a:br>
              <a:rPr lang="en-US" sz="1600" dirty="0"/>
            </a:br>
            <a:r>
              <a:rPr lang="en-US" sz="1600" i="1" dirty="0"/>
              <a:t>Gulf Oil spill is shown on a beach on June 12, 2010 in Gulf Shores, Alabama</a:t>
            </a:r>
            <a:r>
              <a:rPr lang="en-US" sz="1600" dirty="0"/>
              <a:t> [Photograph]. (2012). B. W. 	Lerner &amp; K. L. Lerner (Eds.), </a:t>
            </a:r>
            <a:r>
              <a:rPr lang="en-US" sz="1600" i="1" dirty="0"/>
              <a:t>In Context Series</a:t>
            </a:r>
            <a:r>
              <a:rPr lang="en-US" sz="1600" dirty="0"/>
              <a:t>. Biotechnology: In Context. 	Gale. </a:t>
            </a:r>
            <a:r>
              <a:rPr lang="en-US" sz="1600" u="sng" dirty="0">
                <a:hlinkClick r:id="rId3"/>
              </a:rPr>
              <a:t>https://link.gale.com/apps/doc/PC4205136863/GRNR?u=ksu&amp;sid=bookmark-GRNR&amp;xid=32bb2797</a:t>
            </a:r>
            <a:br>
              <a:rPr lang="en-US" sz="1600" dirty="0"/>
            </a:br>
            <a:r>
              <a:rPr lang="en-US" sz="1600" dirty="0"/>
              <a:t> </a:t>
            </a:r>
            <a:br>
              <a:rPr lang="en-US" sz="1600" dirty="0"/>
            </a:br>
            <a:r>
              <a:rPr lang="en-US" sz="1600" dirty="0"/>
              <a:t> </a:t>
            </a:r>
            <a:br>
              <a:rPr lang="en-US" sz="1600" dirty="0"/>
            </a:br>
            <a:r>
              <a:rPr lang="en-US" sz="1600" dirty="0"/>
              <a:t>Habitat fragmentation. (2011). In D. S. </a:t>
            </a:r>
            <a:r>
              <a:rPr lang="en-US" sz="1600" dirty="0" err="1"/>
              <a:t>Blanchfield</a:t>
            </a:r>
            <a:r>
              <a:rPr lang="en-US" sz="1600" dirty="0"/>
              <a:t> (Ed.), </a:t>
            </a:r>
            <a:r>
              <a:rPr lang="en-US" sz="1600" i="1" dirty="0"/>
              <a:t>Environmental Encyclopedia</a:t>
            </a:r>
            <a:r>
              <a:rPr lang="en-US" sz="1600" dirty="0"/>
              <a:t>. </a:t>
            </a:r>
            <a:br>
              <a:rPr lang="en-US" sz="1600" dirty="0"/>
            </a:br>
            <a:r>
              <a:rPr lang="en-US" sz="1600" dirty="0"/>
              <a:t>	Gale. </a:t>
            </a:r>
            <a:r>
              <a:rPr lang="en-US" sz="1600" u="sng" dirty="0">
                <a:hlinkClick r:id="rId4"/>
              </a:rPr>
              <a:t>https://link.gale.com/apps/doc/CV2644150665/GRNR?u=ksu&amp;sid=bookmark-GRNR&amp;xid=54124518</a:t>
            </a:r>
            <a:r>
              <a:rPr lang="en-US" sz="1600" dirty="0"/>
              <a:t> </a:t>
            </a:r>
          </a:p>
        </p:txBody>
      </p:sp>
    </p:spTree>
    <p:extLst>
      <p:ext uri="{BB962C8B-B14F-4D97-AF65-F5344CB8AC3E}">
        <p14:creationId xmlns:p14="http://schemas.microsoft.com/office/powerpoint/2010/main" val="1641866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7D0BD3-4485-AF40-8A86-54039A4AE14E}"/>
              </a:ext>
            </a:extLst>
          </p:cNvPr>
          <p:cNvSpPr>
            <a:spLocks noGrp="1"/>
          </p:cNvSpPr>
          <p:nvPr>
            <p:ph type="title"/>
          </p:nvPr>
        </p:nvSpPr>
        <p:spPr>
          <a:xfrm>
            <a:off x="140485" y="184664"/>
            <a:ext cx="8863030" cy="4185761"/>
          </a:xfrm>
        </p:spPr>
        <p:txBody>
          <a:bodyPr/>
          <a:lstStyle/>
          <a:p>
            <a:pPr fontAlgn="base"/>
            <a:r>
              <a:rPr lang="en-US" sz="1600" i="1" dirty="0"/>
              <a:t>Hurricanes</a:t>
            </a:r>
            <a:r>
              <a:rPr lang="en-US" sz="1600" dirty="0"/>
              <a:t> [Photograph]. (2020). Gale Environmental Studies Online Collection. 	Gale. https://</a:t>
            </a:r>
            <a:r>
              <a:rPr lang="en-US" sz="1600" dirty="0" err="1"/>
              <a:t>link.gale.com</a:t>
            </a:r>
            <a:r>
              <a:rPr lang="en-US" sz="1600" dirty="0"/>
              <a:t>/apps/doc/STNRWY067850886/</a:t>
            </a:r>
            <a:r>
              <a:rPr lang="en-US" sz="1600" dirty="0" err="1"/>
              <a:t>GRNR?u</a:t>
            </a:r>
            <a:r>
              <a:rPr lang="en-US" sz="1600" dirty="0"/>
              <a:t>=</a:t>
            </a:r>
            <a:r>
              <a:rPr lang="en-US" sz="1600" dirty="0" err="1"/>
              <a:t>ksu&amp;sid</a:t>
            </a:r>
            <a:r>
              <a:rPr lang="en-US" sz="1600" dirty="0"/>
              <a:t>=bookmark-	</a:t>
            </a:r>
            <a:r>
              <a:rPr lang="en-US" sz="1600" dirty="0" err="1"/>
              <a:t>GRNR&amp;xid</a:t>
            </a:r>
            <a:r>
              <a:rPr lang="en-US" sz="1600" dirty="0"/>
              <a:t>=44e8cea2</a:t>
            </a:r>
            <a:br>
              <a:rPr lang="en-US" sz="1600" dirty="0"/>
            </a:br>
            <a:r>
              <a:rPr lang="en-US" sz="1600" i="1" dirty="0"/>
              <a:t> </a:t>
            </a:r>
            <a:br>
              <a:rPr lang="en-US" sz="1600" dirty="0"/>
            </a:br>
            <a:r>
              <a:rPr lang="en-US" sz="1600" i="1" dirty="0"/>
              <a:t>Obsolete Computers and Accessories at a Landfill</a:t>
            </a:r>
            <a:r>
              <a:rPr lang="en-US" sz="1600" dirty="0"/>
              <a:t> [Photograph]. (2009). Gale Environmental Studies 	Online Collection. 	Gale. </a:t>
            </a:r>
            <a:r>
              <a:rPr lang="en-US" sz="1600" u="sng" dirty="0">
                <a:hlinkClick r:id="rId2"/>
              </a:rPr>
              <a:t>https://link.gale.com/apps/doc/STIRGQ542861533/GRNR?u=ksu&amp;sid=bookmark-GRNR&amp;xid=ce9b381b</a:t>
            </a:r>
            <a:br>
              <a:rPr lang="en-US" sz="1600" dirty="0"/>
            </a:br>
            <a:r>
              <a:rPr lang="en-US" sz="1600" dirty="0"/>
              <a:t> </a:t>
            </a:r>
            <a:br>
              <a:rPr lang="en-US" sz="1600" dirty="0"/>
            </a:br>
            <a:r>
              <a:rPr lang="en-US" sz="1600" dirty="0"/>
              <a:t>Sustainable development. (2011). In D. S. </a:t>
            </a:r>
            <a:r>
              <a:rPr lang="en-US" sz="1600" dirty="0" err="1"/>
              <a:t>Blanchfield</a:t>
            </a:r>
            <a:r>
              <a:rPr lang="en-US" sz="1600" dirty="0"/>
              <a:t> (Ed.), </a:t>
            </a:r>
            <a:r>
              <a:rPr lang="en-US" sz="1600" i="1" dirty="0"/>
              <a:t>Environmental Encyclopedia</a:t>
            </a:r>
            <a:r>
              <a:rPr lang="en-US" sz="1600" dirty="0"/>
              <a:t>. </a:t>
            </a:r>
            <a:br>
              <a:rPr lang="en-US" sz="1600" dirty="0"/>
            </a:br>
            <a:r>
              <a:rPr lang="en-US" sz="1600" dirty="0"/>
              <a:t>	Gale. </a:t>
            </a:r>
            <a:r>
              <a:rPr lang="en-US" sz="1600" u="sng" dirty="0">
                <a:hlinkClick r:id="rId3"/>
              </a:rPr>
              <a:t>https://link.gale.com/apps/doc/CV2644151343/GRNR?u=ksu&amp;sid=</a:t>
            </a:r>
            <a:r>
              <a:rPr lang="en-US" sz="1600" u="sng" dirty="0" err="1">
                <a:hlinkClick r:id="rId3"/>
              </a:rPr>
              <a:t>bookmark-</a:t>
            </a:r>
            <a:r>
              <a:rPr lang="en-US" sz="1600" dirty="0" err="1"/>
              <a:t>GRNR&amp;xid</a:t>
            </a:r>
            <a:r>
              <a:rPr lang="en-US" sz="1600" dirty="0"/>
              <a:t>=853d7ad3</a:t>
            </a:r>
            <a:br>
              <a:rPr lang="en-US" sz="1600" dirty="0"/>
            </a:br>
            <a:br>
              <a:rPr lang="en-US" sz="1600" dirty="0"/>
            </a:br>
            <a:r>
              <a:rPr lang="en-US" sz="1600" i="1" dirty="0"/>
              <a:t>Sustainable Forestry</a:t>
            </a:r>
            <a:r>
              <a:rPr lang="en-US" sz="1600" dirty="0"/>
              <a:t> [Photograph]. (2021). Gale Environmental Studies Online Collection. 	Gale. https://</a:t>
            </a:r>
            <a:r>
              <a:rPr lang="en-US" sz="1600" dirty="0" err="1"/>
              <a:t>link.gale.com</a:t>
            </a:r>
            <a:r>
              <a:rPr lang="en-US" sz="1600" dirty="0"/>
              <a:t>/apps/doc/XPTHOL373789609/</a:t>
            </a:r>
            <a:r>
              <a:rPr lang="en-US" sz="1600" dirty="0" err="1"/>
              <a:t>GRNR?u</a:t>
            </a:r>
            <a:r>
              <a:rPr lang="en-US" sz="1600" dirty="0"/>
              <a:t>=</a:t>
            </a:r>
            <a:r>
              <a:rPr lang="en-US" sz="1600" dirty="0" err="1"/>
              <a:t>ksu&amp;sid</a:t>
            </a:r>
            <a:r>
              <a:rPr lang="en-US" sz="1600" dirty="0"/>
              <a:t>=bookmark-	</a:t>
            </a:r>
            <a:r>
              <a:rPr lang="en-US" sz="1600" dirty="0" err="1"/>
              <a:t>GRNR&amp;xid</a:t>
            </a:r>
            <a:r>
              <a:rPr lang="en-US" sz="1600" dirty="0"/>
              <a:t>=9b6d5281</a:t>
            </a:r>
            <a:br>
              <a:rPr lang="en-US" sz="1600" dirty="0"/>
            </a:br>
            <a:endParaRPr lang="en-US" sz="1600" dirty="0"/>
          </a:p>
        </p:txBody>
      </p:sp>
    </p:spTree>
    <p:extLst>
      <p:ext uri="{BB962C8B-B14F-4D97-AF65-F5344CB8AC3E}">
        <p14:creationId xmlns:p14="http://schemas.microsoft.com/office/powerpoint/2010/main" val="3521804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C55B03-72F6-9E46-89C7-494B7C8C27F9}"/>
              </a:ext>
            </a:extLst>
          </p:cNvPr>
          <p:cNvSpPr>
            <a:spLocks noGrp="1"/>
          </p:cNvSpPr>
          <p:nvPr>
            <p:ph type="title"/>
          </p:nvPr>
        </p:nvSpPr>
        <p:spPr>
          <a:xfrm>
            <a:off x="73152" y="73152"/>
            <a:ext cx="8863030" cy="4924425"/>
          </a:xfrm>
        </p:spPr>
        <p:txBody>
          <a:bodyPr/>
          <a:lstStyle/>
          <a:p>
            <a:r>
              <a:rPr lang="en-US" sz="1600" i="1" dirty="0"/>
              <a:t>Waste Disposal: Landfill</a:t>
            </a:r>
            <a:r>
              <a:rPr lang="en-US" sz="1600" dirty="0"/>
              <a:t> [Photograph]. (2021). Gale Environmental Studies Online Collection. </a:t>
            </a:r>
            <a:br>
              <a:rPr lang="en-US" sz="1600" dirty="0"/>
            </a:br>
            <a:r>
              <a:rPr lang="en-US" sz="1600" dirty="0"/>
              <a:t>	Gale. </a:t>
            </a:r>
            <a:r>
              <a:rPr lang="en-US" sz="1600" u="sng" dirty="0">
                <a:hlinkClick r:id="rId2"/>
              </a:rPr>
              <a:t>https://link.gale.com/apps/doc/ODYMFO324265732/GRNR?u=ksu&amp;sid=bookmark-GRNR&amp;xid=a00944ac</a:t>
            </a:r>
            <a:br>
              <a:rPr lang="en-US" sz="1600" dirty="0"/>
            </a:br>
            <a:r>
              <a:rPr lang="en-US" sz="1600" i="1" dirty="0"/>
              <a:t> </a:t>
            </a:r>
            <a:br>
              <a:rPr lang="en-US" sz="1600" dirty="0"/>
            </a:br>
            <a:r>
              <a:rPr lang="en-US" sz="1600" i="1" dirty="0"/>
              <a:t>Waste Reduction</a:t>
            </a:r>
            <a:r>
              <a:rPr lang="en-US" sz="1600" dirty="0"/>
              <a:t> [Photograph]. (2021). Gale Environmental Studies Online Collection. 	Gale. https://</a:t>
            </a:r>
            <a:r>
              <a:rPr lang="en-US" sz="1600" dirty="0" err="1"/>
              <a:t>link.gale.com</a:t>
            </a:r>
            <a:r>
              <a:rPr lang="en-US" sz="1600" dirty="0"/>
              <a:t>/apps/doc/QFAWAI521002937/</a:t>
            </a:r>
            <a:r>
              <a:rPr lang="en-US" sz="1600" dirty="0" err="1"/>
              <a:t>GRNR?u</a:t>
            </a:r>
            <a:r>
              <a:rPr lang="en-US" sz="1600" dirty="0"/>
              <a:t>=</a:t>
            </a:r>
            <a:r>
              <a:rPr lang="en-US" sz="1600" dirty="0" err="1"/>
              <a:t>ksu&amp;sid</a:t>
            </a:r>
            <a:r>
              <a:rPr lang="en-US" sz="1600" dirty="0"/>
              <a:t>=bookmark-	</a:t>
            </a:r>
            <a:r>
              <a:rPr lang="en-US" sz="1600" dirty="0" err="1"/>
              <a:t>GRNR&amp;xid</a:t>
            </a:r>
            <a:r>
              <a:rPr lang="en-US" sz="1600" dirty="0"/>
              <a:t>=66621284</a:t>
            </a:r>
            <a:br>
              <a:rPr lang="en-US" sz="1600" dirty="0"/>
            </a:br>
            <a:r>
              <a:rPr lang="en-US" sz="1600" i="1" dirty="0"/>
              <a:t> </a:t>
            </a:r>
            <a:br>
              <a:rPr lang="en-US" sz="1600" dirty="0"/>
            </a:br>
            <a:r>
              <a:rPr lang="en-US" sz="1600" i="1" dirty="0"/>
              <a:t> </a:t>
            </a:r>
            <a:br>
              <a:rPr lang="en-US" sz="1600" dirty="0"/>
            </a:br>
            <a:r>
              <a:rPr lang="en-US" sz="1600" i="1" dirty="0"/>
              <a:t>Water pollution from a copper mine. Industrial and agricultural emissions of chemicals </a:t>
            </a:r>
            <a:br>
              <a:rPr lang="en-US" sz="1600" dirty="0"/>
            </a:br>
            <a:r>
              <a:rPr lang="en-US" sz="1600" dirty="0"/>
              <a:t>	</a:t>
            </a:r>
            <a:r>
              <a:rPr lang="en-US" sz="1600" i="1" dirty="0"/>
              <a:t>Into...</a:t>
            </a:r>
            <a:r>
              <a:rPr lang="en-US" sz="1600" dirty="0"/>
              <a:t> [Photograph]. (2011). B. W. Lerner &amp; K. L. Lerner (Eds.), </a:t>
            </a:r>
            <a:r>
              <a:rPr lang="en-US" sz="1600" i="1" dirty="0"/>
              <a:t>In Context Series</a:t>
            </a:r>
            <a:r>
              <a:rPr lang="en-US" sz="1600" dirty="0"/>
              <a:t>. Food: In 	Context (Vol. 2). 	Gale. </a:t>
            </a:r>
            <a:r>
              <a:rPr lang="en-US" sz="1600" u="sng" dirty="0">
                <a:hlinkClick r:id="rId3"/>
              </a:rPr>
              <a:t>https://link.gale.com/apps/doc/PC1918687309/GRNR?u=ksu&amp;sid=bookmark-GRNR&amp;xid=b2e72e23</a:t>
            </a:r>
            <a:br>
              <a:rPr lang="en-US" sz="1600" dirty="0"/>
            </a:br>
            <a:r>
              <a:rPr lang="en-US" sz="1600" i="1" dirty="0"/>
              <a:t> </a:t>
            </a:r>
            <a:br>
              <a:rPr lang="en-US" sz="1600" dirty="0"/>
            </a:br>
            <a:r>
              <a:rPr lang="en-US" sz="1600" i="1" dirty="0"/>
              <a:t>World Business Council for Sustainable Development Meeting</a:t>
            </a:r>
            <a:r>
              <a:rPr lang="en-US" sz="1600" dirty="0"/>
              <a:t> [Photograph]. (2009). Gale Environmental 	Studies Online Collection. 	Gale. </a:t>
            </a:r>
            <a:r>
              <a:rPr lang="en-US" sz="1600" u="sng" dirty="0">
                <a:hlinkClick r:id="rId4"/>
              </a:rPr>
              <a:t>https://link.gale.com/apps/doc/CWFFQR378247511/GRNR?u=ksu&amp;sid=bookmark-GRNR&amp;xid=0cd47a0f</a:t>
            </a:r>
            <a:br>
              <a:rPr lang="en-US" sz="1600" dirty="0"/>
            </a:br>
            <a:endParaRPr lang="en-US" sz="1600" dirty="0"/>
          </a:p>
        </p:txBody>
      </p:sp>
    </p:spTree>
    <p:extLst>
      <p:ext uri="{BB962C8B-B14F-4D97-AF65-F5344CB8AC3E}">
        <p14:creationId xmlns:p14="http://schemas.microsoft.com/office/powerpoint/2010/main" val="3032387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9" name="Shape 59"/>
          <p:cNvSpPr txBox="1"/>
          <p:nvPr/>
        </p:nvSpPr>
        <p:spPr>
          <a:xfrm>
            <a:off x="228600" y="114300"/>
            <a:ext cx="184200" cy="2976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60" name="Shape 60"/>
          <p:cNvSpPr txBox="1"/>
          <p:nvPr/>
        </p:nvSpPr>
        <p:spPr>
          <a:xfrm>
            <a:off x="203200" y="57150"/>
            <a:ext cx="8890100" cy="861774"/>
          </a:xfrm>
          <a:prstGeom prst="rect">
            <a:avLst/>
          </a:prstGeom>
          <a:noFill/>
          <a:ln>
            <a:noFill/>
          </a:ln>
        </p:spPr>
        <p:txBody>
          <a:bodyPr wrap="square" lIns="0" tIns="0" rIns="0" bIns="0" anchor="t" anchorCtr="0">
            <a:spAutoFit/>
          </a:bodyPr>
          <a:lstStyle>
            <a:defPPr marR="0" algn="l" rtl="0">
              <a:lnSpc>
                <a:spcPct val="100000"/>
              </a:lnSpc>
              <a:spcBef>
                <a:spcPts val="0"/>
              </a:spcBef>
              <a:spcAft>
                <a:spcPts val="0"/>
              </a:spcAft>
            </a:defPPr>
            <a:lvl1pPr marL="0" lvl="0" indent="0">
              <a:buSzPct val="25000"/>
              <a:defRPr sz="3200" b="1">
                <a:latin typeface="Calibri"/>
                <a:ea typeface="Calibri"/>
                <a:cs typeface="Calibri"/>
              </a:defRPr>
            </a:lvl1pPr>
          </a:lstStyle>
          <a:p>
            <a:r>
              <a:rPr lang="en-US" sz="2800" b="0" dirty="0"/>
              <a:t>Ozone is toxic and is harmful to health when generated near the Earth's surface.</a:t>
            </a:r>
            <a:endParaRPr lang="en-US" sz="2800" dirty="0">
              <a:sym typeface="Calibri"/>
            </a:endParaRPr>
          </a:p>
        </p:txBody>
      </p:sp>
      <p:sp>
        <p:nvSpPr>
          <p:cNvPr id="2" name="Rectangle 2">
            <a:extLst>
              <a:ext uri="{FF2B5EF4-FFF2-40B4-BE49-F238E27FC236}">
                <a16:creationId xmlns:a16="http://schemas.microsoft.com/office/drawing/2014/main" id="{9A51386B-AF4E-BD4A-9059-9B180533B065}"/>
              </a:ext>
            </a:extLst>
          </p:cNvPr>
          <p:cNvSpPr>
            <a:spLocks noChangeArrowheads="1"/>
          </p:cNvSpPr>
          <p:nvPr/>
        </p:nvSpPr>
        <p:spPr bwMode="auto">
          <a:xfrm>
            <a:off x="203200" y="-468198"/>
            <a:ext cx="653633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62DAF8D3-7EA8-9D49-AB81-7998E1AA0511}"/>
              </a:ext>
            </a:extLst>
          </p:cNvPr>
          <p:cNvSpPr>
            <a:spLocks noChangeArrowheads="1"/>
          </p:cNvSpPr>
          <p:nvPr/>
        </p:nvSpPr>
        <p:spPr bwMode="auto">
          <a:xfrm>
            <a:off x="4707531" y="3361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5" name="Picture 22" descr="The ozone hole (blue) can be seen here over Antarctica on Oct. 4, 2019.">
            <a:extLst>
              <a:ext uri="{FF2B5EF4-FFF2-40B4-BE49-F238E27FC236}">
                <a16:creationId xmlns:a16="http://schemas.microsoft.com/office/drawing/2014/main" id="{95487BEE-D471-9744-8244-BD5D183C5E13}"/>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483113" y="1197878"/>
            <a:ext cx="5827609" cy="27174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5E7369-EE08-1349-BDBF-3E549BA1A141}"/>
              </a:ext>
            </a:extLst>
          </p:cNvPr>
          <p:cNvSpPr txBox="1"/>
          <p:nvPr/>
        </p:nvSpPr>
        <p:spPr>
          <a:xfrm>
            <a:off x="1377176" y="3976399"/>
            <a:ext cx="6389648" cy="830997"/>
          </a:xfrm>
          <a:prstGeom prst="rect">
            <a:avLst/>
          </a:prstGeom>
          <a:noFill/>
        </p:spPr>
        <p:txBody>
          <a:bodyPr wrap="square" rtlCol="0">
            <a:spAutoFit/>
          </a:bodyPr>
          <a:lstStyle/>
          <a:p>
            <a:r>
              <a:rPr lang="en-US" dirty="0"/>
              <a:t>The ozone hole (blue) can be seen here over Antarctica on Oct. 4, 2019. (Image credit: NASA Goddard/Katy </a:t>
            </a:r>
            <a:r>
              <a:rPr lang="en-US" dirty="0" err="1"/>
              <a:t>Mersmann</a:t>
            </a:r>
            <a:r>
              <a:rPr lang="en-US" dirty="0"/>
              <a:t>)</a:t>
            </a:r>
          </a:p>
          <a:p>
            <a:endParaRPr lang="en-US" sz="2000" b="1" dirty="0">
              <a:latin typeface="Calibri" panose="020F0502020204030204" pitchFamily="34" charset="0"/>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9" name="Shape 59"/>
          <p:cNvSpPr txBox="1"/>
          <p:nvPr/>
        </p:nvSpPr>
        <p:spPr>
          <a:xfrm>
            <a:off x="228600" y="114300"/>
            <a:ext cx="184200" cy="2976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60" name="Shape 60"/>
          <p:cNvSpPr txBox="1"/>
          <p:nvPr/>
        </p:nvSpPr>
        <p:spPr>
          <a:xfrm>
            <a:off x="76200" y="57150"/>
            <a:ext cx="9017100" cy="430887"/>
          </a:xfrm>
          <a:prstGeom prst="rect">
            <a:avLst/>
          </a:prstGeom>
          <a:noFill/>
          <a:ln>
            <a:noFill/>
          </a:ln>
        </p:spPr>
        <p:txBody>
          <a:bodyPr lIns="0" tIns="0" rIns="0" bIns="0" anchor="t" anchorCtr="0">
            <a:spAutoFit/>
          </a:bodyPr>
          <a:lstStyle>
            <a:defPPr marR="0" algn="l" rtl="0">
              <a:lnSpc>
                <a:spcPct val="100000"/>
              </a:lnSpc>
              <a:spcBef>
                <a:spcPts val="0"/>
              </a:spcBef>
              <a:spcAft>
                <a:spcPts val="0"/>
              </a:spcAft>
            </a:defPPr>
            <a:lvl1pPr marL="0" lvl="0" indent="0">
              <a:buSzPct val="25000"/>
              <a:defRPr sz="3200" b="1">
                <a:latin typeface="Calibri"/>
                <a:ea typeface="Calibri"/>
                <a:cs typeface="Calibri"/>
              </a:defRPr>
            </a:lvl1pPr>
          </a:lstStyle>
          <a:p>
            <a:r>
              <a:rPr lang="en-US" sz="2800" dirty="0">
                <a:sym typeface="Calibri"/>
              </a:rPr>
              <a:t>Greenhouse gas emissions impact</a:t>
            </a:r>
          </a:p>
        </p:txBody>
      </p:sp>
      <p:sp>
        <p:nvSpPr>
          <p:cNvPr id="2" name="Rectangle 2">
            <a:extLst>
              <a:ext uri="{FF2B5EF4-FFF2-40B4-BE49-F238E27FC236}">
                <a16:creationId xmlns:a16="http://schemas.microsoft.com/office/drawing/2014/main" id="{9A51386B-AF4E-BD4A-9059-9B180533B065}"/>
              </a:ext>
            </a:extLst>
          </p:cNvPr>
          <p:cNvSpPr>
            <a:spLocks noChangeArrowheads="1"/>
          </p:cNvSpPr>
          <p:nvPr/>
        </p:nvSpPr>
        <p:spPr bwMode="auto">
          <a:xfrm>
            <a:off x="203200" y="-468198"/>
            <a:ext cx="653633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62DAF8D3-7EA8-9D49-AB81-7998E1AA0511}"/>
              </a:ext>
            </a:extLst>
          </p:cNvPr>
          <p:cNvSpPr>
            <a:spLocks noChangeArrowheads="1"/>
          </p:cNvSpPr>
          <p:nvPr/>
        </p:nvSpPr>
        <p:spPr bwMode="auto">
          <a:xfrm>
            <a:off x="4707531" y="3361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FE5E7369-EE08-1349-BDBF-3E549BA1A141}"/>
              </a:ext>
            </a:extLst>
          </p:cNvPr>
          <p:cNvSpPr txBox="1"/>
          <p:nvPr/>
        </p:nvSpPr>
        <p:spPr>
          <a:xfrm>
            <a:off x="747131" y="3965857"/>
            <a:ext cx="7281745" cy="1046440"/>
          </a:xfrm>
          <a:prstGeom prst="rect">
            <a:avLst/>
          </a:prstGeom>
          <a:noFill/>
        </p:spPr>
        <p:txBody>
          <a:bodyPr wrap="square" rtlCol="0">
            <a:spAutoFit/>
          </a:bodyPr>
          <a:lstStyle/>
          <a:p>
            <a:r>
              <a:rPr lang="en-US" b="1" dirty="0"/>
              <a:t>This graphic from the Associated Press shows the projected impacts of greenhouse gases on California by the end of the 21st century. Union of Concerned Scientists. AP Images.</a:t>
            </a:r>
          </a:p>
          <a:p>
            <a:endParaRPr lang="en-US" sz="2000" b="1" dirty="0">
              <a:latin typeface="Calibri" panose="020F0502020204030204" pitchFamily="34" charset="0"/>
            </a:endParaRPr>
          </a:p>
        </p:txBody>
      </p:sp>
      <p:sp>
        <p:nvSpPr>
          <p:cNvPr id="6" name="Rectangle 2">
            <a:extLst>
              <a:ext uri="{FF2B5EF4-FFF2-40B4-BE49-F238E27FC236}">
                <a16:creationId xmlns:a16="http://schemas.microsoft.com/office/drawing/2014/main" id="{C5828188-2991-064A-90A4-89D545802E4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145" name="Picture 8" descr="This graphic from the Associated Press shows the projected impacts of greenhouse gases on California by the end of the 21st century. Source: Union of Concerned Scientists. AP Images.">
            <a:extLst>
              <a:ext uri="{FF2B5EF4-FFF2-40B4-BE49-F238E27FC236}">
                <a16:creationId xmlns:a16="http://schemas.microsoft.com/office/drawing/2014/main" id="{DCD652F0-926D-9540-B85B-EB843738147C}"/>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747132" y="545186"/>
            <a:ext cx="7281745" cy="3363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583764"/>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Shape 84"/>
          <p:cNvSpPr/>
          <p:nvPr/>
        </p:nvSpPr>
        <p:spPr>
          <a:xfrm>
            <a:off x="152400" y="4100512"/>
            <a:ext cx="8001000" cy="592800"/>
          </a:xfrm>
          <a:prstGeom prst="rect">
            <a:avLst/>
          </a:prstGeom>
          <a:noFill/>
          <a:ln>
            <a:noFill/>
          </a:ln>
        </p:spPr>
        <p:txBody>
          <a:bodyPr lIns="63500" tIns="25400" rIns="63500" bIns="25400" anchor="t" anchorCtr="0">
            <a:noAutofit/>
          </a:bodyPr>
          <a:lstStyle/>
          <a:p>
            <a:pPr marL="0" marR="0" lvl="0" indent="0" algn="l" rtl="0">
              <a:spcBef>
                <a:spcPts val="0"/>
              </a:spcBef>
              <a:buSzPct val="25000"/>
              <a:buNone/>
            </a:pPr>
            <a:r>
              <a:rPr lang="en-US" sz="2400" b="0" i="0" u="none" strike="noStrike" cap="none" baseline="0" dirty="0">
                <a:solidFill>
                  <a:srgbClr val="262626"/>
                </a:solidFill>
                <a:latin typeface="Calibri"/>
                <a:ea typeface="Calibri"/>
                <a:cs typeface="Calibri"/>
                <a:sym typeface="Calibri"/>
              </a:rPr>
              <a:t> </a:t>
            </a:r>
          </a:p>
        </p:txBody>
      </p:sp>
      <p:sp>
        <p:nvSpPr>
          <p:cNvPr id="86" name="Shape 86"/>
          <p:cNvSpPr txBox="1"/>
          <p:nvPr/>
        </p:nvSpPr>
        <p:spPr>
          <a:xfrm>
            <a:off x="288925" y="45243"/>
            <a:ext cx="184200" cy="2976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87" name="Shape 87"/>
          <p:cNvSpPr txBox="1"/>
          <p:nvPr/>
        </p:nvSpPr>
        <p:spPr>
          <a:xfrm>
            <a:off x="76200" y="57150"/>
            <a:ext cx="8997900" cy="430887"/>
          </a:xfrm>
          <a:prstGeom prst="rect">
            <a:avLst/>
          </a:prstGeom>
          <a:noFill/>
          <a:ln>
            <a:noFill/>
          </a:ln>
        </p:spPr>
        <p:txBody>
          <a:bodyPr lIns="0" tIns="0" rIns="0" bIns="0" anchor="t" anchorCtr="0">
            <a:spAutoFit/>
          </a:bodyPr>
          <a:lstStyle/>
          <a:p>
            <a:pPr marL="0" marR="0" lvl="0" indent="0" algn="l" rtl="0">
              <a:spcBef>
                <a:spcPts val="0"/>
              </a:spcBef>
              <a:buSzPct val="25000"/>
              <a:buNone/>
            </a:pPr>
            <a:r>
              <a:rPr lang="en-US" sz="2800" b="1" dirty="0">
                <a:latin typeface="Calibri"/>
                <a:ea typeface="Calibri"/>
                <a:cs typeface="Calibri"/>
                <a:sym typeface="Calibri"/>
              </a:rPr>
              <a:t> Unpredictable weather patterns can lead to flash flooding</a:t>
            </a:r>
            <a:endParaRPr lang="en-US" sz="2800" b="1" i="0" u="none" strike="noStrike" cap="none" baseline="0" dirty="0">
              <a:solidFill>
                <a:srgbClr val="000000"/>
              </a:solidFill>
              <a:latin typeface="Calibri"/>
              <a:ea typeface="Calibri"/>
              <a:cs typeface="Calibri"/>
              <a:sym typeface="Calibri"/>
            </a:endParaRPr>
          </a:p>
        </p:txBody>
      </p:sp>
      <p:sp>
        <p:nvSpPr>
          <p:cNvPr id="2" name="Rectangle 2">
            <a:extLst>
              <a:ext uri="{FF2B5EF4-FFF2-40B4-BE49-F238E27FC236}">
                <a16:creationId xmlns:a16="http://schemas.microsoft.com/office/drawing/2014/main" id="{6FA82BBA-A305-184B-B132-DAA2D9B90061}"/>
              </a:ext>
            </a:extLst>
          </p:cNvPr>
          <p:cNvSpPr>
            <a:spLocks noChangeArrowheads="1"/>
          </p:cNvSpPr>
          <p:nvPr/>
        </p:nvSpPr>
        <p:spPr bwMode="auto">
          <a:xfrm>
            <a:off x="845493" y="245327"/>
            <a:ext cx="1055362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169" name="Picture 3" descr="A picture containing sky, outdoor, city&#10;&#10;Description automatically generated">
            <a:extLst>
              <a:ext uri="{FF2B5EF4-FFF2-40B4-BE49-F238E27FC236}">
                <a16:creationId xmlns:a16="http://schemas.microsoft.com/office/drawing/2014/main" id="{D885F3AA-CC11-7541-AD8E-B56C3C5AFB1E}"/>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990601" y="918923"/>
            <a:ext cx="6859858" cy="34412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FFE9B-502C-9E4D-9C94-7BDA075409E7}"/>
              </a:ext>
            </a:extLst>
          </p:cNvPr>
          <p:cNvSpPr>
            <a:spLocks noGrp="1"/>
          </p:cNvSpPr>
          <p:nvPr>
            <p:ph type="title"/>
          </p:nvPr>
        </p:nvSpPr>
        <p:spPr>
          <a:xfrm>
            <a:off x="167268" y="73152"/>
            <a:ext cx="8768914" cy="400110"/>
          </a:xfrm>
        </p:spPr>
        <p:txBody>
          <a:bodyPr/>
          <a:lstStyle/>
          <a:p>
            <a:r>
              <a:rPr lang="en-US" dirty="0"/>
              <a:t>Severe storm patterns are seen across the world</a:t>
            </a:r>
          </a:p>
        </p:txBody>
      </p:sp>
      <p:sp>
        <p:nvSpPr>
          <p:cNvPr id="4" name="Rectangle 2">
            <a:extLst>
              <a:ext uri="{FF2B5EF4-FFF2-40B4-BE49-F238E27FC236}">
                <a16:creationId xmlns:a16="http://schemas.microsoft.com/office/drawing/2014/main" id="{4A174EE5-13E3-0E44-A7F8-62AF09BCDE54}"/>
              </a:ext>
            </a:extLst>
          </p:cNvPr>
          <p:cNvSpPr>
            <a:spLocks noChangeArrowheads="1"/>
          </p:cNvSpPr>
          <p:nvPr/>
        </p:nvSpPr>
        <p:spPr bwMode="auto">
          <a:xfrm>
            <a:off x="2992582" y="869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193" name="Picture 1" descr="Flash floods in the Black Sea region">
            <a:extLst>
              <a:ext uri="{FF2B5EF4-FFF2-40B4-BE49-F238E27FC236}">
                <a16:creationId xmlns:a16="http://schemas.microsoft.com/office/drawing/2014/main" id="{9766D295-9F4E-A342-9965-3C877DB0B47C}"/>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992582" y="869950"/>
            <a:ext cx="5943600" cy="370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01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5D32C3-8C02-6242-8A5A-83EEADDB1DCF}"/>
              </a:ext>
            </a:extLst>
          </p:cNvPr>
          <p:cNvSpPr>
            <a:spLocks noGrp="1"/>
          </p:cNvSpPr>
          <p:nvPr>
            <p:ph type="body" sz="quarter" idx="14"/>
          </p:nvPr>
        </p:nvSpPr>
        <p:spPr>
          <a:xfrm>
            <a:off x="1260088" y="4263299"/>
            <a:ext cx="5943600" cy="620069"/>
          </a:xfrm>
        </p:spPr>
        <p:txBody>
          <a:bodyPr/>
          <a:lstStyle/>
          <a:p>
            <a:r>
              <a:rPr lang="en-US" b="0" dirty="0"/>
              <a:t>A flooded street after catastrophic Hurricane Irma hit Fort Lauderdale, FL.</a:t>
            </a:r>
            <a:br>
              <a:rPr lang="en-US" dirty="0"/>
            </a:br>
            <a:endParaRPr lang="en-US" dirty="0"/>
          </a:p>
        </p:txBody>
      </p:sp>
      <p:sp>
        <p:nvSpPr>
          <p:cNvPr id="3" name="Title 2">
            <a:extLst>
              <a:ext uri="{FF2B5EF4-FFF2-40B4-BE49-F238E27FC236}">
                <a16:creationId xmlns:a16="http://schemas.microsoft.com/office/drawing/2014/main" id="{739A96FA-F162-024C-A545-141C48BA49C9}"/>
              </a:ext>
            </a:extLst>
          </p:cNvPr>
          <p:cNvSpPr>
            <a:spLocks noGrp="1"/>
          </p:cNvSpPr>
          <p:nvPr>
            <p:ph type="title"/>
          </p:nvPr>
        </p:nvSpPr>
        <p:spPr>
          <a:xfrm>
            <a:off x="133814" y="73151"/>
            <a:ext cx="8802367" cy="400110"/>
          </a:xfrm>
        </p:spPr>
        <p:txBody>
          <a:bodyPr/>
          <a:lstStyle/>
          <a:p>
            <a:r>
              <a:rPr lang="en-US" dirty="0"/>
              <a:t>Climate changes has influenced some of the deadliest storm</a:t>
            </a:r>
          </a:p>
        </p:txBody>
      </p:sp>
      <p:sp>
        <p:nvSpPr>
          <p:cNvPr id="4" name="Rectangle 2">
            <a:extLst>
              <a:ext uri="{FF2B5EF4-FFF2-40B4-BE49-F238E27FC236}">
                <a16:creationId xmlns:a16="http://schemas.microsoft.com/office/drawing/2014/main" id="{BFFF7D90-81A6-9F42-87EC-96A1AF69C92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41" name="Picture 24" descr="A flooded street after catastrophic Hurricane Irma hit Fort Lauderdale, FL.">
            <a:extLst>
              <a:ext uri="{FF2B5EF4-FFF2-40B4-BE49-F238E27FC236}">
                <a16:creationId xmlns:a16="http://schemas.microsoft.com/office/drawing/2014/main" id="{41F099DE-DA64-BC4F-AD4B-96AE9CF083E5}"/>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260088" y="801988"/>
            <a:ext cx="5943600" cy="336856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28176B64-CE7E-A84E-99CE-08375008018E}"/>
              </a:ext>
            </a:extLst>
          </p:cNvPr>
          <p:cNvSpPr>
            <a:spLocks noChangeArrowheads="1"/>
          </p:cNvSpPr>
          <p:nvPr/>
        </p:nvSpPr>
        <p:spPr bwMode="auto">
          <a:xfrm>
            <a:off x="1940312" y="801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548427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Shape 103"/>
          <p:cNvSpPr txBox="1">
            <a:spLocks noGrp="1"/>
          </p:cNvSpPr>
          <p:nvPr>
            <p:ph type="title"/>
          </p:nvPr>
        </p:nvSpPr>
        <p:spPr>
          <a:xfrm>
            <a:off x="167268" y="90487"/>
            <a:ext cx="8932332" cy="400110"/>
          </a:xfrm>
          <a:prstGeom prst="rect">
            <a:avLst/>
          </a:prstGeom>
          <a:noFill/>
          <a:ln>
            <a:noFill/>
          </a:ln>
        </p:spPr>
        <p:txBody>
          <a:bodyPr wrap="square" lIns="0" tIns="0" rIns="0" bIns="0" anchor="t" anchorCtr="0">
            <a:spAutoFit/>
          </a:bodyPr>
          <a:lstStyle/>
          <a:p>
            <a:pPr marL="0" marR="0" lvl="0" indent="0" algn="l" rtl="0">
              <a:spcBef>
                <a:spcPts val="0"/>
              </a:spcBef>
              <a:buClr>
                <a:schemeClr val="dk1"/>
              </a:buClr>
              <a:buFont typeface="Calibri"/>
              <a:buNone/>
            </a:pPr>
            <a:r>
              <a:rPr lang="en-US" dirty="0">
                <a:solidFill>
                  <a:schemeClr val="dk1"/>
                </a:solidFill>
                <a:latin typeface="Calibri"/>
                <a:ea typeface="Calibri"/>
                <a:cs typeface="Calibri"/>
                <a:sym typeface="Calibri"/>
              </a:rPr>
              <a:t>Many man made disaster are recking havoc on our planet</a:t>
            </a:r>
            <a:endParaRPr b="1" i="0" u="none" strike="noStrike" cap="none" baseline="0" dirty="0">
              <a:solidFill>
                <a:schemeClr val="dk1"/>
              </a:solidFill>
              <a:latin typeface="Calibri"/>
              <a:ea typeface="Calibri"/>
              <a:cs typeface="Calibri"/>
              <a:sym typeface="Calibri"/>
            </a:endParaRPr>
          </a:p>
        </p:txBody>
      </p:sp>
      <p:sp>
        <p:nvSpPr>
          <p:cNvPr id="104" name="Shape 104"/>
          <p:cNvSpPr txBox="1">
            <a:spLocks noGrp="1"/>
          </p:cNvSpPr>
          <p:nvPr>
            <p:ph type="body" idx="1"/>
          </p:nvPr>
        </p:nvSpPr>
        <p:spPr>
          <a:xfrm>
            <a:off x="1589151" y="4206798"/>
            <a:ext cx="5997498" cy="577075"/>
          </a:xfrm>
          <a:prstGeom prst="rect">
            <a:avLst/>
          </a:prstGeom>
          <a:noFill/>
          <a:ln>
            <a:noFill/>
          </a:ln>
        </p:spPr>
        <p:txBody>
          <a:bodyPr lIns="91425" tIns="45700" rIns="91425" bIns="45700" anchor="t" anchorCtr="0">
            <a:noAutofit/>
          </a:bodyPr>
          <a:lstStyle/>
          <a:p>
            <a:pPr lvl="0">
              <a:buClr>
                <a:schemeClr val="dk1"/>
              </a:buClr>
            </a:pPr>
            <a:r>
              <a:rPr lang="en-US" dirty="0"/>
              <a:t>Oil from the </a:t>
            </a:r>
            <a:r>
              <a:rPr lang="en-US" i="1" dirty="0">
                <a:hlinkClick r:id="rId3" tooltip="Related articles for'Deepwater Horizon'"/>
              </a:rPr>
              <a:t>Deepwater Horizon</a:t>
            </a:r>
            <a:r>
              <a:rPr lang="en-US" dirty="0"/>
              <a:t> oil spill is shown on a beach on June 12, 2010, in Gulf Shores, Alabama</a:t>
            </a:r>
            <a:endParaRPr sz="2000" b="1" i="0" u="none" strike="noStrike" cap="none" baseline="0" dirty="0">
              <a:solidFill>
                <a:schemeClr val="dk1"/>
              </a:solidFill>
              <a:latin typeface="Calibri"/>
              <a:ea typeface="Calibri"/>
              <a:cs typeface="Calibri"/>
              <a:sym typeface="Calibri"/>
            </a:endParaRPr>
          </a:p>
        </p:txBody>
      </p:sp>
      <p:sp>
        <p:nvSpPr>
          <p:cNvPr id="2" name="Rectangle 2">
            <a:extLst>
              <a:ext uri="{FF2B5EF4-FFF2-40B4-BE49-F238E27FC236}">
                <a16:creationId xmlns:a16="http://schemas.microsoft.com/office/drawing/2014/main" id="{8E9DE30B-50B0-B14F-8765-AFF909AD4D26}"/>
              </a:ext>
            </a:extLst>
          </p:cNvPr>
          <p:cNvSpPr>
            <a:spLocks noChangeArrowheads="1"/>
          </p:cNvSpPr>
          <p:nvPr/>
        </p:nvSpPr>
        <p:spPr bwMode="auto">
          <a:xfrm>
            <a:off x="2656704" y="936702"/>
            <a:ext cx="884949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2289" name="Picture 9" descr="Oil from the Deepwater Horizon oil spill is shown on a beach on June 12, 2010, in Gulf Shores, Alabama. Bioremediation was one of the options for trying to rid the ocean of some of the oil from the spill.">
            <a:extLst>
              <a:ext uri="{FF2B5EF4-FFF2-40B4-BE49-F238E27FC236}">
                <a16:creationId xmlns:a16="http://schemas.microsoft.com/office/drawing/2014/main" id="{7122B828-AF18-B64D-95A8-CEA857861EBC}"/>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589151" y="532781"/>
            <a:ext cx="5997498" cy="3604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Shape 94"/>
          <p:cNvSpPr txBox="1">
            <a:spLocks noGrp="1"/>
          </p:cNvSpPr>
          <p:nvPr>
            <p:ph type="title"/>
          </p:nvPr>
        </p:nvSpPr>
        <p:spPr>
          <a:xfrm>
            <a:off x="151701" y="72628"/>
            <a:ext cx="8599499" cy="800219"/>
          </a:xfrm>
          <a:prstGeom prst="rect">
            <a:avLst/>
          </a:prstGeom>
          <a:noFill/>
          <a:ln>
            <a:noFill/>
          </a:ln>
        </p:spPr>
        <p:txBody>
          <a:bodyPr lIns="0" tIns="0" rIns="0" bIns="0" anchor="t" anchorCtr="0">
            <a:spAutoFit/>
          </a:bodyPr>
          <a:lstStyle/>
          <a:p>
            <a:pPr marL="0" marR="0" lvl="0" indent="0" algn="l" rtl="0">
              <a:spcBef>
                <a:spcPts val="0"/>
              </a:spcBef>
              <a:buClr>
                <a:srgbClr val="000000"/>
              </a:buClr>
              <a:buSzPct val="25000"/>
              <a:buFont typeface="Calibri"/>
              <a:buNone/>
            </a:pPr>
            <a:r>
              <a:rPr lang="en-US" b="1" i="0" u="none" strike="noStrike" cap="none" baseline="0" dirty="0">
                <a:solidFill>
                  <a:srgbClr val="000000"/>
                </a:solidFill>
                <a:latin typeface="Calibri"/>
                <a:ea typeface="Calibri"/>
                <a:cs typeface="Calibri"/>
                <a:sym typeface="Calibri"/>
              </a:rPr>
              <a:t>Plastics are a major problem. It does not decay but breaks down into smaller pieces that end up in our ocean.</a:t>
            </a:r>
          </a:p>
        </p:txBody>
      </p:sp>
      <p:sp>
        <p:nvSpPr>
          <p:cNvPr id="2" name="Rectangle 1"/>
          <p:cNvSpPr/>
          <p:nvPr/>
        </p:nvSpPr>
        <p:spPr>
          <a:xfrm>
            <a:off x="0" y="6648"/>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8E98D62-B07E-334D-915B-17AC40236DEA}"/>
              </a:ext>
            </a:extLst>
          </p:cNvPr>
          <p:cNvSpPr>
            <a:spLocks noChangeArrowheads="1"/>
          </p:cNvSpPr>
          <p:nvPr/>
        </p:nvSpPr>
        <p:spPr bwMode="auto">
          <a:xfrm>
            <a:off x="5174165" y="1220906"/>
            <a:ext cx="1429418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1265" name="Picture 11" descr="Pollution Near Vacha Dam, Bulgaria">
            <a:extLst>
              <a:ext uri="{FF2B5EF4-FFF2-40B4-BE49-F238E27FC236}">
                <a16:creationId xmlns:a16="http://schemas.microsoft.com/office/drawing/2014/main" id="{1C85DE2D-D06F-D242-964F-7F199A6764A6}"/>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572001" y="1156705"/>
            <a:ext cx="4036740" cy="338184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1FB1C152-5E9F-334A-8A85-A12D60DC4A25}"/>
              </a:ext>
            </a:extLst>
          </p:cNvPr>
          <p:cNvSpPr>
            <a:spLocks noChangeArrowheads="1"/>
          </p:cNvSpPr>
          <p:nvPr/>
        </p:nvSpPr>
        <p:spPr bwMode="auto">
          <a:xfrm>
            <a:off x="768197" y="252621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267" name="Picture 10" descr="Microplastics">
            <a:extLst>
              <a:ext uri="{FF2B5EF4-FFF2-40B4-BE49-F238E27FC236}">
                <a16:creationId xmlns:a16="http://schemas.microsoft.com/office/drawing/2014/main" id="{C219031E-C177-A04A-A07B-0E94308D98ED}"/>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768197" y="1707563"/>
            <a:ext cx="2867102" cy="24478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AF8BF6-9ED4-C247-A19E-F545F65FA357}"/>
              </a:ext>
            </a:extLst>
          </p:cNvPr>
          <p:cNvSpPr txBox="1"/>
          <p:nvPr/>
        </p:nvSpPr>
        <p:spPr>
          <a:xfrm>
            <a:off x="1543855" y="4187788"/>
            <a:ext cx="1369466" cy="338554"/>
          </a:xfrm>
          <a:prstGeom prst="rect">
            <a:avLst/>
          </a:prstGeom>
          <a:noFill/>
        </p:spPr>
        <p:txBody>
          <a:bodyPr wrap="square" rtlCol="0">
            <a:spAutoFit/>
          </a:bodyPr>
          <a:lstStyle/>
          <a:p>
            <a:r>
              <a:rPr lang="en-US" sz="1600" dirty="0"/>
              <a:t>microplastics</a:t>
            </a:r>
            <a:endParaRPr lang="en-US" sz="1600" b="1" dirty="0">
              <a:latin typeface="Calibri" panose="020F0502020204030204" pitchFamily="34" charset="0"/>
            </a:endParaRPr>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2000" b="1" dirty="0">
            <a:latin typeface="Calibri" panose="020F0502020204030204" pitchFamily="34" charset="0"/>
          </a:defRPr>
        </a:defPPr>
      </a:lstStyle>
    </a:tx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7460</TotalTime>
  <Words>2382</Words>
  <Application>Microsoft Macintosh PowerPoint</Application>
  <PresentationFormat>On-screen Show (16:9)</PresentationFormat>
  <Paragraphs>111</Paragraphs>
  <Slides>24</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Severe storm patterns are seen across the world</vt:lpstr>
      <vt:lpstr>Climate changes has influenced some of the deadliest storm</vt:lpstr>
      <vt:lpstr>Many man made disaster are recking havoc on our planet</vt:lpstr>
      <vt:lpstr>Plastics are a major problem. It does not decay but breaks down into smaller pieces that end up in our ocean.</vt:lpstr>
      <vt:lpstr>Poor waste management </vt:lpstr>
      <vt:lpstr>Electronic waste</vt:lpstr>
      <vt:lpstr>Water pollution </vt:lpstr>
      <vt:lpstr>Habitat Fragmentation </vt:lpstr>
      <vt:lpstr>Due to human strains, plants, animals, and invertebrates are becoming extinct at an unprecedented rate.</vt:lpstr>
      <vt:lpstr>PowerPoint Presentation</vt:lpstr>
      <vt:lpstr>Sustainable forestry is managing, using, and conserving forests &amp; associated wildlife, water, and other resources in a sustainable way. </vt:lpstr>
      <vt:lpstr>Reduce Reuse and Recycle  </vt:lpstr>
      <vt:lpstr>PowerPoint Presentation</vt:lpstr>
      <vt:lpstr> Will take a world wide effort to save our planet. </vt:lpstr>
      <vt:lpstr>Teaching green habits in school will lead to greener habits later. </vt:lpstr>
      <vt:lpstr>A poisonous frog (Phyllobates bicolor) is shown in Santa Fe Zoo, in Medellin, Colombia [Photograph].  (2014).  K. L. Lerner &amp; B. W. Lerner (Eds.), The Gale Encyclopedia of Science (5th ed.).  Gale. https://link.gale.com/apps/doc/PC4205138630/GRNR?u=ksu&amp;sid=bookmark-GRNR&amp;xid=5ce0e8cb   Air pollution. (2011). In D. S. Blanchfield (Ed.), Environmental Encyclopedia.  Gale. https://link.gale.com/apps/doc/CV2644150041/GRNR?u=ksu&amp;sid=bookmark-GRNR&amp;xid=1c47e7f2    Blackwell, A. H. (2018). Microplastics. In Gale Environmental Studies Online Collection.   Gale. https://link.gale.com/apps/doc/UGXXWM237063901/GRNR?u=ksu&amp;sid=bookmark-GRNR&amp;xid=30644c7d   Blackwell, A. H. (2021). Plastic Pollution. In Gale Environmental Studies Online Collection.   Gale. https://link.gale.com/apps/doc/PHMJOK207422989/GRNR?u=ksu&amp;sid=bookmark-GRNR&amp;xid=1f125778   Flooding. (2011). In D. S. Blanchfield (Ed.), Environmental Encyclopedia.  Gale. https://link.gale.com/apps/doc/CV2644150550/GRNR?u=ksu&amp;sid=bookmark-GRNR&amp;xid=ab892f37  Gale. https://link.gale.com/apps/doc/PC4205136863/GRNR?u=ksu&amp;sid=bookmark-GRNR&amp;xid=32bb2797 </vt:lpstr>
      <vt:lpstr>Gilman, L. (2008). Greenhouse Gases. In B. W. Lerner &amp; K. L. Lerner (Eds.), In Context   Series. Climate Change: In Context (Vol. 1, pp. 473-479).  Gale. https://link.gale.com/apps/doc/CX3079000134/GRNR?u=ksu&amp;sid=bookmark-GRNR&amp;xid=4f4fb420   Greenpeace Activists Protest the Trade of Ancient Forest Wood from Central and West  Africa [Photograph]. (2009). Gale Environmental Studies Online Collection.  Gale. https://link.gale.com/apps/doc/VTXTKB962065624/GRNR?u=ksu&amp;sid=bookmark- GRNR&amp;xid=2367b3d5   Gulf Oil spill is shown on a beach on June 12, 2010 in Gulf Shores, Alabama [Photograph]. (2012). B. W.  Lerner &amp; K. L. Lerner (Eds.), In Context Series. Biotechnology: In Context.  Gale. https://link.gale.com/apps/doc/PC4205136863/GRNR?u=ksu&amp;sid=bookmark-GRNR&amp;xid=32bb2797     Habitat fragmentation. (2011). In D. S. Blanchfield (Ed.), Environmental Encyclopedia.   Gale. https://link.gale.com/apps/doc/CV2644150665/GRNR?u=ksu&amp;sid=bookmark-GRNR&amp;xid=54124518 </vt:lpstr>
      <vt:lpstr>Hurricanes [Photograph]. (2020). Gale Environmental Studies Online Collection.  Gale. https://link.gale.com/apps/doc/STNRWY067850886/GRNR?u=ksu&amp;sid=bookmark- GRNR&amp;xid=44e8cea2   Obsolete Computers and Accessories at a Landfill [Photograph]. (2009). Gale Environmental Studies  Online Collection.  Gale. https://link.gale.com/apps/doc/STIRGQ542861533/GRNR?u=ksu&amp;sid=bookmark-GRNR&amp;xid=ce9b381b   Sustainable development. (2011). In D. S. Blanchfield (Ed.), Environmental Encyclopedia.   Gale. https://link.gale.com/apps/doc/CV2644151343/GRNR?u=ksu&amp;sid=bookmark-GRNR&amp;xid=853d7ad3  Sustainable Forestry [Photograph]. (2021). Gale Environmental Studies Online Collection.  Gale. https://link.gale.com/apps/doc/XPTHOL373789609/GRNR?u=ksu&amp;sid=bookmark- GRNR&amp;xid=9b6d5281 </vt:lpstr>
      <vt:lpstr>Waste Disposal: Landfill [Photograph]. (2021). Gale Environmental Studies Online Collection.   Gale. https://link.gale.com/apps/doc/ODYMFO324265732/GRNR?u=ksu&amp;sid=bookmark-GRNR&amp;xid=a00944ac   Waste Reduction [Photograph]. (2021). Gale Environmental Studies Online Collection.  Gale. https://link.gale.com/apps/doc/QFAWAI521002937/GRNR?u=ksu&amp;sid=bookmark- GRNR&amp;xid=66621284     Water pollution from a copper mine. Industrial and agricultural emissions of chemicals   Into... [Photograph]. (2011). B. W. Lerner &amp; K. L. Lerner (Eds.), In Context Series. Food: In  Context (Vol. 2).  Gale. https://link.gale.com/apps/doc/PC1918687309/GRNR?u=ksu&amp;sid=bookmark-GRNR&amp;xid=b2e72e23   World Business Council for Sustainable Development Meeting [Photograph]. (2009). Gale Environmental  Studies Online Collection.  Gale. https://link.gale.com/apps/doc/CWFFQR378247511/GRNR?u=ksu&amp;sid=bookmark-GRNR&amp;xid=0cd47a0f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Shawn Siroka</dc:creator>
  <cp:lastModifiedBy>JC Gibbs</cp:lastModifiedBy>
  <cp:revision>41</cp:revision>
  <cp:lastPrinted>2016-08-29T17:06:47Z</cp:lastPrinted>
  <dcterms:modified xsi:type="dcterms:W3CDTF">2021-10-02T20:03:52Z</dcterms:modified>
</cp:coreProperties>
</file>