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313" r:id="rId3"/>
    <p:sldId id="317" r:id="rId4"/>
    <p:sldId id="318" r:id="rId5"/>
    <p:sldId id="306" r:id="rId6"/>
    <p:sldId id="320" r:id="rId7"/>
    <p:sldId id="265" r:id="rId8"/>
    <p:sldId id="264" r:id="rId9"/>
    <p:sldId id="284" r:id="rId10"/>
    <p:sldId id="285" r:id="rId11"/>
    <p:sldId id="331" r:id="rId12"/>
    <p:sldId id="332" r:id="rId13"/>
    <p:sldId id="333" r:id="rId14"/>
    <p:sldId id="334" r:id="rId15"/>
    <p:sldId id="305" r:id="rId16"/>
    <p:sldId id="310" r:id="rId17"/>
    <p:sldId id="311" r:id="rId18"/>
    <p:sldId id="312" r:id="rId19"/>
    <p:sldId id="315" r:id="rId20"/>
    <p:sldId id="314" r:id="rId21"/>
    <p:sldId id="324" r:id="rId22"/>
    <p:sldId id="316" r:id="rId23"/>
    <p:sldId id="325" r:id="rId24"/>
    <p:sldId id="335" r:id="rId25"/>
    <p:sldId id="326" r:id="rId26"/>
    <p:sldId id="327" r:id="rId27"/>
    <p:sldId id="328" r:id="rId28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97" autoAdjust="0"/>
    <p:restoredTop sz="77363" autoAdjust="0"/>
  </p:normalViewPr>
  <p:slideViewPr>
    <p:cSldViewPr snapToGrid="0" snapToObjects="1">
      <p:cViewPr varScale="1">
        <p:scale>
          <a:sx n="85" d="100"/>
          <a:sy n="85" d="100"/>
        </p:scale>
        <p:origin x="106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A33FAD-9B13-584E-8CFA-5CD2E05DBB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621C1-2BA4-AC42-8192-D09C030246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A72AD9B-5455-45B3-96A6-AC668D1A5B40}" type="datetimeFigureOut">
              <a:rPr lang="en-US" altLang="en-US"/>
              <a:pPr>
                <a:defRPr/>
              </a:pPr>
              <a:t>12/11/2018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E1451-3F02-424C-9107-BBA431EA00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2FA99-CFB0-E148-A227-63788092DC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73974D-1CB3-4109-9DED-D49A09EFB3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6FF8BF-58A2-F240-9D2D-F6435EE70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49CCC-67AC-DD4B-8822-E7E7C8F4905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F3F7744-6AE6-4411-87CE-AF4A32D927EB}" type="datetimeFigureOut">
              <a:rPr lang="en-US" altLang="en-US"/>
              <a:pPr>
                <a:defRPr/>
              </a:pPr>
              <a:t>12/11/2018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7987B63-8324-CD4D-B54B-F77187C509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461486D-9436-A149-8F82-D5EE990B0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B083C-A486-A743-AC07-05639CB397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614F-0BE9-9A49-8FE3-5CFB9161CF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CCC0524-EEC0-4E86-8F60-B8D1525BD9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439B3BCF-FF8C-4894-8327-15D281A91A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B19C3A18-E3C3-438A-AD13-08745357F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Query processing performance challenge: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48D956E4-DD43-4DC1-8E0C-B642A16A68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75D631-89AF-49B2-867B-82899387A734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72ABAE8F-6F07-413E-9678-4821F72DF5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EC56E3EF-AE5D-451D-B707-49621C2EE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Performance: shorter lists: less traversal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Wingdings" panose="05000000000000000000" pitchFamily="2" charset="2"/>
              </a:rPr>
              <a:t> results after pruning are not exactly the same</a:t>
            </a: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B35901F8-E42E-4875-9F50-F06DDDBCCA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99B2029-676C-4136-B951-777278DC2F6C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681659BF-1F36-4988-B66A-44644B0CE3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9D4D5815-5F18-458A-BDBF-4ED92858F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CAFAD352-C056-41D3-A312-31E98C56C5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5FD1EED-AE92-4CC6-BC86-B0D5EEC7EF4B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7B4A06BC-4DD3-47BB-B60D-02D653E428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8B551-B856-4B74-B993-86019C7A0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dirty="0">
                <a:solidFill>
                  <a:schemeClr val="tx2"/>
                </a:solidFill>
              </a:rPr>
              <a:t>Algorithmic Heuristics: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Keep postings with impact score above threshold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In each list, keep the top x%, or the top x</a:t>
            </a:r>
          </a:p>
          <a:p>
            <a:pPr marL="342900" indent="-342900">
              <a:lnSpc>
                <a:spcPct val="130000"/>
              </a:lnSpc>
              <a:buFont typeface="Arial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Many combinations of these</a:t>
            </a:r>
          </a:p>
          <a:p>
            <a:pPr>
              <a:lnSpc>
                <a:spcPct val="11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dirty="0">
                <a:solidFill>
                  <a:schemeClr val="tx2"/>
                </a:solidFill>
              </a:rPr>
              <a:t>Hit-based methods: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 past query results to decide what to keep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Posting-based or document-based</a:t>
            </a:r>
          </a:p>
          <a:p>
            <a:pPr marL="342900" indent="-342900">
              <a:lnSpc>
                <a:spcPct val="130000"/>
              </a:lnSpc>
              <a:buFont typeface="Arial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Posting-based: we need a lot of queries</a:t>
            </a:r>
          </a:p>
          <a:p>
            <a:pPr marL="342900" indent="-342900">
              <a:lnSpc>
                <a:spcPct val="130000"/>
              </a:lnSpc>
              <a:buFont typeface="Arial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One solution: combine with heuristics  </a:t>
            </a:r>
            <a:r>
              <a:rPr lang="en-US" sz="1050" dirty="0">
                <a:solidFill>
                  <a:schemeClr val="tx2"/>
                </a:solidFill>
              </a:rPr>
              <a:t>(UP-QV, TCP-QV)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BF0A9B81-672D-40D3-8CAD-B5ED00DA7B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35BD8A-EEEE-41E0-8AE2-B8B4C93A2B11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1B95FC22-8E84-48F3-BFFF-F6F9CB317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11758553-FC31-4507-86A2-B355BB6C3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AE871FF2-CBA4-48CA-BDB0-AA25655875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2A46AE2-D7C4-4349-A500-1483737AC84C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73167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B4B1389F-8559-463F-94C7-CA08A9CB65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F9F1DD70-40B0-45DD-96EE-AED2A64CB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We do not know how to optimize for RK, PK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892E5733-0793-4628-B095-BF38ECE65D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8C03B44-4CE3-40C7-B5BD-CF550957D4D3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64BB9EA4-071A-44D6-9E8A-514953A942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7F314149-681F-4514-8B70-0A3D0EF61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PK, RK – may improve results under a complex ranker scenario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DEED18FE-20D9-4BA0-B0EA-08CA3ED00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6CEC12D-8A0D-46B5-97A2-58FF8281560C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4D5037B8-20B1-4C3F-AF2B-2B9707072D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6EAAB52E-2EEE-45FD-8167-6DA9FE298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244B919A-BF91-4277-8CB3-F7AAA179C8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7087207-6077-4F18-8B1B-629FAA2B2696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41D38AA9-AE11-4F64-BE28-52D3F221E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60921D60-AF87-481F-A1CD-F40F25D30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This is a linear programming formulation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1091ACC7-989F-46E3-B6E3-E9AA812916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239CB1-EEE0-4E56-9399-8825E762C4A4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9144" y="0"/>
            <a:ext cx="9153144" cy="514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3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0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69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383DAC-DE65-4A46-974F-D000CB23D551}"/>
              </a:ext>
            </a:extLst>
          </p:cNvPr>
          <p:cNvSpPr/>
          <p:nvPr userDrawn="1"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047C7-8165-4C22-B500-B64D9C881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00345D61-B74B-4B23-B575-7CDB02A3C8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238125"/>
            <a:ext cx="14636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2"/>
          <p:cNvSpPr>
            <a:spLocks noGrp="1"/>
          </p:cNvSpPr>
          <p:nvPr>
            <p:ph idx="11"/>
          </p:nvPr>
        </p:nvSpPr>
        <p:spPr>
          <a:xfrm>
            <a:off x="0" y="0"/>
            <a:ext cx="4480560" cy="515657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30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674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1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5BA99EF-50DF-4C32-9C4C-9C94D16E0B7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A8DF5-4951-4C01-B3CF-7E6F8A1083C0}" type="datetime1">
              <a:rPr lang="en-US" altLang="en-US"/>
              <a:pPr>
                <a:defRPr/>
              </a:pPr>
              <a:t>12/11/2018</a:t>
            </a:fld>
            <a:endParaRPr lang="en-US" altLang="en-US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951775FF-8587-4132-AB96-F81ED826FC5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E687C-CD8D-465C-926F-7486C00AA1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59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97F9394-7BA9-408A-B100-9A742E1A475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4D25A-C070-4D16-A1AF-6F8047D1924B}" type="datetime1">
              <a:rPr lang="en-US" altLang="en-US"/>
              <a:pPr>
                <a:defRPr/>
              </a:pPr>
              <a:t>12/11/2018</a:t>
            </a:fld>
            <a:endParaRPr lang="en-US" altLang="en-US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C9201BB-6E78-4909-9881-2C5E022375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8E1F8-23CF-45ED-A957-D99FACAD46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73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yu_white.png">
            <a:extLst>
              <a:ext uri="{FF2B5EF4-FFF2-40B4-BE49-F238E27FC236}">
                <a16:creationId xmlns:a16="http://schemas.microsoft.com/office/drawing/2014/main" id="{2EDECED6-4542-4976-8E27-F90327FF21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C59CD4-D43E-5847-829C-DE0785432A25}"/>
              </a:ext>
            </a:extLst>
          </p:cNvPr>
          <p:cNvSpPr/>
          <p:nvPr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28" name="Picture 1">
            <a:extLst>
              <a:ext uri="{FF2B5EF4-FFF2-40B4-BE49-F238E27FC236}">
                <a16:creationId xmlns:a16="http://schemas.microsoft.com/office/drawing/2014/main" id="{2D1273FB-4AF5-45F9-9763-7E1409986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38125"/>
            <a:ext cx="14636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74E78-1F10-3146-852E-CACC7CAFE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0A52088-53F1-475E-BCD8-2833275ADF24}" type="datetime1">
              <a:rPr lang="en-US" altLang="en-US"/>
              <a:pPr>
                <a:defRPr/>
              </a:pPr>
              <a:t>12/11/2018</a:t>
            </a:fld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19E28-B5CE-2040-AD2D-D3909B3B9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0717C1-9F27-4244-8C6F-02A031D430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1" r:id="rId3"/>
    <p:sldLayoutId id="2147483732" r:id="rId4"/>
  </p:sldLayoutIdLst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858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14550" indent="-285750" algn="l" defTabSz="45720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5EBDD1-2870-E440-A549-2FE530A0F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938"/>
            <a:ext cx="9072563" cy="5143501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5123" name="Text Placeholder 2">
            <a:extLst>
              <a:ext uri="{FF2B5EF4-FFF2-40B4-BE49-F238E27FC236}">
                <a16:creationId xmlns:a16="http://schemas.microsoft.com/office/drawing/2014/main" id="{29DBB242-DDAC-4C6E-B52F-3DF955DAF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182563" y="741363"/>
            <a:ext cx="8705850" cy="1260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Exploring Size-Speed Trade-Offs </a:t>
            </a:r>
            <a:br>
              <a:rPr lang="en-US" altLang="en-US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 Static Index Pruning</a:t>
            </a:r>
          </a:p>
        </p:txBody>
      </p:sp>
      <p:sp>
        <p:nvSpPr>
          <p:cNvPr id="7172" name="Text Placeholder 3">
            <a:extLst>
              <a:ext uri="{FF2B5EF4-FFF2-40B4-BE49-F238E27FC236}">
                <a16:creationId xmlns:a16="http://schemas.microsoft.com/office/drawing/2014/main" id="{7C69D7C7-CB7D-41A4-9F48-85B8DCD8D4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314325" y="4527550"/>
            <a:ext cx="2243138" cy="2746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Juan 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Rodriguez</a:t>
            </a:r>
          </a:p>
        </p:txBody>
      </p:sp>
      <p:pic>
        <p:nvPicPr>
          <p:cNvPr id="5125" name="Picture 6">
            <a:extLst>
              <a:ext uri="{FF2B5EF4-FFF2-40B4-BE49-F238E27FC236}">
                <a16:creationId xmlns:a16="http://schemas.microsoft.com/office/drawing/2014/main" id="{18032918-87B5-4EA5-BE83-3702BE89E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242888"/>
            <a:ext cx="14652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Box 3">
            <a:extLst>
              <a:ext uri="{FF2B5EF4-FFF2-40B4-BE49-F238E27FC236}">
                <a16:creationId xmlns:a16="http://schemas.microsoft.com/office/drawing/2014/main" id="{E740A911-4C0D-40A3-8562-3DCD41A0C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38" y="2279650"/>
            <a:ext cx="67468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chemeClr val="bg1"/>
                </a:solidFill>
              </a:rPr>
              <a:t>		Juan Rodriguez			Torsten Suel</a:t>
            </a:r>
            <a:br>
              <a:rPr lang="en-US" altLang="en-US" sz="2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	</a:t>
            </a:r>
            <a:br>
              <a:rPr lang="en-US" altLang="en-US" sz="2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			Tandon School of Engineering</a:t>
            </a:r>
          </a:p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New York University</a:t>
            </a:r>
            <a:br>
              <a:rPr lang="en-US" altLang="en-US" sz="2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Brooklyn, NY</a:t>
            </a:r>
            <a:br>
              <a:rPr lang="en-US" altLang="en-US" sz="2000" b="1">
                <a:solidFill>
                  <a:schemeClr val="bg1"/>
                </a:solidFill>
              </a:rPr>
            </a:br>
            <a:endParaRPr lang="en-US" altLang="en-US" sz="2000" b="1">
              <a:solidFill>
                <a:schemeClr val="bg1"/>
              </a:solidFill>
            </a:endParaRPr>
          </a:p>
        </p:txBody>
      </p:sp>
      <p:sp>
        <p:nvSpPr>
          <p:cNvPr id="5127" name="TextBox 4">
            <a:extLst>
              <a:ext uri="{FF2B5EF4-FFF2-40B4-BE49-F238E27FC236}">
                <a16:creationId xmlns:a16="http://schemas.microsoft.com/office/drawing/2014/main" id="{1D7E92D1-A610-4FF2-BAEF-0508FE551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3983038"/>
            <a:ext cx="756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Supported by NSF Grant IIS-1718680 and by Amazon.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A34B0D9-B0F0-4494-BA8F-98FA75CE6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463" y="4527550"/>
            <a:ext cx="2763837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sz="1000" dirty="0">
                <a:solidFill>
                  <a:srgbClr val="FFFFFF"/>
                </a:solidFill>
                <a:latin typeface="+mn-lt"/>
              </a:rPr>
              <a:t>IEEE Big Data 2018 - Seattle, WA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3">
            <a:extLst>
              <a:ext uri="{FF2B5EF4-FFF2-40B4-BE49-F238E27FC236}">
                <a16:creationId xmlns:a16="http://schemas.microsoft.com/office/drawing/2014/main" id="{D602A8BD-740C-4E0D-BB08-4CDCA6D63515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279400" y="1327150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ea typeface="ＭＳ Ｐゴシック" panose="020B0600070205080204" pitchFamily="34" charset="-128"/>
              </a:rPr>
              <a:t>Introduced by Carmel et al (SIGIR 2001)</a:t>
            </a:r>
          </a:p>
          <a:p>
            <a:pPr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ea typeface="ＭＳ Ｐゴシック" panose="020B0600070205080204" pitchFamily="34" charset="-128"/>
              </a:rPr>
              <a:t>A lot of subsequent work</a:t>
            </a:r>
          </a:p>
          <a:p>
            <a:pPr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ea typeface="ＭＳ Ｐゴシック" panose="020B0600070205080204" pitchFamily="34" charset="-128"/>
              </a:rPr>
              <a:t>Three main approaches:</a:t>
            </a:r>
          </a:p>
          <a:p>
            <a:pPr lvl="1" indent="0">
              <a:lnSpc>
                <a:spcPct val="110000"/>
              </a:lnSpc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ea typeface="ＭＳ Ｐゴシック" panose="020B0600070205080204" pitchFamily="34" charset="-128"/>
              </a:rPr>
              <a:t> Algorithmic heuristics: based on impact, rank </a:t>
            </a:r>
          </a:p>
          <a:p>
            <a:pPr lvl="1" inden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ea typeface="ＭＳ Ｐゴシック" panose="020B0600070205080204" pitchFamily="34" charset="-128"/>
              </a:rPr>
              <a:t> Hit-based methods: based on past top results</a:t>
            </a:r>
          </a:p>
          <a:p>
            <a:pPr lvl="1" inden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ea typeface="ＭＳ Ｐゴシック" panose="020B0600070205080204" pitchFamily="34" charset="-128"/>
              </a:rPr>
              <a:t> Curation-based: build a high-quality subset</a:t>
            </a:r>
          </a:p>
          <a:p>
            <a:pPr indent="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ea typeface="ＭＳ Ｐゴシック" panose="020B0600070205080204" pitchFamily="34" charset="-128"/>
              </a:rPr>
              <a:t>Not the same as spam detection/removal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96870B80-28A7-4147-B0BA-5E7632428744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01CA3CA-477E-4FEA-9E9A-91AE0A7F12A1}" type="slidenum">
              <a:rPr lang="en-US" altLang="en-US" sz="1200" smtClean="0">
                <a:solidFill>
                  <a:srgbClr val="898989"/>
                </a:solidFill>
              </a:rPr>
              <a:pPr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7412" name="Date Placeholder 3">
            <a:extLst>
              <a:ext uri="{FF2B5EF4-FFF2-40B4-BE49-F238E27FC236}">
                <a16:creationId xmlns:a16="http://schemas.microsoft.com/office/drawing/2014/main" id="{483F39DA-0ACC-4D08-9AF9-52AD38AFAC2F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p:sp>
        <p:nvSpPr>
          <p:cNvPr id="17413" name="TextBox 6">
            <a:extLst>
              <a:ext uri="{FF2B5EF4-FFF2-40B4-BE49-F238E27FC236}">
                <a16:creationId xmlns:a16="http://schemas.microsoft.com/office/drawing/2014/main" id="{E4322FE3-9C0F-472B-947C-21E52DE60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865188"/>
            <a:ext cx="522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Related Work </a:t>
            </a:r>
          </a:p>
        </p:txBody>
      </p:sp>
      <p:sp>
        <p:nvSpPr>
          <p:cNvPr id="17414" name="Rectangle 7">
            <a:extLst>
              <a:ext uri="{FF2B5EF4-FFF2-40B4-BE49-F238E27FC236}">
                <a16:creationId xmlns:a16="http://schemas.microsoft.com/office/drawing/2014/main" id="{F80ED7C1-0544-47D6-B273-088344216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813" y="101600"/>
            <a:ext cx="3157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</a:rPr>
              <a:t>Static Index Pruning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7EA938BC-C4F4-48C7-9F9F-B326EAE4EC1D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20BFFD-B8E2-4994-9937-6F1DC0BFC68E}" type="slidenum">
              <a:rPr lang="en-US" altLang="en-US" sz="1200" smtClean="0">
                <a:solidFill>
                  <a:srgbClr val="898989"/>
                </a:solidFill>
              </a:rPr>
              <a:pPr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9460" name="Date Placeholder 3">
            <a:extLst>
              <a:ext uri="{FF2B5EF4-FFF2-40B4-BE49-F238E27FC236}">
                <a16:creationId xmlns:a16="http://schemas.microsoft.com/office/drawing/2014/main" id="{EE1BD2EE-0A25-4B13-A949-3F6CCA86C910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898989"/>
                </a:solidFill>
              </a:rPr>
              <a:t>IEEE Big Data 2018</a:t>
            </a:r>
          </a:p>
        </p:txBody>
      </p:sp>
      <p:sp>
        <p:nvSpPr>
          <p:cNvPr id="19461" name="TextBox 6">
            <a:extLst>
              <a:ext uri="{FF2B5EF4-FFF2-40B4-BE49-F238E27FC236}">
                <a16:creationId xmlns:a16="http://schemas.microsoft.com/office/drawing/2014/main" id="{7E165B64-84D2-4A33-B946-852CB8A50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865188"/>
            <a:ext cx="522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Our Work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F27408D2-C988-4A8D-AC31-3C1063C9A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813" y="101600"/>
            <a:ext cx="3157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</a:rPr>
              <a:t>Static Index Pruning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6B6A1A-0E43-4DA8-AAFA-24597165275F}"/>
                  </a:ext>
                </a:extLst>
              </p:cNvPr>
              <p:cNvSpPr txBox="1"/>
              <p:nvPr/>
            </p:nvSpPr>
            <p:spPr>
              <a:xfrm>
                <a:off x="278674" y="1480457"/>
                <a:ext cx="8617676" cy="349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b="1" dirty="0"/>
                  <a:t>Optimize index quality, given a constraint on size</a:t>
                </a:r>
                <a:br>
                  <a:rPr lang="en-US" b="1" dirty="0"/>
                </a:br>
                <a:r>
                  <a:rPr lang="en-US" dirty="0"/>
                  <a:t>Given a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on index size, produce a pruned index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size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that maximizes the average quality of queries un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pPr marL="457200" indent="-457200">
                  <a:spcBef>
                    <a:spcPts val="600"/>
                  </a:spcBef>
                  <a:buAutoNum type="arabicPeriod"/>
                </a:pPr>
                <a:r>
                  <a:rPr lang="en-US" b="1" dirty="0"/>
                  <a:t>Trade-off between index size and query cost</a:t>
                </a:r>
                <a:br>
                  <a:rPr lang="en-US" b="1" dirty="0"/>
                </a:br>
                <a:r>
                  <a:rPr lang="en-US" dirty="0"/>
                  <a:t>Given a lower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on index size, and a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on result quality, produce a pruned index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that satisfies the constraints while minimizing query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6B6A1A-0E43-4DA8-AAFA-24597165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4" y="1480457"/>
                <a:ext cx="8617676" cy="3493264"/>
              </a:xfrm>
              <a:prstGeom prst="rect">
                <a:avLst/>
              </a:prstGeom>
              <a:blipFill>
                <a:blip r:embed="rId3"/>
                <a:stretch>
                  <a:fillRect l="-991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98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58C76363-100D-43C8-8418-F7C2BEFEE3BE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E7C4FE7-E3A1-4A7D-AC92-B2A0E8D1F270}" type="slidenum">
              <a:rPr lang="en-US" altLang="en-US" sz="1200" smtClean="0">
                <a:solidFill>
                  <a:srgbClr val="898989"/>
                </a:solidFill>
              </a:rPr>
              <a:pPr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1508" name="Date Placeholder 3">
            <a:extLst>
              <a:ext uri="{FF2B5EF4-FFF2-40B4-BE49-F238E27FC236}">
                <a16:creationId xmlns:a16="http://schemas.microsoft.com/office/drawing/2014/main" id="{3433A199-8B11-4B83-A481-9A200EFC8202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p:sp>
        <p:nvSpPr>
          <p:cNvPr id="21509" name="Rectangle 6">
            <a:extLst>
              <a:ext uri="{FF2B5EF4-FFF2-40B4-BE49-F238E27FC236}">
                <a16:creationId xmlns:a16="http://schemas.microsoft.com/office/drawing/2014/main" id="{57A18ED4-1152-461E-848F-0B0A90244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813" y="101600"/>
            <a:ext cx="3157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</a:rPr>
              <a:t>Static Index Pruning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94C0D2F-5574-43CA-8783-2BCACC33279E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165463" y="818606"/>
                <a:ext cx="8847907" cy="3896269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b="0" dirty="0"/>
                  <a:t>posting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 is part of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dirty="0"/>
                  <a:t> result for query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b="0" dirty="0"/>
                  <a:t> if document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b="0" dirty="0"/>
                  <a:t> is among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dirty="0"/>
                  <a:t> results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 is the probability that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b="0" dirty="0"/>
                  <a:t> is part of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dirty="0"/>
                  <a:t> result for query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b="0" dirty="0"/>
                  <a:t> </a:t>
                </a:r>
              </a:p>
              <a:p>
                <a:endParaRPr lang="en-US" sz="2400" b="0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 is the probability the term associated with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b="0" dirty="0"/>
                  <a:t> occurs in query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𝑡𝑜𝑝</m:t>
                            </m:r>
                            <m:r>
                              <m:rPr>
                                <m:lit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func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r>
                  <a:rPr lang="en-US" sz="2400" b="0" dirty="0"/>
                  <a:t>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94C0D2F-5574-43CA-8783-2BCACC332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165463" y="818606"/>
                <a:ext cx="8847907" cy="3896269"/>
              </a:xfrm>
              <a:blipFill>
                <a:blip r:embed="rId2"/>
                <a:stretch>
                  <a:fillRect l="-2066" t="-2191" r="-2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21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530" name="Text Placeholder 3">
                <a:extLst>
                  <a:ext uri="{FF2B5EF4-FFF2-40B4-BE49-F238E27FC236}">
                    <a16:creationId xmlns:a16="http://schemas.microsoft.com/office/drawing/2014/main" id="{1C638867-BAE8-4830-B613-10D2CFE54C8F}"/>
                  </a:ext>
                </a:extLst>
              </p:cNvPr>
              <p:cNvSpPr>
                <a:spLocks noGrp="1" noChangeArrowheads="1"/>
              </p:cNvSpPr>
              <p:nvPr>
                <p:ph type="body" sz="quarter" idx="12"/>
              </p:nvPr>
            </p:nvSpPr>
            <p:spPr bwMode="auto">
              <a:xfrm>
                <a:off x="292100" y="1271451"/>
                <a:ext cx="8315325" cy="3254512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numCol="1" anchor="t" anchorCtr="0" compatLnSpc="1">
                <a:prstTxWarp prst="textNoShape">
                  <a:avLst/>
                </a:prstTxWarp>
              </a:bodyPr>
              <a:lstStyle/>
              <a:p>
                <a:pPr indent="0">
                  <a:spcBef>
                    <a:spcPct val="0"/>
                  </a:spcBef>
                </a:pPr>
                <a:endParaRPr lang="en-US" altLang="en-US" sz="2400" b="0" dirty="0">
                  <a:ea typeface="ＭＳ Ｐゴシック" panose="020B0600070205080204" pitchFamily="34" charset="-128"/>
                  <a:cs typeface="Calibri" panose="020F0502020204030204" pitchFamily="34" charset="0"/>
                </a:endParaRPr>
              </a:p>
              <a:p>
                <a:pPr indent="0">
                  <a:spcBef>
                    <a:spcPct val="0"/>
                  </a:spcBef>
                </a:pPr>
                <a:r>
                  <a:rPr lang="en-US" altLang="en-US" sz="2400" dirty="0"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Approach:</a:t>
                </a:r>
              </a:p>
              <a:p>
                <a:pPr marL="3429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400" b="0" dirty="0"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rPr>
                      <m:t>𝑃𝑟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alibri" panose="020F0502020204030204" pitchFamily="34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en-US" sz="2400" b="0" dirty="0">
                  <a:ea typeface="ＭＳ Ｐゴシック" panose="020B0600070205080204" pitchFamily="34" charset="-128"/>
                  <a:cs typeface="Calibri" panose="020F0502020204030204" pitchFamily="34" charset="0"/>
                </a:endParaRPr>
              </a:p>
              <a:p>
                <a:pPr marL="3429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400" b="0" dirty="0"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Machine learn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rPr>
                      <m:t>𝑃𝑟</m:t>
                    </m:r>
                    <m:d>
                      <m:dPr>
                        <m:endChr m:val="|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alibri" panose="020F0502020204030204" pitchFamily="34" charset="0"/>
                          </a:rPr>
                          <m:t>𝑡𝑜𝑝</m:t>
                        </m:r>
                        <m:r>
                          <m:rPr>
                            <m:lit/>
                          </m:rP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alibri" panose="020F0502020204030204" pitchFamily="34" charset="0"/>
                          </a:rPr>
                          <m:t>-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rPr>
                      <m:t>𝑝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rPr>
                      <m:t>∈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rPr>
                      <m:t>𝑞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en-US" sz="2400" b="0" dirty="0">
                  <a:ea typeface="ＭＳ Ｐゴシック" panose="020B0600070205080204" pitchFamily="34" charset="-128"/>
                  <a:cs typeface="Calibri" panose="020F0502020204030204" pitchFamily="34" charset="0"/>
                </a:endParaRPr>
              </a:p>
              <a:p>
                <a:pPr marL="3429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400" b="0" dirty="0"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altLang="en-US" sz="2400" b="0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rPr>
                      <m:t>𝑃𝑟</m:t>
                    </m:r>
                    <m:d>
                      <m:dPr>
                        <m:ctrlPr>
                          <a:rPr lang="en-US" altLang="en-US" sz="2400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altLang="en-US" sz="2400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altLang="en-US" sz="2400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alibri" panose="020F0502020204030204" pitchFamily="34" charset="0"/>
                          </a:rPr>
                          <m:t>𝑡𝑜𝑝</m:t>
                        </m:r>
                        <m:r>
                          <m:rPr>
                            <m:lit/>
                          </m:rPr>
                          <a:rPr lang="en-US" altLang="en-US" sz="2400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en-US" sz="2400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e>
                        <m:r>
                          <a:rPr lang="en-US" altLang="en-US" sz="2400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altLang="en-US" sz="2400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altLang="en-US" sz="2400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alibri" panose="020F0502020204030204" pitchFamily="34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sz="2400" b="0" dirty="0"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 for all postings</a:t>
                </a:r>
              </a:p>
              <a:p>
                <a:pPr marL="3429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en-US" sz="2400" dirty="0">
                  <a:ea typeface="ＭＳ Ｐゴシック" panose="020B0600070205080204" pitchFamily="34" charset="-128"/>
                  <a:cs typeface="Calibri" panose="020F0502020204030204" pitchFamily="34" charset="0"/>
                </a:endParaRPr>
              </a:p>
              <a:p>
                <a:pPr indent="0">
                  <a:spcBef>
                    <a:spcPct val="0"/>
                  </a:spcBef>
                </a:pPr>
                <a:r>
                  <a:rPr lang="en-US" altLang="en-US" sz="2400" dirty="0"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Prune Policy</a:t>
                </a:r>
              </a:p>
              <a:p>
                <a:pPr marL="3429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400" b="0" dirty="0"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Global order on prediction, select postings until desired size is achieved</a:t>
                </a:r>
              </a:p>
            </p:txBody>
          </p:sp>
        </mc:Choice>
        <mc:Fallback>
          <p:sp>
            <p:nvSpPr>
              <p:cNvPr id="22530" name="Text Placeholder 3">
                <a:extLst>
                  <a:ext uri="{FF2B5EF4-FFF2-40B4-BE49-F238E27FC236}">
                    <a16:creationId xmlns:a16="http://schemas.microsoft.com/office/drawing/2014/main" id="{1C638867-BAE8-4830-B613-10D2CFE54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292100" y="1271451"/>
                <a:ext cx="8315325" cy="3254512"/>
              </a:xfrm>
              <a:blipFill>
                <a:blip r:embed="rId2"/>
                <a:stretch>
                  <a:fillRect l="-2273" b="-712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F184A45D-5958-4721-900E-D5F648737938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887B5E1-0C4B-45B1-9653-C862EEA42F76}" type="slidenum">
              <a:rPr lang="en-US" altLang="en-US" sz="1200" smtClean="0">
                <a:solidFill>
                  <a:srgbClr val="898989"/>
                </a:solidFill>
              </a:rPr>
              <a:pPr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11EE74B5-E331-48C2-8EFE-1B1C47F3EB7D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p:sp>
        <p:nvSpPr>
          <p:cNvPr id="16390" name="TextBox 6">
            <a:extLst>
              <a:ext uri="{FF2B5EF4-FFF2-40B4-BE49-F238E27FC236}">
                <a16:creationId xmlns:a16="http://schemas.microsoft.com/office/drawing/2014/main" id="{6B563812-4392-43E7-A3DB-1032708E4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865188"/>
            <a:ext cx="8058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latin typeface="+mn-lt"/>
              </a:rPr>
              <a:t>1. Optimize index quality, given a constraint on size </a:t>
            </a:r>
          </a:p>
          <a:p>
            <a:pPr>
              <a:defRPr/>
            </a:pPr>
            <a:endParaRPr lang="en-US" alt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D138A546-5BF0-46CA-BE72-0508DA98A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813" y="101600"/>
            <a:ext cx="3157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</a:rPr>
              <a:t>Static Index Pruning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A126D-87FD-439B-AFFD-F67AC83BA22C}"/>
              </a:ext>
            </a:extLst>
          </p:cNvPr>
          <p:cNvSpPr txBox="1"/>
          <p:nvPr/>
        </p:nvSpPr>
        <p:spPr>
          <a:xfrm>
            <a:off x="4119154" y="2116183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4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0C33E0A9-E603-4D30-B2DB-9ADC5D9E401C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75267D-760F-4AC3-9656-5D00CF2CF418}" type="slidenum">
              <a:rPr lang="en-US" altLang="en-US" sz="1200" smtClean="0">
                <a:solidFill>
                  <a:srgbClr val="898989"/>
                </a:solidFill>
              </a:rPr>
              <a:pPr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3556" name="Date Placeholder 3">
            <a:extLst>
              <a:ext uri="{FF2B5EF4-FFF2-40B4-BE49-F238E27FC236}">
                <a16:creationId xmlns:a16="http://schemas.microsoft.com/office/drawing/2014/main" id="{486D22AA-2DB0-4A00-9196-C887204D38E4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0ADF9B-DF58-4D74-B530-CF4B1A4A26B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Language model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/>
                  <a:t>TREC 01-09 and 2002-2009 relevance and ad-hoc track queries.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Interpolated with 5M random-sampled pages from the corpus.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Unigram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endParaRPr lang="en-US" sz="2400" b="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0ADF9B-DF58-4D74-B530-CF4B1A4A2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2199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29BE14FD-24EA-4643-A605-98042CC6F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853" y="894353"/>
                <a:ext cx="8058150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altLang="en-US" b="1" dirty="0">
                    <a:latin typeface="+mn-lt"/>
                  </a:rPr>
                  <a:t>Estimating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>
                  <a:defRPr/>
                </a:pPr>
                <a:endParaRPr lang="en-US" altLang="en-US" b="1" dirty="0">
                  <a:latin typeface="+mn-lt"/>
                </a:endParaRPr>
              </a:p>
              <a:p>
                <a:pPr>
                  <a:defRPr/>
                </a:pPr>
                <a:endParaRPr lang="en-US" altLang="en-US" b="1" dirty="0">
                  <a:solidFill>
                    <a:schemeClr val="tx2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29BE14FD-24EA-4643-A605-98042CC6F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853" y="894353"/>
                <a:ext cx="8058150" cy="1200329"/>
              </a:xfrm>
              <a:prstGeom prst="rect">
                <a:avLst/>
              </a:prstGeom>
              <a:blipFill>
                <a:blip r:embed="rId3"/>
                <a:stretch>
                  <a:fillRect l="-1135" t="-35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687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Placeholder 3">
            <a:extLst>
              <a:ext uri="{FF2B5EF4-FFF2-40B4-BE49-F238E27FC236}">
                <a16:creationId xmlns:a16="http://schemas.microsoft.com/office/drawing/2014/main" id="{214B769C-E81E-43CE-9260-DCA0F5B1A6B9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5426075" y="1498600"/>
            <a:ext cx="3390900" cy="3216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Random Forest</a:t>
            </a:r>
          </a:p>
          <a:p>
            <a:pPr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Training size: 1M </a:t>
            </a:r>
          </a:p>
          <a:p>
            <a:pPr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>
              <a:ea typeface="ＭＳ Ｐゴシック" panose="020B0600070205080204" pitchFamily="34" charset="-128"/>
            </a:endParaRPr>
          </a:p>
          <a:p>
            <a:pPr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Predict on entire index   	16 billion postings</a:t>
            </a:r>
          </a:p>
          <a:p>
            <a:pPr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>
              <a:ea typeface="ＭＳ Ｐゴシック" panose="020B0600070205080204" pitchFamily="34" charset="-128"/>
            </a:endParaRPr>
          </a:p>
          <a:p>
            <a:pPr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Spark cluster on Hadoop</a:t>
            </a:r>
          </a:p>
          <a:p>
            <a:pPr indent="0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 	  1024 Vcores</a:t>
            </a:r>
          </a:p>
          <a:p>
            <a:pPr indent="0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	  3Tb RAM</a:t>
            </a:r>
          </a:p>
          <a:p>
            <a:pPr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    200 Tb HD</a:t>
            </a:r>
          </a:p>
          <a:p>
            <a:pPr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>
              <a:ea typeface="ＭＳ Ｐゴシック" panose="020B0600070205080204" pitchFamily="34" charset="-128"/>
            </a:endParaRPr>
          </a:p>
          <a:p>
            <a:pPr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>
              <a:ea typeface="ＭＳ Ｐゴシック" panose="020B0600070205080204" pitchFamily="34" charset="-128"/>
            </a:endParaRPr>
          </a:p>
          <a:p>
            <a:pPr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644669CE-39E2-42DB-825A-8D04576434DC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7D9B724-F0FF-43C5-80A0-BE9C74FF7DBC}" type="slidenum">
              <a:rPr lang="en-US" altLang="en-US" sz="1200" smtClean="0">
                <a:solidFill>
                  <a:srgbClr val="898989"/>
                </a:solidFill>
              </a:rPr>
              <a:pPr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4580" name="Date Placeholder 3">
            <a:extLst>
              <a:ext uri="{FF2B5EF4-FFF2-40B4-BE49-F238E27FC236}">
                <a16:creationId xmlns:a16="http://schemas.microsoft.com/office/drawing/2014/main" id="{D57B001F-FE75-4498-B330-7352147F9F76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p:sp>
        <p:nvSpPr>
          <p:cNvPr id="20486" name="TextBox 6">
            <a:extLst>
              <a:ext uri="{FF2B5EF4-FFF2-40B4-BE49-F238E27FC236}">
                <a16:creationId xmlns:a16="http://schemas.microsoft.com/office/drawing/2014/main" id="{1D9E7F90-7D8F-4C44-938F-4290D822AF6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71449" y="865188"/>
            <a:ext cx="7709807" cy="461665"/>
          </a:xfrm>
          <a:prstGeom prst="rect">
            <a:avLst/>
          </a:prstGeom>
          <a:blipFill>
            <a:blip r:embed="rId2"/>
            <a:stretch>
              <a:fillRect l="-1186" t="-9211" b="-3026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24582" name="Picture 1">
            <a:extLst>
              <a:ext uri="{FF2B5EF4-FFF2-40B4-BE49-F238E27FC236}">
                <a16:creationId xmlns:a16="http://schemas.microsoft.com/office/drawing/2014/main" id="{712C46B8-E756-4B74-9677-2EF3A41EA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498600"/>
            <a:ext cx="5067300" cy="312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8428C686-5722-48B4-9498-8BD08EA4216F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B2F9EE2-56FD-4D76-855C-8B8175176417}" type="slidenum">
              <a:rPr lang="en-US" altLang="en-US" sz="1200" smtClean="0">
                <a:solidFill>
                  <a:srgbClr val="898989"/>
                </a:solidFill>
              </a:rPr>
              <a:pPr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5603" name="Date Placeholder 3">
            <a:extLst>
              <a:ext uri="{FF2B5EF4-FFF2-40B4-BE49-F238E27FC236}">
                <a16:creationId xmlns:a16="http://schemas.microsoft.com/office/drawing/2014/main" id="{774D8B07-8891-4FBD-8C6A-19B652FE800A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p:sp>
        <p:nvSpPr>
          <p:cNvPr id="25604" name="TextBox 6">
            <a:extLst>
              <a:ext uri="{FF2B5EF4-FFF2-40B4-BE49-F238E27FC236}">
                <a16:creationId xmlns:a16="http://schemas.microsoft.com/office/drawing/2014/main" id="{0B6B9929-782A-44BB-9836-79600210D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865188"/>
            <a:ext cx="3546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Experimental Results </a:t>
            </a:r>
          </a:p>
          <a:p>
            <a:endParaRPr lang="en-US" altLang="en-US" b="1">
              <a:solidFill>
                <a:schemeClr val="tx2"/>
              </a:solidFill>
            </a:endParaRPr>
          </a:p>
          <a:p>
            <a:r>
              <a:rPr lang="en-US" altLang="en-US" b="1">
                <a:solidFill>
                  <a:schemeClr val="tx2"/>
                </a:solidFill>
              </a:rPr>
              <a:t>Machine Learned Pruning</a:t>
            </a:r>
          </a:p>
        </p:txBody>
      </p:sp>
      <p:pic>
        <p:nvPicPr>
          <p:cNvPr id="25605" name="Picture 1">
            <a:extLst>
              <a:ext uri="{FF2B5EF4-FFF2-40B4-BE49-F238E27FC236}">
                <a16:creationId xmlns:a16="http://schemas.microsoft.com/office/drawing/2014/main" id="{5AB56924-EDBA-42EB-AF92-ADC0FCAA0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088" y="790575"/>
            <a:ext cx="4214812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2">
            <a:extLst>
              <a:ext uri="{FF2B5EF4-FFF2-40B4-BE49-F238E27FC236}">
                <a16:creationId xmlns:a16="http://schemas.microsoft.com/office/drawing/2014/main" id="{3123DB61-2925-487D-A07A-E46E074BB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362200"/>
            <a:ext cx="37036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Very high pruning ratios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Quality metrics</a:t>
            </a:r>
            <a:br>
              <a:rPr lang="en-US" altLang="en-US" dirty="0"/>
            </a:br>
            <a:r>
              <a:rPr lang="en-US" altLang="en-US" dirty="0"/>
              <a:t>	P@10</a:t>
            </a:r>
            <a:br>
              <a:rPr lang="en-US" altLang="en-US" dirty="0"/>
            </a:br>
            <a:r>
              <a:rPr lang="en-US" altLang="en-US" dirty="0"/>
              <a:t>	Postings Kept*</a:t>
            </a:r>
            <a:br>
              <a:rPr lang="en-US" altLang="en-US" dirty="0"/>
            </a:br>
            <a:r>
              <a:rPr lang="en-US" altLang="en-US" dirty="0"/>
              <a:t> Results Kept*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>
            <a:extLst>
              <a:ext uri="{FF2B5EF4-FFF2-40B4-BE49-F238E27FC236}">
                <a16:creationId xmlns:a16="http://schemas.microsoft.com/office/drawing/2014/main" id="{2A531F78-2106-4B27-A039-62F604410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844550"/>
            <a:ext cx="4084638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1973C343-9573-4B0C-AEC1-36520CB76027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908D00-8C5A-4763-AF70-0DED537FAC71}" type="slidenum">
              <a:rPr lang="en-US" altLang="en-US" sz="1200" smtClean="0">
                <a:solidFill>
                  <a:srgbClr val="898989"/>
                </a:solidFill>
              </a:rPr>
              <a:pPr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7652" name="Date Placeholder 3">
            <a:extLst>
              <a:ext uri="{FF2B5EF4-FFF2-40B4-BE49-F238E27FC236}">
                <a16:creationId xmlns:a16="http://schemas.microsoft.com/office/drawing/2014/main" id="{F2C3BA97-5476-4AD4-A9F9-2DA6FBDBFA78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p:pic>
        <p:nvPicPr>
          <p:cNvPr id="27653" name="Picture 2">
            <a:extLst>
              <a:ext uri="{FF2B5EF4-FFF2-40B4-BE49-F238E27FC236}">
                <a16:creationId xmlns:a16="http://schemas.microsoft.com/office/drawing/2014/main" id="{18FFDB5C-77A6-43C6-BF21-E4405F5EE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8" y="844550"/>
            <a:ext cx="4060825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3">
            <a:extLst>
              <a:ext uri="{FF2B5EF4-FFF2-40B4-BE49-F238E27FC236}">
                <a16:creationId xmlns:a16="http://schemas.microsoft.com/office/drawing/2014/main" id="{B51740CD-3C04-4AF3-BE5F-EE00FB8AD4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quarter" idx="12"/>
          </p:nvPr>
        </p:nvSpPr>
        <p:spPr bwMode="auto">
          <a:xfrm>
            <a:off x="371474" y="1601107"/>
            <a:ext cx="8676731" cy="3130550"/>
          </a:xfrm>
          <a:blipFill>
            <a:blip r:embed="rId3"/>
            <a:stretch>
              <a:fillRect l="-2038" t="-2924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9699" name="Text Placeholder 2">
            <a:extLst>
              <a:ext uri="{FF2B5EF4-FFF2-40B4-BE49-F238E27FC236}">
                <a16:creationId xmlns:a16="http://schemas.microsoft.com/office/drawing/2014/main" id="{A59C74BA-5850-4F9D-8A0F-F890255981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280640F1-60EB-4250-A44B-2D6A90EBE2A0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8322E6-C5FE-4C44-AE6A-49F53C517016}" type="slidenum">
              <a:rPr lang="en-US" altLang="en-US" sz="1200" smtClean="0">
                <a:solidFill>
                  <a:srgbClr val="898989"/>
                </a:solidFill>
              </a:rPr>
              <a:pPr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9701" name="Date Placeholder 3">
            <a:extLst>
              <a:ext uri="{FF2B5EF4-FFF2-40B4-BE49-F238E27FC236}">
                <a16:creationId xmlns:a16="http://schemas.microsoft.com/office/drawing/2014/main" id="{9EDAD8F1-B3A5-431B-A39C-B7CB504F92FC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p:sp>
        <p:nvSpPr>
          <p:cNvPr id="29702" name="TextBox 6">
            <a:extLst>
              <a:ext uri="{FF2B5EF4-FFF2-40B4-BE49-F238E27FC236}">
                <a16:creationId xmlns:a16="http://schemas.microsoft.com/office/drawing/2014/main" id="{E171C9EE-001F-428A-8E89-599681AC5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865188"/>
            <a:ext cx="77009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1">
                <a:solidFill>
                  <a:schemeClr val="tx2"/>
                </a:solidFill>
              </a:rPr>
              <a:t>2. Trading-Off between Index Size and Query Cost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Placeholder 3">
            <a:extLst>
              <a:ext uri="{FF2B5EF4-FFF2-40B4-BE49-F238E27FC236}">
                <a16:creationId xmlns:a16="http://schemas.microsoft.com/office/drawing/2014/main" id="{AB30753F-5367-459C-B69A-376B86CC7A74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04800" y="2116138"/>
            <a:ext cx="4040188" cy="2598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Actual query speed measurements show near linear relationship to our cost model!</a:t>
            </a:r>
          </a:p>
          <a:p>
            <a:pPr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indent="0">
              <a:spcBef>
                <a:spcPct val="0"/>
              </a:spcBef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indent="0">
              <a:spcBef>
                <a:spcPct val="0"/>
              </a:spcBef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indent="0">
              <a:spcBef>
                <a:spcPct val="0"/>
              </a:spcBef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31747" name="Text Placeholder 2">
            <a:extLst>
              <a:ext uri="{FF2B5EF4-FFF2-40B4-BE49-F238E27FC236}">
                <a16:creationId xmlns:a16="http://schemas.microsoft.com/office/drawing/2014/main" id="{54BE3FCF-C74A-4F87-85EF-9E1E2161B1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BE0E7B4C-CDEE-45FD-AC71-CDF4C5790D5F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3023ED8-945B-483D-8620-141A09790BE0}" type="slidenum">
              <a:rPr lang="en-US" altLang="en-US" sz="1200" smtClean="0">
                <a:solidFill>
                  <a:srgbClr val="898989"/>
                </a:solidFill>
              </a:rPr>
              <a:pPr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1749" name="Date Placeholder 3">
            <a:extLst>
              <a:ext uri="{FF2B5EF4-FFF2-40B4-BE49-F238E27FC236}">
                <a16:creationId xmlns:a16="http://schemas.microsoft.com/office/drawing/2014/main" id="{0B84DCE1-F255-4098-8BDA-96C2BFB96C65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p:sp>
        <p:nvSpPr>
          <p:cNvPr id="31750" name="TextBox 6">
            <a:extLst>
              <a:ext uri="{FF2B5EF4-FFF2-40B4-BE49-F238E27FC236}">
                <a16:creationId xmlns:a16="http://schemas.microsoft.com/office/drawing/2014/main" id="{B7414E68-D004-4F3F-B6C3-86FC84892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917576"/>
            <a:ext cx="522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chemeClr val="tx2"/>
                </a:solidFill>
              </a:rPr>
              <a:t>Cost Model Validation</a:t>
            </a:r>
          </a:p>
        </p:txBody>
      </p:sp>
      <p:pic>
        <p:nvPicPr>
          <p:cNvPr id="31751" name="Picture 6">
            <a:extLst>
              <a:ext uri="{FF2B5EF4-FFF2-40B4-BE49-F238E27FC236}">
                <a16:creationId xmlns:a16="http://schemas.microsoft.com/office/drawing/2014/main" id="{39F24D82-64F3-4DED-8249-4CC5DBC0F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36713"/>
            <a:ext cx="3395663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3">
            <a:extLst>
              <a:ext uri="{FF2B5EF4-FFF2-40B4-BE49-F238E27FC236}">
                <a16:creationId xmlns:a16="http://schemas.microsoft.com/office/drawing/2014/main" id="{5E0532EB-F749-4527-AB43-C412D9D32100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41441" y="1558562"/>
            <a:ext cx="8315325" cy="2185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en-US" sz="3600" b="0" dirty="0">
                <a:ea typeface="ＭＳ Ｐゴシック" panose="020B0600070205080204" pitchFamily="34" charset="-128"/>
              </a:rPr>
              <a:t>Presentation and code available at:</a:t>
            </a:r>
          </a:p>
          <a:p>
            <a:pPr algn="ctr">
              <a:spcBef>
                <a:spcPct val="0"/>
              </a:spcBef>
            </a:pPr>
            <a:endParaRPr lang="en-US" altLang="en-US" sz="3600" dirty="0">
              <a:ea typeface="ＭＳ Ｐゴシック" panose="020B0600070205080204" pitchFamily="34" charset="-128"/>
            </a:endParaRPr>
          </a:p>
          <a:p>
            <a:pPr algn="ctr">
              <a:spcBef>
                <a:spcPct val="0"/>
              </a:spcBef>
            </a:pPr>
            <a:r>
              <a:rPr lang="en-US" altLang="en-US" sz="3600" b="0" dirty="0">
                <a:ea typeface="ＭＳ Ｐゴシック" panose="020B0600070205080204" pitchFamily="34" charset="-128"/>
              </a:rPr>
              <a:t>https://github.com/</a:t>
            </a:r>
            <a:r>
              <a:rPr lang="en-US" altLang="en-US" sz="3600" dirty="0">
                <a:ea typeface="ＭＳ Ｐゴシック" panose="020B0600070205080204" pitchFamily="34" charset="-128"/>
              </a:rPr>
              <a:t>JC-R/BD2018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B7D36C8B-F008-4C3A-83C8-2BD2FF3AA7E3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380B7F7-063C-4D13-9BFD-94E441E36497}" type="slidenum">
              <a:rPr lang="en-US" altLang="en-US" sz="1200" smtClean="0">
                <a:solidFill>
                  <a:srgbClr val="898989"/>
                </a:solidFill>
              </a:rPr>
              <a:pPr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148" name="Date Placeholder 3">
            <a:extLst>
              <a:ext uri="{FF2B5EF4-FFF2-40B4-BE49-F238E27FC236}">
                <a16:creationId xmlns:a16="http://schemas.microsoft.com/office/drawing/2014/main" id="{0673EAA7-3B3D-401D-840A-E24792ABDF82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Placeholder 2">
            <a:extLst>
              <a:ext uri="{FF2B5EF4-FFF2-40B4-BE49-F238E27FC236}">
                <a16:creationId xmlns:a16="http://schemas.microsoft.com/office/drawing/2014/main" id="{C60E591B-C9A1-435A-A25C-9C1058BAB6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1A607D64-A714-4586-BE85-82D61E08D49F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5736D4-B17E-4E95-B8CB-65A14AA073E2}" type="slidenum">
              <a:rPr lang="en-US" altLang="en-US" sz="1200" smtClean="0">
                <a:solidFill>
                  <a:srgbClr val="898989"/>
                </a:solidFill>
              </a:rPr>
              <a:pPr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2772" name="Date Placeholder 3">
            <a:extLst>
              <a:ext uri="{FF2B5EF4-FFF2-40B4-BE49-F238E27FC236}">
                <a16:creationId xmlns:a16="http://schemas.microsoft.com/office/drawing/2014/main" id="{243C8FE9-1E20-46B7-9B77-CFDA90BAA50F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p:sp>
        <p:nvSpPr>
          <p:cNvPr id="32773" name="TextBox 6">
            <a:extLst>
              <a:ext uri="{FF2B5EF4-FFF2-40B4-BE49-F238E27FC236}">
                <a16:creationId xmlns:a16="http://schemas.microsoft.com/office/drawing/2014/main" id="{49B6D78D-2E2F-49B6-A764-63C2C9E02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865188"/>
            <a:ext cx="522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chemeClr val="tx2"/>
                </a:solidFill>
              </a:rPr>
              <a:t>Size Cost Trade-Off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19F81-FD95-4F52-A634-43706767DC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quarter" idx="12"/>
          </p:nvPr>
        </p:nvSpPr>
        <p:spPr>
          <a:xfrm>
            <a:off x="171450" y="1354516"/>
            <a:ext cx="8110985" cy="3560384"/>
          </a:xfrm>
          <a:blipFill>
            <a:blip r:embed="rId2"/>
            <a:stretch>
              <a:fillRect l="-2254" t="-2397" r="-1052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Placeholder 2">
            <a:extLst>
              <a:ext uri="{FF2B5EF4-FFF2-40B4-BE49-F238E27FC236}">
                <a16:creationId xmlns:a16="http://schemas.microsoft.com/office/drawing/2014/main" id="{C8BA0D3A-A2AF-4224-9F68-6D1AFA844A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36E15737-C8A1-4B84-A8EC-C2F9215CDAFB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BB0EAB-150E-4FAD-A141-4ECD629267AF}" type="slidenum">
              <a:rPr lang="en-US" altLang="en-US" sz="1200" smtClean="0">
                <a:solidFill>
                  <a:srgbClr val="898989"/>
                </a:solidFill>
              </a:rPr>
              <a:pPr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3796" name="Date Placeholder 3">
            <a:extLst>
              <a:ext uri="{FF2B5EF4-FFF2-40B4-BE49-F238E27FC236}">
                <a16:creationId xmlns:a16="http://schemas.microsoft.com/office/drawing/2014/main" id="{85772B03-654D-44D3-B511-BCEE21A11266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p:sp>
        <p:nvSpPr>
          <p:cNvPr id="33797" name="TextBox 6">
            <a:extLst>
              <a:ext uri="{FF2B5EF4-FFF2-40B4-BE49-F238E27FC236}">
                <a16:creationId xmlns:a16="http://schemas.microsoft.com/office/drawing/2014/main" id="{0FF795D7-6D02-4E2F-8CB3-A274D8FF8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865188"/>
            <a:ext cx="522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Size Cost Trade-Off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19F81-FD95-4F52-A634-43706767DC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quarter" idx="12"/>
          </p:nvPr>
        </p:nvSpPr>
        <p:spPr>
          <a:xfrm>
            <a:off x="249244" y="1402080"/>
            <a:ext cx="5927720" cy="3377580"/>
          </a:xfrm>
          <a:blipFill>
            <a:blip r:embed="rId3"/>
            <a:stretch>
              <a:fillRect l="-2675" t="-2166" b="-903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AB989-995B-44D7-813B-8B37684A98C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90309" y="1936708"/>
            <a:ext cx="3230880" cy="2308324"/>
          </a:xfrm>
          <a:prstGeom prst="rect">
            <a:avLst/>
          </a:prstGeom>
          <a:blipFill>
            <a:blip r:embed="rId4"/>
            <a:stretch>
              <a:fillRect l="-2830" t="-1852" b="-5556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Placeholder 3">
            <a:extLst>
              <a:ext uri="{FF2B5EF4-FFF2-40B4-BE49-F238E27FC236}">
                <a16:creationId xmlns:a16="http://schemas.microsoft.com/office/drawing/2014/main" id="{13890680-28B4-40D8-AF22-1025802527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quarter" idx="12"/>
          </p:nvPr>
        </p:nvSpPr>
        <p:spPr bwMode="auto">
          <a:xfrm>
            <a:off x="330926" y="1584325"/>
            <a:ext cx="8486049" cy="3130550"/>
          </a:xfrm>
          <a:blipFill>
            <a:blip r:embed="rId2"/>
            <a:stretch>
              <a:fillRect l="-1724" t="-2339" b="-5458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C5B25E39-F669-490F-BED2-8C545122FDBB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9B56C9B-6D11-4324-8FBD-A4F63D8862A3}" type="slidenum">
              <a:rPr lang="en-US" altLang="en-US" sz="1200" smtClean="0">
                <a:solidFill>
                  <a:srgbClr val="898989"/>
                </a:solidFill>
              </a:rPr>
              <a:pPr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5844" name="Date Placeholder 3">
            <a:extLst>
              <a:ext uri="{FF2B5EF4-FFF2-40B4-BE49-F238E27FC236}">
                <a16:creationId xmlns:a16="http://schemas.microsoft.com/office/drawing/2014/main" id="{8925EA5A-C8C6-4350-B0B0-F9672C6FA979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p:sp>
        <p:nvSpPr>
          <p:cNvPr id="35845" name="TextBox 6">
            <a:extLst>
              <a:ext uri="{FF2B5EF4-FFF2-40B4-BE49-F238E27FC236}">
                <a16:creationId xmlns:a16="http://schemas.microsoft.com/office/drawing/2014/main" id="{E1E83616-5841-48A7-8576-3B99CB87E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865188"/>
            <a:ext cx="522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Size Cost Trade-Off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C75A3815-5254-4E1C-944A-E86834381E7D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D45B74E-7808-47D6-9051-A2B956A43294}" type="slidenum">
              <a:rPr lang="en-US" altLang="en-US" sz="1200" smtClean="0">
                <a:solidFill>
                  <a:srgbClr val="898989"/>
                </a:solidFill>
              </a:rPr>
              <a:pPr/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6867" name="Date Placeholder 3">
            <a:extLst>
              <a:ext uri="{FF2B5EF4-FFF2-40B4-BE49-F238E27FC236}">
                <a16:creationId xmlns:a16="http://schemas.microsoft.com/office/drawing/2014/main" id="{8F59CE3E-EDF5-49FD-AC48-473A27AE4E52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p:sp>
        <p:nvSpPr>
          <p:cNvPr id="36868" name="TextBox 6">
            <a:extLst>
              <a:ext uri="{FF2B5EF4-FFF2-40B4-BE49-F238E27FC236}">
                <a16:creationId xmlns:a16="http://schemas.microsoft.com/office/drawing/2014/main" id="{2A13489E-DBAE-4E26-B359-96C10CD82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865188"/>
            <a:ext cx="52260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Size Cost Trade-Off</a:t>
            </a:r>
          </a:p>
          <a:p>
            <a:r>
              <a:rPr lang="en-US" altLang="en-US" b="1">
                <a:solidFill>
                  <a:schemeClr val="tx2"/>
                </a:solidFill>
              </a:rPr>
              <a:t>Results</a:t>
            </a:r>
          </a:p>
        </p:txBody>
      </p:sp>
      <p:pic>
        <p:nvPicPr>
          <p:cNvPr id="36869" name="Picture 1">
            <a:extLst>
              <a:ext uri="{FF2B5EF4-FFF2-40B4-BE49-F238E27FC236}">
                <a16:creationId xmlns:a16="http://schemas.microsoft.com/office/drawing/2014/main" id="{AB339AF2-951D-4B15-BC86-B5DDFDDA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00" y="838200"/>
            <a:ext cx="4046538" cy="406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CFBEF-8446-4F12-8A92-CBFB58167D3A}"/>
              </a:ext>
            </a:extLst>
          </p:cNvPr>
          <p:cNvCxnSpPr>
            <a:cxnSpLocks/>
          </p:cNvCxnSpPr>
          <p:nvPr/>
        </p:nvCxnSpPr>
        <p:spPr>
          <a:xfrm flipV="1">
            <a:off x="3169920" y="1158240"/>
            <a:ext cx="1201783" cy="1002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6C9E5B-7529-435C-AC67-AC777CE6E4A6}"/>
                  </a:ext>
                </a:extLst>
              </p:cNvPr>
              <p:cNvSpPr txBox="1"/>
              <p:nvPr/>
            </p:nvSpPr>
            <p:spPr>
              <a:xfrm>
                <a:off x="322217" y="1898469"/>
                <a:ext cx="3135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=5%</m:t>
                    </m:r>
                  </m:oMath>
                </a14:m>
                <a:r>
                  <a:rPr lang="en-US" dirty="0"/>
                  <a:t> of full index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6C9E5B-7529-435C-AC67-AC777CE6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7" y="1898469"/>
                <a:ext cx="3135086" cy="461665"/>
              </a:xfrm>
              <a:prstGeom prst="rect">
                <a:avLst/>
              </a:prstGeom>
              <a:blipFill>
                <a:blip r:embed="rId3"/>
                <a:stretch>
                  <a:fillRect l="-584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570D2A-B88F-4B0E-858E-E9264535550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457303" y="2783369"/>
            <a:ext cx="1027611" cy="19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A2F2F1-68E7-4FD4-B3ED-51DD966062E5}"/>
                  </a:ext>
                </a:extLst>
              </p:cNvPr>
              <p:cNvSpPr txBox="1"/>
              <p:nvPr/>
            </p:nvSpPr>
            <p:spPr>
              <a:xfrm>
                <a:off x="322217" y="2571750"/>
                <a:ext cx="3135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=5.5%</m:t>
                    </m:r>
                  </m:oMath>
                </a14:m>
                <a:r>
                  <a:rPr lang="en-US" dirty="0"/>
                  <a:t> of full index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A2F2F1-68E7-4FD4-B3ED-51DD96606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7" y="2571750"/>
                <a:ext cx="3135086" cy="461665"/>
              </a:xfrm>
              <a:prstGeom prst="rect">
                <a:avLst/>
              </a:prstGeom>
              <a:blipFill>
                <a:blip r:embed="rId4"/>
                <a:stretch>
                  <a:fillRect l="-584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BCCFED-AA48-4E70-9904-E71CA41CBC0E}"/>
                  </a:ext>
                </a:extLst>
              </p:cNvPr>
              <p:cNvSpPr txBox="1"/>
              <p:nvPr/>
            </p:nvSpPr>
            <p:spPr>
              <a:xfrm>
                <a:off x="322217" y="3307736"/>
                <a:ext cx="36924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5% </m:t>
                    </m:r>
                  </m:oMath>
                </a14:m>
                <a:r>
                  <a:rPr lang="en-US" dirty="0"/>
                  <a:t>of full index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BCCFED-AA48-4E70-9904-E71CA41CB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7" y="3307736"/>
                <a:ext cx="3692434" cy="461665"/>
              </a:xfrm>
              <a:prstGeom prst="rect">
                <a:avLst/>
              </a:prstGeom>
              <a:blipFill>
                <a:blip r:embed="rId5"/>
                <a:stretch>
                  <a:fillRect l="-1155" t="-9333" r="-495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7EB487FD-7CEA-4BE5-BA46-7E3AFB2EF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95338"/>
            <a:ext cx="4240213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CBCCB1F2-C140-445A-9E2E-8774DA45E9F2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9B79E9-F81B-43FC-9174-EA8995CD632E}" type="slidenum">
              <a:rPr lang="en-US" altLang="en-US" sz="1200" smtClean="0">
                <a:solidFill>
                  <a:srgbClr val="898989"/>
                </a:solidFill>
              </a:rPr>
              <a:pPr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7892" name="Date Placeholder 3">
            <a:extLst>
              <a:ext uri="{FF2B5EF4-FFF2-40B4-BE49-F238E27FC236}">
                <a16:creationId xmlns:a16="http://schemas.microsoft.com/office/drawing/2014/main" id="{4387004C-651B-400F-8E68-2B1D7A5C7DFC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p:sp>
        <p:nvSpPr>
          <p:cNvPr id="37893" name="TextBox 6">
            <a:extLst>
              <a:ext uri="{FF2B5EF4-FFF2-40B4-BE49-F238E27FC236}">
                <a16:creationId xmlns:a16="http://schemas.microsoft.com/office/drawing/2014/main" id="{19289D1C-C43E-4A82-8F67-30F5C2D59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865188"/>
            <a:ext cx="52260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Size Cost Trade-Off</a:t>
            </a:r>
          </a:p>
          <a:p>
            <a:r>
              <a:rPr lang="en-US" altLang="en-US" b="1">
                <a:solidFill>
                  <a:schemeClr val="tx2"/>
                </a:solidFill>
              </a:rPr>
              <a:t>Results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CFBEF-8446-4F12-8A92-CBFB58167D3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499985" y="2298703"/>
            <a:ext cx="1299028" cy="525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3316E9-AFAF-4FE4-8549-6D40D7352725}"/>
                  </a:ext>
                </a:extLst>
              </p:cNvPr>
              <p:cNvSpPr txBox="1"/>
              <p:nvPr/>
            </p:nvSpPr>
            <p:spPr>
              <a:xfrm>
                <a:off x="182019" y="1902767"/>
                <a:ext cx="3135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=15%</m:t>
                    </m:r>
                  </m:oMath>
                </a14:m>
                <a:r>
                  <a:rPr lang="en-US" dirty="0"/>
                  <a:t> of full index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3316E9-AFAF-4FE4-8549-6D40D7352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19" y="1902767"/>
                <a:ext cx="3135086" cy="461665"/>
              </a:xfrm>
              <a:prstGeom prst="rect">
                <a:avLst/>
              </a:prstGeom>
              <a:blipFill>
                <a:blip r:embed="rId3"/>
                <a:stretch>
                  <a:fillRect l="-584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74C1D9-2615-47F3-8F3D-B757D6AC8790}"/>
                  </a:ext>
                </a:extLst>
              </p:cNvPr>
              <p:cNvSpPr txBox="1"/>
              <p:nvPr/>
            </p:nvSpPr>
            <p:spPr>
              <a:xfrm>
                <a:off x="182019" y="2593494"/>
                <a:ext cx="3317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=15.5%</m:t>
                    </m:r>
                  </m:oMath>
                </a14:m>
                <a:r>
                  <a:rPr lang="en-US" dirty="0"/>
                  <a:t> of full index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74C1D9-2615-47F3-8F3D-B757D6AC8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19" y="2593494"/>
                <a:ext cx="3317966" cy="461665"/>
              </a:xfrm>
              <a:prstGeom prst="rect">
                <a:avLst/>
              </a:prstGeom>
              <a:blipFill>
                <a:blip r:embed="rId4"/>
                <a:stretch>
                  <a:fillRect l="-551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CF37EC-E7B6-43A8-A4C2-135C51F0F297}"/>
                  </a:ext>
                </a:extLst>
              </p:cNvPr>
              <p:cNvSpPr txBox="1"/>
              <p:nvPr/>
            </p:nvSpPr>
            <p:spPr>
              <a:xfrm>
                <a:off x="211047" y="3307736"/>
                <a:ext cx="3927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15% </m:t>
                    </m:r>
                  </m:oMath>
                </a14:m>
                <a:r>
                  <a:rPr lang="en-US" dirty="0"/>
                  <a:t>of full index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CF37EC-E7B6-43A8-A4C2-135C51F0F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7" y="3307736"/>
                <a:ext cx="3927566" cy="461665"/>
              </a:xfrm>
              <a:prstGeom prst="rect">
                <a:avLst/>
              </a:prstGeom>
              <a:blipFill>
                <a:blip r:embed="rId5"/>
                <a:stretch>
                  <a:fillRect l="-1087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5E82E7-AF62-4E52-A71F-06F24851E54E}"/>
              </a:ext>
            </a:extLst>
          </p:cNvPr>
          <p:cNvCxnSpPr>
            <a:cxnSpLocks/>
          </p:cNvCxnSpPr>
          <p:nvPr/>
        </p:nvCxnSpPr>
        <p:spPr>
          <a:xfrm flipV="1">
            <a:off x="3196046" y="1058183"/>
            <a:ext cx="1485401" cy="1075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521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Placeholder 3">
            <a:extLst>
              <a:ext uri="{FF2B5EF4-FFF2-40B4-BE49-F238E27FC236}">
                <a16:creationId xmlns:a16="http://schemas.microsoft.com/office/drawing/2014/main" id="{13890680-28B4-40D8-AF22-10258025273D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244475" y="1481138"/>
            <a:ext cx="5834063" cy="31305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indent="0">
              <a:spcBef>
                <a:spcPct val="0"/>
              </a:spcBef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1. Learning to prune: </a:t>
            </a:r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optimize</a:t>
            </a:r>
            <a:r>
              <a:rPr lang="en-US" altLang="en-US" sz="2400" dirty="0">
                <a:ea typeface="ＭＳ Ｐゴシック" panose="020B0600070205080204" pitchFamily="34" charset="-128"/>
              </a:rPr>
              <a:t> for size.</a:t>
            </a:r>
          </a:p>
          <a:p>
            <a:pPr marL="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indent="0">
              <a:spcBef>
                <a:spcPct val="0"/>
              </a:spcBef>
              <a:defRPr/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2. Can </a:t>
            </a:r>
            <a:r>
              <a:rPr lang="en-US" altLang="en-US" sz="24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significantly </a:t>
            </a:r>
            <a:r>
              <a:rPr lang="en-US" altLang="en-US" sz="2400" dirty="0">
                <a:ea typeface="ＭＳ Ｐゴシック" panose="020B0600070205080204" pitchFamily="34" charset="-128"/>
              </a:rPr>
              <a:t>increase query processing speed if we allow a very small increment in index size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1 + 2 = optimal size/cost at any index pruning size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38915" name="Text Placeholder 2">
            <a:extLst>
              <a:ext uri="{FF2B5EF4-FFF2-40B4-BE49-F238E27FC236}">
                <a16:creationId xmlns:a16="http://schemas.microsoft.com/office/drawing/2014/main" id="{30B8C724-42E5-4CF5-8421-6895420B33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8916" name="Slide Number Placeholder 4">
            <a:extLst>
              <a:ext uri="{FF2B5EF4-FFF2-40B4-BE49-F238E27FC236}">
                <a16:creationId xmlns:a16="http://schemas.microsoft.com/office/drawing/2014/main" id="{A40582CA-CB1C-4B1A-950F-4C6402B0EEE7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A27AC24-4167-490D-A2BE-A455AC303F4C}" type="slidenum">
              <a:rPr lang="en-US" altLang="en-US" sz="1200" smtClean="0">
                <a:solidFill>
                  <a:srgbClr val="898989"/>
                </a:solidFill>
              </a:rPr>
              <a:pPr/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8917" name="Date Placeholder 3">
            <a:extLst>
              <a:ext uri="{FF2B5EF4-FFF2-40B4-BE49-F238E27FC236}">
                <a16:creationId xmlns:a16="http://schemas.microsoft.com/office/drawing/2014/main" id="{1A7A0F16-0DFD-4713-B4E0-E95BBA01FA96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p:sp>
        <p:nvSpPr>
          <p:cNvPr id="38918" name="TextBox 6">
            <a:extLst>
              <a:ext uri="{FF2B5EF4-FFF2-40B4-BE49-F238E27FC236}">
                <a16:creationId xmlns:a16="http://schemas.microsoft.com/office/drawing/2014/main" id="{188291DD-772B-4558-B2E7-4C253974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865188"/>
            <a:ext cx="522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chemeClr val="tx2"/>
                </a:solidFill>
              </a:rPr>
              <a:t>Summary</a:t>
            </a:r>
          </a:p>
        </p:txBody>
      </p:sp>
      <p:pic>
        <p:nvPicPr>
          <p:cNvPr id="38919" name="Picture 1">
            <a:extLst>
              <a:ext uri="{FF2B5EF4-FFF2-40B4-BE49-F238E27FC236}">
                <a16:creationId xmlns:a16="http://schemas.microsoft.com/office/drawing/2014/main" id="{586E404F-9FF0-4EF3-A6CA-23675C07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38" y="2895600"/>
            <a:ext cx="187007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D303FB0D-3104-4C98-B9BB-D9AC36FA6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68511"/>
            <a:ext cx="1912937" cy="190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3">
            <a:extLst>
              <a:ext uri="{FF2B5EF4-FFF2-40B4-BE49-F238E27FC236}">
                <a16:creationId xmlns:a16="http://schemas.microsoft.com/office/drawing/2014/main" id="{CA678AD7-AAA7-4735-8935-23205886D62E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501650" y="1584325"/>
            <a:ext cx="6534150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We learned to optimize size for a simple ranking function, BM25. 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Need to explore learning to prune under  complex ranking functions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30ADBC60-0871-49A6-8877-F59B4187B6CB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A5E050B-A57F-4231-9B1B-C4FD1A4CB980}" type="slidenum">
              <a:rPr lang="en-US" altLang="en-US" sz="1200" smtClean="0">
                <a:solidFill>
                  <a:srgbClr val="898989"/>
                </a:solidFill>
              </a:rPr>
              <a:pPr/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9940" name="Date Placeholder 3">
            <a:extLst>
              <a:ext uri="{FF2B5EF4-FFF2-40B4-BE49-F238E27FC236}">
                <a16:creationId xmlns:a16="http://schemas.microsoft.com/office/drawing/2014/main" id="{D92CF1C0-26AB-4522-ABAE-03F5977A3AA0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p:sp>
        <p:nvSpPr>
          <p:cNvPr id="39941" name="TextBox 6">
            <a:extLst>
              <a:ext uri="{FF2B5EF4-FFF2-40B4-BE49-F238E27FC236}">
                <a16:creationId xmlns:a16="http://schemas.microsoft.com/office/drawing/2014/main" id="{A7113DE8-1E01-4EB1-958E-002A9C541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865188"/>
            <a:ext cx="522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Open Questions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3">
            <a:extLst>
              <a:ext uri="{FF2B5EF4-FFF2-40B4-BE49-F238E27FC236}">
                <a16:creationId xmlns:a16="http://schemas.microsoft.com/office/drawing/2014/main" id="{7A35F5BB-6C3A-4F99-8D24-5755CB85F785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14338" y="1006475"/>
            <a:ext cx="7318375" cy="1246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z="2800">
                <a:ea typeface="ＭＳ Ｐゴシック" panose="020B0600070205080204" pitchFamily="34" charset="-128"/>
              </a:rPr>
              <a:t>Thanks for listening!</a:t>
            </a:r>
          </a:p>
          <a:p>
            <a:pPr>
              <a:spcBef>
                <a:spcPct val="0"/>
              </a:spcBef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en-US" sz="2800">
                <a:ea typeface="ＭＳ Ｐゴシック" panose="020B0600070205080204" pitchFamily="34" charset="-128"/>
              </a:rPr>
              <a:t>Questions?</a:t>
            </a:r>
          </a:p>
          <a:p>
            <a:pPr>
              <a:spcBef>
                <a:spcPct val="0"/>
              </a:spcBef>
            </a:pPr>
            <a:endParaRPr lang="en-US" altLang="en-US" sz="3600">
              <a:ea typeface="ＭＳ Ｐゴシック" panose="020B0600070205080204" pitchFamily="34" charset="-128"/>
            </a:endParaRP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39506E5E-B44F-4E24-A345-73D67FD8949F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FB6CE3-98B5-4CCE-B757-AFF503CB08E2}" type="slidenum">
              <a:rPr lang="en-US" altLang="en-US" sz="1200" smtClean="0">
                <a:solidFill>
                  <a:srgbClr val="898989"/>
                </a:solidFill>
              </a:rPr>
              <a:pPr/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0964" name="Date Placeholder 3">
            <a:extLst>
              <a:ext uri="{FF2B5EF4-FFF2-40B4-BE49-F238E27FC236}">
                <a16:creationId xmlns:a16="http://schemas.microsoft.com/office/drawing/2014/main" id="{D3387357-085E-4563-9B31-07953A808349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6E48233-85D0-4251-B320-F37C7B352F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503363"/>
            <a:ext cx="8423275" cy="31321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Inverted Index: structure used in search engines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For each word, we store where it is used</a:t>
            </a:r>
          </a:p>
          <a:p>
            <a:pPr indent="0">
              <a:lnSpc>
                <a:spcPct val="12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200" dirty="0"/>
          </a:p>
          <a:p>
            <a:pPr marL="342900">
              <a:lnSpc>
                <a:spcPct val="120000"/>
              </a:lnSpc>
              <a:buFont typeface="Arial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200" dirty="0"/>
              <a:t>Inverted list for term t contains index entries (postings)</a:t>
            </a:r>
          </a:p>
          <a:p>
            <a:pPr marL="342900">
              <a:lnSpc>
                <a:spcPct val="120000"/>
              </a:lnSpc>
              <a:buFont typeface="Arial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200" dirty="0"/>
          </a:p>
          <a:p>
            <a:pPr marL="342900">
              <a:lnSpc>
                <a:spcPct val="120000"/>
              </a:lnSpc>
              <a:buFont typeface="Arial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200" dirty="0"/>
              <a:t>Postings have form (did, f) where did is the ID of a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200" dirty="0"/>
              <a:t>    document containing t and f is the number of occ.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200" dirty="0"/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0BD1BDD8-327A-414E-9E97-A9D3A9CF11A4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714E631-545F-42AA-9ECB-274D3E605F94}" type="slidenum">
              <a:rPr lang="en-US" altLang="en-US" sz="1200" smtClean="0">
                <a:solidFill>
                  <a:srgbClr val="898989"/>
                </a:solidFill>
              </a:rPr>
              <a:pPr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172" name="Date Placeholder 3">
            <a:extLst>
              <a:ext uri="{FF2B5EF4-FFF2-40B4-BE49-F238E27FC236}">
                <a16:creationId xmlns:a16="http://schemas.microsoft.com/office/drawing/2014/main" id="{01F46569-8775-4811-B155-C8AE0A7C9827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xfrm>
            <a:off x="457200" y="4767263"/>
            <a:ext cx="2763838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2018 - Seattle, WA</a:t>
            </a:r>
          </a:p>
        </p:txBody>
      </p:sp>
      <p:sp>
        <p:nvSpPr>
          <p:cNvPr id="7173" name="TextBox 6">
            <a:extLst>
              <a:ext uri="{FF2B5EF4-FFF2-40B4-BE49-F238E27FC236}">
                <a16:creationId xmlns:a16="http://schemas.microsoft.com/office/drawing/2014/main" id="{0A3F039C-0E81-4C2A-8B4C-12F3715F3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865188"/>
            <a:ext cx="7229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>
            <a:extLst>
              <a:ext uri="{FF2B5EF4-FFF2-40B4-BE49-F238E27FC236}">
                <a16:creationId xmlns:a16="http://schemas.microsoft.com/office/drawing/2014/main" id="{1007EC39-A0F2-4432-8418-4377451C3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1397000"/>
            <a:ext cx="5949950" cy="3203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16CD90DB-C690-420D-BF58-467F20DD16D9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28BF39-922B-46A7-9190-2164CA323FE4}" type="slidenum">
              <a:rPr lang="en-US" altLang="en-US" sz="1200" smtClean="0">
                <a:solidFill>
                  <a:srgbClr val="898989"/>
                </a:solidFill>
              </a:rPr>
              <a:pPr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196" name="Date Placeholder 3">
            <a:extLst>
              <a:ext uri="{FF2B5EF4-FFF2-40B4-BE49-F238E27FC236}">
                <a16:creationId xmlns:a16="http://schemas.microsoft.com/office/drawing/2014/main" id="{596091C1-C686-4B34-A6FF-2165F3142427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48A0A8-58AD-42C1-B0F1-2BD1267B9C07}"/>
              </a:ext>
            </a:extLst>
          </p:cNvPr>
          <p:cNvGrpSpPr>
            <a:grpSpLocks/>
          </p:cNvGrpSpPr>
          <p:nvPr/>
        </p:nvGrpSpPr>
        <p:grpSpPr bwMode="auto">
          <a:xfrm>
            <a:off x="854075" y="1649413"/>
            <a:ext cx="2009775" cy="542925"/>
            <a:chOff x="854439" y="1648918"/>
            <a:chExt cx="2008682" cy="543715"/>
          </a:xfrm>
        </p:grpSpPr>
        <p:sp>
          <p:nvSpPr>
            <p:cNvPr id="8206" name="TextBox 2">
              <a:extLst>
                <a:ext uri="{FF2B5EF4-FFF2-40B4-BE49-F238E27FC236}">
                  <a16:creationId xmlns:a16="http://schemas.microsoft.com/office/drawing/2014/main" id="{B6FFD052-3A45-4008-8F81-0488CB1BC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439" y="1730968"/>
              <a:ext cx="1611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term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2E85DDE-BE56-488B-9647-75E5B28EE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7277" y="1648918"/>
              <a:ext cx="1205844" cy="313192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34000D-E371-41B7-B5BA-ACDC6AD29705}"/>
              </a:ext>
            </a:extLst>
          </p:cNvPr>
          <p:cNvGrpSpPr>
            <a:grpSpLocks/>
          </p:cNvGrpSpPr>
          <p:nvPr/>
        </p:nvGrpSpPr>
        <p:grpSpPr bwMode="auto">
          <a:xfrm>
            <a:off x="119063" y="2757488"/>
            <a:ext cx="3800475" cy="830262"/>
            <a:chOff x="734415" y="2756718"/>
            <a:chExt cx="3185513" cy="830997"/>
          </a:xfrm>
        </p:grpSpPr>
        <p:sp>
          <p:nvSpPr>
            <p:cNvPr id="8204" name="TextBox 10">
              <a:extLst>
                <a:ext uri="{FF2B5EF4-FFF2-40B4-BE49-F238E27FC236}">
                  <a16:creationId xmlns:a16="http://schemas.microsoft.com/office/drawing/2014/main" id="{8672F8AA-7B8D-4109-A84D-14C7EF9D4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15" y="2756718"/>
              <a:ext cx="215147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posting (inverted) list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0962B9-BC17-4B3E-8D43-A3DC11FBE7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041" y="3025243"/>
              <a:ext cx="1528887" cy="30348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D4A434-1FDA-46E3-95F3-D30A316DA106}"/>
              </a:ext>
            </a:extLst>
          </p:cNvPr>
          <p:cNvGrpSpPr>
            <a:grpSpLocks/>
          </p:cNvGrpSpPr>
          <p:nvPr/>
        </p:nvGrpSpPr>
        <p:grpSpPr bwMode="auto">
          <a:xfrm>
            <a:off x="779463" y="3622675"/>
            <a:ext cx="3349625" cy="657225"/>
            <a:chOff x="779014" y="3621974"/>
            <a:chExt cx="3350776" cy="657230"/>
          </a:xfrm>
        </p:grpSpPr>
        <p:sp>
          <p:nvSpPr>
            <p:cNvPr id="8202" name="TextBox 11">
              <a:extLst>
                <a:ext uri="{FF2B5EF4-FFF2-40B4-BE49-F238E27FC236}">
                  <a16:creationId xmlns:a16="http://schemas.microsoft.com/office/drawing/2014/main" id="{540FD2E8-9683-4133-A5FC-B3BFC92AE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014" y="3817539"/>
              <a:ext cx="1611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posting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9F9F7E3-E050-44C3-B196-3AD5EF127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231" y="3621974"/>
              <a:ext cx="2210559" cy="42704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00" name="TextBox 22">
            <a:extLst>
              <a:ext uri="{FF2B5EF4-FFF2-40B4-BE49-F238E27FC236}">
                <a16:creationId xmlns:a16="http://schemas.microsoft.com/office/drawing/2014/main" id="{9590B315-34CC-4CD0-972A-9B65109E0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954088"/>
            <a:ext cx="2446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Inverted Index</a:t>
            </a:r>
          </a:p>
        </p:txBody>
      </p:sp>
      <p:sp>
        <p:nvSpPr>
          <p:cNvPr id="8201" name="TextBox 26">
            <a:extLst>
              <a:ext uri="{FF2B5EF4-FFF2-40B4-BE49-F238E27FC236}">
                <a16:creationId xmlns:a16="http://schemas.microsoft.com/office/drawing/2014/main" id="{6E453D60-AF64-4335-83B0-892DB0FFA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865188"/>
            <a:ext cx="522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6E48233-85D0-4251-B320-F37C7B352F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7663" y="2436813"/>
            <a:ext cx="8737600" cy="2030412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Query processing in a nutshell:</a:t>
            </a:r>
          </a:p>
          <a:p>
            <a:pPr marL="342900">
              <a:lnSpc>
                <a:spcPct val="140000"/>
              </a:lnSpc>
              <a:buFont typeface="Arial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Traverse inverted lists for query terms</a:t>
            </a:r>
          </a:p>
          <a:p>
            <a:pPr marL="342900">
              <a:lnSpc>
                <a:spcPct val="120000"/>
              </a:lnSpc>
              <a:buFont typeface="Arial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Apply a ranking function to docs in union or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intersection</a:t>
            </a:r>
          </a:p>
          <a:p>
            <a:pPr marL="342900">
              <a:lnSpc>
                <a:spcPct val="120000"/>
              </a:lnSpc>
              <a:buFont typeface="Arial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E.g., cosine, BM25, or more complex ranker</a:t>
            </a:r>
          </a:p>
          <a:p>
            <a:pPr marL="342900">
              <a:lnSpc>
                <a:spcPct val="120000"/>
              </a:lnSpc>
              <a:buFont typeface="Arial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Then return the top-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results to the user </a:t>
            </a:r>
          </a:p>
          <a:p>
            <a:pPr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565D442C-FCDD-4E1E-AEC9-69879A65ECA9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1D6AC9-E59C-43CE-955B-62571B1E1448}" type="slidenum">
              <a:rPr lang="en-US" altLang="en-US" sz="1200" smtClean="0">
                <a:solidFill>
                  <a:srgbClr val="898989"/>
                </a:solidFill>
              </a:rPr>
              <a:pPr/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220" name="Date Placeholder 3">
            <a:extLst>
              <a:ext uri="{FF2B5EF4-FFF2-40B4-BE49-F238E27FC236}">
                <a16:creationId xmlns:a16="http://schemas.microsoft.com/office/drawing/2014/main" id="{061DE2B0-5B48-4DAA-80D5-1D87C488ABD8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386B58B7-FA31-428A-929A-DDE09AD01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865188"/>
            <a:ext cx="522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Problem Definition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102D3F-82AF-430B-AFFD-2F2E486486B7}"/>
              </a:ext>
            </a:extLst>
          </p:cNvPr>
          <p:cNvCxnSpPr/>
          <p:nvPr/>
        </p:nvCxnSpPr>
        <p:spPr>
          <a:xfrm>
            <a:off x="5168900" y="3809366"/>
            <a:ext cx="663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23" name="Group 33">
            <a:extLst>
              <a:ext uri="{FF2B5EF4-FFF2-40B4-BE49-F238E27FC236}">
                <a16:creationId xmlns:a16="http://schemas.microsoft.com/office/drawing/2014/main" id="{7AAF515F-BE64-4BA2-9157-5297FADC03DD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1471613"/>
            <a:ext cx="7297737" cy="911225"/>
            <a:chOff x="791649" y="1471052"/>
            <a:chExt cx="7297911" cy="912396"/>
          </a:xfrm>
        </p:grpSpPr>
        <p:pic>
          <p:nvPicPr>
            <p:cNvPr id="9224" name="Picture 8">
              <a:extLst>
                <a:ext uri="{FF2B5EF4-FFF2-40B4-BE49-F238E27FC236}">
                  <a16:creationId xmlns:a16="http://schemas.microsoft.com/office/drawing/2014/main" id="{27EAD659-E8B5-4719-B742-52D759272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49" y="1471052"/>
              <a:ext cx="6315163" cy="912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3512C37-1367-413E-B376-5973B9E04572}"/>
                </a:ext>
              </a:extLst>
            </p:cNvPr>
            <p:cNvCxnSpPr/>
            <p:nvPr/>
          </p:nvCxnSpPr>
          <p:spPr>
            <a:xfrm flipV="1">
              <a:off x="2614142" y="1657028"/>
              <a:ext cx="330208" cy="457788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DA14E55-2A06-472A-95EB-57932C591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1071" y="1657028"/>
              <a:ext cx="1016024" cy="457788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C483A8B-FDE1-463C-87DF-0C1C7D488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7526" y="1657028"/>
              <a:ext cx="1722478" cy="499116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4181F11-D8D8-4C19-9AB3-8AB23AF46C6E}"/>
                </a:ext>
              </a:extLst>
            </p:cNvPr>
            <p:cNvCxnSpPr>
              <a:cxnSpLocks/>
            </p:cNvCxnSpPr>
            <p:nvPr/>
          </p:nvCxnSpPr>
          <p:spPr>
            <a:xfrm>
              <a:off x="6951296" y="1657028"/>
              <a:ext cx="601676" cy="683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C842D8-A21E-4DD6-9910-AD9572D602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1296" y="2048055"/>
              <a:ext cx="601676" cy="667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9E519BA-DB82-4860-B677-C408B0426B7D}"/>
                </a:ext>
              </a:extLst>
            </p:cNvPr>
            <p:cNvSpPr/>
            <p:nvPr/>
          </p:nvSpPr>
          <p:spPr>
            <a:xfrm>
              <a:off x="7552972" y="1596625"/>
              <a:ext cx="536588" cy="55951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+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3">
            <a:extLst>
              <a:ext uri="{FF2B5EF4-FFF2-40B4-BE49-F238E27FC236}">
                <a16:creationId xmlns:a16="http://schemas.microsoft.com/office/drawing/2014/main" id="{50750C42-F8E4-41D3-9CCF-66897A8AF5A8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27025" y="1761763"/>
            <a:ext cx="8816975" cy="3038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0" dirty="0">
                <a:ea typeface="ＭＳ Ｐゴシック" panose="020B0600070205080204" pitchFamily="34" charset="-128"/>
              </a:rPr>
              <a:t> Many inverted lists are very long</a:t>
            </a:r>
          </a:p>
          <a:p>
            <a:pPr indent="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0" dirty="0">
                <a:ea typeface="ＭＳ Ｐゴシック" panose="020B0600070205080204" pitchFamily="34" charset="-128"/>
              </a:rPr>
              <a:t> We </a:t>
            </a:r>
            <a:r>
              <a:rPr lang="en-US" altLang="en-US" sz="24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cannot afford </a:t>
            </a:r>
            <a:r>
              <a:rPr lang="en-US" altLang="en-US" sz="2400" b="0" dirty="0">
                <a:ea typeface="ＭＳ Ｐゴシック" panose="020B0600070205080204" pitchFamily="34" charset="-128"/>
              </a:rPr>
              <a:t>to traverse and rank complete lists</a:t>
            </a:r>
            <a:endParaRPr lang="en-US" altLang="en-US" sz="2400" b="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Search engines use shortcuts: “early termination techniques”:</a:t>
            </a:r>
            <a:br>
              <a:rPr lang="en-US" altLang="en-US" sz="2400" b="0" dirty="0">
                <a:ea typeface="ＭＳ Ｐゴシック" panose="020B0600070205080204" pitchFamily="34" charset="-128"/>
                <a:sym typeface="Wingdings" panose="05000000000000000000" pitchFamily="2" charset="2"/>
              </a:rPr>
            </a:br>
            <a:r>
              <a:rPr lang="en-US" altLang="en-US" sz="2400" b="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		- </a:t>
            </a:r>
            <a:r>
              <a:rPr lang="en-US" altLang="en-US" sz="2400" b="0" dirty="0">
                <a:ea typeface="ＭＳ Ｐゴシック" panose="020B0600070205080204" pitchFamily="34" charset="-128"/>
              </a:rPr>
              <a:t>Index tiering, impact ordering, </a:t>
            </a:r>
            <a:r>
              <a:rPr lang="en-US" altLang="en-US" sz="2400" b="0" dirty="0" err="1">
                <a:ea typeface="ＭＳ Ｐゴシック" panose="020B0600070205080204" pitchFamily="34" charset="-128"/>
              </a:rPr>
              <a:t>maxscore</a:t>
            </a:r>
            <a:r>
              <a:rPr lang="en-US" altLang="en-US" sz="2400" b="0" dirty="0">
                <a:ea typeface="ＭＳ Ｐゴシック" panose="020B0600070205080204" pitchFamily="34" charset="-128"/>
              </a:rPr>
              <a:t>/wand etc.</a:t>
            </a:r>
            <a:br>
              <a:rPr lang="en-US" altLang="en-US" sz="2400" b="0" dirty="0">
                <a:ea typeface="ＭＳ Ｐゴシック" panose="020B0600070205080204" pitchFamily="34" charset="-128"/>
              </a:rPr>
            </a:br>
            <a:r>
              <a:rPr lang="en-US" altLang="en-US" sz="2400" b="0" dirty="0">
                <a:ea typeface="ＭＳ Ｐゴシック" panose="020B0600070205080204" pitchFamily="34" charset="-128"/>
              </a:rPr>
              <a:t>		- </a:t>
            </a:r>
            <a:r>
              <a:rPr lang="en-US" altLang="en-US" sz="2400" b="0" i="1" dirty="0">
                <a:ea typeface="ＭＳ Ｐゴシック" panose="020B0600070205080204" pitchFamily="34" charset="-128"/>
              </a:rPr>
              <a:t>Index pruning </a:t>
            </a:r>
            <a:r>
              <a:rPr lang="en-US" altLang="en-US" sz="2400" b="0" dirty="0">
                <a:ea typeface="ＭＳ Ｐゴシック" panose="020B0600070205080204" pitchFamily="34" charset="-128"/>
              </a:rPr>
              <a:t>is one early termination (ET) </a:t>
            </a:r>
            <a:r>
              <a:rPr lang="en-US" altLang="en-US" sz="2400" b="0" dirty="0" err="1">
                <a:ea typeface="ＭＳ Ｐゴシック" panose="020B0600070205080204" pitchFamily="34" charset="-128"/>
              </a:rPr>
              <a:t>techn</a:t>
            </a:r>
            <a:r>
              <a:rPr lang="en-US" altLang="en-US" sz="2400" b="0" dirty="0">
                <a:ea typeface="ＭＳ Ｐゴシック" panose="020B0600070205080204" pitchFamily="34" charset="-128"/>
              </a:rPr>
              <a:t>.</a:t>
            </a:r>
          </a:p>
          <a:p>
            <a:pPr inden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38B88B6B-9447-4076-9E00-247304D3B59D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5EFD95C-59E1-4CEA-BB0F-A2922C00BFE2}" type="slidenum">
              <a:rPr lang="en-US" altLang="en-US" sz="1200" smtClean="0">
                <a:solidFill>
                  <a:srgbClr val="898989"/>
                </a:solidFill>
              </a:rPr>
              <a:pPr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id="{1CDE7792-6A3E-4A4C-B5E4-9FEADC68018D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197E74C1-C921-4E7D-8FF5-C4E42D4CF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865188"/>
            <a:ext cx="522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Problem Definition</a:t>
            </a:r>
          </a:p>
        </p:txBody>
      </p:sp>
      <p:pic>
        <p:nvPicPr>
          <p:cNvPr id="10246" name="Picture 1">
            <a:extLst>
              <a:ext uri="{FF2B5EF4-FFF2-40B4-BE49-F238E27FC236}">
                <a16:creationId xmlns:a16="http://schemas.microsoft.com/office/drawing/2014/main" id="{B142DAE1-41BE-4AF9-A472-8395BB504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898525"/>
            <a:ext cx="467518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397C069B-578B-4C0E-9E54-37012E6A50A6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p:sp>
        <p:nvSpPr>
          <p:cNvPr id="12291" name="TextBox 8">
            <a:extLst>
              <a:ext uri="{FF2B5EF4-FFF2-40B4-BE49-F238E27FC236}">
                <a16:creationId xmlns:a16="http://schemas.microsoft.com/office/drawing/2014/main" id="{4AB17D57-5C66-4B14-BE66-F1FC6B137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865188"/>
            <a:ext cx="522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Index Pruning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439A23-823C-43A9-840F-A34E0C21C8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6063" y="1457325"/>
            <a:ext cx="3032125" cy="950913"/>
          </a:xfrm>
        </p:spPr>
        <p:txBody>
          <a:bodyPr/>
          <a:lstStyle/>
          <a:p>
            <a:pPr indent="0">
              <a:defRPr/>
            </a:pPr>
            <a:r>
              <a:rPr lang="en-US" i="1" dirty="0"/>
              <a:t>“would anybody search for doc 454 using this term?”</a:t>
            </a:r>
          </a:p>
          <a:p>
            <a:pPr indent="0">
              <a:defRPr/>
            </a:pPr>
            <a:endParaRPr lang="en-US" dirty="0"/>
          </a:p>
          <a:p>
            <a:pPr indent="0"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pic>
        <p:nvPicPr>
          <p:cNvPr id="12293" name="Picture 11">
            <a:extLst>
              <a:ext uri="{FF2B5EF4-FFF2-40B4-BE49-F238E27FC236}">
                <a16:creationId xmlns:a16="http://schemas.microsoft.com/office/drawing/2014/main" id="{5F33ED24-9C21-4C1D-ADA9-B85DFA816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1389063"/>
            <a:ext cx="5632450" cy="337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3363FAC-4765-41C7-8F34-7D5141860AFA}"/>
              </a:ext>
            </a:extLst>
          </p:cNvPr>
          <p:cNvGrpSpPr>
            <a:grpSpLocks/>
          </p:cNvGrpSpPr>
          <p:nvPr/>
        </p:nvGrpSpPr>
        <p:grpSpPr bwMode="auto">
          <a:xfrm rot="1451516">
            <a:off x="2439988" y="2732088"/>
            <a:ext cx="3433762" cy="692150"/>
            <a:chOff x="2364581" y="2950369"/>
            <a:chExt cx="3359588" cy="54477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63B831-31FE-4714-AAB4-581806C24EE8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2359893" y="2950291"/>
              <a:ext cx="2915371" cy="34860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8D0FCB2-2E6B-43E5-9291-046413D4E3E5}"/>
                </a:ext>
              </a:extLst>
            </p:cNvPr>
            <p:cNvSpPr/>
            <p:nvPr/>
          </p:nvSpPr>
          <p:spPr>
            <a:xfrm>
              <a:off x="5275508" y="3102720"/>
              <a:ext cx="444217" cy="39233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05648D8-FBAB-40DD-B6CC-6A3EBC791DC1}"/>
              </a:ext>
            </a:extLst>
          </p:cNvPr>
          <p:cNvSpPr txBox="1">
            <a:spLocks/>
          </p:cNvSpPr>
          <p:nvPr/>
        </p:nvSpPr>
        <p:spPr>
          <a:xfrm>
            <a:off x="246063" y="2336800"/>
            <a:ext cx="3032125" cy="1420813"/>
          </a:xfrm>
          <a:prstGeom prst="rect">
            <a:avLst/>
          </a:prstGeom>
        </p:spPr>
        <p:txBody>
          <a:bodyPr lIns="0" tIns="0" rIns="0" bIns="0"/>
          <a:lstStyle>
            <a:lvl1pPr marL="0" indent="-34290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8650" indent="-17145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085850" indent="-17145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defRPr/>
            </a:pPr>
            <a:endParaRPr lang="en-US" i="1" dirty="0"/>
          </a:p>
          <a:p>
            <a:pPr indent="0">
              <a:defRPr/>
            </a:pPr>
            <a:r>
              <a:rPr lang="en-US" i="1" dirty="0"/>
              <a:t>“will this posting ever lead to a top-k result for a likely query?”</a:t>
            </a:r>
          </a:p>
          <a:p>
            <a:pPr indent="0">
              <a:defRPr/>
            </a:pPr>
            <a:endParaRPr lang="en-US" i="1" dirty="0"/>
          </a:p>
          <a:p>
            <a:pPr indent="0">
              <a:defRPr/>
            </a:pPr>
            <a:endParaRPr lang="en-US" dirty="0"/>
          </a:p>
          <a:p>
            <a:pPr marL="342900">
              <a:buFontTx/>
              <a:buChar char="-"/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B126A41-0536-4DF1-A008-446CEB8079F7}"/>
              </a:ext>
            </a:extLst>
          </p:cNvPr>
          <p:cNvSpPr txBox="1">
            <a:spLocks/>
          </p:cNvSpPr>
          <p:nvPr/>
        </p:nvSpPr>
        <p:spPr>
          <a:xfrm>
            <a:off x="246063" y="3683000"/>
            <a:ext cx="3032125" cy="833438"/>
          </a:xfrm>
          <a:prstGeom prst="rect">
            <a:avLst/>
          </a:prstGeom>
        </p:spPr>
        <p:txBody>
          <a:bodyPr lIns="0" tIns="0" rIns="0" bIns="0"/>
          <a:lstStyle>
            <a:lvl1pPr marL="0" indent="-34290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8650" indent="-17145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085850" indent="-17145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defRPr/>
            </a:pPr>
            <a:endParaRPr lang="en-US" i="1" dirty="0"/>
          </a:p>
          <a:p>
            <a:pPr indent="0">
              <a:defRPr/>
            </a:pPr>
            <a:r>
              <a:rPr lang="en-US" i="1" dirty="0"/>
              <a:t>If “no”, remove this posting from the index</a:t>
            </a:r>
          </a:p>
          <a:p>
            <a:pPr marL="342900">
              <a:buFontTx/>
              <a:buChar char="-"/>
              <a:defRPr/>
            </a:pPr>
            <a:endParaRPr lang="en-US" dirty="0"/>
          </a:p>
          <a:p>
            <a:pPr marL="342900">
              <a:buFontTx/>
              <a:buChar char="-"/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7F7FFD-F5FA-49D8-B458-A16039318DA3}"/>
              </a:ext>
            </a:extLst>
          </p:cNvPr>
          <p:cNvGrpSpPr>
            <a:grpSpLocks/>
          </p:cNvGrpSpPr>
          <p:nvPr/>
        </p:nvGrpSpPr>
        <p:grpSpPr bwMode="auto">
          <a:xfrm>
            <a:off x="5167313" y="3455988"/>
            <a:ext cx="619125" cy="669925"/>
            <a:chOff x="5167681" y="3456118"/>
            <a:chExt cx="618408" cy="67041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DF053F-A467-4121-98BB-E0940D19F762}"/>
                </a:ext>
              </a:extLst>
            </p:cNvPr>
            <p:cNvCxnSpPr/>
            <p:nvPr/>
          </p:nvCxnSpPr>
          <p:spPr>
            <a:xfrm>
              <a:off x="5167681" y="3456118"/>
              <a:ext cx="618408" cy="64022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724D717-5791-4AE1-99FC-37C9EE76B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3538" y="3467238"/>
              <a:ext cx="486798" cy="65929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6E48233-85D0-4251-B320-F37C7B352F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2725" y="1387475"/>
            <a:ext cx="8716963" cy="3132138"/>
          </a:xfrm>
        </p:spPr>
        <p:txBody>
          <a:bodyPr/>
          <a:lstStyle/>
          <a:p>
            <a:pPr indent="0">
              <a:lnSpc>
                <a:spcPct val="12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dirty="0">
                <a:latin typeface="Calibri" charset="0"/>
              </a:rPr>
              <a:t>Goal: </a:t>
            </a:r>
            <a:r>
              <a:rPr lang="en-US" sz="2800" b="0" dirty="0">
                <a:latin typeface="Calibri" charset="0"/>
              </a:rPr>
              <a:t>Remove postings that are (fairly) useless, while keeping quality “almost” the same</a:t>
            </a:r>
          </a:p>
          <a:p>
            <a:pPr indent="0">
              <a:lnSpc>
                <a:spcPct val="13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dirty="0">
                <a:latin typeface="Calibri" charset="0"/>
              </a:rPr>
              <a:t>Why?  </a:t>
            </a:r>
            <a:r>
              <a:rPr lang="en-US" sz="2800" b="0" dirty="0">
                <a:latin typeface="Calibri" charset="0"/>
              </a:rPr>
              <a:t>Shorter lists lead to faster query processing</a:t>
            </a:r>
          </a:p>
          <a:p>
            <a:pPr indent="0">
              <a:lnSpc>
                <a:spcPct val="13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dirty="0">
                <a:latin typeface="Calibri" charset="0"/>
              </a:rPr>
              <a:t>			 </a:t>
            </a:r>
            <a:r>
              <a:rPr lang="en-US" sz="2800" b="0" dirty="0">
                <a:latin typeface="Calibri" charset="0"/>
              </a:rPr>
              <a:t>Smaller indexes: need less RAM or disk accesses</a:t>
            </a:r>
          </a:p>
          <a:p>
            <a:pPr indent="0">
              <a:lnSpc>
                <a:spcPct val="13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dirty="0">
                <a:latin typeface="Calibri" charset="0"/>
              </a:rPr>
              <a:t>			 </a:t>
            </a:r>
            <a:r>
              <a:rPr lang="en-US" sz="2800" b="0" dirty="0">
                <a:latin typeface="Calibri" charset="0"/>
              </a:rPr>
              <a:t>Smaller indexes: search on devices at the edge</a:t>
            </a:r>
          </a:p>
          <a:p>
            <a:pPr indent="0">
              <a:lnSpc>
                <a:spcPct val="13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dirty="0">
                <a:latin typeface="Calibri" charset="0"/>
              </a:rPr>
              <a:t>Index pruning is a non-safe ET technique (lossy) </a:t>
            </a:r>
            <a:r>
              <a:rPr lang="en-US" sz="2800" dirty="0">
                <a:latin typeface="Calibri" charset="0"/>
                <a:sym typeface="Wingdings"/>
              </a:rPr>
              <a:t> </a:t>
            </a:r>
            <a:br>
              <a:rPr lang="en-US" sz="2800" dirty="0">
                <a:latin typeface="Calibri" charset="0"/>
                <a:sym typeface="Wingdings"/>
              </a:rPr>
            </a:br>
            <a:endParaRPr lang="en-US" alt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13315" name="Date Placeholder 3">
            <a:extLst>
              <a:ext uri="{FF2B5EF4-FFF2-40B4-BE49-F238E27FC236}">
                <a16:creationId xmlns:a16="http://schemas.microsoft.com/office/drawing/2014/main" id="{ACB16AB2-B605-45A8-8C96-91B7FE6F0350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EA08FAD0-D920-435F-A4A3-6498C379A3A7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29B048-418E-47EB-8DA3-8AAD36F40436}" type="slidenum">
              <a:rPr lang="en-US" altLang="en-US" sz="1200" smtClean="0">
                <a:solidFill>
                  <a:srgbClr val="898989"/>
                </a:solidFill>
              </a:rPr>
              <a:pPr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3317" name="TextBox 10">
            <a:extLst>
              <a:ext uri="{FF2B5EF4-FFF2-40B4-BE49-F238E27FC236}">
                <a16:creationId xmlns:a16="http://schemas.microsoft.com/office/drawing/2014/main" id="{A452EE54-641B-4AE3-AC75-F64D97B82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865188"/>
            <a:ext cx="522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Motivation – Index Pruning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3">
            <a:extLst>
              <a:ext uri="{FF2B5EF4-FFF2-40B4-BE49-F238E27FC236}">
                <a16:creationId xmlns:a16="http://schemas.microsoft.com/office/drawing/2014/main" id="{4AE90EFC-507E-47C6-89BC-F7BA0EF46B9D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57200" y="1481138"/>
            <a:ext cx="8315325" cy="3132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indent="0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0" dirty="0">
                <a:ea typeface="ＭＳ Ｐゴシック" panose="020B0600070205080204" pitchFamily="34" charset="-128"/>
              </a:rPr>
              <a:t>Suppose a search engine indexes 4 trillion documents</a:t>
            </a:r>
          </a:p>
          <a:p>
            <a:pPr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0" dirty="0">
                <a:ea typeface="ＭＳ Ｐゴシック" panose="020B0600070205080204" pitchFamily="34" charset="-128"/>
              </a:rPr>
              <a:t>250 index entries per document </a:t>
            </a:r>
            <a:r>
              <a:rPr lang="en-US" altLang="en-US" sz="2400" b="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10^15 entries</a:t>
            </a:r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0" dirty="0">
                <a:ea typeface="ＭＳ Ｐゴシック" panose="020B0600070205080204" pitchFamily="34" charset="-128"/>
              </a:rPr>
              <a:t>5B queries per day, with 3.4 terms on average</a:t>
            </a:r>
          </a:p>
          <a:p>
            <a:pPr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0" dirty="0">
                <a:ea typeface="ＭＳ Ｐゴシック" panose="020B0600070205080204" pitchFamily="34" charset="-128"/>
              </a:rPr>
              <a:t>&lt; 170 billion index entries lead to top-10 in a month</a:t>
            </a:r>
          </a:p>
          <a:p>
            <a:pPr indent="0">
              <a:lnSpc>
                <a:spcPct val="120000"/>
              </a:lnSpc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0" dirty="0">
                <a:ea typeface="ＭＳ Ｐゴシック" panose="020B0600070205080204" pitchFamily="34" charset="-128"/>
              </a:rPr>
              <a:t>		Actually, far less ...</a:t>
            </a:r>
          </a:p>
          <a:p>
            <a:pPr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dirty="0">
                <a:ea typeface="ＭＳ Ｐゴシック" panose="020B0600070205080204" pitchFamily="34" charset="-128"/>
              </a:rPr>
              <a:t>Can we find and remove them from the index?</a:t>
            </a:r>
          </a:p>
          <a:p>
            <a:pPr inden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CD0C611F-D062-4842-A772-518A87738323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46320B8-908F-4FE0-B80B-77FDEBF03FB3}" type="slidenum">
              <a:rPr lang="en-US" altLang="en-US" sz="1200" smtClean="0">
                <a:solidFill>
                  <a:srgbClr val="898989"/>
                </a:solidFill>
              </a:rPr>
              <a:pPr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364" name="Date Placeholder 3">
            <a:extLst>
              <a:ext uri="{FF2B5EF4-FFF2-40B4-BE49-F238E27FC236}">
                <a16:creationId xmlns:a16="http://schemas.microsoft.com/office/drawing/2014/main" id="{906E4322-7DC1-402E-B9E2-295F88D9C320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IEEE Big Data 2018</a:t>
            </a:r>
          </a:p>
        </p:txBody>
      </p:sp>
      <p:sp>
        <p:nvSpPr>
          <p:cNvPr id="15365" name="TextBox 6">
            <a:extLst>
              <a:ext uri="{FF2B5EF4-FFF2-40B4-BE49-F238E27FC236}">
                <a16:creationId xmlns:a16="http://schemas.microsoft.com/office/drawing/2014/main" id="{AD50C1E6-D9A8-4A14-B3A9-5FB48C75E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865188"/>
            <a:ext cx="522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Motivation </a:t>
            </a:r>
          </a:p>
        </p:txBody>
      </p:sp>
      <p:sp>
        <p:nvSpPr>
          <p:cNvPr id="15366" name="Rectangle 1">
            <a:extLst>
              <a:ext uri="{FF2B5EF4-FFF2-40B4-BE49-F238E27FC236}">
                <a16:creationId xmlns:a16="http://schemas.microsoft.com/office/drawing/2014/main" id="{507A60E4-4FBB-4CB0-BDC0-41AB32CF3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101600"/>
            <a:ext cx="2233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</a:rPr>
              <a:t>Index Pruning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U Schools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7344</TotalTime>
  <Words>980</Words>
  <Application>Microsoft Office PowerPoint</Application>
  <PresentationFormat>On-screen Show (16:9)</PresentationFormat>
  <Paragraphs>228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ＭＳ Ｐゴシック</vt:lpstr>
      <vt:lpstr>Courier New</vt:lpstr>
      <vt:lpstr>Wingdings</vt:lpstr>
      <vt:lpstr>Calibri</vt:lpstr>
      <vt:lpstr>NYU Schools 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Bresnahan</dc:creator>
  <cp:lastModifiedBy>Juan Rodriguez</cp:lastModifiedBy>
  <cp:revision>283</cp:revision>
  <dcterms:created xsi:type="dcterms:W3CDTF">2013-09-03T13:03:01Z</dcterms:created>
  <dcterms:modified xsi:type="dcterms:W3CDTF">2018-12-12T04:55:32Z</dcterms:modified>
</cp:coreProperties>
</file>