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9" r:id="rId2"/>
    <p:sldId id="313" r:id="rId3"/>
    <p:sldId id="284" r:id="rId4"/>
    <p:sldId id="318" r:id="rId5"/>
    <p:sldId id="306" r:id="rId6"/>
    <p:sldId id="320" r:id="rId7"/>
    <p:sldId id="265" r:id="rId8"/>
    <p:sldId id="264" r:id="rId9"/>
    <p:sldId id="331" r:id="rId10"/>
    <p:sldId id="332" r:id="rId11"/>
    <p:sldId id="333" r:id="rId12"/>
    <p:sldId id="334" r:id="rId13"/>
    <p:sldId id="305" r:id="rId14"/>
    <p:sldId id="310" r:id="rId15"/>
    <p:sldId id="336" r:id="rId16"/>
    <p:sldId id="315" r:id="rId17"/>
    <p:sldId id="324" r:id="rId18"/>
    <p:sldId id="316" r:id="rId19"/>
    <p:sldId id="325" r:id="rId20"/>
    <p:sldId id="335" r:id="rId21"/>
    <p:sldId id="326" r:id="rId22"/>
    <p:sldId id="328" r:id="rId23"/>
  </p:sldIdLst>
  <p:sldSz cx="9144000" cy="5143500" type="screen16x9"/>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97" autoAdjust="0"/>
    <p:restoredTop sz="53731" autoAdjust="0"/>
  </p:normalViewPr>
  <p:slideViewPr>
    <p:cSldViewPr snapToGrid="0" snapToObjects="1">
      <p:cViewPr varScale="1">
        <p:scale>
          <a:sx n="61" d="100"/>
          <a:sy n="61" d="100"/>
        </p:scale>
        <p:origin x="974" y="53"/>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A33FAD-9B13-584E-8CFA-5CD2E05DBB3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4A621C1-2BA4-AC42-8192-D09C030246AA}"/>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9A72AD9B-5455-45B3-96A6-AC668D1A5B40}" type="datetimeFigureOut">
              <a:rPr lang="en-US" altLang="en-US"/>
              <a:pPr>
                <a:defRPr/>
              </a:pPr>
              <a:t>12/12/2018</a:t>
            </a:fld>
            <a:endParaRPr lang="en-US" altLang="en-US"/>
          </a:p>
        </p:txBody>
      </p:sp>
      <p:sp>
        <p:nvSpPr>
          <p:cNvPr id="4" name="Footer Placeholder 3">
            <a:extLst>
              <a:ext uri="{FF2B5EF4-FFF2-40B4-BE49-F238E27FC236}">
                <a16:creationId xmlns:a16="http://schemas.microsoft.com/office/drawing/2014/main" id="{178E1451-3F02-424C-9107-BBA431EA002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1CB2FA99-CFB0-E148-A227-63788092DC9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673974D-1CB3-4109-9DED-D49A09EFB3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6FF8BF-58A2-F240-9D2D-F6435EE70B2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BB49CCC-67AC-DD4B-8822-E7E7C8F49059}"/>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F3F7744-6AE6-4411-87CE-AF4A32D927EB}" type="datetimeFigureOut">
              <a:rPr lang="en-US" altLang="en-US"/>
              <a:pPr>
                <a:defRPr/>
              </a:pPr>
              <a:t>12/12/2018</a:t>
            </a:fld>
            <a:endParaRPr lang="en-US" altLang="en-US"/>
          </a:p>
        </p:txBody>
      </p:sp>
      <p:sp>
        <p:nvSpPr>
          <p:cNvPr id="4" name="Slide Image Placeholder 3">
            <a:extLst>
              <a:ext uri="{FF2B5EF4-FFF2-40B4-BE49-F238E27FC236}">
                <a16:creationId xmlns:a16="http://schemas.microsoft.com/office/drawing/2014/main" id="{37987B63-8324-CD4D-B54B-F77187C5099F}"/>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461486D-9436-A149-8F82-D5EE990B0C3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67B083C-A486-A743-AC07-05639CB397A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DB21614F-0BE9-9A49-8FE3-5CFB9161CFC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CC0524-EEC0-4E86-8F60-B8D1525BD94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2</a:t>
            </a:fld>
            <a:endParaRPr lang="en-US" altLang="en-US"/>
          </a:p>
        </p:txBody>
      </p:sp>
    </p:spTree>
    <p:extLst>
      <p:ext uri="{BB962C8B-B14F-4D97-AF65-F5344CB8AC3E}">
        <p14:creationId xmlns:p14="http://schemas.microsoft.com/office/powerpoint/2010/main" val="3920492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#1: classical  static index pruning as a size optimization problem</a:t>
            </a:r>
          </a:p>
          <a:p>
            <a:endParaRPr lang="en-US" dirty="0"/>
          </a:p>
          <a:p>
            <a:r>
              <a:rPr lang="en-US" dirty="0"/>
              <a:t>Our approach is as follows: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11</a:t>
            </a:fld>
            <a:endParaRPr lang="en-US" altLang="en-US"/>
          </a:p>
        </p:txBody>
      </p:sp>
    </p:spTree>
    <p:extLst>
      <p:ext uri="{BB962C8B-B14F-4D97-AF65-F5344CB8AC3E}">
        <p14:creationId xmlns:p14="http://schemas.microsoft.com/office/powerpoint/2010/main" val="2463095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4B1389F-8559-463F-94C7-CA08A9CB65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9F1DD70-40B0-45DD-96EE-AED2A64CB2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Note in this work, we work at very high pruning ratios</a:t>
            </a:r>
          </a:p>
          <a:p>
            <a:r>
              <a:rPr lang="en-US" altLang="en-US" dirty="0">
                <a:ea typeface="ＭＳ Ｐゴシック" panose="020B0600070205080204" pitchFamily="34" charset="-128"/>
              </a:rPr>
              <a:t>While we optimize for precision, we use other metrics of quality in our work.</a:t>
            </a:r>
          </a:p>
          <a:p>
            <a:r>
              <a:rPr lang="en-US" altLang="en-US" dirty="0">
                <a:ea typeface="ＭＳ Ｐゴシック" panose="020B0600070205080204" pitchFamily="34" charset="-128"/>
              </a:rPr>
              <a:t>Specifically, results and postings kept, defined as percentages of  </a:t>
            </a:r>
          </a:p>
        </p:txBody>
      </p:sp>
      <p:sp>
        <p:nvSpPr>
          <p:cNvPr id="26628" name="Slide Number Placeholder 3">
            <a:extLst>
              <a:ext uri="{FF2B5EF4-FFF2-40B4-BE49-F238E27FC236}">
                <a16:creationId xmlns:a16="http://schemas.microsoft.com/office/drawing/2014/main" id="{892E5733-0793-4628-B095-BF38ECE65D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C03B44-4CE3-40C7-B5BD-CF550957D4D3}" type="slidenum">
              <a:rPr lang="en-US" altLang="en-US" sz="1200" smtClean="0"/>
              <a:pPr/>
              <a:t>14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D5037B8-20B1-4C3F-AF2B-2B9707072D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EAAB52E-2EEE-45FD-8167-6DA9FE298C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Why only size in previous work.</a:t>
            </a:r>
          </a:p>
          <a:p>
            <a:r>
              <a:rPr lang="en-US" sz="1200" kern="1200" dirty="0">
                <a:solidFill>
                  <a:schemeClr val="tx1"/>
                </a:solidFill>
                <a:effectLst/>
                <a:latin typeface="+mn-lt"/>
                <a:ea typeface="ＭＳ Ｐゴシック" charset="0"/>
                <a:cs typeface="ＭＳ Ｐゴシック" charset="0"/>
                <a:sym typeface="Wingdings" panose="05000000000000000000" pitchFamily="2" charset="2"/>
              </a:rPr>
              <a:t> </a:t>
            </a:r>
            <a:r>
              <a:rPr lang="en-US" sz="1200" kern="1200" dirty="0">
                <a:solidFill>
                  <a:schemeClr val="tx1"/>
                </a:solidFill>
                <a:effectLst/>
                <a:latin typeface="+mn-lt"/>
                <a:ea typeface="ＭＳ Ｐゴシック" charset="0"/>
                <a:cs typeface="ＭＳ Ｐゴシック" charset="0"/>
              </a:rPr>
              <a:t>challenge the decision to optimize for size only, by previous work</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sz="1200" kern="1200" dirty="0">
                <a:solidFill>
                  <a:schemeClr val="tx1"/>
                </a:solidFill>
                <a:effectLst/>
                <a:latin typeface="+mn-lt"/>
                <a:ea typeface="ＭＳ Ｐゴシック" charset="0"/>
                <a:cs typeface="ＭＳ Ｐゴシック" charset="0"/>
              </a:rPr>
              <a:t>Each choice can be reasonable, depending on system setup and requirements. </a:t>
            </a:r>
          </a:p>
          <a:p>
            <a:r>
              <a:rPr lang="en-US" sz="1200" kern="1200" dirty="0">
                <a:solidFill>
                  <a:schemeClr val="tx1"/>
                </a:solidFill>
                <a:effectLst/>
                <a:latin typeface="+mn-lt"/>
                <a:ea typeface="ＭＳ Ｐゴシック" charset="0"/>
                <a:cs typeface="ＭＳ Ｐゴシック" charset="0"/>
              </a:rPr>
              <a:t>Sometimes it is size, sometime speed only. But mostly it is in the middle, like best speed given limits on size, and this is where we can show real speed improvements with little increase in size.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First, we need to define what benefit and cost are as applied to postings:</a:t>
            </a:r>
          </a:p>
          <a:p>
            <a:r>
              <a:rPr lang="en-US" altLang="en-US" dirty="0">
                <a:ea typeface="ＭＳ Ｐゴシック" panose="020B0600070205080204" pitchFamily="34" charset="-128"/>
              </a:rPr>
              <a:t>  We define benefit as the </a:t>
            </a:r>
            <a:r>
              <a:rPr lang="en-US" altLang="en-US" dirty="0" err="1">
                <a:ea typeface="ＭＳ Ｐゴシック" panose="020B0600070205080204" pitchFamily="34" charset="-128"/>
              </a:rPr>
              <a:t>prob</a:t>
            </a:r>
            <a:r>
              <a:rPr lang="en-US" altLang="en-US" dirty="0">
                <a:ea typeface="ＭＳ Ｐゴシック" panose="020B0600070205080204" pitchFamily="34" charset="-128"/>
              </a:rPr>
              <a:t> learned in the previous machine learned model: </a:t>
            </a:r>
          </a:p>
          <a:p>
            <a:r>
              <a:rPr lang="en-US" altLang="en-US" dirty="0">
                <a:ea typeface="ＭＳ Ｐゴシック" panose="020B0600070205080204" pitchFamily="34" charset="-128"/>
              </a:rPr>
              <a:t>  To define cost of a posting, we use </a:t>
            </a:r>
            <a:r>
              <a:rPr lang="en-US" altLang="en-US" dirty="0" err="1">
                <a:ea typeface="ＭＳ Ｐゴシック" panose="020B0600070205080204" pitchFamily="34" charset="-128"/>
              </a:rPr>
              <a:t>use</a:t>
            </a:r>
            <a:r>
              <a:rPr lang="en-US" altLang="en-US" dirty="0">
                <a:ea typeface="ＭＳ Ｐゴシック" panose="020B0600070205080204" pitchFamily="34" charset="-128"/>
              </a:rPr>
              <a:t> a simple model of list length,  Under this cost model, each posting has an expected cost as </a:t>
            </a:r>
            <a:r>
              <a:rPr lang="en-US" altLang="en-US" dirty="0" err="1">
                <a:ea typeface="ＭＳ Ｐゴシック" panose="020B0600070205080204" pitchFamily="34" charset="-128"/>
              </a:rPr>
              <a:t>prob</a:t>
            </a:r>
            <a:r>
              <a:rPr lang="en-US" altLang="en-US" dirty="0">
                <a:ea typeface="ＭＳ Ｐゴシック" panose="020B0600070205080204" pitchFamily="34" charset="-128"/>
              </a:rPr>
              <a:t> p in a </a:t>
            </a:r>
            <a:r>
              <a:rPr lang="en-US" altLang="en-US" b="1" dirty="0">
                <a:ea typeface="ＭＳ Ｐゴシック" panose="020B0600070205080204" pitchFamily="34" charset="-128"/>
              </a:rPr>
              <a:t>random</a:t>
            </a:r>
            <a:r>
              <a:rPr lang="en-US" altLang="en-US" dirty="0">
                <a:ea typeface="ＭＳ Ｐゴシック" panose="020B0600070205080204" pitchFamily="34" charset="-128"/>
              </a:rPr>
              <a:t> query.</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0724" name="Slide Number Placeholder 3">
            <a:extLst>
              <a:ext uri="{FF2B5EF4-FFF2-40B4-BE49-F238E27FC236}">
                <a16:creationId xmlns:a16="http://schemas.microsoft.com/office/drawing/2014/main" id="{244B919A-BF91-4277-8CB3-F7AAA179C8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087207-6077-4F18-8B1B-629FAA2B2696}" type="slidenum">
              <a:rPr lang="en-US" altLang="en-US" sz="1200" smtClean="0"/>
              <a:pPr/>
              <a:t>15</a:t>
            </a:fld>
            <a:endParaRPr lang="en-US" altLang="en-US" sz="1200"/>
          </a:p>
        </p:txBody>
      </p:sp>
    </p:spTree>
    <p:extLst>
      <p:ext uri="{BB962C8B-B14F-4D97-AF65-F5344CB8AC3E}">
        <p14:creationId xmlns:p14="http://schemas.microsoft.com/office/powerpoint/2010/main" val="47834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actual query processing speeds against our expected cost model.</a:t>
            </a:r>
          </a:p>
          <a:p>
            <a:r>
              <a:rPr lang="en-US" dirty="0"/>
              <a:t>The results show a near linear relationship between our cost model and actual cost.</a:t>
            </a:r>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16</a:t>
            </a:fld>
            <a:endParaRPr lang="en-US" altLang="en-US"/>
          </a:p>
        </p:txBody>
      </p:sp>
    </p:spTree>
    <p:extLst>
      <p:ext uri="{BB962C8B-B14F-4D97-AF65-F5344CB8AC3E}">
        <p14:creationId xmlns:p14="http://schemas.microsoft.com/office/powerpoint/2010/main" val="2183882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41D38AA9-AE11-4F64-BE28-52D3F221E0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60921D60-AF87-481F-A1CD-F40F25D30E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Having models for benefit and cost, we can formulate our objective as a linear programming problem.</a:t>
            </a:r>
          </a:p>
          <a:p>
            <a:r>
              <a:rPr lang="en-US" altLang="en-US" dirty="0">
                <a:ea typeface="ＭＳ Ｐゴシック" panose="020B0600070205080204" pitchFamily="34" charset="-128"/>
              </a:rPr>
              <a:t>where the objective is minimizing cost, given the benefit, cost and size constraints</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Problem with this, we cannot formulate a linear program </a:t>
            </a:r>
            <a:r>
              <a:rPr lang="en-US" altLang="en-US" dirty="0" err="1">
                <a:ea typeface="ＭＳ Ｐゴシック" panose="020B0600070205080204" pitchFamily="34" charset="-128"/>
              </a:rPr>
              <a:t>woith</a:t>
            </a:r>
            <a:r>
              <a:rPr lang="en-US" altLang="en-US" dirty="0">
                <a:ea typeface="ＭＳ Ｐゴシック" panose="020B0600070205080204" pitchFamily="34" charset="-128"/>
              </a:rPr>
              <a:t> billions of entries,</a:t>
            </a:r>
          </a:p>
          <a:p>
            <a:r>
              <a:rPr lang="en-US" altLang="en-US" dirty="0">
                <a:ea typeface="ＭＳ Ｐゴシック" panose="020B0600070205080204" pitchFamily="34" charset="-128"/>
              </a:rPr>
              <a:t>So we quantize each posting into one of 1000x1000 using simple logarithmic quantization</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4820" name="Slide Number Placeholder 3">
            <a:extLst>
              <a:ext uri="{FF2B5EF4-FFF2-40B4-BE49-F238E27FC236}">
                <a16:creationId xmlns:a16="http://schemas.microsoft.com/office/drawing/2014/main" id="{1091ACC7-989F-46E3-B6E3-E9AA812916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2239CB1-EEE0-4E56-9399-8825E762C4A4}" type="slidenum">
              <a:rPr lang="en-US" altLang="en-US" sz="1200" smtClean="0"/>
              <a:pPr/>
              <a:t>17</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speed optimization if we allow the index size to increase by a half percent, </a:t>
            </a:r>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19</a:t>
            </a:fld>
            <a:endParaRPr lang="en-US" altLang="en-US"/>
          </a:p>
        </p:txBody>
      </p:sp>
    </p:spTree>
    <p:extLst>
      <p:ext uri="{BB962C8B-B14F-4D97-AF65-F5344CB8AC3E}">
        <p14:creationId xmlns:p14="http://schemas.microsoft.com/office/powerpoint/2010/main" val="1593386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Side by side results for size-cost trade-off with a starting point of 5% on the left and 15% pruned index on the right.</a:t>
            </a:r>
          </a:p>
          <a:p>
            <a:r>
              <a:rPr lang="en-US" dirty="0"/>
              <a:t>show the same general behavior for trade-off; </a:t>
            </a:r>
          </a:p>
          <a:p>
            <a:endParaRPr lang="en-US" dirty="0"/>
          </a:p>
          <a:p>
            <a:r>
              <a:rPr lang="en-US" dirty="0"/>
              <a:t>As prune ration decreases, this curve would flatten out….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20</a:t>
            </a:fld>
            <a:endParaRPr lang="en-US" altLang="en-US"/>
          </a:p>
        </p:txBody>
      </p:sp>
    </p:spTree>
    <p:extLst>
      <p:ext uri="{BB962C8B-B14F-4D97-AF65-F5344CB8AC3E}">
        <p14:creationId xmlns:p14="http://schemas.microsoft.com/office/powerpoint/2010/main" val="351243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demonstrate a two step process:</a:t>
            </a:r>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21</a:t>
            </a:fld>
            <a:endParaRPr lang="en-US" altLang="en-US"/>
          </a:p>
        </p:txBody>
      </p:sp>
    </p:spTree>
    <p:extLst>
      <p:ext uri="{BB962C8B-B14F-4D97-AF65-F5344CB8AC3E}">
        <p14:creationId xmlns:p14="http://schemas.microsoft.com/office/powerpoint/2010/main" val="137070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81659BF-1F36-4988-B66A-44644B0CE3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9D4D5815-5F18-458A-BDBF-4ED92858F0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anose="020B0600070205080204" pitchFamily="34" charset="-128"/>
            </a:endParaRPr>
          </a:p>
        </p:txBody>
      </p:sp>
      <p:sp>
        <p:nvSpPr>
          <p:cNvPr id="16388" name="Slide Number Placeholder 3">
            <a:extLst>
              <a:ext uri="{FF2B5EF4-FFF2-40B4-BE49-F238E27FC236}">
                <a16:creationId xmlns:a16="http://schemas.microsoft.com/office/drawing/2014/main" id="{CAFAD352-C056-41D3-A312-31E98C56C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FD1EED-AE92-4CC6-BC86-B0D5EEC7EF4B}" type="slidenum">
              <a:rPr lang="en-US" altLang="en-US" sz="1200" smtClean="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r>
              <a:rPr lang="en-US" sz="1200" dirty="0"/>
              <a:t>Our work deals with the problem of too much data, a lot of it useless</a:t>
            </a:r>
          </a:p>
          <a:p>
            <a:pPr>
              <a:buFont typeface="Arial" panose="020B0604020202020204" pitchFamily="34" charset="0"/>
              <a:buNone/>
              <a:defRPr/>
            </a:pPr>
            <a:r>
              <a:rPr lang="en-US" sz="1200" dirty="0"/>
              <a:t>So in essence, this work is about what data NOT to keep,  specifically in the field of text search.</a:t>
            </a:r>
          </a:p>
          <a:p>
            <a:pPr>
              <a:buFont typeface="Arial" panose="020B0604020202020204" pitchFamily="34" charset="0"/>
              <a:buNone/>
              <a:defRPr/>
            </a:pPr>
            <a:endParaRPr lang="en-US" sz="1200" dirty="0"/>
          </a:p>
          <a:p>
            <a:pPr>
              <a:buFont typeface="Arial" panose="020B0604020202020204" pitchFamily="34" charset="0"/>
              <a:buNone/>
              <a:defRPr/>
            </a:pPr>
            <a:r>
              <a:rPr lang="en-US" sz="1200" dirty="0"/>
              <a:t>The main data structure used in search engines is the inverted index. </a:t>
            </a:r>
          </a:p>
          <a:p>
            <a:pPr marL="0" indent="0">
              <a:buFontTx/>
              <a:buNone/>
              <a:defRPr/>
            </a:pPr>
            <a:r>
              <a:rPr lang="en-US" sz="1200" dirty="0"/>
              <a:t>For each word or term in the corpus, we store where it is used</a:t>
            </a:r>
          </a:p>
          <a:p>
            <a:pPr marL="0" indent="0">
              <a:buFontTx/>
              <a:buNone/>
              <a:defRPr/>
            </a:pPr>
            <a:r>
              <a:rPr lang="en-US" sz="1200" dirty="0"/>
              <a:t>Inverted list for term t contains index entries (postings)</a:t>
            </a:r>
          </a:p>
          <a:p>
            <a:pPr marL="0" indent="0">
              <a:buFontTx/>
              <a:buNone/>
              <a:defRPr/>
            </a:pPr>
            <a:r>
              <a:rPr lang="en-US" sz="1200" dirty="0"/>
              <a:t>Postings have form (did, f) where did is the ID of a document containing t and f is the number of occ.</a:t>
            </a:r>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4</a:t>
            </a:fld>
            <a:endParaRPr lang="en-US" altLang="en-US"/>
          </a:p>
        </p:txBody>
      </p:sp>
    </p:spTree>
    <p:extLst>
      <p:ext uri="{BB962C8B-B14F-4D97-AF65-F5344CB8AC3E}">
        <p14:creationId xmlns:p14="http://schemas.microsoft.com/office/powerpoint/2010/main" val="382218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processing:</a:t>
            </a:r>
          </a:p>
          <a:p>
            <a:r>
              <a:rPr lang="en-US" dirty="0"/>
              <a:t>For example, cat and mouse</a:t>
            </a:r>
          </a:p>
          <a:p>
            <a:endParaRPr lang="en-US" dirty="0"/>
          </a:p>
          <a:p>
            <a:r>
              <a:rPr lang="en-US" dirty="0"/>
              <a:t>Look at intersection of documents in the two terms, or the union of the lists, depending on whether we use conjunctive or disjunctive queries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5</a:t>
            </a:fld>
            <a:endParaRPr lang="en-US" altLang="en-US"/>
          </a:p>
        </p:txBody>
      </p:sp>
    </p:spTree>
    <p:extLst>
      <p:ext uri="{BB962C8B-B14F-4D97-AF65-F5344CB8AC3E}">
        <p14:creationId xmlns:p14="http://schemas.microsoft.com/office/powerpoint/2010/main" val="80643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39B3BCF-FF8C-4894-8327-15D281A91AC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B19C3A18-E3C3-438A-AD13-08745357F6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This is a processing performance challenge.</a:t>
            </a:r>
          </a:p>
          <a:p>
            <a:r>
              <a:rPr lang="en-US" altLang="en-US" dirty="0">
                <a:ea typeface="ＭＳ Ｐゴシック" panose="020B0600070205080204" pitchFamily="34" charset="-128"/>
              </a:rPr>
              <a:t>Posting Lists can be very long, in the millions</a:t>
            </a:r>
          </a:p>
          <a:p>
            <a:r>
              <a:rPr lang="en-US" altLang="en-US" dirty="0">
                <a:ea typeface="ＭＳ Ｐゴシック" panose="020B0600070205080204" pitchFamily="34" charset="-128"/>
              </a:rPr>
              <a:t>Search engines have strict time constraint!! They need to identify candidates and rank them in a fraction of a second in order to satisfy some SLA.</a:t>
            </a:r>
          </a:p>
          <a:p>
            <a:endParaRPr lang="en-US" altLang="en-US" dirty="0">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48D956E4-DD43-4DC1-8E0C-B642A16A68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75D631-89AF-49B2-867B-82899387A734}" type="slidenum">
              <a:rPr lang="en-US" altLang="en-US" sz="1200" smtClean="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identify these unlikely postings?</a:t>
            </a:r>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7</a:t>
            </a:fld>
            <a:endParaRPr lang="en-US" altLang="en-US"/>
          </a:p>
        </p:txBody>
      </p:sp>
    </p:spTree>
    <p:extLst>
      <p:ext uri="{BB962C8B-B14F-4D97-AF65-F5344CB8AC3E}">
        <p14:creationId xmlns:p14="http://schemas.microsoft.com/office/powerpoint/2010/main" val="183237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72ABAE8F-6F07-413E-9678-4821F72DF5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EC56E3EF-AE5D-451D-B707-49621C2EE6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Performance: shorter lists: less traversal</a:t>
            </a:r>
          </a:p>
          <a:p>
            <a:r>
              <a:rPr lang="en-US" altLang="en-US" dirty="0">
                <a:ea typeface="ＭＳ Ｐゴシック" panose="020B0600070205080204" pitchFamily="34" charset="-128"/>
                <a:sym typeface="Wingdings" panose="05000000000000000000" pitchFamily="2" charset="2"/>
              </a:rPr>
              <a:t> results after pruning are not exactly the same</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4340" name="Slide Number Placeholder 3">
            <a:extLst>
              <a:ext uri="{FF2B5EF4-FFF2-40B4-BE49-F238E27FC236}">
                <a16:creationId xmlns:a16="http://schemas.microsoft.com/office/drawing/2014/main" id="{B35901F8-E42E-4875-9F50-F06DDDBCCA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99B2029-676C-4136-B951-777278DC2F6C}" type="slidenum">
              <a:rPr lang="en-US" altLang="en-US" sz="1200" smtClean="0"/>
              <a:pPr/>
              <a:t>8</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B95FC22-8E84-48F3-BFFF-F6F9CB3176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11758553-FC31-4507-86A2-B355BB6C37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AutoNum type="arabicPeriod"/>
            </a:pPr>
            <a:r>
              <a:rPr lang="en-US" altLang="en-US" dirty="0">
                <a:ea typeface="ＭＳ Ｐゴシック" panose="020B0600070205080204" pitchFamily="34" charset="-128"/>
              </a:rPr>
              <a:t>This is what normal Static Index Pruning work</a:t>
            </a:r>
          </a:p>
          <a:p>
            <a:pPr marL="228600" indent="-228600">
              <a:buAutoNum type="arabicPeriod"/>
            </a:pPr>
            <a:r>
              <a:rPr lang="en-US" altLang="en-US" dirty="0">
                <a:ea typeface="ＭＳ Ｐゴシック" panose="020B0600070205080204" pitchFamily="34" charset="-128"/>
              </a:rPr>
              <a:t>This is speed optimization of a statically pruned index</a:t>
            </a:r>
          </a:p>
        </p:txBody>
      </p:sp>
      <p:sp>
        <p:nvSpPr>
          <p:cNvPr id="20484" name="Slide Number Placeholder 3">
            <a:extLst>
              <a:ext uri="{FF2B5EF4-FFF2-40B4-BE49-F238E27FC236}">
                <a16:creationId xmlns:a16="http://schemas.microsoft.com/office/drawing/2014/main" id="{AE871FF2-CBA4-48CA-BDB0-AA25655875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2A46AE2-D7C4-4349-A500-1483737AC84C}" type="slidenum">
              <a:rPr lang="en-US" altLang="en-US" sz="1200" smtClean="0"/>
              <a:pPr/>
              <a:t>9</a:t>
            </a:fld>
            <a:endParaRPr lang="en-US" altLang="en-US" sz="1200"/>
          </a:p>
        </p:txBody>
      </p:sp>
    </p:spTree>
    <p:extLst>
      <p:ext uri="{BB962C8B-B14F-4D97-AF65-F5344CB8AC3E}">
        <p14:creationId xmlns:p14="http://schemas.microsoft.com/office/powerpoint/2010/main" val="3173167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Definitions used in this paper:</a:t>
            </a:r>
          </a:p>
          <a:p>
            <a:endParaRPr lang="en-US" dirty="0"/>
          </a:p>
          <a:p>
            <a:r>
              <a:rPr lang="en-US" dirty="0"/>
              <a:t>Note that </a:t>
            </a:r>
            <a:r>
              <a:rPr lang="en-US" dirty="0" err="1"/>
              <a:t>Pr</a:t>
            </a:r>
            <a:r>
              <a:rPr lang="en-US" dirty="0"/>
              <a:t> p will be in a </a:t>
            </a:r>
            <a:r>
              <a:rPr lang="en-US" dirty="0" err="1"/>
              <a:t>topK</a:t>
            </a:r>
            <a:r>
              <a:rPr lang="en-US" dirty="0"/>
              <a:t> result can be computed </a:t>
            </a:r>
          </a:p>
          <a:p>
            <a:endParaRPr lang="en-US" dirty="0"/>
          </a:p>
        </p:txBody>
      </p:sp>
      <p:sp>
        <p:nvSpPr>
          <p:cNvPr id="4" name="Slide Number Placeholder 3"/>
          <p:cNvSpPr>
            <a:spLocks noGrp="1"/>
          </p:cNvSpPr>
          <p:nvPr>
            <p:ph type="sldNum" sz="quarter" idx="10"/>
          </p:nvPr>
        </p:nvSpPr>
        <p:spPr/>
        <p:txBody>
          <a:bodyPr/>
          <a:lstStyle/>
          <a:p>
            <a:pPr>
              <a:defRPr/>
            </a:pPr>
            <a:fld id="{8CCC0524-EEC0-4E86-8F60-B8D1525BD944}" type="slidenum">
              <a:rPr lang="en-US" altLang="en-US" smtClean="0"/>
              <a:pPr>
                <a:defRPr/>
              </a:pPr>
              <a:t>10</a:t>
            </a:fld>
            <a:endParaRPr lang="en-US" altLang="en-US"/>
          </a:p>
        </p:txBody>
      </p:sp>
    </p:spTree>
    <p:extLst>
      <p:ext uri="{BB962C8B-B14F-4D97-AF65-F5344CB8AC3E}">
        <p14:creationId xmlns:p14="http://schemas.microsoft.com/office/powerpoint/2010/main" val="207613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5143500"/>
          </a:xfrm>
          <a:prstGeom prst="rect">
            <a:avLst/>
          </a:prstGeom>
        </p:spPr>
        <p:txBody>
          <a:bodyPr/>
          <a:lstStyle/>
          <a:p>
            <a:pPr lvl="0"/>
            <a:r>
              <a:rPr lang="en-US" noProof="0"/>
              <a:t>Drag picture to placeholder or click icon to add</a:t>
            </a:r>
            <a:endParaRPr lang="en-US" noProof="0" dirty="0"/>
          </a:p>
        </p:txBody>
      </p:sp>
      <p:sp>
        <p:nvSpPr>
          <p:cNvPr id="19" name="Text Placeholder 18"/>
          <p:cNvSpPr>
            <a:spLocks noGrp="1"/>
          </p:cNvSpPr>
          <p:nvPr>
            <p:ph type="body" sz="quarter" idx="11"/>
          </p:nvPr>
        </p:nvSpPr>
        <p:spPr>
          <a:xfrm>
            <a:off x="227752" y="1532443"/>
            <a:ext cx="3637261" cy="1811289"/>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3"/>
          </p:nvPr>
        </p:nvSpPr>
        <p:spPr>
          <a:xfrm>
            <a:off x="227012" y="3718898"/>
            <a:ext cx="1783159" cy="36195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a:t>Click to edit Master text styles</a:t>
            </a:r>
          </a:p>
        </p:txBody>
      </p:sp>
    </p:spTree>
    <p:extLst>
      <p:ext uri="{BB962C8B-B14F-4D97-AF65-F5344CB8AC3E}">
        <p14:creationId xmlns:p14="http://schemas.microsoft.com/office/powerpoint/2010/main" val="409669933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383DAC-DE65-4A46-974F-D000CB23D551}"/>
              </a:ext>
            </a:extLst>
          </p:cNvPr>
          <p:cNvSpPr/>
          <p:nvPr userDrawn="1"/>
        </p:nvSpPr>
        <p:spPr>
          <a:xfrm>
            <a:off x="0" y="0"/>
            <a:ext cx="9153525" cy="5157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TextBox 4">
            <a:extLst>
              <a:ext uri="{FF2B5EF4-FFF2-40B4-BE49-F238E27FC236}">
                <a16:creationId xmlns:a16="http://schemas.microsoft.com/office/drawing/2014/main" id="{6B6047C7-8165-4C22-B500-B64D9C881FC4}"/>
              </a:ext>
            </a:extLst>
          </p:cNvPr>
          <p:cNvSpPr txBox="1">
            <a:spLocks noChangeArrowheads="1"/>
          </p:cNvSpPr>
          <p:nvPr userDrawn="1"/>
        </p:nvSpPr>
        <p:spPr bwMode="auto">
          <a:xfrm>
            <a:off x="8315325" y="292100"/>
            <a:ext cx="184150" cy="369888"/>
          </a:xfrm>
          <a:prstGeom prst="rect">
            <a:avLst/>
          </a:prstGeom>
          <a:noFill/>
          <a:ln>
            <a:noFill/>
          </a:ln>
          <a:extLst>
            <a:ext uri="{909E8E84-426E-40dd-AFC4-6F175D3DCCD1}"/>
            <a:ext uri="{91240B29-F687-4f45-9708-019B960494DF}"/>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1" hangingPunct="1">
              <a:defRPr/>
            </a:pPr>
            <a:endParaRPr lang="en-US" sz="1800"/>
          </a:p>
        </p:txBody>
      </p:sp>
      <p:pic>
        <p:nvPicPr>
          <p:cNvPr id="6" name="Picture 7">
            <a:extLst>
              <a:ext uri="{FF2B5EF4-FFF2-40B4-BE49-F238E27FC236}">
                <a16:creationId xmlns:a16="http://schemas.microsoft.com/office/drawing/2014/main" id="{00345D61-B74B-4B23-B575-7CDB02A3C87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59325" y="238125"/>
            <a:ext cx="1463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2"/>
          <p:cNvSpPr>
            <a:spLocks noGrp="1"/>
          </p:cNvSpPr>
          <p:nvPr>
            <p:ph idx="11"/>
          </p:nvPr>
        </p:nvSpPr>
        <p:spPr>
          <a:xfrm>
            <a:off x="0" y="0"/>
            <a:ext cx="4480560" cy="5156574"/>
          </a:xfrm>
          <a:prstGeom prst="rect">
            <a:avLst/>
          </a:prstGeom>
        </p:spPr>
        <p:txBody>
          <a:bodyPr vert="horz" lIns="0" tIns="0" rIns="0" bIns="0" rtlCol="0" anchor="ctr" anchorCtr="0">
            <a:normAutofit/>
          </a:bodyPr>
          <a:lstStyle>
            <a:lvl1pPr algn="ctr">
              <a:defRPr sz="3000" b="1">
                <a:solidFill>
                  <a:srgbClr val="FFFFFF"/>
                </a:solidFill>
              </a:defRPr>
            </a:lvl1pPr>
            <a:lvl2pPr marL="0" indent="0">
              <a:spcBef>
                <a:spcPts val="0"/>
              </a:spcBef>
              <a:buNone/>
              <a:defRPr>
                <a:solidFill>
                  <a:srgbClr val="FFFFFF"/>
                </a:solidFill>
              </a:defRPr>
            </a:lvl2pPr>
          </a:lstStyle>
          <a:p>
            <a:pPr lvl="0"/>
            <a:r>
              <a:rPr lang="en-US"/>
              <a:t>Click to edit Master text styles</a:t>
            </a:r>
          </a:p>
        </p:txBody>
      </p:sp>
      <p:sp>
        <p:nvSpPr>
          <p:cNvPr id="7" name="Text Placeholder 3"/>
          <p:cNvSpPr>
            <a:spLocks noGrp="1"/>
          </p:cNvSpPr>
          <p:nvPr>
            <p:ph type="body" sz="quarter" idx="12"/>
          </p:nvPr>
        </p:nvSpPr>
        <p:spPr>
          <a:xfrm>
            <a:off x="4997268" y="1583857"/>
            <a:ext cx="3737844" cy="3131018"/>
          </a:xfrm>
          <a:prstGeom prst="rect">
            <a:avLst/>
          </a:prstGeom>
        </p:spPr>
        <p:txBody>
          <a:bodyPr vert="horz" lIns="0" tIns="0" rIns="0" bIns="0"/>
          <a:lstStyle>
            <a:lvl1pPr marL="0">
              <a:spcBef>
                <a:spcPts val="0"/>
              </a:spcBef>
              <a:defRPr sz="3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2674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501792" y="1583857"/>
            <a:ext cx="3810941" cy="3131018"/>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idx="11"/>
          </p:nvPr>
        </p:nvSpPr>
        <p:spPr>
          <a:xfrm>
            <a:off x="4672577" y="712598"/>
            <a:ext cx="4480560" cy="4430902"/>
          </a:xfrm>
          <a:prstGeom prst="rect">
            <a:avLst/>
          </a:prstGeom>
        </p:spPr>
        <p:txBody>
          <a:bodyPr vert="horz" lIns="0" tIns="0" rIns="0" bIns="0" rtlCol="0" anchor="ctr" anchorCtr="0">
            <a:normAutofit/>
          </a:bodyPr>
          <a:lstStyle>
            <a:lvl1pPr algn="ctr">
              <a:defRPr sz="3000" b="1">
                <a:solidFill>
                  <a:schemeClr val="tx1"/>
                </a:solidFill>
              </a:defRPr>
            </a:lvl1pPr>
            <a:lvl2pPr marL="0" indent="0">
              <a:spcBef>
                <a:spcPts val="0"/>
              </a:spcBef>
              <a:buNone/>
              <a:defRPr>
                <a:solidFill>
                  <a:srgbClr val="FFFFFF"/>
                </a:solidFill>
              </a:defRPr>
            </a:lvl2pPr>
          </a:lstStyle>
          <a:p>
            <a:pPr lvl="0"/>
            <a:r>
              <a:rPr lang="en-US"/>
              <a:t>Click to edit Master text styles</a:t>
            </a:r>
          </a:p>
        </p:txBody>
      </p:sp>
      <p:sp>
        <p:nvSpPr>
          <p:cNvPr id="5" name="Text Placeholder 4"/>
          <p:cNvSpPr>
            <a:spLocks noGrp="1"/>
          </p:cNvSpPr>
          <p:nvPr>
            <p:ph type="body" sz="quarter" idx="13"/>
          </p:nvPr>
        </p:nvSpPr>
        <p:spPr>
          <a:xfrm>
            <a:off x="6176711" y="228989"/>
            <a:ext cx="2740741" cy="265113"/>
          </a:xfrm>
          <a:prstGeom prst="rect">
            <a:avLst/>
          </a:prstGeom>
        </p:spPr>
        <p:txBody>
          <a:bodyPr vert="horz" lIns="0" tIns="0" rIns="0" bIns="0"/>
          <a:lstStyle>
            <a:lvl1pPr marL="0" algn="r">
              <a:spcBef>
                <a:spcPts val="0"/>
              </a:spcBef>
              <a:defRPr sz="1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Date Placeholder 1">
            <a:extLst>
              <a:ext uri="{FF2B5EF4-FFF2-40B4-BE49-F238E27FC236}">
                <a16:creationId xmlns:a16="http://schemas.microsoft.com/office/drawing/2014/main" id="{85BA99EF-50DF-4C32-9C4C-9C94D16E0B78}"/>
              </a:ext>
            </a:extLst>
          </p:cNvPr>
          <p:cNvSpPr>
            <a:spLocks noGrp="1"/>
          </p:cNvSpPr>
          <p:nvPr>
            <p:ph type="dt" sz="half" idx="14"/>
          </p:nvPr>
        </p:nvSpPr>
        <p:spPr/>
        <p:txBody>
          <a:bodyPr/>
          <a:lstStyle>
            <a:lvl1pPr>
              <a:defRPr/>
            </a:lvl1pPr>
          </a:lstStyle>
          <a:p>
            <a:pPr>
              <a:defRPr/>
            </a:pPr>
            <a:fld id="{30BA8DF5-4951-4C01-B3CF-7E6F8A1083C0}" type="datetime1">
              <a:rPr lang="en-US" altLang="en-US"/>
              <a:pPr>
                <a:defRPr/>
              </a:pPr>
              <a:t>12/12/2018</a:t>
            </a:fld>
            <a:endParaRPr lang="en-US" altLang="en-US"/>
          </a:p>
        </p:txBody>
      </p:sp>
      <p:sp>
        <p:nvSpPr>
          <p:cNvPr id="7" name="Slide Number Placeholder 2">
            <a:extLst>
              <a:ext uri="{FF2B5EF4-FFF2-40B4-BE49-F238E27FC236}">
                <a16:creationId xmlns:a16="http://schemas.microsoft.com/office/drawing/2014/main" id="{951775FF-8587-4132-AB96-F81ED826FC5B}"/>
              </a:ext>
            </a:extLst>
          </p:cNvPr>
          <p:cNvSpPr>
            <a:spLocks noGrp="1"/>
          </p:cNvSpPr>
          <p:nvPr>
            <p:ph type="sldNum" sz="quarter" idx="15"/>
          </p:nvPr>
        </p:nvSpPr>
        <p:spPr/>
        <p:txBody>
          <a:bodyPr/>
          <a:lstStyle>
            <a:lvl1pPr>
              <a:defRPr/>
            </a:lvl1pPr>
          </a:lstStyle>
          <a:p>
            <a:pPr>
              <a:defRPr/>
            </a:pPr>
            <a:fld id="{B9DE687C-CD8D-465C-926F-7486C00AA191}" type="slidenum">
              <a:rPr lang="en-US" altLang="en-US"/>
              <a:pPr>
                <a:defRPr/>
              </a:pPr>
              <a:t>‹#›</a:t>
            </a:fld>
            <a:endParaRPr lang="en-US" altLang="en-US"/>
          </a:p>
        </p:txBody>
      </p:sp>
    </p:spTree>
    <p:extLst>
      <p:ext uri="{BB962C8B-B14F-4D97-AF65-F5344CB8AC3E}">
        <p14:creationId xmlns:p14="http://schemas.microsoft.com/office/powerpoint/2010/main" val="231259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501792" y="1583857"/>
            <a:ext cx="8315553" cy="3131018"/>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4"/>
          </p:nvPr>
        </p:nvSpPr>
        <p:spPr>
          <a:xfrm>
            <a:off x="6176711" y="228989"/>
            <a:ext cx="2740741" cy="265113"/>
          </a:xfrm>
          <a:prstGeom prst="rect">
            <a:avLst/>
          </a:prstGeom>
        </p:spPr>
        <p:txBody>
          <a:bodyPr vert="horz" lIns="0" tIns="0" rIns="0" bIns="0"/>
          <a:lstStyle>
            <a:lvl1pPr marL="0" algn="r">
              <a:spcBef>
                <a:spcPts val="0"/>
              </a:spcBef>
              <a:defRPr sz="1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Date Placeholder 1">
            <a:extLst>
              <a:ext uri="{FF2B5EF4-FFF2-40B4-BE49-F238E27FC236}">
                <a16:creationId xmlns:a16="http://schemas.microsoft.com/office/drawing/2014/main" id="{D97F9394-7BA9-408A-B100-9A742E1A475D}"/>
              </a:ext>
            </a:extLst>
          </p:cNvPr>
          <p:cNvSpPr>
            <a:spLocks noGrp="1"/>
          </p:cNvSpPr>
          <p:nvPr>
            <p:ph type="dt" sz="half" idx="15"/>
          </p:nvPr>
        </p:nvSpPr>
        <p:spPr/>
        <p:txBody>
          <a:bodyPr/>
          <a:lstStyle>
            <a:lvl1pPr>
              <a:defRPr/>
            </a:lvl1pPr>
          </a:lstStyle>
          <a:p>
            <a:pPr>
              <a:defRPr/>
            </a:pPr>
            <a:fld id="{DF64D25A-C070-4D16-A1AF-6F8047D1924B}" type="datetime1">
              <a:rPr lang="en-US" altLang="en-US"/>
              <a:pPr>
                <a:defRPr/>
              </a:pPr>
              <a:t>12/12/2018</a:t>
            </a:fld>
            <a:endParaRPr lang="en-US" altLang="en-US"/>
          </a:p>
        </p:txBody>
      </p:sp>
      <p:sp>
        <p:nvSpPr>
          <p:cNvPr id="6" name="Slide Number Placeholder 2">
            <a:extLst>
              <a:ext uri="{FF2B5EF4-FFF2-40B4-BE49-F238E27FC236}">
                <a16:creationId xmlns:a16="http://schemas.microsoft.com/office/drawing/2014/main" id="{5C9201BB-6E78-4909-9881-2C5E022375C5}"/>
              </a:ext>
            </a:extLst>
          </p:cNvPr>
          <p:cNvSpPr>
            <a:spLocks noGrp="1"/>
          </p:cNvSpPr>
          <p:nvPr>
            <p:ph type="sldNum" sz="quarter" idx="16"/>
          </p:nvPr>
        </p:nvSpPr>
        <p:spPr/>
        <p:txBody>
          <a:bodyPr/>
          <a:lstStyle>
            <a:lvl1pPr>
              <a:defRPr/>
            </a:lvl1pPr>
          </a:lstStyle>
          <a:p>
            <a:pPr>
              <a:defRPr/>
            </a:pPr>
            <a:fld id="{43F8E1F8-23CF-45ED-A957-D99FACAD46F2}" type="slidenum">
              <a:rPr lang="en-US" altLang="en-US"/>
              <a:pPr>
                <a:defRPr/>
              </a:pPr>
              <a:t>‹#›</a:t>
            </a:fld>
            <a:endParaRPr lang="en-US" altLang="en-US"/>
          </a:p>
        </p:txBody>
      </p:sp>
    </p:spTree>
    <p:extLst>
      <p:ext uri="{BB962C8B-B14F-4D97-AF65-F5344CB8AC3E}">
        <p14:creationId xmlns:p14="http://schemas.microsoft.com/office/powerpoint/2010/main" val="2337733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nyu_white.png">
            <a:extLst>
              <a:ext uri="{FF2B5EF4-FFF2-40B4-BE49-F238E27FC236}">
                <a16:creationId xmlns:a16="http://schemas.microsoft.com/office/drawing/2014/main" id="{2EDECED6-4542-4976-8E27-F90327FF2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0188" y="234950"/>
            <a:ext cx="673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5C59CD4-D43E-5847-829C-DE0785432A25}"/>
              </a:ext>
            </a:extLst>
          </p:cNvPr>
          <p:cNvSpPr/>
          <p:nvPr/>
        </p:nvSpPr>
        <p:spPr>
          <a:xfrm>
            <a:off x="0" y="0"/>
            <a:ext cx="9153525" cy="712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1028" name="Picture 1">
            <a:extLst>
              <a:ext uri="{FF2B5EF4-FFF2-40B4-BE49-F238E27FC236}">
                <a16:creationId xmlns:a16="http://schemas.microsoft.com/office/drawing/2014/main" id="{2D1273FB-4AF5-45F9-9763-7E140998627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3050" y="238125"/>
            <a:ext cx="1463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1FC74E78-1F10-3146-852E-CACC7CAFEA43}"/>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80A52088-53F1-475E-BCD8-2833275ADF24}" type="datetime1">
              <a:rPr lang="en-US" altLang="en-US"/>
              <a:pPr>
                <a:defRPr/>
              </a:pPr>
              <a:t>12/12/2018</a:t>
            </a:fld>
            <a:endParaRPr lang="en-US" altLang="en-US"/>
          </a:p>
        </p:txBody>
      </p:sp>
      <p:sp>
        <p:nvSpPr>
          <p:cNvPr id="3" name="Slide Number Placeholder 2">
            <a:extLst>
              <a:ext uri="{FF2B5EF4-FFF2-40B4-BE49-F238E27FC236}">
                <a16:creationId xmlns:a16="http://schemas.microsoft.com/office/drawing/2014/main" id="{1E719E28-B5CE-2040-AD2D-D3909B3B9E76}"/>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00717C1-9F27-4244-8C6F-02A031D430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1" r:id="rId3"/>
    <p:sldLayoutId id="2147483732" r:id="rId4"/>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2400" kern="1200">
          <a:solidFill>
            <a:schemeClr val="tx1"/>
          </a:solidFill>
          <a:latin typeface="+mn-lt"/>
          <a:ea typeface="ＭＳ Ｐゴシック" charset="0"/>
          <a:cs typeface="ＭＳ Ｐゴシック" charset="0"/>
        </a:defRPr>
      </a:lvl1pPr>
      <a:lvl2pPr marL="628650" indent="-171450" algn="l" defTabSz="457200"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2pPr>
      <a:lvl3pPr marL="1085850" indent="-171450" algn="l" defTabSz="457200"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Courier New" panose="02070309020205020404" pitchFamily="49" charset="0"/>
        <a:buChar char="o"/>
        <a:defRPr sz="1400" kern="1200">
          <a:solidFill>
            <a:schemeClr val="tx1"/>
          </a:solidFill>
          <a:latin typeface="+mn-lt"/>
          <a:ea typeface="ＭＳ Ｐゴシック" charset="0"/>
          <a:cs typeface="+mn-cs"/>
        </a:defRPr>
      </a:lvl4pPr>
      <a:lvl5pPr marL="2114550" indent="-285750" algn="l" defTabSz="457200" rtl="0" eaLnBrk="0" fontAlgn="base" hangingPunct="0">
        <a:spcBef>
          <a:spcPct val="20000"/>
        </a:spcBef>
        <a:spcAft>
          <a:spcPct val="0"/>
        </a:spcAft>
        <a:buFont typeface="Wingdings" panose="05000000000000000000" pitchFamily="2" charset="2"/>
        <a:buChar char="Ø"/>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5EBDD1-2870-E440-A549-2FE530A0F02D}"/>
              </a:ext>
            </a:extLst>
          </p:cNvPr>
          <p:cNvSpPr>
            <a:spLocks noChangeArrowheads="1"/>
          </p:cNvSpPr>
          <p:nvPr/>
        </p:nvSpPr>
        <p:spPr bwMode="auto">
          <a:xfrm>
            <a:off x="-435429" y="-134938"/>
            <a:ext cx="9072563" cy="5143501"/>
          </a:xfrm>
          <a:prstGeom prst="rect">
            <a:avLst/>
          </a:prstGeom>
          <a:solidFill>
            <a:srgbClr val="57068C"/>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sz="1800" dirty="0">
              <a:solidFill>
                <a:srgbClr val="FFFFFF"/>
              </a:solidFill>
            </a:endParaRPr>
          </a:p>
        </p:txBody>
      </p:sp>
      <p:sp>
        <p:nvSpPr>
          <p:cNvPr id="5123" name="Text Placeholder 2">
            <a:extLst>
              <a:ext uri="{FF2B5EF4-FFF2-40B4-BE49-F238E27FC236}">
                <a16:creationId xmlns:a16="http://schemas.microsoft.com/office/drawing/2014/main" id="{29DBB242-DDAC-4C6E-B52F-3DF955DAF94D}"/>
              </a:ext>
            </a:extLst>
          </p:cNvPr>
          <p:cNvSpPr>
            <a:spLocks noGrp="1"/>
          </p:cNvSpPr>
          <p:nvPr>
            <p:ph type="body" sz="quarter" idx="11"/>
          </p:nvPr>
        </p:nvSpPr>
        <p:spPr bwMode="auto">
          <a:xfrm>
            <a:off x="182563" y="741363"/>
            <a:ext cx="8705850" cy="126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normAutofit/>
          </a:bodyPr>
          <a:lstStyle/>
          <a:p>
            <a:pPr algn="ctr" eaLnBrk="1" hangingPunct="1">
              <a:spcBef>
                <a:spcPct val="0"/>
              </a:spcBef>
            </a:pPr>
            <a:r>
              <a:rPr lang="en-US" altLang="en-US" sz="3200" dirty="0">
                <a:latin typeface="Arial" panose="020B0604020202020204" pitchFamily="34" charset="0"/>
                <a:ea typeface="ＭＳ Ｐゴシック" panose="020B0600070205080204" pitchFamily="34" charset="-128"/>
              </a:rPr>
              <a:t>Exploring Size-Speed Trade-Offs </a:t>
            </a:r>
            <a:br>
              <a:rPr lang="en-US" altLang="en-US" sz="3200" dirty="0">
                <a:latin typeface="Arial" panose="020B0604020202020204" pitchFamily="34" charset="0"/>
                <a:ea typeface="ＭＳ Ｐゴシック" panose="020B0600070205080204" pitchFamily="34" charset="-128"/>
              </a:rPr>
            </a:br>
            <a:r>
              <a:rPr lang="en-US" altLang="en-US" sz="3200" dirty="0">
                <a:latin typeface="Arial" panose="020B0604020202020204" pitchFamily="34" charset="0"/>
                <a:ea typeface="ＭＳ Ｐゴシック" panose="020B0600070205080204" pitchFamily="34" charset="-128"/>
              </a:rPr>
              <a:t>in Static Index Pruning</a:t>
            </a:r>
          </a:p>
        </p:txBody>
      </p:sp>
      <p:sp>
        <p:nvSpPr>
          <p:cNvPr id="7172" name="Text Placeholder 3">
            <a:extLst>
              <a:ext uri="{FF2B5EF4-FFF2-40B4-BE49-F238E27FC236}">
                <a16:creationId xmlns:a16="http://schemas.microsoft.com/office/drawing/2014/main" id="{7C69D7C7-CB7D-41A4-9F48-85B8DCD8D403}"/>
              </a:ext>
            </a:extLst>
          </p:cNvPr>
          <p:cNvSpPr>
            <a:spLocks noGrp="1"/>
          </p:cNvSpPr>
          <p:nvPr>
            <p:ph type="body" sz="quarter" idx="13"/>
          </p:nvPr>
        </p:nvSpPr>
        <p:spPr bwMode="auto">
          <a:xfrm>
            <a:off x="314325" y="4527550"/>
            <a:ext cx="2243138" cy="2746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anchorCtr="0" compatLnSpc="1">
            <a:prstTxWarp prst="textNoShape">
              <a:avLst/>
            </a:prstTxWarp>
          </a:bodyPr>
          <a:lstStyle/>
          <a:p>
            <a:pPr marL="0" indent="0" eaLnBrk="1" hangingPunct="1">
              <a:spcBef>
                <a:spcPct val="0"/>
              </a:spcBef>
              <a:defRPr/>
            </a:pPr>
            <a:r>
              <a:rPr lang="en-US" altLang="en-US" dirty="0">
                <a:ea typeface="ＭＳ Ｐゴシック" panose="020B0600070205080204" pitchFamily="34" charset="-128"/>
              </a:rPr>
              <a:t>Juan </a:t>
            </a:r>
            <a:r>
              <a:rPr lang="en-US" altLang="en-US" dirty="0">
                <a:latin typeface="+mj-lt"/>
                <a:ea typeface="ＭＳ Ｐゴシック" panose="020B0600070205080204" pitchFamily="34" charset="-128"/>
              </a:rPr>
              <a:t>Rodriguez</a:t>
            </a:r>
          </a:p>
        </p:txBody>
      </p:sp>
      <p:pic>
        <p:nvPicPr>
          <p:cNvPr id="5125" name="Picture 6">
            <a:extLst>
              <a:ext uri="{FF2B5EF4-FFF2-40B4-BE49-F238E27FC236}">
                <a16:creationId xmlns:a16="http://schemas.microsoft.com/office/drawing/2014/main" id="{18032918-87B5-4EA5-BE83-3702BE89E9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013" y="242888"/>
            <a:ext cx="14652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3">
            <a:extLst>
              <a:ext uri="{FF2B5EF4-FFF2-40B4-BE49-F238E27FC236}">
                <a16:creationId xmlns:a16="http://schemas.microsoft.com/office/drawing/2014/main" id="{E740A911-4C0D-40A3-8562-3DCD41A0CE08}"/>
              </a:ext>
            </a:extLst>
          </p:cNvPr>
          <p:cNvSpPr txBox="1">
            <a:spLocks noChangeArrowheads="1"/>
          </p:cNvSpPr>
          <p:nvPr/>
        </p:nvSpPr>
        <p:spPr bwMode="auto">
          <a:xfrm>
            <a:off x="1303338" y="2279650"/>
            <a:ext cx="67468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b="1">
                <a:solidFill>
                  <a:schemeClr val="bg1"/>
                </a:solidFill>
              </a:rPr>
              <a:t>		Juan Rodriguez			Torsten Suel</a:t>
            </a:r>
            <a:br>
              <a:rPr lang="en-US" altLang="en-US" sz="2000" b="1">
                <a:solidFill>
                  <a:schemeClr val="bg1"/>
                </a:solidFill>
              </a:rPr>
            </a:br>
            <a:r>
              <a:rPr lang="en-US" altLang="en-US" sz="2000" b="1">
                <a:solidFill>
                  <a:schemeClr val="bg1"/>
                </a:solidFill>
              </a:rPr>
              <a:t>	</a:t>
            </a:r>
            <a:br>
              <a:rPr lang="en-US" altLang="en-US" sz="2000" b="1">
                <a:solidFill>
                  <a:schemeClr val="bg1"/>
                </a:solidFill>
              </a:rPr>
            </a:br>
            <a:r>
              <a:rPr lang="en-US" altLang="en-US" sz="2000" b="1">
                <a:solidFill>
                  <a:schemeClr val="bg1"/>
                </a:solidFill>
              </a:rPr>
              <a:t>			Tandon School of Engineering</a:t>
            </a:r>
          </a:p>
          <a:p>
            <a:pPr algn="ctr"/>
            <a:r>
              <a:rPr lang="en-US" altLang="en-US" sz="2000" b="1">
                <a:solidFill>
                  <a:schemeClr val="bg1"/>
                </a:solidFill>
              </a:rPr>
              <a:t>New York University</a:t>
            </a:r>
            <a:br>
              <a:rPr lang="en-US" altLang="en-US" sz="2000" b="1">
                <a:solidFill>
                  <a:schemeClr val="bg1"/>
                </a:solidFill>
              </a:rPr>
            </a:br>
            <a:r>
              <a:rPr lang="en-US" altLang="en-US" sz="2000" b="1">
                <a:solidFill>
                  <a:schemeClr val="bg1"/>
                </a:solidFill>
              </a:rPr>
              <a:t>Brooklyn, NY</a:t>
            </a:r>
            <a:br>
              <a:rPr lang="en-US" altLang="en-US" sz="2000" b="1">
                <a:solidFill>
                  <a:schemeClr val="bg1"/>
                </a:solidFill>
              </a:rPr>
            </a:br>
            <a:endParaRPr lang="en-US" altLang="en-US" sz="2000" b="1">
              <a:solidFill>
                <a:schemeClr val="bg1"/>
              </a:solidFill>
            </a:endParaRPr>
          </a:p>
        </p:txBody>
      </p:sp>
      <p:sp>
        <p:nvSpPr>
          <p:cNvPr id="5127" name="TextBox 4">
            <a:extLst>
              <a:ext uri="{FF2B5EF4-FFF2-40B4-BE49-F238E27FC236}">
                <a16:creationId xmlns:a16="http://schemas.microsoft.com/office/drawing/2014/main" id="{1D7E92D1-A610-4FF2-BAEF-0508FE551ED5}"/>
              </a:ext>
            </a:extLst>
          </p:cNvPr>
          <p:cNvSpPr txBox="1">
            <a:spLocks noChangeArrowheads="1"/>
          </p:cNvSpPr>
          <p:nvPr/>
        </p:nvSpPr>
        <p:spPr bwMode="auto">
          <a:xfrm>
            <a:off x="787400" y="3983038"/>
            <a:ext cx="756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dirty="0">
                <a:solidFill>
                  <a:schemeClr val="bg1"/>
                </a:solidFill>
              </a:rPr>
              <a:t>Supported by NSF Grant IIS-1718680 and by Amazon.</a:t>
            </a:r>
          </a:p>
        </p:txBody>
      </p:sp>
      <p:sp>
        <p:nvSpPr>
          <p:cNvPr id="11" name="Date Placeholder 3">
            <a:extLst>
              <a:ext uri="{FF2B5EF4-FFF2-40B4-BE49-F238E27FC236}">
                <a16:creationId xmlns:a16="http://schemas.microsoft.com/office/drawing/2014/main" id="{9A34B0D9-B0F0-4494-BA8F-98FA75CE65B2}"/>
              </a:ext>
            </a:extLst>
          </p:cNvPr>
          <p:cNvSpPr txBox="1">
            <a:spLocks noChangeArrowheads="1"/>
          </p:cNvSpPr>
          <p:nvPr/>
        </p:nvSpPr>
        <p:spPr bwMode="auto">
          <a:xfrm>
            <a:off x="6621463" y="4527550"/>
            <a:ext cx="2763837" cy="27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buFont typeface="Arial" panose="020B0604020202020204" pitchFamily="34" charset="0"/>
              <a:buNone/>
              <a:defRPr/>
            </a:pPr>
            <a:r>
              <a:rPr lang="en-US" altLang="en-US" sz="1000" dirty="0">
                <a:solidFill>
                  <a:srgbClr val="FFFFFF"/>
                </a:solidFill>
                <a:latin typeface="+mn-lt"/>
              </a:rPr>
              <a:t>IEEE Big Data 2018 - Seattle, WA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a:extLst>
              <a:ext uri="{FF2B5EF4-FFF2-40B4-BE49-F238E27FC236}">
                <a16:creationId xmlns:a16="http://schemas.microsoft.com/office/drawing/2014/main" id="{58C76363-100D-43C8-8418-F7C2BEFEE3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7C4FE7-E3A1-4A7D-AC92-B2A0E8D1F270}" type="slidenum">
              <a:rPr lang="en-US" altLang="en-US" sz="1200" smtClean="0">
                <a:solidFill>
                  <a:srgbClr val="898989"/>
                </a:solidFill>
              </a:rPr>
              <a:pPr/>
              <a:t>10</a:t>
            </a:fld>
            <a:endParaRPr lang="en-US" altLang="en-US" sz="1200">
              <a:solidFill>
                <a:srgbClr val="898989"/>
              </a:solidFill>
            </a:endParaRPr>
          </a:p>
        </p:txBody>
      </p:sp>
      <p:sp>
        <p:nvSpPr>
          <p:cNvPr id="21508" name="Date Placeholder 3">
            <a:extLst>
              <a:ext uri="{FF2B5EF4-FFF2-40B4-BE49-F238E27FC236}">
                <a16:creationId xmlns:a16="http://schemas.microsoft.com/office/drawing/2014/main" id="{3433A199-8B11-4B83-A481-9A200EFC8202}"/>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94C0D2F-5574-43CA-8783-2BCACC33279E}"/>
                  </a:ext>
                </a:extLst>
              </p:cNvPr>
              <p:cNvSpPr>
                <a:spLocks noGrp="1"/>
              </p:cNvSpPr>
              <p:nvPr>
                <p:ph type="body" sz="quarter" idx="12"/>
              </p:nvPr>
            </p:nvSpPr>
            <p:spPr>
              <a:xfrm>
                <a:off x="165463" y="818606"/>
                <a:ext cx="8847907" cy="3896269"/>
              </a:xfrm>
            </p:spPr>
            <p:txBody>
              <a:bodyPr/>
              <a:lstStyle/>
              <a:p>
                <a:pPr>
                  <a:buFont typeface="Wingdings" panose="05000000000000000000" pitchFamily="2" charset="2"/>
                  <a:buChar char="§"/>
                </a:pPr>
                <a:r>
                  <a:rPr lang="en-US" sz="2400" b="0" dirty="0"/>
                  <a:t>posting </a:t>
                </a:r>
                <a14:m>
                  <m:oMath xmlns:m="http://schemas.openxmlformats.org/officeDocument/2006/math">
                    <m:r>
                      <a:rPr lang="en-US" sz="2400" b="1" i="1" smtClean="0">
                        <a:latin typeface="Cambria Math" panose="02040503050406030204" pitchFamily="18" charset="0"/>
                      </a:rPr>
                      <m:t>𝒑</m:t>
                    </m:r>
                    <m:r>
                      <a:rPr lang="en-US" sz="2400" b="1" i="1" smtClean="0">
                        <a:latin typeface="Cambria Math" panose="02040503050406030204" pitchFamily="18" charset="0"/>
                      </a:rPr>
                      <m:t>=(</m:t>
                    </m:r>
                    <m:r>
                      <a:rPr lang="en-US" sz="2400" b="1" i="1" smtClean="0">
                        <a:latin typeface="Cambria Math" panose="02040503050406030204" pitchFamily="18" charset="0"/>
                      </a:rPr>
                      <m:t>𝒕</m:t>
                    </m:r>
                    <m:r>
                      <a:rPr lang="en-US" sz="2400" b="1" i="1" smtClean="0">
                        <a:latin typeface="Cambria Math" panose="02040503050406030204" pitchFamily="18" charset="0"/>
                      </a:rPr>
                      <m:t>,</m:t>
                    </m:r>
                    <m:r>
                      <a:rPr lang="en-US" sz="2400" b="1" i="1" smtClean="0">
                        <a:latin typeface="Cambria Math" panose="02040503050406030204" pitchFamily="18" charset="0"/>
                      </a:rPr>
                      <m:t>𝒅</m:t>
                    </m:r>
                    <m:r>
                      <a:rPr lang="en-US" sz="2400" b="1" i="1" smtClean="0">
                        <a:latin typeface="Cambria Math" panose="02040503050406030204" pitchFamily="18" charset="0"/>
                      </a:rPr>
                      <m:t>)</m:t>
                    </m:r>
                  </m:oMath>
                </a14:m>
                <a:r>
                  <a:rPr lang="en-US" sz="2400" dirty="0"/>
                  <a:t> </a:t>
                </a:r>
                <a:r>
                  <a:rPr lang="en-US" sz="2400" b="0" dirty="0"/>
                  <a:t>is part of a </a:t>
                </a:r>
                <a14:m>
                  <m:oMath xmlns:m="http://schemas.openxmlformats.org/officeDocument/2006/math">
                    <m:r>
                      <a:rPr lang="en-US" sz="2400" b="0" i="1" smtClean="0">
                        <a:latin typeface="Cambria Math" panose="02040503050406030204" pitchFamily="18" charset="0"/>
                      </a:rPr>
                      <m:t>𝑡𝑜𝑝</m:t>
                    </m:r>
                    <m:r>
                      <m:rPr>
                        <m:lit/>
                      </m:rPr>
                      <a:rPr lang="en-US" sz="2400" b="0" i="1" smtClean="0">
                        <a:latin typeface="Cambria Math" panose="02040503050406030204" pitchFamily="18" charset="0"/>
                      </a:rPr>
                      <m:t>-</m:t>
                    </m:r>
                    <m:r>
                      <a:rPr lang="en-US" sz="2400" b="0" i="1" smtClean="0">
                        <a:latin typeface="Cambria Math" panose="02040503050406030204" pitchFamily="18" charset="0"/>
                      </a:rPr>
                      <m:t>𝑘</m:t>
                    </m:r>
                  </m:oMath>
                </a14:m>
                <a:r>
                  <a:rPr lang="en-US" sz="2400" b="0" dirty="0"/>
                  <a:t> result for query </a:t>
                </a:r>
                <a14:m>
                  <m:oMath xmlns:m="http://schemas.openxmlformats.org/officeDocument/2006/math">
                    <m:r>
                      <a:rPr lang="en-US" sz="2400" b="0" i="1" smtClean="0">
                        <a:latin typeface="Cambria Math" panose="02040503050406030204" pitchFamily="18" charset="0"/>
                      </a:rPr>
                      <m:t>𝑞</m:t>
                    </m:r>
                  </m:oMath>
                </a14:m>
                <a:r>
                  <a:rPr lang="en-US" sz="2400" b="0" dirty="0"/>
                  <a:t> if document </a:t>
                </a:r>
                <a14:m>
                  <m:oMath xmlns:m="http://schemas.openxmlformats.org/officeDocument/2006/math">
                    <m:r>
                      <a:rPr lang="en-US" sz="2400" b="0" i="1">
                        <a:latin typeface="Cambria Math" panose="02040503050406030204" pitchFamily="18" charset="0"/>
                      </a:rPr>
                      <m:t>𝑑</m:t>
                    </m:r>
                  </m:oMath>
                </a14:m>
                <a:r>
                  <a:rPr lang="en-US" sz="2400" b="0" dirty="0"/>
                  <a:t> is among the </a:t>
                </a:r>
                <a14:m>
                  <m:oMath xmlns:m="http://schemas.openxmlformats.org/officeDocument/2006/math">
                    <m:r>
                      <a:rPr lang="en-US" sz="2400" b="0" i="1" smtClean="0">
                        <a:latin typeface="Cambria Math" panose="02040503050406030204" pitchFamily="18" charset="0"/>
                      </a:rPr>
                      <m:t>𝑡𝑜𝑝</m:t>
                    </m:r>
                    <m:r>
                      <m:rPr>
                        <m:lit/>
                      </m:rPr>
                      <a:rPr lang="en-US" sz="2400" b="0" i="1" smtClean="0">
                        <a:latin typeface="Cambria Math" panose="02040503050406030204" pitchFamily="18" charset="0"/>
                      </a:rPr>
                      <m:t>-</m:t>
                    </m:r>
                    <m:r>
                      <a:rPr lang="en-US" sz="2400" b="0" i="1" smtClean="0">
                        <a:latin typeface="Cambria Math" panose="02040503050406030204" pitchFamily="18" charset="0"/>
                      </a:rPr>
                      <m:t>𝑘</m:t>
                    </m:r>
                  </m:oMath>
                </a14:m>
                <a:r>
                  <a:rPr lang="en-US" sz="2400" b="0" dirty="0"/>
                  <a:t> results for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endParaRPr lang="en-US" sz="2400" b="0" dirty="0"/>
              </a:p>
              <a:p>
                <a:endParaRPr lang="en-US" sz="2400" b="0" dirty="0"/>
              </a:p>
              <a:p>
                <a:pPr>
                  <a:buFont typeface="Wingdings" panose="05000000000000000000" pitchFamily="2" charset="2"/>
                  <a:buChar char="§"/>
                </a:pPr>
                <a14:m>
                  <m:oMath xmlns:m="http://schemas.openxmlformats.org/officeDocument/2006/math">
                    <m:r>
                      <a:rPr lang="en-US" sz="2400" b="1" i="0" smtClean="0">
                        <a:latin typeface="Cambria Math" panose="02040503050406030204" pitchFamily="18" charset="0"/>
                      </a:rPr>
                      <m:t>𝐏𝐫</m:t>
                    </m:r>
                    <m:r>
                      <a:rPr lang="en-US" sz="2400" b="1" i="1" smtClean="0">
                        <a:latin typeface="Cambria Math" panose="02040503050406030204" pitchFamily="18" charset="0"/>
                      </a:rPr>
                      <m:t>⁡(</m:t>
                    </m:r>
                    <m:r>
                      <a:rPr lang="en-US" sz="2400" b="1" i="1" smtClean="0">
                        <a:latin typeface="Cambria Math" panose="02040503050406030204" pitchFamily="18" charset="0"/>
                      </a:rPr>
                      <m:t>𝒑</m:t>
                    </m:r>
                    <m:r>
                      <a:rPr lang="en-US" sz="2400" b="1" i="1" smtClean="0">
                        <a:latin typeface="Cambria Math" panose="02040503050406030204" pitchFamily="18" charset="0"/>
                      </a:rPr>
                      <m:t>∈</m:t>
                    </m:r>
                    <m:r>
                      <a:rPr lang="en-US" sz="2400" b="1" i="1" smtClean="0">
                        <a:latin typeface="Cambria Math" panose="02040503050406030204" pitchFamily="18" charset="0"/>
                      </a:rPr>
                      <m:t>𝒒</m:t>
                    </m:r>
                    <m:r>
                      <a:rPr lang="en-US" sz="2400" b="1" i="1" smtClean="0">
                        <a:latin typeface="Cambria Math" panose="02040503050406030204" pitchFamily="18" charset="0"/>
                      </a:rPr>
                      <m:t>)</m:t>
                    </m:r>
                  </m:oMath>
                </a14:m>
                <a:r>
                  <a:rPr lang="en-US" sz="2400" dirty="0"/>
                  <a:t> </a:t>
                </a:r>
                <a:r>
                  <a:rPr lang="en-US" sz="2400" b="0" dirty="0"/>
                  <a:t>is the probability the term associated with </a:t>
                </a:r>
                <a14:m>
                  <m:oMath xmlns:m="http://schemas.openxmlformats.org/officeDocument/2006/math">
                    <m:r>
                      <a:rPr lang="en-US" sz="2400" b="0" i="1">
                        <a:latin typeface="Cambria Math" panose="02040503050406030204" pitchFamily="18" charset="0"/>
                      </a:rPr>
                      <m:t>𝑝</m:t>
                    </m:r>
                  </m:oMath>
                </a14:m>
                <a:r>
                  <a:rPr lang="en-US" sz="2400" b="0" dirty="0"/>
                  <a:t> occurs in query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endParaRPr lang="en-US" sz="2400" b="0" dirty="0"/>
              </a:p>
              <a:p>
                <a:endParaRPr lang="en-US" sz="2400" b="0" dirty="0"/>
              </a:p>
              <a:p>
                <a:pPr>
                  <a:buFont typeface="Wingdings" panose="05000000000000000000" pitchFamily="2" charset="2"/>
                  <a:buChar char="§"/>
                </a:pPr>
                <a14:m>
                  <m:oMath xmlns:m="http://schemas.openxmlformats.org/officeDocument/2006/math">
                    <m:r>
                      <a:rPr lang="en-US" sz="2400" b="1" i="1">
                        <a:latin typeface="Cambria Math" panose="02040503050406030204" pitchFamily="18" charset="0"/>
                      </a:rPr>
                      <m:t>𝐏𝐫</m:t>
                    </m:r>
                    <m:r>
                      <a:rPr lang="en-US" sz="2400" b="1" i="1">
                        <a:latin typeface="Cambria Math" panose="02040503050406030204" pitchFamily="18" charset="0"/>
                      </a:rPr>
                      <m:t>⁡(</m:t>
                    </m:r>
                    <m:r>
                      <a:rPr lang="en-US" sz="2400" b="1" i="1">
                        <a:latin typeface="Cambria Math" panose="02040503050406030204" pitchFamily="18" charset="0"/>
                      </a:rPr>
                      <m:t>𝒑</m:t>
                    </m:r>
                    <m:r>
                      <a:rPr lang="en-US" sz="2400" b="1" i="1">
                        <a:latin typeface="Cambria Math" panose="02040503050406030204" pitchFamily="18" charset="0"/>
                      </a:rPr>
                      <m:t>∈</m:t>
                    </m:r>
                    <m:r>
                      <a:rPr lang="en-US" sz="2400" b="1" i="1">
                        <a:latin typeface="Cambria Math" panose="02040503050406030204" pitchFamily="18" charset="0"/>
                      </a:rPr>
                      <m:t>𝒕𝒐𝒑</m:t>
                    </m:r>
                    <m:r>
                      <m:rPr>
                        <m:lit/>
                      </m:rPr>
                      <a:rPr lang="en-US" sz="2400" b="1" i="1" smtClean="0">
                        <a:latin typeface="Cambria Math" panose="02040503050406030204" pitchFamily="18" charset="0"/>
                      </a:rPr>
                      <m:t>-</m:t>
                    </m:r>
                    <m:r>
                      <a:rPr lang="en-US" sz="2400" b="1" i="1">
                        <a:latin typeface="Cambria Math" panose="02040503050406030204" pitchFamily="18" charset="0"/>
                      </a:rPr>
                      <m:t>𝒌</m:t>
                    </m:r>
                    <m:r>
                      <a:rPr lang="en-US" sz="2400" b="1" i="1">
                        <a:latin typeface="Cambria Math" panose="02040503050406030204" pitchFamily="18" charset="0"/>
                      </a:rPr>
                      <m:t>)</m:t>
                    </m:r>
                  </m:oMath>
                </a14:m>
                <a:r>
                  <a:rPr lang="en-US" sz="2400" dirty="0"/>
                  <a:t> </a:t>
                </a:r>
                <a:r>
                  <a:rPr lang="en-US" sz="2400" b="0" dirty="0"/>
                  <a:t>is the probability that </a:t>
                </a:r>
                <a14:m>
                  <m:oMath xmlns:m="http://schemas.openxmlformats.org/officeDocument/2006/math">
                    <m:r>
                      <a:rPr lang="en-US" sz="2400" b="0" i="1">
                        <a:latin typeface="Cambria Math" panose="02040503050406030204" pitchFamily="18" charset="0"/>
                      </a:rPr>
                      <m:t>𝑝</m:t>
                    </m:r>
                  </m:oMath>
                </a14:m>
                <a:r>
                  <a:rPr lang="en-US" sz="2400" b="0" dirty="0"/>
                  <a:t> is part of a </a:t>
                </a:r>
                <a14:m>
                  <m:oMath xmlns:m="http://schemas.openxmlformats.org/officeDocument/2006/math">
                    <m:r>
                      <a:rPr lang="en-US" sz="2400" b="0" i="1">
                        <a:latin typeface="Cambria Math" panose="02040503050406030204" pitchFamily="18" charset="0"/>
                      </a:rPr>
                      <m:t>𝑡𝑜𝑝</m:t>
                    </m:r>
                    <m:r>
                      <m:rPr>
                        <m:lit/>
                      </m:rPr>
                      <a:rPr lang="en-US" sz="2400" b="0" i="1" smtClean="0">
                        <a:latin typeface="Cambria Math" panose="02040503050406030204" pitchFamily="18" charset="0"/>
                      </a:rPr>
                      <m:t>-</m:t>
                    </m:r>
                    <m:r>
                      <a:rPr lang="en-US" sz="2400" b="0" i="1">
                        <a:latin typeface="Cambria Math" panose="02040503050406030204" pitchFamily="18" charset="0"/>
                      </a:rPr>
                      <m:t>𝑘</m:t>
                    </m:r>
                  </m:oMath>
                </a14:m>
                <a:r>
                  <a:rPr lang="en-US" sz="2400" b="0" dirty="0"/>
                  <a:t> result for query </a:t>
                </a:r>
                <a14:m>
                  <m:oMath xmlns:m="http://schemas.openxmlformats.org/officeDocument/2006/math">
                    <m:r>
                      <a:rPr lang="en-US" sz="2400" b="0" i="1">
                        <a:latin typeface="Cambria Math" panose="02040503050406030204" pitchFamily="18" charset="0"/>
                      </a:rPr>
                      <m:t>𝑞</m:t>
                    </m:r>
                    <m:r>
                      <a:rPr lang="en-US" sz="2400" b="0" i="1">
                        <a:latin typeface="Cambria Math" panose="02040503050406030204" pitchFamily="18" charset="0"/>
                      </a:rPr>
                      <m:t>.</m:t>
                    </m:r>
                  </m:oMath>
                </a14:m>
                <a:r>
                  <a:rPr lang="en-US" sz="2400" b="0" dirty="0"/>
                  <a:t> </a:t>
                </a:r>
              </a:p>
              <a:p>
                <a:endParaRPr lang="en-US" sz="2400" b="0" dirty="0"/>
              </a:p>
              <a:p>
                <a:pPr indent="0"/>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r>
                            <a:rPr lang="en-US" sz="2800" b="1" i="0" smtClean="0">
                              <a:latin typeface="Cambria Math" panose="02040503050406030204" pitchFamily="18" charset="0"/>
                            </a:rPr>
                            <m:t>𝐏𝐫</m:t>
                          </m:r>
                        </m:fName>
                        <m:e>
                          <m:d>
                            <m:dPr>
                              <m:ctrlPr>
                                <a:rPr lang="en-US" sz="2800" i="1" smtClean="0">
                                  <a:latin typeface="Cambria Math" panose="02040503050406030204" pitchFamily="18" charset="0"/>
                                </a:rPr>
                              </m:ctrlPr>
                            </m:dPr>
                            <m:e>
                              <m:r>
                                <a:rPr lang="en-US" sz="2800" b="1" i="1" smtClean="0">
                                  <a:latin typeface="Cambria Math" panose="02040503050406030204" pitchFamily="18" charset="0"/>
                                </a:rPr>
                                <m:t>𝒑</m:t>
                              </m:r>
                              <m:r>
                                <a:rPr lang="en-US" sz="2800" b="1" i="1" smtClean="0">
                                  <a:latin typeface="Cambria Math" panose="02040503050406030204" pitchFamily="18" charset="0"/>
                                </a:rPr>
                                <m:t>∈</m:t>
                              </m:r>
                              <m:r>
                                <a:rPr lang="en-US" sz="2800" b="1" i="1" smtClean="0">
                                  <a:latin typeface="Cambria Math" panose="02040503050406030204" pitchFamily="18" charset="0"/>
                                </a:rPr>
                                <m:t>𝒕𝒐𝒑</m:t>
                              </m:r>
                              <m:r>
                                <m:rPr>
                                  <m:lit/>
                                </m:rPr>
                                <a:rPr lang="en-US" sz="2800" b="1" i="1" smtClean="0">
                                  <a:latin typeface="Cambria Math" panose="02040503050406030204" pitchFamily="18" charset="0"/>
                                </a:rPr>
                                <m:t>-</m:t>
                              </m:r>
                              <m:r>
                                <a:rPr lang="en-US" sz="2800" b="1" i="1" smtClean="0">
                                  <a:latin typeface="Cambria Math" panose="02040503050406030204" pitchFamily="18" charset="0"/>
                                </a:rPr>
                                <m:t>𝒌</m:t>
                              </m:r>
                            </m:e>
                          </m:d>
                        </m:e>
                      </m:func>
                      <m:r>
                        <a:rPr lang="en-US" sz="2800" b="1" i="1" smtClean="0">
                          <a:latin typeface="Cambria Math" panose="02040503050406030204" pitchFamily="18" charset="0"/>
                        </a:rPr>
                        <m:t>=</m:t>
                      </m:r>
                      <m:func>
                        <m:funcPr>
                          <m:ctrlPr>
                            <a:rPr lang="en-US" sz="2800" i="1" smtClean="0">
                              <a:latin typeface="Cambria Math" panose="02040503050406030204" pitchFamily="18" charset="0"/>
                            </a:rPr>
                          </m:ctrlPr>
                        </m:funcPr>
                        <m:fName>
                          <m:r>
                            <a:rPr lang="en-US" sz="2800" b="1" i="0" smtClean="0">
                              <a:latin typeface="Cambria Math" panose="02040503050406030204" pitchFamily="18" charset="0"/>
                            </a:rPr>
                            <m:t>𝐏𝐫</m:t>
                          </m:r>
                        </m:fName>
                        <m:e>
                          <m:d>
                            <m:dPr>
                              <m:ctrlPr>
                                <a:rPr lang="en-US" sz="2800" i="1" smtClean="0">
                                  <a:latin typeface="Cambria Math" panose="02040503050406030204" pitchFamily="18" charset="0"/>
                                </a:rPr>
                              </m:ctrlPr>
                            </m:dPr>
                            <m:e>
                              <m:r>
                                <a:rPr lang="en-US" sz="2800" b="1" i="1" smtClean="0">
                                  <a:latin typeface="Cambria Math" panose="02040503050406030204" pitchFamily="18" charset="0"/>
                                </a:rPr>
                                <m:t>𝒑</m:t>
                              </m:r>
                              <m:r>
                                <a:rPr lang="en-US" sz="2800" b="1" i="1" smtClean="0">
                                  <a:latin typeface="Cambria Math" panose="02040503050406030204" pitchFamily="18" charset="0"/>
                                </a:rPr>
                                <m:t>∈</m:t>
                              </m:r>
                              <m:r>
                                <a:rPr lang="en-US" sz="2800" b="1" i="1" smtClean="0">
                                  <a:latin typeface="Cambria Math" panose="02040503050406030204" pitchFamily="18" charset="0"/>
                                </a:rPr>
                                <m:t>𝒒</m:t>
                              </m:r>
                            </m:e>
                          </m:d>
                        </m:e>
                      </m:func>
                      <m:r>
                        <a:rPr lang="en-US" sz="2800" b="1" i="1">
                          <a:latin typeface="Cambria Math" panose="02040503050406030204" pitchFamily="18" charset="0"/>
                          <a:ea typeface="Cambria Math" panose="02040503050406030204" pitchFamily="18" charset="0"/>
                        </a:rPr>
                        <m:t>∙</m:t>
                      </m:r>
                      <m:r>
                        <a:rPr lang="en-US" sz="2800" b="1" i="0" smtClean="0">
                          <a:latin typeface="Cambria Math" panose="02040503050406030204" pitchFamily="18" charset="0"/>
                        </a:rPr>
                        <m:t>𝐏𝐫</m:t>
                      </m:r>
                      <m:r>
                        <a:rPr lang="en-US" sz="2800" b="1" i="1" smtClean="0">
                          <a:latin typeface="Cambria Math" panose="02040503050406030204" pitchFamily="18" charset="0"/>
                        </a:rPr>
                        <m:t>⁡(</m:t>
                      </m:r>
                      <m:r>
                        <a:rPr lang="en-US" sz="2800" b="1" i="1" smtClean="0">
                          <a:latin typeface="Cambria Math" panose="02040503050406030204" pitchFamily="18" charset="0"/>
                        </a:rPr>
                        <m:t>𝒑</m:t>
                      </m:r>
                      <m:r>
                        <a:rPr lang="en-US" sz="2800" b="1" i="1" smtClean="0">
                          <a:latin typeface="Cambria Math" panose="02040503050406030204" pitchFamily="18" charset="0"/>
                        </a:rPr>
                        <m:t>∈</m:t>
                      </m:r>
                      <m:r>
                        <a:rPr lang="en-US" sz="2800" b="1" i="1" smtClean="0">
                          <a:latin typeface="Cambria Math" panose="02040503050406030204" pitchFamily="18" charset="0"/>
                        </a:rPr>
                        <m:t>𝒕𝒐𝒑</m:t>
                      </m:r>
                      <m:r>
                        <m:rPr>
                          <m:lit/>
                        </m:rPr>
                        <a:rPr lang="en-US" sz="2800" b="1" i="1" smtClean="0">
                          <a:latin typeface="Cambria Math" panose="02040503050406030204" pitchFamily="18" charset="0"/>
                        </a:rPr>
                        <m:t>-</m:t>
                      </m:r>
                      <m:r>
                        <a:rPr lang="en-US" sz="2800" b="1" i="1" smtClean="0">
                          <a:latin typeface="Cambria Math" panose="02040503050406030204" pitchFamily="18" charset="0"/>
                        </a:rPr>
                        <m:t>𝒌</m:t>
                      </m:r>
                      <m:r>
                        <a:rPr lang="en-US" sz="2800" b="1" i="1" smtClean="0">
                          <a:latin typeface="Cambria Math" panose="02040503050406030204" pitchFamily="18" charset="0"/>
                        </a:rPr>
                        <m:t>|</m:t>
                      </m:r>
                      <m:r>
                        <a:rPr lang="en-US" sz="2800" b="1" i="1" smtClean="0">
                          <a:latin typeface="Cambria Math" panose="02040503050406030204" pitchFamily="18" charset="0"/>
                        </a:rPr>
                        <m:t>𝒑</m:t>
                      </m:r>
                      <m:r>
                        <a:rPr lang="en-US" sz="2800" b="1" i="1" smtClean="0">
                          <a:latin typeface="Cambria Math" panose="02040503050406030204" pitchFamily="18" charset="0"/>
                        </a:rPr>
                        <m:t>∈</m:t>
                      </m:r>
                      <m:r>
                        <a:rPr lang="en-US" sz="2800" b="1" i="1" smtClean="0">
                          <a:latin typeface="Cambria Math" panose="02040503050406030204" pitchFamily="18" charset="0"/>
                        </a:rPr>
                        <m:t>𝒒</m:t>
                      </m:r>
                      <m:r>
                        <a:rPr lang="en-US" sz="2800" b="1" i="1" smtClean="0">
                          <a:latin typeface="Cambria Math" panose="02040503050406030204" pitchFamily="18" charset="0"/>
                        </a:rPr>
                        <m:t>)</m:t>
                      </m:r>
                    </m:oMath>
                  </m:oMathPara>
                </a14:m>
                <a:endParaRPr lang="en-US" sz="2800" dirty="0"/>
              </a:p>
              <a:p>
                <a:r>
                  <a:rPr lang="en-US" sz="2400" b="0" dirty="0"/>
                  <a:t> </a:t>
                </a:r>
              </a:p>
            </p:txBody>
          </p:sp>
        </mc:Choice>
        <mc:Fallback>
          <p:sp>
            <p:nvSpPr>
              <p:cNvPr id="3" name="Text Placeholder 2">
                <a:extLst>
                  <a:ext uri="{FF2B5EF4-FFF2-40B4-BE49-F238E27FC236}">
                    <a16:creationId xmlns:a16="http://schemas.microsoft.com/office/drawing/2014/main" id="{794C0D2F-5574-43CA-8783-2BCACC33279E}"/>
                  </a:ext>
                </a:extLst>
              </p:cNvPr>
              <p:cNvSpPr>
                <a:spLocks noGrp="1" noRot="1" noChangeAspect="1" noMove="1" noResize="1" noEditPoints="1" noAdjustHandles="1" noChangeArrowheads="1" noChangeShapeType="1" noTextEdit="1"/>
              </p:cNvSpPr>
              <p:nvPr>
                <p:ph type="body" sz="quarter" idx="12"/>
              </p:nvPr>
            </p:nvSpPr>
            <p:spPr>
              <a:xfrm>
                <a:off x="165463" y="818606"/>
                <a:ext cx="8847907" cy="3896269"/>
              </a:xfrm>
              <a:blipFill>
                <a:blip r:embed="rId3"/>
                <a:stretch>
                  <a:fillRect l="-2066" t="-2191"/>
                </a:stretch>
              </a:blipFill>
            </p:spPr>
            <p:txBody>
              <a:bodyPr/>
              <a:lstStyle/>
              <a:p>
                <a:r>
                  <a:rPr lang="en-US">
                    <a:noFill/>
                  </a:rPr>
                  <a:t> </a:t>
                </a:r>
              </a:p>
            </p:txBody>
          </p:sp>
        </mc:Fallback>
      </mc:AlternateContent>
      <p:sp>
        <p:nvSpPr>
          <p:cNvPr id="8" name="Rectangle 6">
            <a:extLst>
              <a:ext uri="{FF2B5EF4-FFF2-40B4-BE49-F238E27FC236}">
                <a16:creationId xmlns:a16="http://schemas.microsoft.com/office/drawing/2014/main" id="{48037206-F4DA-480F-B490-63B9FFC7B6F3}"/>
              </a:ext>
            </a:extLst>
          </p:cNvPr>
          <p:cNvSpPr>
            <a:spLocks noChangeArrowheads="1"/>
          </p:cNvSpPr>
          <p:nvPr/>
        </p:nvSpPr>
        <p:spPr bwMode="auto">
          <a:xfrm>
            <a:off x="4484318" y="77940"/>
            <a:ext cx="4488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bg1"/>
                </a:solidFill>
              </a:rPr>
              <a:t>Definitions used in this paper</a:t>
            </a:r>
          </a:p>
        </p:txBody>
      </p:sp>
    </p:spTree>
    <p:extLst>
      <p:ext uri="{BB962C8B-B14F-4D97-AF65-F5344CB8AC3E}">
        <p14:creationId xmlns:p14="http://schemas.microsoft.com/office/powerpoint/2010/main" val="418521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530" name="Text Placeholder 3">
                <a:extLst>
                  <a:ext uri="{FF2B5EF4-FFF2-40B4-BE49-F238E27FC236}">
                    <a16:creationId xmlns:a16="http://schemas.microsoft.com/office/drawing/2014/main" id="{1C638867-BAE8-4830-B613-10D2CFE54C8F}"/>
                  </a:ext>
                </a:extLst>
              </p:cNvPr>
              <p:cNvSpPr>
                <a:spLocks noGrp="1" noChangeArrowheads="1"/>
              </p:cNvSpPr>
              <p:nvPr>
                <p:ph type="body" sz="quarter" idx="12"/>
              </p:nvPr>
            </p:nvSpPr>
            <p:spPr bwMode="auto">
              <a:xfrm>
                <a:off x="292100" y="1271451"/>
                <a:ext cx="8797186" cy="3254512"/>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indent="0">
                  <a:spcBef>
                    <a:spcPct val="0"/>
                  </a:spcBef>
                </a:pPr>
                <a:endParaRPr lang="en-US" altLang="en-US" sz="2400" b="0" dirty="0">
                  <a:ea typeface="ＭＳ Ｐゴシック" panose="020B0600070205080204" pitchFamily="34" charset="-128"/>
                  <a:cs typeface="Calibri" panose="020F0502020204030204" pitchFamily="34" charset="0"/>
                </a:endParaRPr>
              </a:p>
              <a:p>
                <a:pPr indent="0">
                  <a:spcBef>
                    <a:spcPct val="0"/>
                  </a:spcBef>
                </a:pPr>
                <a:endParaRPr lang="en-US" altLang="en-US" sz="2400" dirty="0">
                  <a:ea typeface="ＭＳ Ｐゴシック" panose="020B0600070205080204" pitchFamily="34" charset="-128"/>
                  <a:cs typeface="Calibri" panose="020F0502020204030204" pitchFamily="34" charset="0"/>
                </a:endParaRPr>
              </a:p>
              <a:p>
                <a:pPr indent="0">
                  <a:spcBef>
                    <a:spcPct val="0"/>
                  </a:spcBef>
                </a:pPr>
                <a:r>
                  <a:rPr lang="en-US" altLang="en-US" sz="2400" dirty="0">
                    <a:ea typeface="ＭＳ Ｐゴシック" panose="020B0600070205080204" pitchFamily="34" charset="-128"/>
                    <a:cs typeface="Calibri" panose="020F0502020204030204" pitchFamily="34" charset="0"/>
                  </a:rPr>
                  <a:t>Approach:</a:t>
                </a:r>
              </a:p>
              <a:p>
                <a:pPr marL="342900">
                  <a:spcBef>
                    <a:spcPct val="0"/>
                  </a:spcBef>
                  <a:buFont typeface="Arial" panose="020B0604020202020204" pitchFamily="34" charset="0"/>
                  <a:buChar char="•"/>
                </a:pPr>
                <a:r>
                  <a:rPr lang="en-US" altLang="en-US" sz="2400" b="0" dirty="0">
                    <a:ea typeface="ＭＳ Ｐゴシック" panose="020B0600070205080204" pitchFamily="34" charset="-128"/>
                    <a:cs typeface="Calibri" panose="020F0502020204030204" pitchFamily="34" charset="0"/>
                  </a:rPr>
                  <a:t>Estimate </a:t>
                </a:r>
                <a14:m>
                  <m:oMath xmlns:m="http://schemas.openxmlformats.org/officeDocument/2006/math">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𝑃𝑟</m:t>
                    </m:r>
                    <m:d>
                      <m:dPr>
                        <m:ctrlP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ctrlPr>
                      </m:dPr>
                      <m:e>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𝑝</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𝑞</m:t>
                        </m:r>
                      </m:e>
                    </m:d>
                  </m:oMath>
                </a14:m>
                <a:r>
                  <a:rPr lang="en-US" altLang="en-US" sz="2400" b="0" dirty="0">
                    <a:ea typeface="ＭＳ Ｐゴシック" panose="020B0600070205080204" pitchFamily="34" charset="-128"/>
                    <a:cs typeface="Calibri" panose="020F0502020204030204" pitchFamily="34" charset="0"/>
                  </a:rPr>
                  <a:t> with a language model</a:t>
                </a:r>
              </a:p>
              <a:p>
                <a:pPr marL="342900">
                  <a:spcBef>
                    <a:spcPct val="0"/>
                  </a:spcBef>
                  <a:buFont typeface="Arial" panose="020B0604020202020204" pitchFamily="34" charset="0"/>
                  <a:buChar char="•"/>
                </a:pPr>
                <a:r>
                  <a:rPr lang="en-US" altLang="en-US" sz="2400" b="0" dirty="0">
                    <a:ea typeface="ＭＳ Ｐゴシック" panose="020B0600070205080204" pitchFamily="34" charset="-128"/>
                    <a:cs typeface="Calibri" panose="020F0502020204030204" pitchFamily="34" charset="0"/>
                  </a:rPr>
                  <a:t>Machine learn </a:t>
                </a:r>
                <a14:m>
                  <m:oMath xmlns:m="http://schemas.openxmlformats.org/officeDocument/2006/math">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𝑃𝑟</m:t>
                    </m:r>
                    <m:d>
                      <m:dPr>
                        <m:endChr m:val="|"/>
                        <m:ctrlP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ctrlPr>
                      </m:dPr>
                      <m:e>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𝑝</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𝑡𝑜𝑝</m:t>
                        </m:r>
                        <m:r>
                          <m:rPr>
                            <m:lit/>
                          </m:rP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𝑘</m:t>
                        </m:r>
                      </m:e>
                    </m:d>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𝑝</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𝑞</m:t>
                    </m:r>
                    <m: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m:t>
                    </m:r>
                  </m:oMath>
                </a14:m>
                <a:endParaRPr lang="en-US" altLang="en-US" sz="2400" b="0" dirty="0">
                  <a:ea typeface="ＭＳ Ｐゴシック" panose="020B0600070205080204" pitchFamily="34" charset="-128"/>
                  <a:cs typeface="Calibri" panose="020F0502020204030204" pitchFamily="34" charset="0"/>
                </a:endParaRPr>
              </a:p>
              <a:p>
                <a:pPr marL="342900">
                  <a:spcBef>
                    <a:spcPct val="0"/>
                  </a:spcBef>
                  <a:buFont typeface="Arial" panose="020B0604020202020204" pitchFamily="34" charset="0"/>
                  <a:buChar char="•"/>
                </a:pPr>
                <a:r>
                  <a:rPr lang="en-US" altLang="en-US" sz="2400" b="0" dirty="0">
                    <a:ea typeface="ＭＳ Ｐゴシック" panose="020B0600070205080204" pitchFamily="34" charset="-128"/>
                    <a:cs typeface="Calibri" panose="020F0502020204030204" pitchFamily="34" charset="0"/>
                  </a:rPr>
                  <a:t>Predict </a:t>
                </a:r>
                <a14:m>
                  <m:oMath xmlns:m="http://schemas.openxmlformats.org/officeDocument/2006/math">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𝑃𝑟</m:t>
                    </m:r>
                    <m:d>
                      <m:dPr>
                        <m:ctrlP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ctrlPr>
                      </m:dPr>
                      <m:e>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𝑝</m:t>
                        </m:r>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m:t>
                        </m:r>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𝑡𝑜𝑝</m:t>
                        </m:r>
                        <m:r>
                          <m:rPr>
                            <m:lit/>
                          </m:rPr>
                          <a:rPr lang="en-US" altLang="en-US" sz="2400" b="0" i="1" smtClean="0">
                            <a:latin typeface="Cambria Math" panose="02040503050406030204" pitchFamily="18" charset="0"/>
                            <a:ea typeface="ＭＳ Ｐゴシック" panose="020B0600070205080204" pitchFamily="34" charset="-128"/>
                            <a:cs typeface="Calibri" panose="020F0502020204030204" pitchFamily="34" charset="0"/>
                          </a:rPr>
                          <m:t>-</m:t>
                        </m:r>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𝑘</m:t>
                        </m:r>
                      </m:e>
                      <m:e>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𝑝</m:t>
                        </m:r>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m:t>
                        </m:r>
                        <m:r>
                          <a:rPr lang="en-US" altLang="en-US" sz="2400" b="0" i="1">
                            <a:latin typeface="Cambria Math" panose="02040503050406030204" pitchFamily="18" charset="0"/>
                            <a:ea typeface="ＭＳ Ｐゴシック" panose="020B0600070205080204" pitchFamily="34" charset="-128"/>
                            <a:cs typeface="Calibri" panose="020F0502020204030204" pitchFamily="34" charset="0"/>
                          </a:rPr>
                          <m:t>𝑞</m:t>
                        </m:r>
                      </m:e>
                    </m:d>
                  </m:oMath>
                </a14:m>
                <a:r>
                  <a:rPr lang="en-US" altLang="en-US" sz="2400" b="0" dirty="0">
                    <a:ea typeface="ＭＳ Ｐゴシック" panose="020B0600070205080204" pitchFamily="34" charset="-128"/>
                    <a:cs typeface="Calibri" panose="020F0502020204030204" pitchFamily="34" charset="0"/>
                  </a:rPr>
                  <a:t> for all postings</a:t>
                </a:r>
                <a:endParaRPr lang="en-US" altLang="en-US" sz="2400" dirty="0">
                  <a:ea typeface="ＭＳ Ｐゴシック" panose="020B0600070205080204" pitchFamily="34" charset="-128"/>
                  <a:cs typeface="Calibri" panose="020F0502020204030204" pitchFamily="34" charset="0"/>
                </a:endParaRPr>
              </a:p>
              <a:p>
                <a:pPr indent="0">
                  <a:spcBef>
                    <a:spcPts val="1200"/>
                  </a:spcBef>
                </a:pPr>
                <a:r>
                  <a:rPr lang="en-US" altLang="en-US" sz="2400" dirty="0">
                    <a:ea typeface="ＭＳ Ｐゴシック" panose="020B0600070205080204" pitchFamily="34" charset="-128"/>
                    <a:cs typeface="Calibri" panose="020F0502020204030204" pitchFamily="34" charset="0"/>
                  </a:rPr>
                  <a:t>Prune Policy</a:t>
                </a:r>
              </a:p>
              <a:p>
                <a:pPr marL="342900">
                  <a:spcBef>
                    <a:spcPct val="0"/>
                  </a:spcBef>
                  <a:buFont typeface="Arial" panose="020B0604020202020204" pitchFamily="34" charset="0"/>
                  <a:buChar char="•"/>
                </a:pPr>
                <a:r>
                  <a:rPr lang="en-US" altLang="en-US" sz="2400" b="0" dirty="0">
                    <a:ea typeface="ＭＳ Ｐゴシック" panose="020B0600070205080204" pitchFamily="34" charset="-128"/>
                    <a:cs typeface="Calibri" panose="020F0502020204030204" pitchFamily="34" charset="0"/>
                  </a:rPr>
                  <a:t>Select postings based on the global order of predicted values until a desired size is achieved</a:t>
                </a:r>
              </a:p>
            </p:txBody>
          </p:sp>
        </mc:Choice>
        <mc:Fallback>
          <p:sp>
            <p:nvSpPr>
              <p:cNvPr id="22530" name="Text Placeholder 3">
                <a:extLst>
                  <a:ext uri="{FF2B5EF4-FFF2-40B4-BE49-F238E27FC236}">
                    <a16:creationId xmlns:a16="http://schemas.microsoft.com/office/drawing/2014/main" id="{1C638867-BAE8-4830-B613-10D2CFE54C8F}"/>
                  </a:ext>
                </a:extLst>
              </p:cNvPr>
              <p:cNvSpPr>
                <a:spLocks noGrp="1" noRot="1" noChangeAspect="1" noMove="1" noResize="1" noEditPoints="1" noAdjustHandles="1" noChangeArrowheads="1" noChangeShapeType="1" noTextEdit="1"/>
              </p:cNvSpPr>
              <p:nvPr>
                <p:ph type="body" sz="quarter" idx="12"/>
              </p:nvPr>
            </p:nvSpPr>
            <p:spPr bwMode="auto">
              <a:xfrm>
                <a:off x="292100" y="1271451"/>
                <a:ext cx="8797186" cy="3254512"/>
              </a:xfrm>
              <a:blipFill>
                <a:blip r:embed="rId3"/>
                <a:stretch>
                  <a:fillRect l="-2148" r="-762" b="-1182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2531" name="Slide Number Placeholder 4">
            <a:extLst>
              <a:ext uri="{FF2B5EF4-FFF2-40B4-BE49-F238E27FC236}">
                <a16:creationId xmlns:a16="http://schemas.microsoft.com/office/drawing/2014/main" id="{F184A45D-5958-4721-900E-D5F648737938}"/>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87B5E1-0C4B-45B1-9653-C862EEA42F76}" type="slidenum">
              <a:rPr lang="en-US" altLang="en-US" sz="1200" smtClean="0">
                <a:solidFill>
                  <a:srgbClr val="898989"/>
                </a:solidFill>
              </a:rPr>
              <a:pPr/>
              <a:t>11</a:t>
            </a:fld>
            <a:endParaRPr lang="en-US" altLang="en-US" sz="1200">
              <a:solidFill>
                <a:srgbClr val="898989"/>
              </a:solidFill>
            </a:endParaRPr>
          </a:p>
        </p:txBody>
      </p:sp>
      <p:sp>
        <p:nvSpPr>
          <p:cNvPr id="22532" name="Date Placeholder 3">
            <a:extLst>
              <a:ext uri="{FF2B5EF4-FFF2-40B4-BE49-F238E27FC236}">
                <a16:creationId xmlns:a16="http://schemas.microsoft.com/office/drawing/2014/main" id="{11EE74B5-E331-48C2-8EFE-1B1C47F3EB7D}"/>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16390" name="TextBox 6">
            <a:extLst>
              <a:ext uri="{FF2B5EF4-FFF2-40B4-BE49-F238E27FC236}">
                <a16:creationId xmlns:a16="http://schemas.microsoft.com/office/drawing/2014/main" id="{6B563812-4392-43E7-A3DB-1032708E4191}"/>
              </a:ext>
            </a:extLst>
          </p:cNvPr>
          <p:cNvSpPr txBox="1">
            <a:spLocks noChangeArrowheads="1"/>
          </p:cNvSpPr>
          <p:nvPr/>
        </p:nvSpPr>
        <p:spPr bwMode="auto">
          <a:xfrm>
            <a:off x="171450" y="865188"/>
            <a:ext cx="87971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b="1" dirty="0">
                <a:latin typeface="+mn-lt"/>
              </a:rPr>
              <a:t>Objective 1. Optimize index quality, given a constraint on size </a:t>
            </a:r>
          </a:p>
        </p:txBody>
      </p:sp>
      <p:sp>
        <p:nvSpPr>
          <p:cNvPr id="4" name="TextBox 3">
            <a:extLst>
              <a:ext uri="{FF2B5EF4-FFF2-40B4-BE49-F238E27FC236}">
                <a16:creationId xmlns:a16="http://schemas.microsoft.com/office/drawing/2014/main" id="{421A126D-87FD-439B-AFFD-F67AC83BA22C}"/>
              </a:ext>
            </a:extLst>
          </p:cNvPr>
          <p:cNvSpPr txBox="1"/>
          <p:nvPr/>
        </p:nvSpPr>
        <p:spPr>
          <a:xfrm>
            <a:off x="4119154" y="2116183"/>
            <a:ext cx="65" cy="369332"/>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82284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a:extLst>
              <a:ext uri="{FF2B5EF4-FFF2-40B4-BE49-F238E27FC236}">
                <a16:creationId xmlns:a16="http://schemas.microsoft.com/office/drawing/2014/main" id="{0C33E0A9-E603-4D30-B2DB-9ADC5D9E401C}"/>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475267D-760F-4AC3-9656-5D00CF2CF418}" type="slidenum">
              <a:rPr lang="en-US" altLang="en-US" sz="1200" smtClean="0">
                <a:solidFill>
                  <a:srgbClr val="898989"/>
                </a:solidFill>
              </a:rPr>
              <a:pPr/>
              <a:t>12</a:t>
            </a:fld>
            <a:endParaRPr lang="en-US" altLang="en-US" sz="1200">
              <a:solidFill>
                <a:srgbClr val="898989"/>
              </a:solidFill>
            </a:endParaRPr>
          </a:p>
        </p:txBody>
      </p:sp>
      <p:sp>
        <p:nvSpPr>
          <p:cNvPr id="23556" name="Date Placeholder 3">
            <a:extLst>
              <a:ext uri="{FF2B5EF4-FFF2-40B4-BE49-F238E27FC236}">
                <a16:creationId xmlns:a16="http://schemas.microsoft.com/office/drawing/2014/main" id="{486D22AA-2DB0-4A00-9196-C887204D38E4}"/>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00ADF9B-DF58-4D74-B530-CF4B1A4A26BF}"/>
                  </a:ext>
                </a:extLst>
              </p:cNvPr>
              <p:cNvSpPr>
                <a:spLocks noGrp="1"/>
              </p:cNvSpPr>
              <p:nvPr>
                <p:ph type="body" sz="quarter" idx="12"/>
              </p:nvPr>
            </p:nvSpPr>
            <p:spPr/>
            <p:txBody>
              <a:bodyPr/>
              <a:lstStyle/>
              <a:p>
                <a:pPr>
                  <a:buFont typeface="Arial" panose="020B0604020202020204" pitchFamily="34" charset="0"/>
                  <a:buChar char="•"/>
                </a:pPr>
                <a:r>
                  <a:rPr lang="en-US" sz="2400" b="0" dirty="0"/>
                  <a:t>Language model from </a:t>
                </a:r>
                <a14:m>
                  <m:oMath xmlns:m="http://schemas.openxmlformats.org/officeDocument/2006/math">
                    <m:r>
                      <a:rPr lang="en-US" sz="2400" b="0" i="1" smtClean="0">
                        <a:latin typeface="Cambria Math" panose="02040503050406030204" pitchFamily="18" charset="0"/>
                      </a:rPr>
                      <m:t>100</m:t>
                    </m:r>
                    <m:r>
                      <a:rPr lang="en-US" sz="2400" b="0" i="1" smtClean="0">
                        <a:latin typeface="Cambria Math" panose="02040503050406030204" pitchFamily="18" charset="0"/>
                      </a:rPr>
                      <m:t>𝑘</m:t>
                    </m:r>
                    <m:r>
                      <a:rPr lang="en-US" sz="2400" b="0" i="1" smtClean="0">
                        <a:latin typeface="Cambria Math" panose="02040503050406030204" pitchFamily="18" charset="0"/>
                      </a:rPr>
                      <m:t> </m:t>
                    </m:r>
                  </m:oMath>
                </a14:m>
                <a:r>
                  <a:rPr lang="en-US" sz="2400" b="0" dirty="0"/>
                  <a:t>TREC 01-09 and 2002-2009 relevance and ad-hoc track queries.</a:t>
                </a:r>
              </a:p>
              <a:p>
                <a:pPr>
                  <a:buFont typeface="Arial" panose="020B0604020202020204" pitchFamily="34" charset="0"/>
                  <a:buChar char="•"/>
                </a:pPr>
                <a:endParaRPr lang="en-US" sz="2400" b="0" dirty="0"/>
              </a:p>
              <a:p>
                <a:pPr>
                  <a:buFont typeface="Arial" panose="020B0604020202020204" pitchFamily="34" charset="0"/>
                  <a:buChar char="•"/>
                </a:pPr>
                <a:r>
                  <a:rPr lang="en-US" sz="2400" b="0" dirty="0"/>
                  <a:t>Interpolate with 5M random-sampled pages from the corpus.</a:t>
                </a:r>
              </a:p>
              <a:p>
                <a:pPr>
                  <a:buFont typeface="Arial" panose="020B0604020202020204" pitchFamily="34" charset="0"/>
                  <a:buChar char="•"/>
                </a:pPr>
                <a:endParaRPr lang="en-US" sz="2400" b="0" dirty="0"/>
              </a:p>
              <a:p>
                <a:pPr>
                  <a:buFont typeface="Arial" panose="020B0604020202020204" pitchFamily="34" charset="0"/>
                  <a:buChar char="•"/>
                </a:pPr>
                <a:r>
                  <a:rPr lang="en-US" sz="2400" b="0" dirty="0"/>
                  <a:t>Use the unigram probability as </a:t>
                </a:r>
                <a14:m>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b="0" dirty="0"/>
                  <a:t>.</a:t>
                </a:r>
              </a:p>
              <a:p>
                <a:endParaRPr lang="en-US" sz="2400" b="0" dirty="0"/>
              </a:p>
            </p:txBody>
          </p:sp>
        </mc:Choice>
        <mc:Fallback>
          <p:sp>
            <p:nvSpPr>
              <p:cNvPr id="3" name="Text Placeholder 2">
                <a:extLst>
                  <a:ext uri="{FF2B5EF4-FFF2-40B4-BE49-F238E27FC236}">
                    <a16:creationId xmlns:a16="http://schemas.microsoft.com/office/drawing/2014/main" id="{500ADF9B-DF58-4D74-B530-CF4B1A4A26B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2199" t="-2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6">
                <a:extLst>
                  <a:ext uri="{FF2B5EF4-FFF2-40B4-BE49-F238E27FC236}">
                    <a16:creationId xmlns:a16="http://schemas.microsoft.com/office/drawing/2014/main" id="{29BE14FD-24EA-4643-A605-98042CC6F9B3}"/>
                  </a:ext>
                </a:extLst>
              </p:cNvPr>
              <p:cNvSpPr txBox="1">
                <a:spLocks noChangeArrowheads="1"/>
              </p:cNvSpPr>
              <p:nvPr/>
            </p:nvSpPr>
            <p:spPr bwMode="auto">
              <a:xfrm>
                <a:off x="176853" y="894353"/>
                <a:ext cx="8058150"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b="1" dirty="0">
                    <a:latin typeface="+mn-lt"/>
                  </a:rPr>
                  <a:t>Estimating </a:t>
                </a:r>
                <a14:m>
                  <m:oMath xmlns:m="http://schemas.openxmlformats.org/officeDocument/2006/math">
                    <m:r>
                      <a:rPr lang="en-US" b="1" i="1">
                        <a:latin typeface="Cambria Math" panose="02040503050406030204" pitchFamily="18" charset="0"/>
                      </a:rPr>
                      <m:t>𝑷𝒓</m:t>
                    </m:r>
                    <m:r>
                      <a:rPr lang="en-US" b="1" i="1">
                        <a:latin typeface="Cambria Math" panose="02040503050406030204" pitchFamily="18" charset="0"/>
                      </a:rPr>
                      <m:t>⁡(</m:t>
                    </m:r>
                    <m:r>
                      <a:rPr lang="en-US" b="1" i="1">
                        <a:latin typeface="Cambria Math" panose="02040503050406030204" pitchFamily="18" charset="0"/>
                      </a:rPr>
                      <m:t>𝒑</m:t>
                    </m:r>
                    <m:r>
                      <a:rPr lang="en-US" b="1" i="1">
                        <a:latin typeface="Cambria Math" panose="02040503050406030204" pitchFamily="18" charset="0"/>
                      </a:rPr>
                      <m:t>∈</m:t>
                    </m:r>
                    <m:r>
                      <a:rPr lang="en-US" b="1" i="1">
                        <a:latin typeface="Cambria Math" panose="02040503050406030204" pitchFamily="18" charset="0"/>
                      </a:rPr>
                      <m:t>𝒒</m:t>
                    </m:r>
                    <m:r>
                      <a:rPr lang="en-US" b="1" i="1">
                        <a:latin typeface="Cambria Math" panose="02040503050406030204" pitchFamily="18" charset="0"/>
                      </a:rPr>
                      <m:t>)</m:t>
                    </m:r>
                  </m:oMath>
                </a14:m>
                <a:endParaRPr lang="en-US" b="1" dirty="0"/>
              </a:p>
              <a:p>
                <a:pPr>
                  <a:defRPr/>
                </a:pPr>
                <a:endParaRPr lang="en-US" altLang="en-US" b="1" dirty="0">
                  <a:latin typeface="+mn-lt"/>
                </a:endParaRPr>
              </a:p>
              <a:p>
                <a:pPr>
                  <a:defRPr/>
                </a:pPr>
                <a:endParaRPr lang="en-US" altLang="en-US" b="1" dirty="0">
                  <a:solidFill>
                    <a:schemeClr val="tx2"/>
                  </a:solidFill>
                  <a:latin typeface="+mn-lt"/>
                </a:endParaRPr>
              </a:p>
            </p:txBody>
          </p:sp>
        </mc:Choice>
        <mc:Fallback xmlns="">
          <p:sp>
            <p:nvSpPr>
              <p:cNvPr id="8" name="TextBox 6">
                <a:extLst>
                  <a:ext uri="{FF2B5EF4-FFF2-40B4-BE49-F238E27FC236}">
                    <a16:creationId xmlns:a16="http://schemas.microsoft.com/office/drawing/2014/main" id="{29BE14FD-24EA-4643-A605-98042CC6F9B3}"/>
                  </a:ext>
                </a:extLst>
              </p:cNvPr>
              <p:cNvSpPr txBox="1">
                <a:spLocks noRot="1" noChangeAspect="1" noMove="1" noResize="1" noEditPoints="1" noAdjustHandles="1" noChangeArrowheads="1" noChangeShapeType="1" noTextEdit="1"/>
              </p:cNvSpPr>
              <p:nvPr/>
            </p:nvSpPr>
            <p:spPr bwMode="auto">
              <a:xfrm>
                <a:off x="176853" y="894353"/>
                <a:ext cx="8058150" cy="1200329"/>
              </a:xfrm>
              <a:prstGeom prst="rect">
                <a:avLst/>
              </a:prstGeom>
              <a:blipFill>
                <a:blip r:embed="rId3"/>
                <a:stretch>
                  <a:fillRect l="-1135" t="-35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7768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3">
            <a:extLst>
              <a:ext uri="{FF2B5EF4-FFF2-40B4-BE49-F238E27FC236}">
                <a16:creationId xmlns:a16="http://schemas.microsoft.com/office/drawing/2014/main" id="{214B769C-E81E-43CE-9260-DCA0F5B1A6B9}"/>
              </a:ext>
            </a:extLst>
          </p:cNvPr>
          <p:cNvSpPr>
            <a:spLocks noGrp="1" noChangeArrowheads="1"/>
          </p:cNvSpPr>
          <p:nvPr>
            <p:ph type="body" sz="quarter" idx="12"/>
          </p:nvPr>
        </p:nvSpPr>
        <p:spPr bwMode="auto">
          <a:xfrm>
            <a:off x="5426075" y="1498600"/>
            <a:ext cx="3390900" cy="321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0">
              <a:spcBef>
                <a:spcPct val="0"/>
              </a:spcBef>
              <a:buFont typeface="Arial" panose="020B0604020202020204" pitchFamily="34" charset="0"/>
              <a:buChar char="•"/>
            </a:pPr>
            <a:r>
              <a:rPr lang="en-US" altLang="en-US" dirty="0">
                <a:ea typeface="ＭＳ Ｐゴシック" panose="020B0600070205080204" pitchFamily="34" charset="-128"/>
              </a:rPr>
              <a:t>Random Forest</a:t>
            </a:r>
          </a:p>
          <a:p>
            <a:pPr indent="0">
              <a:spcBef>
                <a:spcPct val="0"/>
              </a:spcBef>
              <a:buFont typeface="Arial" panose="020B0604020202020204" pitchFamily="34" charset="0"/>
              <a:buChar char="•"/>
            </a:pPr>
            <a:r>
              <a:rPr lang="en-US" altLang="en-US" dirty="0">
                <a:ea typeface="ＭＳ Ｐゴシック" panose="020B0600070205080204" pitchFamily="34" charset="-128"/>
              </a:rPr>
              <a:t>Training size: 2M </a:t>
            </a:r>
          </a:p>
          <a:p>
            <a:pPr indent="0">
              <a:spcBef>
                <a:spcPct val="0"/>
              </a:spcBef>
              <a:buFont typeface="Arial" panose="020B0604020202020204" pitchFamily="34" charset="0"/>
              <a:buChar char="•"/>
            </a:pPr>
            <a:endParaRPr lang="en-US" altLang="en-US" dirty="0">
              <a:ea typeface="ＭＳ Ｐゴシック" panose="020B0600070205080204" pitchFamily="34" charset="-128"/>
            </a:endParaRPr>
          </a:p>
          <a:p>
            <a:pPr indent="0">
              <a:spcBef>
                <a:spcPct val="0"/>
              </a:spcBef>
              <a:buFont typeface="Arial" panose="020B0604020202020204" pitchFamily="34" charset="0"/>
              <a:buChar char="•"/>
            </a:pPr>
            <a:r>
              <a:rPr lang="en-US" altLang="en-US" dirty="0">
                <a:ea typeface="ＭＳ Ｐゴシック" panose="020B0600070205080204" pitchFamily="34" charset="-128"/>
              </a:rPr>
              <a:t>Predict on entire index   	16 billion postings</a:t>
            </a:r>
          </a:p>
          <a:p>
            <a:pPr indent="0">
              <a:spcBef>
                <a:spcPct val="0"/>
              </a:spcBef>
              <a:buFont typeface="Arial" panose="020B0604020202020204" pitchFamily="34" charset="0"/>
              <a:buChar char="•"/>
            </a:pPr>
            <a:endParaRPr lang="en-US" altLang="en-US" dirty="0">
              <a:ea typeface="ＭＳ Ｐゴシック" panose="020B0600070205080204" pitchFamily="34" charset="-128"/>
            </a:endParaRPr>
          </a:p>
          <a:p>
            <a:pPr indent="0">
              <a:spcBef>
                <a:spcPct val="0"/>
              </a:spcBef>
              <a:buFont typeface="Arial" panose="020B0604020202020204" pitchFamily="34" charset="0"/>
              <a:buChar char="•"/>
            </a:pPr>
            <a:r>
              <a:rPr lang="en-US" altLang="en-US" dirty="0">
                <a:ea typeface="ＭＳ Ｐゴシック" panose="020B0600070205080204" pitchFamily="34" charset="-128"/>
              </a:rPr>
              <a:t>Spark cluster on Hadoop</a:t>
            </a:r>
          </a:p>
          <a:p>
            <a:pPr indent="0">
              <a:spcBef>
                <a:spcPct val="0"/>
              </a:spcBef>
            </a:pPr>
            <a:r>
              <a:rPr lang="en-US" altLang="en-US" dirty="0">
                <a:ea typeface="ＭＳ Ｐゴシック" panose="020B0600070205080204" pitchFamily="34" charset="-128"/>
              </a:rPr>
              <a:t> 	  1024 </a:t>
            </a:r>
            <a:r>
              <a:rPr lang="en-US" altLang="en-US" dirty="0" err="1">
                <a:ea typeface="ＭＳ Ｐゴシック" panose="020B0600070205080204" pitchFamily="34" charset="-128"/>
              </a:rPr>
              <a:t>Vcores</a:t>
            </a:r>
            <a:endParaRPr lang="en-US" altLang="en-US" dirty="0">
              <a:ea typeface="ＭＳ Ｐゴシック" panose="020B0600070205080204" pitchFamily="34" charset="-128"/>
            </a:endParaRPr>
          </a:p>
          <a:p>
            <a:pPr indent="0">
              <a:spcBef>
                <a:spcPct val="0"/>
              </a:spcBef>
            </a:pPr>
            <a:r>
              <a:rPr lang="en-US" altLang="en-US" dirty="0">
                <a:ea typeface="ＭＳ Ｐゴシック" panose="020B0600070205080204" pitchFamily="34" charset="-128"/>
              </a:rPr>
              <a:t>	  3Tb RAM</a:t>
            </a:r>
          </a:p>
          <a:p>
            <a:pPr indent="0">
              <a:spcBef>
                <a:spcPct val="0"/>
              </a:spcBef>
              <a:buFont typeface="Arial" panose="020B0604020202020204" pitchFamily="34" charset="0"/>
              <a:buChar char="•"/>
            </a:pPr>
            <a:r>
              <a:rPr lang="en-US" altLang="en-US" dirty="0">
                <a:ea typeface="ＭＳ Ｐゴシック" panose="020B0600070205080204" pitchFamily="34" charset="-128"/>
              </a:rPr>
              <a:t>    200 Tb HD</a:t>
            </a:r>
          </a:p>
          <a:p>
            <a:pPr indent="0">
              <a:spcBef>
                <a:spcPct val="0"/>
              </a:spcBef>
              <a:buFont typeface="Arial" panose="020B0604020202020204" pitchFamily="34" charset="0"/>
              <a:buChar char="•"/>
            </a:pPr>
            <a:endParaRPr lang="en-US" altLang="en-US" dirty="0">
              <a:ea typeface="ＭＳ Ｐゴシック" panose="020B0600070205080204" pitchFamily="34" charset="-128"/>
            </a:endParaRPr>
          </a:p>
          <a:p>
            <a:pPr indent="0">
              <a:spcBef>
                <a:spcPct val="0"/>
              </a:spcBef>
              <a:buFont typeface="Arial" panose="020B0604020202020204" pitchFamily="34" charset="0"/>
              <a:buChar char="•"/>
            </a:pPr>
            <a:endParaRPr lang="en-US" altLang="en-US" dirty="0">
              <a:ea typeface="ＭＳ Ｐゴシック" panose="020B0600070205080204" pitchFamily="34" charset="-128"/>
            </a:endParaRPr>
          </a:p>
          <a:p>
            <a:pPr indent="0">
              <a:spcBef>
                <a:spcPct val="0"/>
              </a:spcBef>
              <a:buFont typeface="Arial" panose="020B0604020202020204" pitchFamily="34" charset="0"/>
              <a:buChar char="•"/>
            </a:pPr>
            <a:endParaRPr lang="en-US" altLang="en-US" dirty="0">
              <a:ea typeface="ＭＳ Ｐゴシック" panose="020B0600070205080204" pitchFamily="34" charset="-128"/>
            </a:endParaRPr>
          </a:p>
        </p:txBody>
      </p:sp>
      <p:sp>
        <p:nvSpPr>
          <p:cNvPr id="24579" name="Slide Number Placeholder 4">
            <a:extLst>
              <a:ext uri="{FF2B5EF4-FFF2-40B4-BE49-F238E27FC236}">
                <a16:creationId xmlns:a16="http://schemas.microsoft.com/office/drawing/2014/main" id="{644669CE-39E2-42DB-825A-8D04576434DC}"/>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D9B724-F0FF-43C5-80A0-BE9C74FF7DBC}" type="slidenum">
              <a:rPr lang="en-US" altLang="en-US" sz="1200" smtClean="0">
                <a:solidFill>
                  <a:srgbClr val="898989"/>
                </a:solidFill>
              </a:rPr>
              <a:pPr/>
              <a:t>13</a:t>
            </a:fld>
            <a:endParaRPr lang="en-US" altLang="en-US" sz="1200">
              <a:solidFill>
                <a:srgbClr val="898989"/>
              </a:solidFill>
            </a:endParaRPr>
          </a:p>
        </p:txBody>
      </p:sp>
      <p:sp>
        <p:nvSpPr>
          <p:cNvPr id="24580" name="Date Placeholder 3">
            <a:extLst>
              <a:ext uri="{FF2B5EF4-FFF2-40B4-BE49-F238E27FC236}">
                <a16:creationId xmlns:a16="http://schemas.microsoft.com/office/drawing/2014/main" id="{D57B001F-FE75-4498-B330-7352147F9F76}"/>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20486" name="TextBox 6">
            <a:extLst>
              <a:ext uri="{FF2B5EF4-FFF2-40B4-BE49-F238E27FC236}">
                <a16:creationId xmlns:a16="http://schemas.microsoft.com/office/drawing/2014/main" id="{1D9E7F90-7D8F-4C44-938F-4290D822AF6E}"/>
              </a:ext>
            </a:extLst>
          </p:cNvPr>
          <p:cNvSpPr txBox="1">
            <a:spLocks noRot="1" noChangeAspect="1" noMove="1" noResize="1" noEditPoints="1" noAdjustHandles="1" noChangeArrowheads="1" noChangeShapeType="1" noTextEdit="1"/>
          </p:cNvSpPr>
          <p:nvPr/>
        </p:nvSpPr>
        <p:spPr bwMode="auto">
          <a:xfrm>
            <a:off x="171449" y="865188"/>
            <a:ext cx="7709807" cy="461665"/>
          </a:xfrm>
          <a:prstGeom prst="rect">
            <a:avLst/>
          </a:prstGeom>
          <a:blipFill>
            <a:blip r:embed="rId2"/>
            <a:stretch>
              <a:fillRect l="-1186" t="-9211" b="-3026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noFill/>
              </a:rPr>
              <a:t> </a:t>
            </a:r>
          </a:p>
        </p:txBody>
      </p:sp>
      <p:pic>
        <p:nvPicPr>
          <p:cNvPr id="24582" name="Picture 1">
            <a:extLst>
              <a:ext uri="{FF2B5EF4-FFF2-40B4-BE49-F238E27FC236}">
                <a16:creationId xmlns:a16="http://schemas.microsoft.com/office/drawing/2014/main" id="{712C46B8-E756-4B74-9677-2EF3A41EA1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75" y="1498600"/>
            <a:ext cx="5067300" cy="3124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8428C686-5722-48B4-9498-8BD08EA4216F}"/>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2F9EE2-56FD-4D76-855C-8B8175176417}" type="slidenum">
              <a:rPr lang="en-US" altLang="en-US" sz="1200" smtClean="0">
                <a:solidFill>
                  <a:srgbClr val="898989"/>
                </a:solidFill>
              </a:rPr>
              <a:pPr/>
              <a:t>14</a:t>
            </a:fld>
            <a:endParaRPr lang="en-US" altLang="en-US" sz="1200">
              <a:solidFill>
                <a:srgbClr val="898989"/>
              </a:solidFill>
            </a:endParaRPr>
          </a:p>
        </p:txBody>
      </p:sp>
      <p:sp>
        <p:nvSpPr>
          <p:cNvPr id="25603" name="Date Placeholder 3">
            <a:extLst>
              <a:ext uri="{FF2B5EF4-FFF2-40B4-BE49-F238E27FC236}">
                <a16:creationId xmlns:a16="http://schemas.microsoft.com/office/drawing/2014/main" id="{774D8B07-8891-4FBD-8C6A-19B652FE800A}"/>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25604" name="TextBox 6">
            <a:extLst>
              <a:ext uri="{FF2B5EF4-FFF2-40B4-BE49-F238E27FC236}">
                <a16:creationId xmlns:a16="http://schemas.microsoft.com/office/drawing/2014/main" id="{0B6B9929-782A-44BB-9836-79600210D23E}"/>
              </a:ext>
            </a:extLst>
          </p:cNvPr>
          <p:cNvSpPr txBox="1">
            <a:spLocks noChangeArrowheads="1"/>
          </p:cNvSpPr>
          <p:nvPr/>
        </p:nvSpPr>
        <p:spPr bwMode="auto">
          <a:xfrm>
            <a:off x="171450" y="865188"/>
            <a:ext cx="3546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tx2"/>
                </a:solidFill>
              </a:rPr>
              <a:t>Experimental Results </a:t>
            </a:r>
          </a:p>
          <a:p>
            <a:endParaRPr lang="en-US" altLang="en-US" b="1" dirty="0">
              <a:solidFill>
                <a:schemeClr val="tx2"/>
              </a:solidFill>
            </a:endParaRPr>
          </a:p>
          <a:p>
            <a:r>
              <a:rPr lang="en-US" altLang="en-US" b="1" dirty="0">
                <a:solidFill>
                  <a:schemeClr val="tx2"/>
                </a:solidFill>
              </a:rPr>
              <a:t>Machine Learned Pruning</a:t>
            </a:r>
          </a:p>
        </p:txBody>
      </p:sp>
      <p:pic>
        <p:nvPicPr>
          <p:cNvPr id="25605" name="Picture 1">
            <a:extLst>
              <a:ext uri="{FF2B5EF4-FFF2-40B4-BE49-F238E27FC236}">
                <a16:creationId xmlns:a16="http://schemas.microsoft.com/office/drawing/2014/main" id="{5AB56924-EDBA-42EB-AF92-ADC0FCAA0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675" y="938212"/>
            <a:ext cx="4214812"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Box 2">
            <a:extLst>
              <a:ext uri="{FF2B5EF4-FFF2-40B4-BE49-F238E27FC236}">
                <a16:creationId xmlns:a16="http://schemas.microsoft.com/office/drawing/2014/main" id="{3123DB61-2925-487D-A07A-E46E074BB5B2}"/>
              </a:ext>
            </a:extLst>
          </p:cNvPr>
          <p:cNvSpPr txBox="1">
            <a:spLocks noChangeArrowheads="1"/>
          </p:cNvSpPr>
          <p:nvPr/>
        </p:nvSpPr>
        <p:spPr bwMode="auto">
          <a:xfrm>
            <a:off x="171450" y="2362200"/>
            <a:ext cx="370363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dirty="0"/>
              <a:t>Very high pruning ratios</a:t>
            </a:r>
          </a:p>
          <a:p>
            <a:pPr>
              <a:buFont typeface="Arial" panose="020B0604020202020204" pitchFamily="34" charset="0"/>
              <a:buChar char="•"/>
            </a:pPr>
            <a:r>
              <a:rPr lang="en-US" altLang="en-US" dirty="0"/>
              <a:t>Quality metrics</a:t>
            </a:r>
            <a:br>
              <a:rPr lang="en-US" altLang="en-US" dirty="0"/>
            </a:br>
            <a:r>
              <a:rPr lang="en-US" altLang="en-US" dirty="0"/>
              <a:t>	P@10</a:t>
            </a:r>
            <a:br>
              <a:rPr lang="en-US" altLang="en-US" dirty="0"/>
            </a:br>
            <a:r>
              <a:rPr lang="en-US" altLang="en-US" dirty="0"/>
              <a:t>	Postings Kept*</a:t>
            </a:r>
            <a:br>
              <a:rPr lang="en-US" altLang="en-US" dirty="0"/>
            </a:br>
            <a:r>
              <a:rPr lang="en-US" altLang="en-US" dirty="0"/>
              <a:t> Results Kept*</a:t>
            </a:r>
          </a:p>
          <a:p>
            <a:pPr>
              <a:buFont typeface="Arial" panose="020B0604020202020204" pitchFamily="34" charset="0"/>
              <a:buChar char="•"/>
            </a:pPr>
            <a:endParaRPr lang="en-US" altLang="en-US" dirty="0"/>
          </a:p>
          <a:p>
            <a:pPr>
              <a:buFont typeface="Arial" panose="020B0604020202020204" pitchFamily="34" charset="0"/>
              <a:buChar char="•"/>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Placeholder 2">
            <a:extLst>
              <a:ext uri="{FF2B5EF4-FFF2-40B4-BE49-F238E27FC236}">
                <a16:creationId xmlns:a16="http://schemas.microsoft.com/office/drawing/2014/main" id="{A59C74BA-5850-4F9D-8A0F-F89025598108}"/>
              </a:ext>
            </a:extLst>
          </p:cNvPr>
          <p:cNvSpPr>
            <a:spLocks noGrp="1"/>
          </p:cNvSpPr>
          <p:nvPr>
            <p:ph type="body" sz="quarter" idx="14"/>
          </p:nvPr>
        </p:nvSpPr>
        <p:spPr bwMode="auto">
          <a:xfrm>
            <a:off x="6176963" y="228600"/>
            <a:ext cx="2740025" cy="265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29700" name="Slide Number Placeholder 4">
            <a:extLst>
              <a:ext uri="{FF2B5EF4-FFF2-40B4-BE49-F238E27FC236}">
                <a16:creationId xmlns:a16="http://schemas.microsoft.com/office/drawing/2014/main" id="{280640F1-60EB-4250-A44B-2D6A90EBE2A0}"/>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E8322E6-C5FE-4C44-AE6A-49F53C517016}" type="slidenum">
              <a:rPr lang="en-US" altLang="en-US" sz="1200" smtClean="0">
                <a:solidFill>
                  <a:srgbClr val="898989"/>
                </a:solidFill>
              </a:rPr>
              <a:pPr/>
              <a:t>15</a:t>
            </a:fld>
            <a:endParaRPr lang="en-US" altLang="en-US" sz="1200">
              <a:solidFill>
                <a:srgbClr val="898989"/>
              </a:solidFill>
            </a:endParaRPr>
          </a:p>
        </p:txBody>
      </p:sp>
      <p:sp>
        <p:nvSpPr>
          <p:cNvPr id="29701" name="Date Placeholder 3">
            <a:extLst>
              <a:ext uri="{FF2B5EF4-FFF2-40B4-BE49-F238E27FC236}">
                <a16:creationId xmlns:a16="http://schemas.microsoft.com/office/drawing/2014/main" id="{9EDAD8F1-B3A5-431B-A39C-B7CB504F92FC}"/>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29702" name="TextBox 6">
            <a:extLst>
              <a:ext uri="{FF2B5EF4-FFF2-40B4-BE49-F238E27FC236}">
                <a16:creationId xmlns:a16="http://schemas.microsoft.com/office/drawing/2014/main" id="{E171C9EE-001F-428A-8E89-599681AC564B}"/>
              </a:ext>
            </a:extLst>
          </p:cNvPr>
          <p:cNvSpPr txBox="1">
            <a:spLocks noChangeArrowheads="1"/>
          </p:cNvSpPr>
          <p:nvPr/>
        </p:nvSpPr>
        <p:spPr bwMode="auto">
          <a:xfrm>
            <a:off x="171450" y="865188"/>
            <a:ext cx="887675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9pPr>
          </a:lstStyle>
          <a:p>
            <a:pPr>
              <a:lnSpc>
                <a:spcPct val="150000"/>
              </a:lnSpc>
            </a:pPr>
            <a:r>
              <a:rPr lang="en-US" altLang="en-US" b="1" dirty="0">
                <a:solidFill>
                  <a:schemeClr val="tx2"/>
                </a:solidFill>
              </a:rPr>
              <a:t>Objective 2. Trade-Off between Index Size and Query Cost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88535533-AB81-4440-ABF3-5F0ED76A1C2A}"/>
                  </a:ext>
                </a:extLst>
              </p:cNvPr>
              <p:cNvSpPr>
                <a:spLocks noGrp="1"/>
              </p:cNvSpPr>
              <p:nvPr>
                <p:ph type="body" sz="quarter" idx="12"/>
              </p:nvPr>
            </p:nvSpPr>
            <p:spPr>
              <a:xfrm>
                <a:off x="371247" y="1559540"/>
                <a:ext cx="8434550" cy="3131018"/>
              </a:xfrm>
            </p:spPr>
            <p:txBody>
              <a:bodyPr/>
              <a:lstStyle/>
              <a:p>
                <a:r>
                  <a:rPr lang="en-US" sz="2400" b="0" dirty="0"/>
                  <a:t>Benefit of a posting:</a:t>
                </a:r>
              </a:p>
              <a:p>
                <a14:m>
                  <m:oMathPara xmlns:m="http://schemas.openxmlformats.org/officeDocument/2006/math">
                    <m:oMathParaPr>
                      <m:jc m:val="centerGroup"/>
                    </m:oMathParaPr>
                    <m:oMath xmlns:m="http://schemas.openxmlformats.org/officeDocument/2006/math">
                      <m:r>
                        <a:rPr lang="en-US" sz="2400" b="1" i="1" smtClean="0">
                          <a:solidFill>
                            <a:schemeClr val="tx2"/>
                          </a:solidFill>
                          <a:latin typeface="Cambria Math" panose="02040503050406030204" pitchFamily="18" charset="0"/>
                        </a:rPr>
                        <m:t>𝑷𝒓</m:t>
                      </m:r>
                      <m:d>
                        <m:dPr>
                          <m:ctrlPr>
                            <a:rPr lang="en-US" sz="2400" i="1" smtClean="0">
                              <a:solidFill>
                                <a:schemeClr val="tx2"/>
                              </a:solidFill>
                              <a:latin typeface="Cambria Math" panose="02040503050406030204" pitchFamily="18" charset="0"/>
                            </a:rPr>
                          </m:ctrlPr>
                        </m:dPr>
                        <m:e>
                          <m:r>
                            <a:rPr lang="en-US" sz="2400" b="1" i="1" smtClean="0">
                              <a:solidFill>
                                <a:schemeClr val="tx2"/>
                              </a:solidFill>
                              <a:latin typeface="Cambria Math" panose="02040503050406030204" pitchFamily="18" charset="0"/>
                            </a:rPr>
                            <m:t>𝒑</m:t>
                          </m:r>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𝒕𝒐𝒑</m:t>
                          </m:r>
                          <m:r>
                            <m:rPr>
                              <m:lit/>
                            </m:rP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𝒌</m:t>
                          </m:r>
                        </m:e>
                        <m:e>
                          <m:r>
                            <a:rPr lang="en-US" sz="2400" b="1" i="1" smtClean="0">
                              <a:solidFill>
                                <a:schemeClr val="tx2"/>
                              </a:solidFill>
                              <a:latin typeface="Cambria Math" panose="02040503050406030204" pitchFamily="18" charset="0"/>
                            </a:rPr>
                            <m:t>𝒑</m:t>
                          </m:r>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𝒒</m:t>
                          </m:r>
                        </m:e>
                      </m:d>
                    </m:oMath>
                  </m:oMathPara>
                </a14:m>
                <a:endParaRPr lang="en-US" sz="2400" dirty="0"/>
              </a:p>
              <a:p>
                <a:endParaRPr lang="en-US" sz="2400" b="0" dirty="0"/>
              </a:p>
              <a:p>
                <a:r>
                  <a:rPr lang="en-US" sz="2400" b="0" dirty="0"/>
                  <a:t>Cost of a posting: first define a simple model for query processing cost: </a:t>
                </a:r>
              </a:p>
              <a:p>
                <a14:m>
                  <m:oMathPara xmlns:m="http://schemas.openxmlformats.org/officeDocument/2006/math">
                    <m:oMathParaPr>
                      <m:jc m:val="centerGroup"/>
                    </m:oMathParaPr>
                    <m:oMath xmlns:m="http://schemas.openxmlformats.org/officeDocument/2006/math">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𝒍𝒆𝒏𝒈𝒉𝒕</m:t>
                      </m:r>
                      <m:r>
                        <a:rPr lang="en-US" sz="2400" b="1" i="1" smtClean="0">
                          <a:solidFill>
                            <a:schemeClr val="tx2"/>
                          </a:solidFill>
                          <a:latin typeface="Cambria Math" panose="02040503050406030204" pitchFamily="18" charset="0"/>
                        </a:rPr>
                        <m:t> </m:t>
                      </m:r>
                      <m:r>
                        <a:rPr lang="en-US" sz="2400" b="1" i="1" smtClean="0">
                          <a:solidFill>
                            <a:schemeClr val="tx2"/>
                          </a:solidFill>
                          <a:latin typeface="Cambria Math" panose="02040503050406030204" pitchFamily="18" charset="0"/>
                        </a:rPr>
                        <m:t>𝒐𝒇</m:t>
                      </m:r>
                      <m:r>
                        <a:rPr lang="en-US" sz="2400" b="1" i="1" smtClean="0">
                          <a:solidFill>
                            <a:schemeClr val="tx2"/>
                          </a:solidFill>
                          <a:latin typeface="Cambria Math" panose="02040503050406030204" pitchFamily="18" charset="0"/>
                        </a:rPr>
                        <m:t> </m:t>
                      </m:r>
                      <m:r>
                        <a:rPr lang="en-US" sz="2400" b="1" i="1" smtClean="0">
                          <a:solidFill>
                            <a:schemeClr val="tx2"/>
                          </a:solidFill>
                          <a:latin typeface="Cambria Math" panose="02040503050406030204" pitchFamily="18" charset="0"/>
                        </a:rPr>
                        <m:t>𝒍𝒊𝒔𝒕𝒔</m:t>
                      </m:r>
                      <m:r>
                        <a:rPr lang="en-US" sz="2400" b="1" i="1" smtClean="0">
                          <a:solidFill>
                            <a:schemeClr val="tx2"/>
                          </a:solidFill>
                          <a:latin typeface="Cambria Math" panose="02040503050406030204" pitchFamily="18" charset="0"/>
                        </a:rPr>
                        <m:t> </m:t>
                      </m:r>
                      <m:r>
                        <a:rPr lang="en-US" sz="2400" b="1" i="1" smtClean="0">
                          <a:solidFill>
                            <a:schemeClr val="tx2"/>
                          </a:solidFill>
                          <a:latin typeface="Cambria Math" panose="02040503050406030204" pitchFamily="18" charset="0"/>
                        </a:rPr>
                        <m:t>𝒇𝒐𝒓</m:t>
                      </m:r>
                      <m:r>
                        <a:rPr lang="en-US" sz="2400" b="1" i="1" smtClean="0">
                          <a:solidFill>
                            <a:schemeClr val="tx2"/>
                          </a:solidFill>
                          <a:latin typeface="Cambria Math" panose="02040503050406030204" pitchFamily="18" charset="0"/>
                        </a:rPr>
                        <m:t> </m:t>
                      </m:r>
                      <m:r>
                        <a:rPr lang="en-US" sz="2400" b="1" i="1" smtClean="0">
                          <a:solidFill>
                            <a:schemeClr val="tx2"/>
                          </a:solidFill>
                          <a:latin typeface="Cambria Math" panose="02040503050406030204" pitchFamily="18" charset="0"/>
                        </a:rPr>
                        <m:t>𝒅𝒊𝒔𝒋𝒖𝒏𝒄𝒕𝒊𝒗𝒆</m:t>
                      </m:r>
                      <m:r>
                        <a:rPr lang="en-US" sz="2400" b="1" i="1" smtClean="0">
                          <a:solidFill>
                            <a:schemeClr val="tx2"/>
                          </a:solidFill>
                          <a:latin typeface="Cambria Math" panose="02040503050406030204" pitchFamily="18" charset="0"/>
                        </a:rPr>
                        <m:t> </m:t>
                      </m:r>
                      <m:r>
                        <a:rPr lang="en-US" sz="2400" b="1" i="1" smtClean="0">
                          <a:solidFill>
                            <a:schemeClr val="tx2"/>
                          </a:solidFill>
                          <a:latin typeface="Cambria Math" panose="02040503050406030204" pitchFamily="18" charset="0"/>
                        </a:rPr>
                        <m:t>𝒒𝒖𝒆𝒓𝒚</m:t>
                      </m:r>
                      <m:r>
                        <a:rPr lang="en-US" sz="2400" b="1" i="1" smtClean="0">
                          <a:solidFill>
                            <a:schemeClr val="tx2"/>
                          </a:solidFill>
                          <a:latin typeface="Cambria Math" panose="02040503050406030204" pitchFamily="18" charset="0"/>
                        </a:rPr>
                        <m:t> </m:t>
                      </m:r>
                      <m:r>
                        <a:rPr lang="en-US" sz="2400" b="1" i="1" smtClean="0">
                          <a:solidFill>
                            <a:schemeClr val="tx2"/>
                          </a:solidFill>
                          <a:latin typeface="Cambria Math" panose="02040503050406030204" pitchFamily="18" charset="0"/>
                        </a:rPr>
                        <m:t>𝒒</m:t>
                      </m:r>
                      <m:r>
                        <a:rPr lang="en-US" sz="2400" b="1" i="1" smtClean="0">
                          <a:solidFill>
                            <a:schemeClr val="tx2"/>
                          </a:solidFill>
                          <a:latin typeface="Cambria Math" panose="02040503050406030204" pitchFamily="18" charset="0"/>
                        </a:rPr>
                        <m:t>)</m:t>
                      </m:r>
                    </m:oMath>
                  </m:oMathPara>
                </a14:m>
                <a:endParaRPr lang="en-US" sz="2400" dirty="0">
                  <a:solidFill>
                    <a:schemeClr val="tx2"/>
                  </a:solidFill>
                </a:endParaRPr>
              </a:p>
              <a:p>
                <a:endParaRPr lang="en-US" sz="2400" dirty="0">
                  <a:solidFill>
                    <a:schemeClr val="tx2"/>
                  </a:solidFill>
                </a:endParaRPr>
              </a:p>
              <a:p>
                <a:r>
                  <a:rPr lang="en-US" sz="2400" b="0" dirty="0"/>
                  <a:t>Cost of posting under this model:</a:t>
                </a:r>
              </a:p>
              <a:p>
                <a14:m>
                  <m:oMathPara xmlns:m="http://schemas.openxmlformats.org/officeDocument/2006/math">
                    <m:oMathParaPr>
                      <m:jc m:val="centerGroup"/>
                    </m:oMathParaPr>
                    <m:oMath xmlns:m="http://schemas.openxmlformats.org/officeDocument/2006/math">
                      <m:r>
                        <a:rPr lang="en-US" sz="2400" b="1" i="1" smtClean="0">
                          <a:solidFill>
                            <a:schemeClr val="tx2"/>
                          </a:solidFill>
                          <a:latin typeface="Cambria Math" panose="02040503050406030204" pitchFamily="18" charset="0"/>
                        </a:rPr>
                        <m:t>𝑷𝒓</m:t>
                      </m:r>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𝒑</m:t>
                      </m:r>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𝒒</m:t>
                      </m:r>
                      <m:r>
                        <a:rPr lang="en-US" sz="2400" b="1"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p:sp>
            <p:nvSpPr>
              <p:cNvPr id="3" name="Text Placeholder 2">
                <a:extLst>
                  <a:ext uri="{FF2B5EF4-FFF2-40B4-BE49-F238E27FC236}">
                    <a16:creationId xmlns:a16="http://schemas.microsoft.com/office/drawing/2014/main" id="{88535533-AB81-4440-ABF3-5F0ED76A1C2A}"/>
                  </a:ext>
                </a:extLst>
              </p:cNvPr>
              <p:cNvSpPr>
                <a:spLocks noGrp="1" noRot="1" noChangeAspect="1" noMove="1" noResize="1" noEditPoints="1" noAdjustHandles="1" noChangeArrowheads="1" noChangeShapeType="1" noTextEdit="1"/>
              </p:cNvSpPr>
              <p:nvPr>
                <p:ph type="body" sz="quarter" idx="12"/>
              </p:nvPr>
            </p:nvSpPr>
            <p:spPr>
              <a:xfrm>
                <a:off x="371247" y="1559540"/>
                <a:ext cx="8434550" cy="3131018"/>
              </a:xfrm>
              <a:blipFill>
                <a:blip r:embed="rId3"/>
                <a:stretch>
                  <a:fillRect l="-2240" t="-2924" b="-9747"/>
                </a:stretch>
              </a:blipFill>
            </p:spPr>
            <p:txBody>
              <a:bodyPr/>
              <a:lstStyle/>
              <a:p>
                <a:r>
                  <a:rPr lang="en-US">
                    <a:noFill/>
                  </a:rPr>
                  <a:t> </a:t>
                </a:r>
              </a:p>
            </p:txBody>
          </p:sp>
        </mc:Fallback>
      </mc:AlternateContent>
    </p:spTree>
    <p:extLst>
      <p:ext uri="{BB962C8B-B14F-4D97-AF65-F5344CB8AC3E}">
        <p14:creationId xmlns:p14="http://schemas.microsoft.com/office/powerpoint/2010/main" val="3474200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Placeholder 3">
            <a:extLst>
              <a:ext uri="{FF2B5EF4-FFF2-40B4-BE49-F238E27FC236}">
                <a16:creationId xmlns:a16="http://schemas.microsoft.com/office/drawing/2014/main" id="{AB30753F-5367-459C-B69A-376B86CC7A74}"/>
              </a:ext>
            </a:extLst>
          </p:cNvPr>
          <p:cNvSpPr>
            <a:spLocks noGrp="1" noChangeArrowheads="1"/>
          </p:cNvSpPr>
          <p:nvPr>
            <p:ph type="body" sz="quarter" idx="12"/>
          </p:nvPr>
        </p:nvSpPr>
        <p:spPr bwMode="auto">
          <a:xfrm>
            <a:off x="304800" y="1760745"/>
            <a:ext cx="4267200" cy="2598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0">
              <a:spcBef>
                <a:spcPct val="0"/>
              </a:spcBef>
              <a:buFont typeface="Arial" panose="020B0604020202020204" pitchFamily="34" charset="0"/>
              <a:buChar char="•"/>
            </a:pPr>
            <a:r>
              <a:rPr lang="en-US" altLang="en-US" sz="2400" dirty="0">
                <a:ea typeface="ＭＳ Ｐゴシック" panose="020B0600070205080204" pitchFamily="34" charset="-128"/>
              </a:rPr>
              <a:t>Actual query speed measurements show near linear relationship to our cost model</a:t>
            </a:r>
          </a:p>
          <a:p>
            <a:pPr indent="0">
              <a:spcBef>
                <a:spcPct val="0"/>
              </a:spcBef>
              <a:buFont typeface="Arial" panose="020B0604020202020204" pitchFamily="34" charset="0"/>
              <a:buChar char="•"/>
            </a:pPr>
            <a:endParaRPr lang="en-US" altLang="en-US" sz="2400" dirty="0">
              <a:ea typeface="ＭＳ Ｐゴシック" panose="020B0600070205080204" pitchFamily="34" charset="-128"/>
            </a:endParaRPr>
          </a:p>
          <a:p>
            <a:pPr indent="0">
              <a:spcBef>
                <a:spcPct val="0"/>
              </a:spcBef>
            </a:pPr>
            <a:r>
              <a:rPr lang="en-US" sz="2400" dirty="0"/>
              <a:t>(Exhaustive OR evaluation)</a:t>
            </a:r>
            <a:endParaRPr lang="en-US" altLang="en-US" sz="2800" dirty="0">
              <a:ea typeface="ＭＳ Ｐゴシック" panose="020B0600070205080204" pitchFamily="34" charset="-128"/>
            </a:endParaRPr>
          </a:p>
          <a:p>
            <a:pPr indent="0">
              <a:spcBef>
                <a:spcPct val="0"/>
              </a:spcBef>
              <a:buFont typeface="Arial" panose="020B0604020202020204" pitchFamily="34" charset="0"/>
              <a:buChar char="•"/>
            </a:pPr>
            <a:endParaRPr lang="en-US" altLang="en-US" sz="2400" dirty="0">
              <a:ea typeface="ＭＳ Ｐゴシック" panose="020B0600070205080204" pitchFamily="34" charset="-128"/>
            </a:endParaRPr>
          </a:p>
          <a:p>
            <a:pPr indent="0">
              <a:spcBef>
                <a:spcPct val="0"/>
              </a:spcBef>
              <a:buFont typeface="Arial" panose="020B0604020202020204" pitchFamily="34" charset="0"/>
              <a:buChar char="•"/>
            </a:pPr>
            <a:endParaRPr lang="en-US" altLang="en-US" sz="2400" dirty="0">
              <a:ea typeface="ＭＳ Ｐゴシック" panose="020B0600070205080204" pitchFamily="34" charset="-128"/>
            </a:endParaRPr>
          </a:p>
          <a:p>
            <a:pPr indent="0">
              <a:spcBef>
                <a:spcPct val="0"/>
              </a:spcBef>
              <a:buFont typeface="Arial" panose="020B0604020202020204" pitchFamily="34" charset="0"/>
              <a:buChar char="•"/>
            </a:pPr>
            <a:endParaRPr lang="en-US" altLang="en-US" sz="2400" dirty="0">
              <a:ea typeface="ＭＳ Ｐゴシック" panose="020B0600070205080204" pitchFamily="34" charset="-128"/>
            </a:endParaRPr>
          </a:p>
          <a:p>
            <a:pPr indent="0">
              <a:spcBef>
                <a:spcPct val="0"/>
              </a:spcBef>
            </a:pPr>
            <a:endParaRPr lang="en-US" altLang="en-US" sz="2400" dirty="0">
              <a:ea typeface="ＭＳ Ｐゴシック" panose="020B0600070205080204" pitchFamily="34" charset="-128"/>
            </a:endParaRPr>
          </a:p>
          <a:p>
            <a:pPr indent="0">
              <a:spcBef>
                <a:spcPct val="0"/>
              </a:spcBef>
            </a:pPr>
            <a:endParaRPr lang="en-US" altLang="en-US" sz="2400" dirty="0">
              <a:ea typeface="ＭＳ Ｐゴシック" panose="020B0600070205080204" pitchFamily="34" charset="-128"/>
            </a:endParaRPr>
          </a:p>
          <a:p>
            <a:pPr indent="0">
              <a:spcBef>
                <a:spcPct val="0"/>
              </a:spcBef>
            </a:pPr>
            <a:endParaRPr lang="en-US" altLang="en-US" sz="2400" dirty="0">
              <a:ea typeface="ＭＳ Ｐゴシック" panose="020B0600070205080204" pitchFamily="34" charset="-128"/>
            </a:endParaRPr>
          </a:p>
        </p:txBody>
      </p:sp>
      <p:sp>
        <p:nvSpPr>
          <p:cNvPr id="31747" name="Text Placeholder 2">
            <a:extLst>
              <a:ext uri="{FF2B5EF4-FFF2-40B4-BE49-F238E27FC236}">
                <a16:creationId xmlns:a16="http://schemas.microsoft.com/office/drawing/2014/main" id="{54BE3FCF-C74A-4F87-85EF-9E1E2161B136}"/>
              </a:ext>
            </a:extLst>
          </p:cNvPr>
          <p:cNvSpPr>
            <a:spLocks noGrp="1"/>
          </p:cNvSpPr>
          <p:nvPr>
            <p:ph type="body" sz="quarter" idx="14"/>
          </p:nvPr>
        </p:nvSpPr>
        <p:spPr bwMode="auto">
          <a:xfrm>
            <a:off x="6176963" y="228600"/>
            <a:ext cx="2740025" cy="265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31748" name="Slide Number Placeholder 4">
            <a:extLst>
              <a:ext uri="{FF2B5EF4-FFF2-40B4-BE49-F238E27FC236}">
                <a16:creationId xmlns:a16="http://schemas.microsoft.com/office/drawing/2014/main" id="{BE0E7B4C-CDEE-45FD-AC71-CDF4C5790D5F}"/>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023ED8-945B-483D-8620-141A09790BE0}" type="slidenum">
              <a:rPr lang="en-US" altLang="en-US" sz="1200" smtClean="0">
                <a:solidFill>
                  <a:srgbClr val="898989"/>
                </a:solidFill>
              </a:rPr>
              <a:pPr/>
              <a:t>16</a:t>
            </a:fld>
            <a:endParaRPr lang="en-US" altLang="en-US" sz="1200">
              <a:solidFill>
                <a:srgbClr val="898989"/>
              </a:solidFill>
            </a:endParaRPr>
          </a:p>
        </p:txBody>
      </p:sp>
      <p:sp>
        <p:nvSpPr>
          <p:cNvPr id="31749" name="Date Placeholder 3">
            <a:extLst>
              <a:ext uri="{FF2B5EF4-FFF2-40B4-BE49-F238E27FC236}">
                <a16:creationId xmlns:a16="http://schemas.microsoft.com/office/drawing/2014/main" id="{0B84DCE1-F255-4098-8BDA-96C2BFB96C65}"/>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31750" name="TextBox 6">
            <a:extLst>
              <a:ext uri="{FF2B5EF4-FFF2-40B4-BE49-F238E27FC236}">
                <a16:creationId xmlns:a16="http://schemas.microsoft.com/office/drawing/2014/main" id="{B7414E68-D004-4F3F-B6C3-86FC848922F5}"/>
              </a:ext>
            </a:extLst>
          </p:cNvPr>
          <p:cNvSpPr txBox="1">
            <a:spLocks noChangeArrowheads="1"/>
          </p:cNvSpPr>
          <p:nvPr/>
        </p:nvSpPr>
        <p:spPr bwMode="auto">
          <a:xfrm>
            <a:off x="171450" y="917576"/>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tx2"/>
                </a:solidFill>
              </a:rPr>
              <a:t>Cost Model Validation</a:t>
            </a:r>
          </a:p>
        </p:txBody>
      </p:sp>
      <p:pic>
        <p:nvPicPr>
          <p:cNvPr id="31751" name="Picture 6">
            <a:extLst>
              <a:ext uri="{FF2B5EF4-FFF2-40B4-BE49-F238E27FC236}">
                <a16:creationId xmlns:a16="http://schemas.microsoft.com/office/drawing/2014/main" id="{39F24D82-64F3-4DED-8249-4CC5DBC0F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36713"/>
            <a:ext cx="3395663"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2">
            <a:extLst>
              <a:ext uri="{FF2B5EF4-FFF2-40B4-BE49-F238E27FC236}">
                <a16:creationId xmlns:a16="http://schemas.microsoft.com/office/drawing/2014/main" id="{C8BA0D3A-A2AF-4224-9F68-6D1AFA844A57}"/>
              </a:ext>
            </a:extLst>
          </p:cNvPr>
          <p:cNvSpPr>
            <a:spLocks noGrp="1"/>
          </p:cNvSpPr>
          <p:nvPr>
            <p:ph type="body" sz="quarter" idx="14"/>
          </p:nvPr>
        </p:nvSpPr>
        <p:spPr bwMode="auto">
          <a:xfrm>
            <a:off x="6176963" y="228600"/>
            <a:ext cx="2740025" cy="265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33795" name="Slide Number Placeholder 4">
            <a:extLst>
              <a:ext uri="{FF2B5EF4-FFF2-40B4-BE49-F238E27FC236}">
                <a16:creationId xmlns:a16="http://schemas.microsoft.com/office/drawing/2014/main" id="{36E15737-C8A1-4B84-A8EC-C2F9215CDAFB}"/>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7BB0EAB-150E-4FAD-A141-4ECD629267AF}" type="slidenum">
              <a:rPr lang="en-US" altLang="en-US" sz="1200" smtClean="0">
                <a:solidFill>
                  <a:srgbClr val="898989"/>
                </a:solidFill>
              </a:rPr>
              <a:pPr/>
              <a:t>17</a:t>
            </a:fld>
            <a:endParaRPr lang="en-US" altLang="en-US" sz="1200">
              <a:solidFill>
                <a:srgbClr val="898989"/>
              </a:solidFill>
            </a:endParaRPr>
          </a:p>
        </p:txBody>
      </p:sp>
      <p:sp>
        <p:nvSpPr>
          <p:cNvPr id="33796" name="Date Placeholder 3">
            <a:extLst>
              <a:ext uri="{FF2B5EF4-FFF2-40B4-BE49-F238E27FC236}">
                <a16:creationId xmlns:a16="http://schemas.microsoft.com/office/drawing/2014/main" id="{85772B03-654D-44D3-B511-BCEE21A11266}"/>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33797" name="TextBox 6">
            <a:extLst>
              <a:ext uri="{FF2B5EF4-FFF2-40B4-BE49-F238E27FC236}">
                <a16:creationId xmlns:a16="http://schemas.microsoft.com/office/drawing/2014/main" id="{0FF795D7-6D02-4E2F-8CB3-A274D8FF8A2B}"/>
              </a:ext>
            </a:extLst>
          </p:cNvPr>
          <p:cNvSpPr txBox="1">
            <a:spLocks noChangeArrowheads="1"/>
          </p:cNvSpPr>
          <p:nvPr/>
        </p:nvSpPr>
        <p:spPr bwMode="auto">
          <a:xfrm>
            <a:off x="171450" y="865188"/>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tx2"/>
                </a:solidFill>
              </a:rPr>
              <a:t>Size Cost Trade-Off</a:t>
            </a:r>
          </a:p>
        </p:txBody>
      </p:sp>
      <p:sp>
        <p:nvSpPr>
          <p:cNvPr id="3" name="Text Placeholder 2">
            <a:extLst>
              <a:ext uri="{FF2B5EF4-FFF2-40B4-BE49-F238E27FC236}">
                <a16:creationId xmlns:a16="http://schemas.microsoft.com/office/drawing/2014/main" id="{B7419F81-FD95-4F52-A634-43706767DC69}"/>
              </a:ext>
            </a:extLst>
          </p:cNvPr>
          <p:cNvSpPr>
            <a:spLocks noGrp="1" noRot="1" noChangeAspect="1" noMove="1" noResize="1" noEditPoints="1" noAdjustHandles="1" noChangeArrowheads="1" noChangeShapeType="1" noTextEdit="1"/>
          </p:cNvSpPr>
          <p:nvPr>
            <p:ph type="body" sz="quarter" idx="12"/>
          </p:nvPr>
        </p:nvSpPr>
        <p:spPr>
          <a:xfrm>
            <a:off x="249244" y="1402080"/>
            <a:ext cx="5927720" cy="3377580"/>
          </a:xfrm>
          <a:blipFill>
            <a:blip r:embed="rId3"/>
            <a:stretch>
              <a:fillRect l="-2675" t="-2166" b="-903"/>
            </a:stretch>
          </a:blipFill>
        </p:spPr>
        <p:txBody>
          <a:bodyPr/>
          <a:lstStyle/>
          <a:p>
            <a:pPr>
              <a:defRPr/>
            </a:pPr>
            <a:r>
              <a:rPr lang="en-US" dirty="0">
                <a:noFill/>
              </a:rPr>
              <a:t> </a:t>
            </a:r>
          </a:p>
        </p:txBody>
      </p:sp>
      <p:cxnSp>
        <p:nvCxnSpPr>
          <p:cNvPr id="5" name="Straight Arrow Connector 4">
            <a:extLst>
              <a:ext uri="{FF2B5EF4-FFF2-40B4-BE49-F238E27FC236}">
                <a16:creationId xmlns:a16="http://schemas.microsoft.com/office/drawing/2014/main" id="{A5424B7D-35AC-416D-8EE8-83075E109978}"/>
              </a:ext>
            </a:extLst>
          </p:cNvPr>
          <p:cNvCxnSpPr>
            <a:cxnSpLocks/>
          </p:cNvCxnSpPr>
          <p:nvPr/>
        </p:nvCxnSpPr>
        <p:spPr>
          <a:xfrm flipH="1">
            <a:off x="3294345" y="1402080"/>
            <a:ext cx="659347" cy="364090"/>
          </a:xfrm>
          <a:prstGeom prst="straightConnector1">
            <a:avLst/>
          </a:prstGeom>
          <a:ln w="34925">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9214366-1819-4987-B7D9-632E61A4F52E}"/>
                  </a:ext>
                </a:extLst>
              </p:cNvPr>
              <p:cNvSpPr txBox="1"/>
              <p:nvPr/>
            </p:nvSpPr>
            <p:spPr>
              <a:xfrm>
                <a:off x="3953692" y="1027134"/>
                <a:ext cx="4941064" cy="83099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𝑛</m:t>
                    </m:r>
                  </m:oMath>
                </a14:m>
                <a:r>
                  <a:rPr lang="en-US" dirty="0"/>
                  <a:t> = billions or more of entries</a:t>
                </a:r>
              </a:p>
              <a:p>
                <a:endParaRPr lang="en-US" dirty="0"/>
              </a:p>
            </p:txBody>
          </p:sp>
        </mc:Choice>
        <mc:Fallback>
          <p:sp>
            <p:nvSpPr>
              <p:cNvPr id="9" name="TextBox 8">
                <a:extLst>
                  <a:ext uri="{FF2B5EF4-FFF2-40B4-BE49-F238E27FC236}">
                    <a16:creationId xmlns:a16="http://schemas.microsoft.com/office/drawing/2014/main" id="{49214366-1819-4987-B7D9-632E61A4F52E}"/>
                  </a:ext>
                </a:extLst>
              </p:cNvPr>
              <p:cNvSpPr txBox="1">
                <a:spLocks noRot="1" noChangeAspect="1" noMove="1" noResize="1" noEditPoints="1" noAdjustHandles="1" noChangeArrowheads="1" noChangeShapeType="1" noTextEdit="1"/>
              </p:cNvSpPr>
              <p:nvPr/>
            </p:nvSpPr>
            <p:spPr>
              <a:xfrm>
                <a:off x="3953692" y="1027134"/>
                <a:ext cx="4941064" cy="830997"/>
              </a:xfrm>
              <a:prstGeom prst="rect">
                <a:avLst/>
              </a:prstGeom>
              <a:blipFill>
                <a:blip r:embed="rId4"/>
                <a:stretch>
                  <a:fillRect t="-510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EA16472-EBDF-4A46-8A3A-0C26ACFEB22E}"/>
              </a:ext>
            </a:extLst>
          </p:cNvPr>
          <p:cNvSpPr txBox="1">
            <a:spLocks noRot="1" noChangeAspect="1" noMove="1" noResize="1" noEditPoints="1" noAdjustHandles="1" noChangeArrowheads="1" noChangeShapeType="1" noTextEdit="1"/>
          </p:cNvSpPr>
          <p:nvPr/>
        </p:nvSpPr>
        <p:spPr>
          <a:xfrm>
            <a:off x="5190309" y="1936708"/>
            <a:ext cx="3230880" cy="2308324"/>
          </a:xfrm>
          <a:prstGeom prst="rect">
            <a:avLst/>
          </a:prstGeom>
          <a:blipFill>
            <a:blip r:embed="rId5"/>
            <a:stretch>
              <a:fillRect l="-2830" t="-1852" b="-5556"/>
            </a:stretch>
          </a:blipFill>
        </p:spPr>
        <p:txBody>
          <a:bodyPr/>
          <a:lstStyle/>
          <a:p>
            <a:pPr>
              <a:defRPr/>
            </a:pPr>
            <a:r>
              <a:rPr lang="en-US" dirty="0">
                <a:no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3">
            <a:extLst>
              <a:ext uri="{FF2B5EF4-FFF2-40B4-BE49-F238E27FC236}">
                <a16:creationId xmlns:a16="http://schemas.microsoft.com/office/drawing/2014/main" id="{13890680-28B4-40D8-AF22-10258025273D}"/>
              </a:ext>
            </a:extLst>
          </p:cNvPr>
          <p:cNvSpPr>
            <a:spLocks noGrp="1" noRot="1" noChangeAspect="1" noMove="1" noResize="1" noEditPoints="1" noAdjustHandles="1" noChangeArrowheads="1" noChangeShapeType="1" noTextEdit="1"/>
          </p:cNvSpPr>
          <p:nvPr>
            <p:ph type="body" sz="quarter" idx="12"/>
          </p:nvPr>
        </p:nvSpPr>
        <p:spPr bwMode="auto">
          <a:xfrm>
            <a:off x="330926" y="1584325"/>
            <a:ext cx="8486049" cy="3130550"/>
          </a:xfrm>
          <a:blipFill>
            <a:blip r:embed="rId2"/>
            <a:stretch>
              <a:fillRect l="-1724" t="-2339" b="-5458"/>
            </a:stretch>
          </a:blipFill>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noFill/>
              </a:rPr>
              <a:t> </a:t>
            </a:r>
          </a:p>
        </p:txBody>
      </p:sp>
      <p:sp>
        <p:nvSpPr>
          <p:cNvPr id="35843" name="Slide Number Placeholder 4">
            <a:extLst>
              <a:ext uri="{FF2B5EF4-FFF2-40B4-BE49-F238E27FC236}">
                <a16:creationId xmlns:a16="http://schemas.microsoft.com/office/drawing/2014/main" id="{C5B25E39-F669-490F-BED2-8C545122FDBB}"/>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B56C9B-6D11-4324-8FBD-A4F63D8862A3}" type="slidenum">
              <a:rPr lang="en-US" altLang="en-US" sz="1200" smtClean="0">
                <a:solidFill>
                  <a:srgbClr val="898989"/>
                </a:solidFill>
              </a:rPr>
              <a:pPr/>
              <a:t>18</a:t>
            </a:fld>
            <a:endParaRPr lang="en-US" altLang="en-US" sz="1200">
              <a:solidFill>
                <a:srgbClr val="898989"/>
              </a:solidFill>
            </a:endParaRPr>
          </a:p>
        </p:txBody>
      </p:sp>
      <p:sp>
        <p:nvSpPr>
          <p:cNvPr id="35844" name="Date Placeholder 3">
            <a:extLst>
              <a:ext uri="{FF2B5EF4-FFF2-40B4-BE49-F238E27FC236}">
                <a16:creationId xmlns:a16="http://schemas.microsoft.com/office/drawing/2014/main" id="{8925EA5A-C8C6-4350-B0B0-F9672C6FA979}"/>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35845" name="TextBox 6">
            <a:extLst>
              <a:ext uri="{FF2B5EF4-FFF2-40B4-BE49-F238E27FC236}">
                <a16:creationId xmlns:a16="http://schemas.microsoft.com/office/drawing/2014/main" id="{E1E83616-5841-48A7-8576-3B99CB87E266}"/>
              </a:ext>
            </a:extLst>
          </p:cNvPr>
          <p:cNvSpPr txBox="1">
            <a:spLocks noChangeArrowheads="1"/>
          </p:cNvSpPr>
          <p:nvPr/>
        </p:nvSpPr>
        <p:spPr bwMode="auto">
          <a:xfrm>
            <a:off x="171450" y="865188"/>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tx2"/>
                </a:solidFill>
              </a:rPr>
              <a:t>Size Cost Trade-Off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C75A3815-5254-4E1C-944A-E86834381E7D}"/>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45B74E-7808-47D6-9051-A2B956A43294}" type="slidenum">
              <a:rPr lang="en-US" altLang="en-US" sz="1200" smtClean="0">
                <a:solidFill>
                  <a:srgbClr val="898989"/>
                </a:solidFill>
              </a:rPr>
              <a:pPr/>
              <a:t>19</a:t>
            </a:fld>
            <a:endParaRPr lang="en-US" altLang="en-US" sz="1200">
              <a:solidFill>
                <a:srgbClr val="898989"/>
              </a:solidFill>
            </a:endParaRPr>
          </a:p>
        </p:txBody>
      </p:sp>
      <p:sp>
        <p:nvSpPr>
          <p:cNvPr id="36867" name="Date Placeholder 3">
            <a:extLst>
              <a:ext uri="{FF2B5EF4-FFF2-40B4-BE49-F238E27FC236}">
                <a16:creationId xmlns:a16="http://schemas.microsoft.com/office/drawing/2014/main" id="{8F59CE3E-EDF5-49FD-AC48-473A27AE4E52}"/>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36868" name="TextBox 6">
            <a:extLst>
              <a:ext uri="{FF2B5EF4-FFF2-40B4-BE49-F238E27FC236}">
                <a16:creationId xmlns:a16="http://schemas.microsoft.com/office/drawing/2014/main" id="{2A13489E-DBAE-4E26-B359-96C10CD82E99}"/>
              </a:ext>
            </a:extLst>
          </p:cNvPr>
          <p:cNvSpPr txBox="1">
            <a:spLocks noChangeArrowheads="1"/>
          </p:cNvSpPr>
          <p:nvPr/>
        </p:nvSpPr>
        <p:spPr bwMode="auto">
          <a:xfrm>
            <a:off x="171450" y="865188"/>
            <a:ext cx="52260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tx2"/>
                </a:solidFill>
              </a:rPr>
              <a:t>Size Cost Trade-Off</a:t>
            </a:r>
          </a:p>
          <a:p>
            <a:r>
              <a:rPr lang="en-US" altLang="en-US" b="1">
                <a:solidFill>
                  <a:schemeClr val="tx2"/>
                </a:solidFill>
              </a:rPr>
              <a:t>Results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6C9E5B-7529-435C-AC67-AC777CE6E4A6}"/>
                  </a:ext>
                </a:extLst>
              </p:cNvPr>
              <p:cNvSpPr txBox="1"/>
              <p:nvPr/>
            </p:nvSpPr>
            <p:spPr>
              <a:xfrm>
                <a:off x="322217" y="1898469"/>
                <a:ext cx="3135086" cy="46166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=5%</m:t>
                    </m:r>
                  </m:oMath>
                </a14:m>
                <a:r>
                  <a:rPr lang="en-US" dirty="0"/>
                  <a:t> of full index</a:t>
                </a:r>
              </a:p>
            </p:txBody>
          </p:sp>
        </mc:Choice>
        <mc:Fallback xmlns="">
          <p:sp>
            <p:nvSpPr>
              <p:cNvPr id="2" name="TextBox 1">
                <a:extLst>
                  <a:ext uri="{FF2B5EF4-FFF2-40B4-BE49-F238E27FC236}">
                    <a16:creationId xmlns:a16="http://schemas.microsoft.com/office/drawing/2014/main" id="{346C9E5B-7529-435C-AC67-AC777CE6E4A6}"/>
                  </a:ext>
                </a:extLst>
              </p:cNvPr>
              <p:cNvSpPr txBox="1">
                <a:spLocks noRot="1" noChangeAspect="1" noMove="1" noResize="1" noEditPoints="1" noAdjustHandles="1" noChangeArrowheads="1" noChangeShapeType="1" noTextEdit="1"/>
              </p:cNvSpPr>
              <p:nvPr/>
            </p:nvSpPr>
            <p:spPr>
              <a:xfrm>
                <a:off x="322217" y="1898469"/>
                <a:ext cx="3135086" cy="461665"/>
              </a:xfrm>
              <a:prstGeom prst="rect">
                <a:avLst/>
              </a:prstGeom>
              <a:blipFill>
                <a:blip r:embed="rId3"/>
                <a:stretch>
                  <a:fillRect l="-584"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1A2F2F1-68E7-4FD4-B3ED-51DD966062E5}"/>
                  </a:ext>
                </a:extLst>
              </p:cNvPr>
              <p:cNvSpPr txBox="1"/>
              <p:nvPr/>
            </p:nvSpPr>
            <p:spPr>
              <a:xfrm>
                <a:off x="322217" y="2571750"/>
                <a:ext cx="3135086" cy="46166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=5.5%</m:t>
                    </m:r>
                  </m:oMath>
                </a14:m>
                <a:r>
                  <a:rPr lang="en-US" dirty="0"/>
                  <a:t> of full index</a:t>
                </a:r>
              </a:p>
            </p:txBody>
          </p:sp>
        </mc:Choice>
        <mc:Fallback xmlns="">
          <p:sp>
            <p:nvSpPr>
              <p:cNvPr id="11" name="TextBox 10">
                <a:extLst>
                  <a:ext uri="{FF2B5EF4-FFF2-40B4-BE49-F238E27FC236}">
                    <a16:creationId xmlns:a16="http://schemas.microsoft.com/office/drawing/2014/main" id="{61A2F2F1-68E7-4FD4-B3ED-51DD966062E5}"/>
                  </a:ext>
                </a:extLst>
              </p:cNvPr>
              <p:cNvSpPr txBox="1">
                <a:spLocks noRot="1" noChangeAspect="1" noMove="1" noResize="1" noEditPoints="1" noAdjustHandles="1" noChangeArrowheads="1" noChangeShapeType="1" noTextEdit="1"/>
              </p:cNvSpPr>
              <p:nvPr/>
            </p:nvSpPr>
            <p:spPr>
              <a:xfrm>
                <a:off x="322217" y="2571750"/>
                <a:ext cx="3135086" cy="461665"/>
              </a:xfrm>
              <a:prstGeom prst="rect">
                <a:avLst/>
              </a:prstGeom>
              <a:blipFill>
                <a:blip r:embed="rId4"/>
                <a:stretch>
                  <a:fillRect l="-584"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8BCCFED-AA48-4E70-9904-E71CA41CBC0E}"/>
                  </a:ext>
                </a:extLst>
              </p:cNvPr>
              <p:cNvSpPr txBox="1"/>
              <p:nvPr/>
            </p:nvSpPr>
            <p:spPr>
              <a:xfrm>
                <a:off x="322216" y="3307736"/>
                <a:ext cx="4162697" cy="461665"/>
              </a:xfrm>
              <a:prstGeom prst="rect">
                <a:avLst/>
              </a:prstGeom>
              <a:noFill/>
            </p:spPr>
            <p:txBody>
              <a:bodyPr wrap="squar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 </m:t>
                    </m:r>
                    <m:r>
                      <m:rPr>
                        <m:lit/>
                      </m:rPr>
                      <a:rPr lang="en-US" b="0" i="1" smtClean="0">
                        <a:latin typeface="Cambria Math" panose="02040503050406030204" pitchFamily="18" charset="0"/>
                      </a:rPr>
                      <m:t>@</m:t>
                    </m:r>
                    <m:r>
                      <a:rPr lang="en-US" b="0" i="1" smtClean="0">
                        <a:latin typeface="Cambria Math" panose="02040503050406030204" pitchFamily="18" charset="0"/>
                      </a:rPr>
                      <m:t> 5% </m:t>
                    </m:r>
                  </m:oMath>
                </a14:m>
                <a:r>
                  <a:rPr lang="en-US" dirty="0"/>
                  <a:t>of full index</a:t>
                </a:r>
              </a:p>
            </p:txBody>
          </p:sp>
        </mc:Choice>
        <mc:Fallback xmlns="">
          <p:sp>
            <p:nvSpPr>
              <p:cNvPr id="17" name="TextBox 16">
                <a:extLst>
                  <a:ext uri="{FF2B5EF4-FFF2-40B4-BE49-F238E27FC236}">
                    <a16:creationId xmlns:a16="http://schemas.microsoft.com/office/drawing/2014/main" id="{D8BCCFED-AA48-4E70-9904-E71CA41CBC0E}"/>
                  </a:ext>
                </a:extLst>
              </p:cNvPr>
              <p:cNvSpPr txBox="1">
                <a:spLocks noRot="1" noChangeAspect="1" noMove="1" noResize="1" noEditPoints="1" noAdjustHandles="1" noChangeArrowheads="1" noChangeShapeType="1" noTextEdit="1"/>
              </p:cNvSpPr>
              <p:nvPr/>
            </p:nvSpPr>
            <p:spPr>
              <a:xfrm>
                <a:off x="322216" y="3307736"/>
                <a:ext cx="4162697" cy="461665"/>
              </a:xfrm>
              <a:prstGeom prst="rect">
                <a:avLst/>
              </a:prstGeom>
              <a:blipFill>
                <a:blip r:embed="rId5"/>
                <a:stretch>
                  <a:fillRect l="-1025" t="-9333" b="-32000"/>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D9AD9F8-9A7D-461A-8AF8-910C5E2549D9}"/>
              </a:ext>
            </a:extLst>
          </p:cNvPr>
          <p:cNvGrpSpPr/>
          <p:nvPr/>
        </p:nvGrpSpPr>
        <p:grpSpPr>
          <a:xfrm>
            <a:off x="3971108" y="838200"/>
            <a:ext cx="4046538" cy="4065588"/>
            <a:chOff x="3971108" y="838200"/>
            <a:chExt cx="4046538" cy="4065588"/>
          </a:xfrm>
        </p:grpSpPr>
        <p:pic>
          <p:nvPicPr>
            <p:cNvPr id="36869" name="Picture 1">
              <a:extLst>
                <a:ext uri="{FF2B5EF4-FFF2-40B4-BE49-F238E27FC236}">
                  <a16:creationId xmlns:a16="http://schemas.microsoft.com/office/drawing/2014/main" id="{AB339AF2-951D-4B15-BC86-B5DDFDDA2F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108" y="838200"/>
              <a:ext cx="4046538"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F4BA699-0A4C-4627-976A-4835F3918620}"/>
                </a:ext>
              </a:extLst>
            </p:cNvPr>
            <p:cNvSpPr txBox="1"/>
            <p:nvPr/>
          </p:nvSpPr>
          <p:spPr>
            <a:xfrm>
              <a:off x="5744369" y="1898469"/>
              <a:ext cx="1262584" cy="461665"/>
            </a:xfrm>
            <a:prstGeom prst="rect">
              <a:avLst/>
            </a:prstGeom>
            <a:noFill/>
          </p:spPr>
          <p:txBody>
            <a:bodyPr wrap="square" rtlCol="0">
              <a:spAutoFit/>
            </a:bodyPr>
            <a:lstStyle/>
            <a:p>
              <a:r>
                <a:rPr lang="en-US" dirty="0"/>
                <a:t>S = 5%</a:t>
              </a:r>
            </a:p>
          </p:txBody>
        </p:sp>
      </p:grpSp>
      <p:cxnSp>
        <p:nvCxnSpPr>
          <p:cNvPr id="10" name="Straight Arrow Connector 9">
            <a:extLst>
              <a:ext uri="{FF2B5EF4-FFF2-40B4-BE49-F238E27FC236}">
                <a16:creationId xmlns:a16="http://schemas.microsoft.com/office/drawing/2014/main" id="{C1570D2A-B88F-4B0E-858E-E92645355501}"/>
              </a:ext>
            </a:extLst>
          </p:cNvPr>
          <p:cNvCxnSpPr>
            <a:cxnSpLocks/>
            <a:stCxn id="11" idx="3"/>
          </p:cNvCxnSpPr>
          <p:nvPr/>
        </p:nvCxnSpPr>
        <p:spPr>
          <a:xfrm>
            <a:off x="3457303" y="2802583"/>
            <a:ext cx="1239957"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B2CFBEF-8446-4F12-8A92-CBFB58167D3A}"/>
              </a:ext>
            </a:extLst>
          </p:cNvPr>
          <p:cNvCxnSpPr>
            <a:cxnSpLocks/>
          </p:cNvCxnSpPr>
          <p:nvPr/>
        </p:nvCxnSpPr>
        <p:spPr>
          <a:xfrm flipV="1">
            <a:off x="3169920" y="1144640"/>
            <a:ext cx="1402080" cy="101610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3">
            <a:extLst>
              <a:ext uri="{FF2B5EF4-FFF2-40B4-BE49-F238E27FC236}">
                <a16:creationId xmlns:a16="http://schemas.microsoft.com/office/drawing/2014/main" id="{5E0532EB-F749-4527-AB43-C412D9D32100}"/>
              </a:ext>
            </a:extLst>
          </p:cNvPr>
          <p:cNvSpPr>
            <a:spLocks noGrp="1" noChangeArrowheads="1"/>
          </p:cNvSpPr>
          <p:nvPr>
            <p:ph type="body" sz="quarter" idx="12"/>
          </p:nvPr>
        </p:nvSpPr>
        <p:spPr bwMode="auto">
          <a:xfrm>
            <a:off x="641441" y="1558562"/>
            <a:ext cx="8315325" cy="2185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a:spcBef>
                <a:spcPct val="0"/>
              </a:spcBef>
            </a:pPr>
            <a:r>
              <a:rPr lang="en-US" altLang="en-US" sz="3600" b="0" dirty="0">
                <a:ea typeface="ＭＳ Ｐゴシック" panose="020B0600070205080204" pitchFamily="34" charset="-128"/>
              </a:rPr>
              <a:t>Paper, slides and code:</a:t>
            </a:r>
          </a:p>
          <a:p>
            <a:pPr algn="ctr">
              <a:spcBef>
                <a:spcPct val="0"/>
              </a:spcBef>
            </a:pPr>
            <a:endParaRPr lang="en-US" altLang="en-US" sz="3600" dirty="0">
              <a:ea typeface="ＭＳ Ｐゴシック" panose="020B0600070205080204" pitchFamily="34" charset="-128"/>
            </a:endParaRPr>
          </a:p>
          <a:p>
            <a:pPr algn="ctr">
              <a:spcBef>
                <a:spcPct val="0"/>
              </a:spcBef>
            </a:pPr>
            <a:r>
              <a:rPr lang="en-US" altLang="en-US" sz="4000" b="0" dirty="0">
                <a:ea typeface="ＭＳ Ｐゴシック" panose="020B0600070205080204" pitchFamily="34" charset="-128"/>
              </a:rPr>
              <a:t>https://github.com/</a:t>
            </a:r>
            <a:r>
              <a:rPr lang="en-US" altLang="en-US" sz="4000" dirty="0">
                <a:ea typeface="ＭＳ Ｐゴシック" panose="020B0600070205080204" pitchFamily="34" charset="-128"/>
              </a:rPr>
              <a:t>JC-R/BD2018</a:t>
            </a:r>
          </a:p>
        </p:txBody>
      </p:sp>
      <p:sp>
        <p:nvSpPr>
          <p:cNvPr id="6147" name="Slide Number Placeholder 4">
            <a:extLst>
              <a:ext uri="{FF2B5EF4-FFF2-40B4-BE49-F238E27FC236}">
                <a16:creationId xmlns:a16="http://schemas.microsoft.com/office/drawing/2014/main" id="{B7D36C8B-F008-4C3A-83C8-2BD2FF3AA7E3}"/>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80B7F7-063C-4D13-9BFD-94E441E36497}" type="slidenum">
              <a:rPr lang="en-US" altLang="en-US" sz="1200" smtClean="0">
                <a:solidFill>
                  <a:srgbClr val="898989"/>
                </a:solidFill>
              </a:rPr>
              <a:pPr/>
              <a:t>2</a:t>
            </a:fld>
            <a:endParaRPr lang="en-US" altLang="en-US" sz="1200">
              <a:solidFill>
                <a:srgbClr val="898989"/>
              </a:solidFill>
            </a:endParaRPr>
          </a:p>
        </p:txBody>
      </p:sp>
      <p:sp>
        <p:nvSpPr>
          <p:cNvPr id="6148" name="Date Placeholder 3">
            <a:extLst>
              <a:ext uri="{FF2B5EF4-FFF2-40B4-BE49-F238E27FC236}">
                <a16:creationId xmlns:a16="http://schemas.microsoft.com/office/drawing/2014/main" id="{0673EAA7-3B3D-401D-840A-E24792ABDF82}"/>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a16="http://schemas.microsoft.com/office/drawing/2014/main" id="{7EB487FD-7CEA-4BE5-BA46-7E3AFB2EF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05" y="885825"/>
            <a:ext cx="4046539" cy="405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4">
            <a:extLst>
              <a:ext uri="{FF2B5EF4-FFF2-40B4-BE49-F238E27FC236}">
                <a16:creationId xmlns:a16="http://schemas.microsoft.com/office/drawing/2014/main" id="{CBCCB1F2-C140-445A-9E2E-8774DA45E9F2}"/>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9B79E9-F81B-43FC-9174-EA8995CD632E}" type="slidenum">
              <a:rPr lang="en-US" altLang="en-US" sz="1200" smtClean="0">
                <a:solidFill>
                  <a:srgbClr val="898989"/>
                </a:solidFill>
              </a:rPr>
              <a:pPr/>
              <a:t>20</a:t>
            </a:fld>
            <a:endParaRPr lang="en-US" altLang="en-US" sz="1200">
              <a:solidFill>
                <a:srgbClr val="898989"/>
              </a:solidFill>
            </a:endParaRPr>
          </a:p>
        </p:txBody>
      </p:sp>
      <p:sp>
        <p:nvSpPr>
          <p:cNvPr id="37892" name="Date Placeholder 3">
            <a:extLst>
              <a:ext uri="{FF2B5EF4-FFF2-40B4-BE49-F238E27FC236}">
                <a16:creationId xmlns:a16="http://schemas.microsoft.com/office/drawing/2014/main" id="{4387004C-651B-400F-8E68-2B1D7A5C7DFC}"/>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12" name="TextBox 11">
            <a:extLst>
              <a:ext uri="{FF2B5EF4-FFF2-40B4-BE49-F238E27FC236}">
                <a16:creationId xmlns:a16="http://schemas.microsoft.com/office/drawing/2014/main" id="{6116D4DF-7E22-45E2-AFCB-8FFC3E83967F}"/>
              </a:ext>
            </a:extLst>
          </p:cNvPr>
          <p:cNvSpPr txBox="1"/>
          <p:nvPr/>
        </p:nvSpPr>
        <p:spPr>
          <a:xfrm>
            <a:off x="5744369" y="1898469"/>
            <a:ext cx="1883982" cy="523220"/>
          </a:xfrm>
          <a:prstGeom prst="rect">
            <a:avLst/>
          </a:prstGeom>
          <a:noFill/>
        </p:spPr>
        <p:txBody>
          <a:bodyPr wrap="square" rtlCol="0">
            <a:spAutoFit/>
          </a:bodyPr>
          <a:lstStyle/>
          <a:p>
            <a:r>
              <a:rPr lang="en-US" sz="2800" dirty="0"/>
              <a:t>S = 15%</a:t>
            </a:r>
          </a:p>
        </p:txBody>
      </p:sp>
      <p:grpSp>
        <p:nvGrpSpPr>
          <p:cNvPr id="13" name="Group 12">
            <a:extLst>
              <a:ext uri="{FF2B5EF4-FFF2-40B4-BE49-F238E27FC236}">
                <a16:creationId xmlns:a16="http://schemas.microsoft.com/office/drawing/2014/main" id="{3B4E13A8-4383-4650-B6C6-34DAE11755A0}"/>
              </a:ext>
            </a:extLst>
          </p:cNvPr>
          <p:cNvGrpSpPr/>
          <p:nvPr/>
        </p:nvGrpSpPr>
        <p:grpSpPr>
          <a:xfrm>
            <a:off x="70079" y="885825"/>
            <a:ext cx="4046538" cy="4065588"/>
            <a:chOff x="3721100" y="838200"/>
            <a:chExt cx="4046538" cy="4065588"/>
          </a:xfrm>
        </p:grpSpPr>
        <p:pic>
          <p:nvPicPr>
            <p:cNvPr id="14" name="Picture 1">
              <a:extLst>
                <a:ext uri="{FF2B5EF4-FFF2-40B4-BE49-F238E27FC236}">
                  <a16:creationId xmlns:a16="http://schemas.microsoft.com/office/drawing/2014/main" id="{9460430E-0B23-4417-8BEF-7F2372CBA8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100" y="838200"/>
              <a:ext cx="4046538"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E82AB46E-209D-4A53-A777-74972A3C1270}"/>
                </a:ext>
              </a:extLst>
            </p:cNvPr>
            <p:cNvSpPr txBox="1"/>
            <p:nvPr/>
          </p:nvSpPr>
          <p:spPr>
            <a:xfrm>
              <a:off x="5744369" y="1898469"/>
              <a:ext cx="1488464" cy="523220"/>
            </a:xfrm>
            <a:prstGeom prst="rect">
              <a:avLst/>
            </a:prstGeom>
            <a:noFill/>
          </p:spPr>
          <p:txBody>
            <a:bodyPr wrap="square" rtlCol="0">
              <a:spAutoFit/>
            </a:bodyPr>
            <a:lstStyle/>
            <a:p>
              <a:r>
                <a:rPr lang="en-US" sz="2800" dirty="0"/>
                <a:t>S = 5%</a:t>
              </a:r>
            </a:p>
          </p:txBody>
        </p:sp>
      </p:grpSp>
    </p:spTree>
    <p:extLst>
      <p:ext uri="{BB962C8B-B14F-4D97-AF65-F5344CB8AC3E}">
        <p14:creationId xmlns:p14="http://schemas.microsoft.com/office/powerpoint/2010/main" val="92752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3">
            <a:extLst>
              <a:ext uri="{FF2B5EF4-FFF2-40B4-BE49-F238E27FC236}">
                <a16:creationId xmlns:a16="http://schemas.microsoft.com/office/drawing/2014/main" id="{13890680-28B4-40D8-AF22-10258025273D}"/>
              </a:ext>
            </a:extLst>
          </p:cNvPr>
          <p:cNvSpPr>
            <a:spLocks noGrp="1" noChangeArrowheads="1"/>
          </p:cNvSpPr>
          <p:nvPr>
            <p:ph type="body" sz="quarter" idx="12"/>
          </p:nvPr>
        </p:nvSpPr>
        <p:spPr bwMode="auto">
          <a:xfrm>
            <a:off x="244475" y="1481138"/>
            <a:ext cx="6103938" cy="31305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0">
              <a:spcBef>
                <a:spcPct val="0"/>
              </a:spcBef>
              <a:defRPr/>
            </a:pPr>
            <a:r>
              <a:rPr lang="en-US" altLang="en-US" sz="2400" dirty="0">
                <a:ea typeface="ＭＳ Ｐゴシック" panose="020B0600070205080204" pitchFamily="34" charset="-128"/>
              </a:rPr>
              <a:t>1. Learning to prune: </a:t>
            </a:r>
            <a:r>
              <a:rPr lang="en-US" altLang="en-US" sz="2400" dirty="0">
                <a:solidFill>
                  <a:srgbClr val="C00000"/>
                </a:solidFill>
                <a:ea typeface="ＭＳ Ｐゴシック" panose="020B0600070205080204" pitchFamily="34" charset="-128"/>
              </a:rPr>
              <a:t>optimize</a:t>
            </a:r>
            <a:r>
              <a:rPr lang="en-US" altLang="en-US" sz="2400" dirty="0">
                <a:ea typeface="ＭＳ Ｐゴシック" panose="020B0600070205080204" pitchFamily="34" charset="-128"/>
              </a:rPr>
              <a:t> for size.</a:t>
            </a:r>
          </a:p>
          <a:p>
            <a:pPr marL="342900">
              <a:spcBef>
                <a:spcPct val="0"/>
              </a:spcBef>
              <a:buFont typeface="Arial" panose="020B0604020202020204" pitchFamily="34" charset="0"/>
              <a:buChar char="•"/>
              <a:defRPr/>
            </a:pPr>
            <a:endParaRPr lang="en-US" altLang="en-US" sz="2400" dirty="0">
              <a:ea typeface="ＭＳ Ｐゴシック" panose="020B0600070205080204" pitchFamily="34" charset="-128"/>
            </a:endParaRPr>
          </a:p>
          <a:p>
            <a:pPr indent="0">
              <a:spcBef>
                <a:spcPct val="0"/>
              </a:spcBef>
              <a:defRPr/>
            </a:pPr>
            <a:r>
              <a:rPr lang="en-US" altLang="en-US" sz="2400" i="1" dirty="0">
                <a:ea typeface="ＭＳ Ｐゴシック" panose="020B0600070205080204" pitchFamily="34" charset="-128"/>
              </a:rPr>
              <a:t>2. </a:t>
            </a:r>
            <a:r>
              <a:rPr lang="en-US" altLang="en-US" sz="2400" i="1" dirty="0">
                <a:solidFill>
                  <a:srgbClr val="C00000"/>
                </a:solidFill>
                <a:ea typeface="ＭＳ Ｐゴシック" panose="020B0600070205080204" pitchFamily="34" charset="-128"/>
              </a:rPr>
              <a:t>Significantly </a:t>
            </a:r>
            <a:r>
              <a:rPr lang="en-US" altLang="en-US" sz="2400" dirty="0">
                <a:ea typeface="ＭＳ Ｐゴシック" panose="020B0600070205080204" pitchFamily="34" charset="-128"/>
              </a:rPr>
              <a:t>increase query processing speed if we allow a very small increment in index size: optimize for speed</a:t>
            </a:r>
          </a:p>
          <a:p>
            <a:pPr>
              <a:spcBef>
                <a:spcPct val="0"/>
              </a:spcBef>
              <a:buFont typeface="Arial" panose="020B0604020202020204" pitchFamily="34" charset="0"/>
              <a:buChar char="•"/>
              <a:defRPr/>
            </a:pPr>
            <a:endParaRPr lang="en-US" altLang="en-US" sz="2400" dirty="0">
              <a:ea typeface="ＭＳ Ｐゴシック" panose="020B0600070205080204" pitchFamily="34" charset="-128"/>
            </a:endParaRPr>
          </a:p>
          <a:p>
            <a:pPr indent="0">
              <a:spcBef>
                <a:spcPct val="0"/>
              </a:spcBef>
              <a:defRPr/>
            </a:pPr>
            <a:r>
              <a:rPr lang="en-US" altLang="en-US" sz="2400" dirty="0">
                <a:ea typeface="ＭＳ Ｐゴシック" panose="020B0600070205080204" pitchFamily="34" charset="-128"/>
              </a:rPr>
              <a:t>1 + 2 = optimal size/cost at any index pruning size</a:t>
            </a:r>
          </a:p>
          <a:p>
            <a:pPr>
              <a:spcBef>
                <a:spcPct val="0"/>
              </a:spcBef>
              <a:buFont typeface="Arial" panose="020B0604020202020204" pitchFamily="34" charset="0"/>
              <a:buChar char="•"/>
              <a:defRPr/>
            </a:pPr>
            <a:endParaRPr lang="en-US" altLang="en-US" sz="2400" dirty="0">
              <a:ea typeface="ＭＳ Ｐゴシック" panose="020B0600070205080204" pitchFamily="34" charset="-128"/>
            </a:endParaRPr>
          </a:p>
        </p:txBody>
      </p:sp>
      <p:sp>
        <p:nvSpPr>
          <p:cNvPr id="38916" name="Slide Number Placeholder 4">
            <a:extLst>
              <a:ext uri="{FF2B5EF4-FFF2-40B4-BE49-F238E27FC236}">
                <a16:creationId xmlns:a16="http://schemas.microsoft.com/office/drawing/2014/main" id="{A40582CA-CB1C-4B1A-950F-4C6402B0EEE7}"/>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27AC24-4167-490D-A2BE-A455AC303F4C}" type="slidenum">
              <a:rPr lang="en-US" altLang="en-US" sz="1200" smtClean="0">
                <a:solidFill>
                  <a:srgbClr val="898989"/>
                </a:solidFill>
              </a:rPr>
              <a:pPr/>
              <a:t>21</a:t>
            </a:fld>
            <a:endParaRPr lang="en-US" altLang="en-US" sz="1200">
              <a:solidFill>
                <a:srgbClr val="898989"/>
              </a:solidFill>
            </a:endParaRPr>
          </a:p>
        </p:txBody>
      </p:sp>
      <p:sp>
        <p:nvSpPr>
          <p:cNvPr id="38917" name="Date Placeholder 3">
            <a:extLst>
              <a:ext uri="{FF2B5EF4-FFF2-40B4-BE49-F238E27FC236}">
                <a16:creationId xmlns:a16="http://schemas.microsoft.com/office/drawing/2014/main" id="{1A7A0F16-0DFD-4713-B4E0-E95BBA01FA96}"/>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38918" name="TextBox 6">
            <a:extLst>
              <a:ext uri="{FF2B5EF4-FFF2-40B4-BE49-F238E27FC236}">
                <a16:creationId xmlns:a16="http://schemas.microsoft.com/office/drawing/2014/main" id="{188291DD-772B-4558-B2E7-4C2539749E3B}"/>
              </a:ext>
            </a:extLst>
          </p:cNvPr>
          <p:cNvSpPr txBox="1">
            <a:spLocks noChangeArrowheads="1"/>
          </p:cNvSpPr>
          <p:nvPr/>
        </p:nvSpPr>
        <p:spPr bwMode="auto">
          <a:xfrm>
            <a:off x="171450" y="865188"/>
            <a:ext cx="5226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800" b="1" dirty="0">
                <a:solidFill>
                  <a:schemeClr val="accent1"/>
                </a:solidFill>
              </a:rPr>
              <a:t>Summary</a:t>
            </a:r>
            <a:endParaRPr lang="en-US" altLang="en-US" b="1" dirty="0">
              <a:solidFill>
                <a:schemeClr val="accent1"/>
              </a:solidFill>
            </a:endParaRPr>
          </a:p>
        </p:txBody>
      </p:sp>
      <p:pic>
        <p:nvPicPr>
          <p:cNvPr id="38919" name="Picture 1">
            <a:extLst>
              <a:ext uri="{FF2B5EF4-FFF2-40B4-BE49-F238E27FC236}">
                <a16:creationId xmlns:a16="http://schemas.microsoft.com/office/drawing/2014/main" id="{586E404F-9FF0-4EF3-A6CA-23675C075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938" y="2895600"/>
            <a:ext cx="18700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D303FB0D-3104-4C98-B9BB-D9AC36FA6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968511"/>
            <a:ext cx="1912937" cy="190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3">
            <a:extLst>
              <a:ext uri="{FF2B5EF4-FFF2-40B4-BE49-F238E27FC236}">
                <a16:creationId xmlns:a16="http://schemas.microsoft.com/office/drawing/2014/main" id="{7A35F5BB-6C3A-4F99-8D24-5755CB85F785}"/>
              </a:ext>
            </a:extLst>
          </p:cNvPr>
          <p:cNvSpPr>
            <a:spLocks noGrp="1" noChangeArrowheads="1"/>
          </p:cNvSpPr>
          <p:nvPr>
            <p:ph type="body" sz="quarter" idx="12"/>
          </p:nvPr>
        </p:nvSpPr>
        <p:spPr bwMode="auto">
          <a:xfrm>
            <a:off x="414338" y="1006475"/>
            <a:ext cx="7318375" cy="1246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z="2800" dirty="0">
                <a:ea typeface="ＭＳ Ｐゴシック" panose="020B0600070205080204" pitchFamily="34" charset="-128"/>
              </a:rPr>
              <a:t>Thanks!</a:t>
            </a:r>
          </a:p>
          <a:p>
            <a:pPr>
              <a:spcBef>
                <a:spcPct val="0"/>
              </a:spcBef>
            </a:pPr>
            <a:endParaRPr lang="en-US" altLang="en-US" sz="2800" dirty="0">
              <a:ea typeface="ＭＳ Ｐゴシック" panose="020B0600070205080204" pitchFamily="34" charset="-128"/>
            </a:endParaRPr>
          </a:p>
          <a:p>
            <a:pPr>
              <a:spcBef>
                <a:spcPct val="0"/>
              </a:spcBef>
            </a:pPr>
            <a:r>
              <a:rPr lang="en-US" altLang="en-US" sz="2800" dirty="0">
                <a:ea typeface="ＭＳ Ｐゴシック" panose="020B0600070205080204" pitchFamily="34" charset="-128"/>
              </a:rPr>
              <a:t>Questions?</a:t>
            </a:r>
          </a:p>
          <a:p>
            <a:pPr>
              <a:spcBef>
                <a:spcPct val="0"/>
              </a:spcBef>
            </a:pPr>
            <a:endParaRPr lang="en-US" altLang="en-US" sz="3600" dirty="0">
              <a:ea typeface="ＭＳ Ｐゴシック" panose="020B0600070205080204" pitchFamily="34" charset="-128"/>
            </a:endParaRPr>
          </a:p>
          <a:p>
            <a:pPr>
              <a:spcBef>
                <a:spcPct val="0"/>
              </a:spcBef>
            </a:pPr>
            <a:r>
              <a:rPr lang="en-US" altLang="en-US" sz="2800" dirty="0">
                <a:ea typeface="ＭＳ Ｐゴシック" panose="020B0600070205080204" pitchFamily="34" charset="-128"/>
              </a:rPr>
              <a:t>Acknowledgements</a:t>
            </a:r>
          </a:p>
        </p:txBody>
      </p:sp>
      <p:sp>
        <p:nvSpPr>
          <p:cNvPr id="40963" name="Slide Number Placeholder 4">
            <a:extLst>
              <a:ext uri="{FF2B5EF4-FFF2-40B4-BE49-F238E27FC236}">
                <a16:creationId xmlns:a16="http://schemas.microsoft.com/office/drawing/2014/main" id="{39506E5E-B44F-4E24-A345-73D67FD8949F}"/>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FB6CE3-98B5-4CCE-B757-AFF503CB08E2}" type="slidenum">
              <a:rPr lang="en-US" altLang="en-US" sz="1200" smtClean="0">
                <a:solidFill>
                  <a:srgbClr val="898989"/>
                </a:solidFill>
              </a:rPr>
              <a:pPr/>
              <a:t>22</a:t>
            </a:fld>
            <a:endParaRPr lang="en-US" altLang="en-US" sz="1200">
              <a:solidFill>
                <a:srgbClr val="898989"/>
              </a:solidFill>
            </a:endParaRPr>
          </a:p>
        </p:txBody>
      </p:sp>
      <p:sp>
        <p:nvSpPr>
          <p:cNvPr id="40964" name="Date Placeholder 3">
            <a:extLst>
              <a:ext uri="{FF2B5EF4-FFF2-40B4-BE49-F238E27FC236}">
                <a16:creationId xmlns:a16="http://schemas.microsoft.com/office/drawing/2014/main" id="{D3387357-085E-4563-9B31-07953A808349}"/>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pic>
        <p:nvPicPr>
          <p:cNvPr id="1026" name="Picture 2" descr="Image result for nyu logo">
            <a:extLst>
              <a:ext uri="{FF2B5EF4-FFF2-40B4-BE49-F238E27FC236}">
                <a16:creationId xmlns:a16="http://schemas.microsoft.com/office/drawing/2014/main" id="{3CDDFC48-2128-49CB-B136-F7257B981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43" y="3536754"/>
            <a:ext cx="136207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sf logo">
            <a:extLst>
              <a:ext uri="{FF2B5EF4-FFF2-40B4-BE49-F238E27FC236}">
                <a16:creationId xmlns:a16="http://schemas.microsoft.com/office/drawing/2014/main" id="{88496AEF-DBD9-4C2A-BD3E-7F30F8262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525" y="3393878"/>
            <a:ext cx="117157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mazon logo">
            <a:extLst>
              <a:ext uri="{FF2B5EF4-FFF2-40B4-BE49-F238E27FC236}">
                <a16:creationId xmlns:a16="http://schemas.microsoft.com/office/drawing/2014/main" id="{04DA6F94-986D-4AE4-8BFD-BA6BF2DC9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253" y="3393878"/>
            <a:ext cx="2819400"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Placeholder 3">
            <a:extLst>
              <a:ext uri="{FF2B5EF4-FFF2-40B4-BE49-F238E27FC236}">
                <a16:creationId xmlns:a16="http://schemas.microsoft.com/office/drawing/2014/main" id="{4AE90EFC-507E-47C6-89BC-F7BA0EF46B9D}"/>
              </a:ext>
            </a:extLst>
          </p:cNvPr>
          <p:cNvSpPr>
            <a:spLocks noGrp="1" noChangeArrowheads="1"/>
          </p:cNvSpPr>
          <p:nvPr>
            <p:ph type="body" sz="quarter" idx="12"/>
          </p:nvPr>
        </p:nvSpPr>
        <p:spPr bwMode="auto">
          <a:xfrm>
            <a:off x="457200" y="1481138"/>
            <a:ext cx="8315325" cy="3132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0">
              <a:lnSpc>
                <a:spcPct val="14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rPr>
              <a:t> Suppose a search engine indexes 4 trillion documents</a:t>
            </a:r>
          </a:p>
          <a:p>
            <a:pPr indent="0">
              <a:lnSpc>
                <a:spcPct val="12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rPr>
              <a:t> 250 index entries per document </a:t>
            </a:r>
            <a:r>
              <a:rPr lang="en-US" altLang="en-US" sz="2400" b="0" dirty="0">
                <a:ea typeface="ＭＳ Ｐゴシック" panose="020B0600070205080204" pitchFamily="34" charset="-128"/>
                <a:sym typeface="Wingdings" panose="05000000000000000000" pitchFamily="2" charset="2"/>
              </a:rPr>
              <a:t> </a:t>
            </a:r>
            <a:r>
              <a:rPr lang="en-US" altLang="en-US" sz="2400" dirty="0">
                <a:ea typeface="ＭＳ Ｐゴシック" panose="020B0600070205080204" pitchFamily="34" charset="-128"/>
                <a:sym typeface="Wingdings" panose="05000000000000000000" pitchFamily="2" charset="2"/>
              </a:rPr>
              <a:t>10^15 entries</a:t>
            </a:r>
            <a:endParaRPr lang="en-US" altLang="en-US" sz="2400" dirty="0">
              <a:ea typeface="ＭＳ Ｐゴシック" panose="020B0600070205080204" pitchFamily="34" charset="-128"/>
            </a:endParaRPr>
          </a:p>
          <a:p>
            <a:pPr indent="0">
              <a:lnSpc>
                <a:spcPct val="12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rPr>
              <a:t> 5B queries per day, with 3.4 terms on average</a:t>
            </a:r>
          </a:p>
          <a:p>
            <a:pPr indent="0">
              <a:lnSpc>
                <a:spcPct val="12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rPr>
              <a:t> &lt; 170 billion index entries lead to top-10 in a month</a:t>
            </a:r>
          </a:p>
          <a:p>
            <a:pPr indent="0">
              <a:lnSpc>
                <a:spcPct val="12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rPr>
              <a:t>		Actually, far less ...</a:t>
            </a:r>
          </a:p>
          <a:p>
            <a:pPr indent="0">
              <a:lnSpc>
                <a:spcPct val="12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dirty="0">
                <a:ea typeface="ＭＳ Ｐゴシック" panose="020B0600070205080204" pitchFamily="34" charset="-128"/>
              </a:rPr>
              <a:t> Can we find and remove useless entries from the index?</a:t>
            </a:r>
          </a:p>
          <a:p>
            <a:pPr inden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b="0" dirty="0">
              <a:ea typeface="ＭＳ Ｐゴシック" panose="020B0600070205080204" pitchFamily="34" charset="-128"/>
            </a:endParaRPr>
          </a:p>
        </p:txBody>
      </p:sp>
      <p:sp>
        <p:nvSpPr>
          <p:cNvPr id="15363" name="Slide Number Placeholder 4">
            <a:extLst>
              <a:ext uri="{FF2B5EF4-FFF2-40B4-BE49-F238E27FC236}">
                <a16:creationId xmlns:a16="http://schemas.microsoft.com/office/drawing/2014/main" id="{CD0C611F-D062-4842-A772-518A87738323}"/>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6320B8-908F-4FE0-B80B-77FDEBF03FB3}" type="slidenum">
              <a:rPr lang="en-US" altLang="en-US" sz="1200" smtClean="0">
                <a:solidFill>
                  <a:srgbClr val="898989"/>
                </a:solidFill>
              </a:rPr>
              <a:pPr/>
              <a:t>3</a:t>
            </a:fld>
            <a:endParaRPr lang="en-US" altLang="en-US" sz="1200">
              <a:solidFill>
                <a:srgbClr val="898989"/>
              </a:solidFill>
            </a:endParaRPr>
          </a:p>
        </p:txBody>
      </p:sp>
      <p:sp>
        <p:nvSpPr>
          <p:cNvPr id="15364" name="Date Placeholder 3">
            <a:extLst>
              <a:ext uri="{FF2B5EF4-FFF2-40B4-BE49-F238E27FC236}">
                <a16:creationId xmlns:a16="http://schemas.microsoft.com/office/drawing/2014/main" id="{906E4322-7DC1-402E-B9E2-295F88D9C320}"/>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15365" name="TextBox 6">
            <a:extLst>
              <a:ext uri="{FF2B5EF4-FFF2-40B4-BE49-F238E27FC236}">
                <a16:creationId xmlns:a16="http://schemas.microsoft.com/office/drawing/2014/main" id="{AD50C1E6-D9A8-4A14-B3A9-5FB48C75E5A7}"/>
              </a:ext>
            </a:extLst>
          </p:cNvPr>
          <p:cNvSpPr txBox="1">
            <a:spLocks noChangeArrowheads="1"/>
          </p:cNvSpPr>
          <p:nvPr/>
        </p:nvSpPr>
        <p:spPr bwMode="auto">
          <a:xfrm>
            <a:off x="171450" y="865188"/>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tx2"/>
                </a:solidFill>
              </a:rPr>
              <a:t>Motivation </a:t>
            </a:r>
          </a:p>
        </p:txBody>
      </p:sp>
      <p:sp>
        <p:nvSpPr>
          <p:cNvPr id="15366" name="Rectangle 1">
            <a:extLst>
              <a:ext uri="{FF2B5EF4-FFF2-40B4-BE49-F238E27FC236}">
                <a16:creationId xmlns:a16="http://schemas.microsoft.com/office/drawing/2014/main" id="{507A60E4-4FBB-4CB0-BDC0-41AB32CF3AA7}"/>
              </a:ext>
            </a:extLst>
          </p:cNvPr>
          <p:cNvSpPr>
            <a:spLocks noChangeArrowheads="1"/>
          </p:cNvSpPr>
          <p:nvPr/>
        </p:nvSpPr>
        <p:spPr bwMode="auto">
          <a:xfrm>
            <a:off x="5726679" y="68560"/>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bg1"/>
                </a:solidFill>
              </a:rPr>
              <a:t>Static Index Pruning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1007EC39-A0F2-4432-8418-4377451C36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1397000"/>
            <a:ext cx="5949950" cy="320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195" name="Slide Number Placeholder 4">
            <a:extLst>
              <a:ext uri="{FF2B5EF4-FFF2-40B4-BE49-F238E27FC236}">
                <a16:creationId xmlns:a16="http://schemas.microsoft.com/office/drawing/2014/main" id="{16CD90DB-C690-420D-BF58-467F20DD16D9}"/>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28BF39-922B-46A7-9190-2164CA323FE4}" type="slidenum">
              <a:rPr lang="en-US" altLang="en-US" sz="1200" smtClean="0">
                <a:solidFill>
                  <a:srgbClr val="898989"/>
                </a:solidFill>
              </a:rPr>
              <a:pPr/>
              <a:t>4</a:t>
            </a:fld>
            <a:endParaRPr lang="en-US" altLang="en-US" sz="1200">
              <a:solidFill>
                <a:srgbClr val="898989"/>
              </a:solidFill>
            </a:endParaRPr>
          </a:p>
        </p:txBody>
      </p:sp>
      <p:sp>
        <p:nvSpPr>
          <p:cNvPr id="8196" name="Date Placeholder 3">
            <a:extLst>
              <a:ext uri="{FF2B5EF4-FFF2-40B4-BE49-F238E27FC236}">
                <a16:creationId xmlns:a16="http://schemas.microsoft.com/office/drawing/2014/main" id="{596091C1-C686-4B34-A6FF-2165F3142427}"/>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grpSp>
        <p:nvGrpSpPr>
          <p:cNvPr id="20" name="Group 19">
            <a:extLst>
              <a:ext uri="{FF2B5EF4-FFF2-40B4-BE49-F238E27FC236}">
                <a16:creationId xmlns:a16="http://schemas.microsoft.com/office/drawing/2014/main" id="{0248A0A8-58AD-42C1-B0F1-2BD1267B9C07}"/>
              </a:ext>
            </a:extLst>
          </p:cNvPr>
          <p:cNvGrpSpPr>
            <a:grpSpLocks/>
          </p:cNvGrpSpPr>
          <p:nvPr/>
        </p:nvGrpSpPr>
        <p:grpSpPr bwMode="auto">
          <a:xfrm>
            <a:off x="854075" y="1649413"/>
            <a:ext cx="2009775" cy="542925"/>
            <a:chOff x="854439" y="1648918"/>
            <a:chExt cx="2008682" cy="543715"/>
          </a:xfrm>
        </p:grpSpPr>
        <p:sp>
          <p:nvSpPr>
            <p:cNvPr id="8206" name="TextBox 2">
              <a:extLst>
                <a:ext uri="{FF2B5EF4-FFF2-40B4-BE49-F238E27FC236}">
                  <a16:creationId xmlns:a16="http://schemas.microsoft.com/office/drawing/2014/main" id="{B6FFD052-3A45-4008-8F81-0488CB1BCF50}"/>
                </a:ext>
              </a:extLst>
            </p:cNvPr>
            <p:cNvSpPr txBox="1">
              <a:spLocks noChangeArrowheads="1"/>
            </p:cNvSpPr>
            <p:nvPr/>
          </p:nvSpPr>
          <p:spPr bwMode="auto">
            <a:xfrm>
              <a:off x="854439" y="1730968"/>
              <a:ext cx="1611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term</a:t>
              </a:r>
            </a:p>
          </p:txBody>
        </p:sp>
        <p:cxnSp>
          <p:nvCxnSpPr>
            <p:cNvPr id="5" name="Straight Arrow Connector 4">
              <a:extLst>
                <a:ext uri="{FF2B5EF4-FFF2-40B4-BE49-F238E27FC236}">
                  <a16:creationId xmlns:a16="http://schemas.microsoft.com/office/drawing/2014/main" id="{22E85DDE-BE56-488B-9647-75E5B28EE98C}"/>
                </a:ext>
              </a:extLst>
            </p:cNvPr>
            <p:cNvCxnSpPr>
              <a:cxnSpLocks/>
            </p:cNvCxnSpPr>
            <p:nvPr/>
          </p:nvCxnSpPr>
          <p:spPr>
            <a:xfrm flipV="1">
              <a:off x="1657277" y="1648918"/>
              <a:ext cx="1205844" cy="313192"/>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AB34000D-E371-41B7-B5BA-ACDC6AD29705}"/>
              </a:ext>
            </a:extLst>
          </p:cNvPr>
          <p:cNvGrpSpPr>
            <a:grpSpLocks/>
          </p:cNvGrpSpPr>
          <p:nvPr/>
        </p:nvGrpSpPr>
        <p:grpSpPr bwMode="auto">
          <a:xfrm>
            <a:off x="119063" y="2757488"/>
            <a:ext cx="3800475" cy="830262"/>
            <a:chOff x="734415" y="2756718"/>
            <a:chExt cx="3185513" cy="830997"/>
          </a:xfrm>
        </p:grpSpPr>
        <p:sp>
          <p:nvSpPr>
            <p:cNvPr id="8204" name="TextBox 10">
              <a:extLst>
                <a:ext uri="{FF2B5EF4-FFF2-40B4-BE49-F238E27FC236}">
                  <a16:creationId xmlns:a16="http://schemas.microsoft.com/office/drawing/2014/main" id="{8672F8AA-7B8D-4109-A84D-14C7EF9D46E4}"/>
                </a:ext>
              </a:extLst>
            </p:cNvPr>
            <p:cNvSpPr txBox="1">
              <a:spLocks noChangeArrowheads="1"/>
            </p:cNvSpPr>
            <p:nvPr/>
          </p:nvSpPr>
          <p:spPr bwMode="auto">
            <a:xfrm>
              <a:off x="734415" y="2756718"/>
              <a:ext cx="21514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posting (inverted) list</a:t>
              </a:r>
            </a:p>
          </p:txBody>
        </p:sp>
        <p:cxnSp>
          <p:nvCxnSpPr>
            <p:cNvPr id="13" name="Straight Arrow Connector 12">
              <a:extLst>
                <a:ext uri="{FF2B5EF4-FFF2-40B4-BE49-F238E27FC236}">
                  <a16:creationId xmlns:a16="http://schemas.microsoft.com/office/drawing/2014/main" id="{700962B9-BC17-4B3E-8D43-A3DC11FBE7A1}"/>
                </a:ext>
              </a:extLst>
            </p:cNvPr>
            <p:cNvCxnSpPr>
              <a:cxnSpLocks/>
            </p:cNvCxnSpPr>
            <p:nvPr/>
          </p:nvCxnSpPr>
          <p:spPr>
            <a:xfrm flipV="1">
              <a:off x="2391041" y="3025243"/>
              <a:ext cx="1528887" cy="303481"/>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0AD4A434-1FDA-46E3-95F3-D30A316DA106}"/>
              </a:ext>
            </a:extLst>
          </p:cNvPr>
          <p:cNvGrpSpPr>
            <a:grpSpLocks/>
          </p:cNvGrpSpPr>
          <p:nvPr/>
        </p:nvGrpSpPr>
        <p:grpSpPr bwMode="auto">
          <a:xfrm>
            <a:off x="779463" y="3622675"/>
            <a:ext cx="3349625" cy="657225"/>
            <a:chOff x="779014" y="3621974"/>
            <a:chExt cx="3350776" cy="657230"/>
          </a:xfrm>
        </p:grpSpPr>
        <p:sp>
          <p:nvSpPr>
            <p:cNvPr id="8202" name="TextBox 11">
              <a:extLst>
                <a:ext uri="{FF2B5EF4-FFF2-40B4-BE49-F238E27FC236}">
                  <a16:creationId xmlns:a16="http://schemas.microsoft.com/office/drawing/2014/main" id="{540FD2E8-9683-4133-A5FC-B3BFC92AEE0D}"/>
                </a:ext>
              </a:extLst>
            </p:cNvPr>
            <p:cNvSpPr txBox="1">
              <a:spLocks noChangeArrowheads="1"/>
            </p:cNvSpPr>
            <p:nvPr/>
          </p:nvSpPr>
          <p:spPr bwMode="auto">
            <a:xfrm>
              <a:off x="779014" y="3817539"/>
              <a:ext cx="1611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posting</a:t>
              </a:r>
            </a:p>
          </p:txBody>
        </p:sp>
        <p:cxnSp>
          <p:nvCxnSpPr>
            <p:cNvPr id="15" name="Straight Arrow Connector 14">
              <a:extLst>
                <a:ext uri="{FF2B5EF4-FFF2-40B4-BE49-F238E27FC236}">
                  <a16:creationId xmlns:a16="http://schemas.microsoft.com/office/drawing/2014/main" id="{B9F9F7E3-E050-44C3-B196-3AD5EF12714F}"/>
                </a:ext>
              </a:extLst>
            </p:cNvPr>
            <p:cNvCxnSpPr>
              <a:cxnSpLocks/>
            </p:cNvCxnSpPr>
            <p:nvPr/>
          </p:nvCxnSpPr>
          <p:spPr>
            <a:xfrm flipV="1">
              <a:off x="1919231" y="3621974"/>
              <a:ext cx="2210559" cy="427041"/>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grpSp>
      <p:sp>
        <p:nvSpPr>
          <p:cNvPr id="8200" name="TextBox 22">
            <a:extLst>
              <a:ext uri="{FF2B5EF4-FFF2-40B4-BE49-F238E27FC236}">
                <a16:creationId xmlns:a16="http://schemas.microsoft.com/office/drawing/2014/main" id="{9590B315-34CC-4CD0-972A-9B65109E0E62}"/>
              </a:ext>
            </a:extLst>
          </p:cNvPr>
          <p:cNvSpPr txBox="1">
            <a:spLocks noChangeArrowheads="1"/>
          </p:cNvSpPr>
          <p:nvPr/>
        </p:nvSpPr>
        <p:spPr bwMode="auto">
          <a:xfrm>
            <a:off x="4414838" y="954088"/>
            <a:ext cx="2446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Inverted Index</a:t>
            </a:r>
          </a:p>
        </p:txBody>
      </p:sp>
      <p:sp>
        <p:nvSpPr>
          <p:cNvPr id="8201" name="TextBox 26">
            <a:extLst>
              <a:ext uri="{FF2B5EF4-FFF2-40B4-BE49-F238E27FC236}">
                <a16:creationId xmlns:a16="http://schemas.microsoft.com/office/drawing/2014/main" id="{6E453D60-AF64-4335-83B0-892DB0FFA01F}"/>
              </a:ext>
            </a:extLst>
          </p:cNvPr>
          <p:cNvSpPr txBox="1">
            <a:spLocks noChangeArrowheads="1"/>
          </p:cNvSpPr>
          <p:nvPr/>
        </p:nvSpPr>
        <p:spPr bwMode="auto">
          <a:xfrm>
            <a:off x="171450" y="865188"/>
            <a:ext cx="5226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800" b="1" dirty="0">
                <a:solidFill>
                  <a:schemeClr val="tx2"/>
                </a:solidFill>
              </a:rPr>
              <a:t>Introduction</a:t>
            </a:r>
            <a:endParaRPr lang="en-US" altLang="en-US"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6E48233-85D0-4251-B320-F37C7B352F4A}"/>
              </a:ext>
            </a:extLst>
          </p:cNvPr>
          <p:cNvSpPr>
            <a:spLocks noGrp="1"/>
          </p:cNvSpPr>
          <p:nvPr>
            <p:ph type="body" sz="quarter" idx="12"/>
          </p:nvPr>
        </p:nvSpPr>
        <p:spPr>
          <a:xfrm>
            <a:off x="347663" y="2436813"/>
            <a:ext cx="8737600" cy="2030412"/>
          </a:xfrm>
        </p:spPr>
        <p:txBody>
          <a:bodyPr/>
          <a:lstStyle/>
          <a:p>
            <a:pPr>
              <a:lnSpc>
                <a:spcPct val="12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latin typeface="Calibri" panose="020F0502020204030204" pitchFamily="34" charset="0"/>
                <a:cs typeface="Calibri" panose="020F0502020204030204" pitchFamily="34" charset="0"/>
              </a:rPr>
              <a:t>Query processing in a nutshell:</a:t>
            </a:r>
          </a:p>
          <a:p>
            <a:pPr marL="342900">
              <a:lnSpc>
                <a:spcPct val="140000"/>
              </a:lnSpc>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0" dirty="0">
                <a:latin typeface="Calibri" panose="020F0502020204030204" pitchFamily="34" charset="0"/>
                <a:cs typeface="Calibri" panose="020F0502020204030204" pitchFamily="34" charset="0"/>
              </a:rPr>
              <a:t>Traverse inverted lists for query terms</a:t>
            </a:r>
          </a:p>
          <a:p>
            <a:pPr marL="342900">
              <a:lnSpc>
                <a:spcPct val="120000"/>
              </a:lnSpc>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0" dirty="0">
                <a:latin typeface="Calibri" panose="020F0502020204030204" pitchFamily="34" charset="0"/>
                <a:cs typeface="Calibri" panose="020F0502020204030204" pitchFamily="34" charset="0"/>
              </a:rPr>
              <a:t>Apply a ranking function to docs in union or </a:t>
            </a:r>
            <a:r>
              <a:rPr lang="en-US" sz="2400" b="0" dirty="0">
                <a:solidFill>
                  <a:srgbClr val="C00000"/>
                </a:solidFill>
                <a:latin typeface="Calibri" panose="020F0502020204030204" pitchFamily="34" charset="0"/>
                <a:cs typeface="Calibri" panose="020F0502020204030204" pitchFamily="34" charset="0"/>
              </a:rPr>
              <a:t>intersection </a:t>
            </a:r>
          </a:p>
          <a:p>
            <a:pPr marL="342900">
              <a:lnSpc>
                <a:spcPct val="120000"/>
              </a:lnSpc>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0" dirty="0">
                <a:latin typeface="Calibri" panose="020F0502020204030204" pitchFamily="34" charset="0"/>
                <a:cs typeface="Calibri" panose="020F0502020204030204" pitchFamily="34" charset="0"/>
              </a:rPr>
              <a:t>E.g., cosine, BM25, or more complex ranker</a:t>
            </a:r>
          </a:p>
          <a:p>
            <a:pPr marL="342900">
              <a:lnSpc>
                <a:spcPct val="120000"/>
              </a:lnSpc>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0" dirty="0">
                <a:latin typeface="Calibri" panose="020F0502020204030204" pitchFamily="34" charset="0"/>
                <a:cs typeface="Calibri" panose="020F0502020204030204" pitchFamily="34" charset="0"/>
              </a:rPr>
              <a:t>Then return the top-</a:t>
            </a:r>
            <a:r>
              <a:rPr lang="en-US" sz="2400" b="0" i="1" dirty="0">
                <a:latin typeface="Calibri" panose="020F0502020204030204" pitchFamily="34" charset="0"/>
                <a:cs typeface="Calibri" panose="020F0502020204030204" pitchFamily="34" charset="0"/>
              </a:rPr>
              <a:t>k</a:t>
            </a:r>
            <a:r>
              <a:rPr lang="en-US" sz="2400" b="0" dirty="0">
                <a:latin typeface="Calibri" panose="020F0502020204030204" pitchFamily="34" charset="0"/>
                <a:cs typeface="Calibri" panose="020F0502020204030204" pitchFamily="34" charset="0"/>
              </a:rPr>
              <a:t> results to the user </a:t>
            </a:r>
          </a:p>
          <a:p>
            <a:pPr>
              <a:defRPr/>
            </a:pPr>
            <a:endParaRPr lang="en-US" sz="2400" b="0" dirty="0">
              <a:latin typeface="Calibri" panose="020F0502020204030204" pitchFamily="34" charset="0"/>
              <a:cs typeface="Calibri" panose="020F0502020204030204" pitchFamily="34" charset="0"/>
            </a:endParaRPr>
          </a:p>
        </p:txBody>
      </p:sp>
      <p:sp>
        <p:nvSpPr>
          <p:cNvPr id="9219" name="Slide Number Placeholder 4">
            <a:extLst>
              <a:ext uri="{FF2B5EF4-FFF2-40B4-BE49-F238E27FC236}">
                <a16:creationId xmlns:a16="http://schemas.microsoft.com/office/drawing/2014/main" id="{565D442C-FCDD-4E1E-AEC9-69879A65ECA9}"/>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1D6AC9-E59C-43CE-955B-62571B1E1448}" type="slidenum">
              <a:rPr lang="en-US" altLang="en-US" sz="1200" smtClean="0">
                <a:solidFill>
                  <a:srgbClr val="898989"/>
                </a:solidFill>
              </a:rPr>
              <a:pPr/>
              <a:t>5</a:t>
            </a:fld>
            <a:endParaRPr lang="en-US" altLang="en-US" sz="1200">
              <a:solidFill>
                <a:srgbClr val="898989"/>
              </a:solidFill>
            </a:endParaRPr>
          </a:p>
        </p:txBody>
      </p:sp>
      <p:sp>
        <p:nvSpPr>
          <p:cNvPr id="9220" name="Date Placeholder 3">
            <a:extLst>
              <a:ext uri="{FF2B5EF4-FFF2-40B4-BE49-F238E27FC236}">
                <a16:creationId xmlns:a16="http://schemas.microsoft.com/office/drawing/2014/main" id="{061DE2B0-5B48-4DAA-80D5-1D87C488ABD8}"/>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9221" name="TextBox 6">
            <a:extLst>
              <a:ext uri="{FF2B5EF4-FFF2-40B4-BE49-F238E27FC236}">
                <a16:creationId xmlns:a16="http://schemas.microsoft.com/office/drawing/2014/main" id="{386B58B7-FA31-428A-929A-DDE09AD0180F}"/>
              </a:ext>
            </a:extLst>
          </p:cNvPr>
          <p:cNvSpPr txBox="1">
            <a:spLocks noChangeArrowheads="1"/>
          </p:cNvSpPr>
          <p:nvPr/>
        </p:nvSpPr>
        <p:spPr bwMode="auto">
          <a:xfrm>
            <a:off x="171450" y="865188"/>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tx2"/>
                </a:solidFill>
              </a:rPr>
              <a:t>Problem Definition</a:t>
            </a:r>
          </a:p>
        </p:txBody>
      </p:sp>
      <p:cxnSp>
        <p:nvCxnSpPr>
          <p:cNvPr id="4" name="Straight Connector 3">
            <a:extLst>
              <a:ext uri="{FF2B5EF4-FFF2-40B4-BE49-F238E27FC236}">
                <a16:creationId xmlns:a16="http://schemas.microsoft.com/office/drawing/2014/main" id="{C9102D3F-82AF-430B-AFFD-2F2E486486B7}"/>
              </a:ext>
            </a:extLst>
          </p:cNvPr>
          <p:cNvCxnSpPr/>
          <p:nvPr/>
        </p:nvCxnSpPr>
        <p:spPr>
          <a:xfrm>
            <a:off x="5065712" y="3809366"/>
            <a:ext cx="663575"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9223" name="Group 33">
            <a:extLst>
              <a:ext uri="{FF2B5EF4-FFF2-40B4-BE49-F238E27FC236}">
                <a16:creationId xmlns:a16="http://schemas.microsoft.com/office/drawing/2014/main" id="{7AAF515F-BE64-4BA2-9157-5297FADC03DD}"/>
              </a:ext>
            </a:extLst>
          </p:cNvPr>
          <p:cNvGrpSpPr>
            <a:grpSpLocks/>
          </p:cNvGrpSpPr>
          <p:nvPr/>
        </p:nvGrpSpPr>
        <p:grpSpPr bwMode="auto">
          <a:xfrm>
            <a:off x="792163" y="1471613"/>
            <a:ext cx="7297737" cy="911225"/>
            <a:chOff x="791649" y="1471052"/>
            <a:chExt cx="7297911" cy="912396"/>
          </a:xfrm>
        </p:grpSpPr>
        <p:pic>
          <p:nvPicPr>
            <p:cNvPr id="9224" name="Picture 8">
              <a:extLst>
                <a:ext uri="{FF2B5EF4-FFF2-40B4-BE49-F238E27FC236}">
                  <a16:creationId xmlns:a16="http://schemas.microsoft.com/office/drawing/2014/main" id="{27EAD659-E8B5-4719-B742-52D759272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49" y="1471052"/>
              <a:ext cx="6315163" cy="91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a:extLst>
                <a:ext uri="{FF2B5EF4-FFF2-40B4-BE49-F238E27FC236}">
                  <a16:creationId xmlns:a16="http://schemas.microsoft.com/office/drawing/2014/main" id="{93512C37-1367-413E-B376-5973B9E04572}"/>
                </a:ext>
              </a:extLst>
            </p:cNvPr>
            <p:cNvCxnSpPr/>
            <p:nvPr/>
          </p:nvCxnSpPr>
          <p:spPr>
            <a:xfrm flipV="1">
              <a:off x="2614142" y="1657028"/>
              <a:ext cx="330208" cy="45778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A14E55-2A06-472A-95EB-57932C5916B3}"/>
                </a:ext>
              </a:extLst>
            </p:cNvPr>
            <p:cNvCxnSpPr>
              <a:cxnSpLocks/>
            </p:cNvCxnSpPr>
            <p:nvPr/>
          </p:nvCxnSpPr>
          <p:spPr>
            <a:xfrm flipV="1">
              <a:off x="3311071" y="1657028"/>
              <a:ext cx="1016024" cy="45778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483A8B-FDE1-463C-87DF-0C1C7D488E7C}"/>
                </a:ext>
              </a:extLst>
            </p:cNvPr>
            <p:cNvCxnSpPr>
              <a:cxnSpLocks/>
            </p:cNvCxnSpPr>
            <p:nvPr/>
          </p:nvCxnSpPr>
          <p:spPr>
            <a:xfrm flipV="1">
              <a:off x="4017526" y="1657028"/>
              <a:ext cx="1722478" cy="499116"/>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4181F11-D8D8-4C19-9AB3-8AB23AF46C6E}"/>
                </a:ext>
              </a:extLst>
            </p:cNvPr>
            <p:cNvCxnSpPr>
              <a:cxnSpLocks/>
            </p:cNvCxnSpPr>
            <p:nvPr/>
          </p:nvCxnSpPr>
          <p:spPr>
            <a:xfrm>
              <a:off x="6951296" y="1657028"/>
              <a:ext cx="601676" cy="68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9C842D8-A21E-4DD6-9910-AD9572D60255}"/>
                </a:ext>
              </a:extLst>
            </p:cNvPr>
            <p:cNvCxnSpPr>
              <a:cxnSpLocks/>
            </p:cNvCxnSpPr>
            <p:nvPr/>
          </p:nvCxnSpPr>
          <p:spPr>
            <a:xfrm flipV="1">
              <a:off x="6951296" y="2048055"/>
              <a:ext cx="601676" cy="667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B9E519BA-DB82-4860-B677-C408B0426B7D}"/>
                </a:ext>
              </a:extLst>
            </p:cNvPr>
            <p:cNvSpPr/>
            <p:nvPr/>
          </p:nvSpPr>
          <p:spPr>
            <a:xfrm>
              <a:off x="7552972" y="1596625"/>
              <a:ext cx="536588" cy="559518"/>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Placeholder 3">
            <a:extLst>
              <a:ext uri="{FF2B5EF4-FFF2-40B4-BE49-F238E27FC236}">
                <a16:creationId xmlns:a16="http://schemas.microsoft.com/office/drawing/2014/main" id="{50750C42-F8E4-41D3-9CCF-66897A8AF5A8}"/>
              </a:ext>
            </a:extLst>
          </p:cNvPr>
          <p:cNvSpPr>
            <a:spLocks noGrp="1" noChangeArrowheads="1"/>
          </p:cNvSpPr>
          <p:nvPr>
            <p:ph type="body" sz="quarter" idx="12"/>
          </p:nvPr>
        </p:nvSpPr>
        <p:spPr bwMode="auto">
          <a:xfrm>
            <a:off x="327025" y="1761763"/>
            <a:ext cx="8816975" cy="303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0">
              <a:lnSpc>
                <a:spcPct val="15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rPr>
              <a:t> Many inverted lists are very long, millions of entries long…</a:t>
            </a:r>
          </a:p>
          <a:p>
            <a:pPr indent="0">
              <a:lnSpc>
                <a:spcPct val="13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rPr>
              <a:t> We </a:t>
            </a:r>
            <a:r>
              <a:rPr lang="en-US" altLang="en-US" sz="2400" i="1" dirty="0">
                <a:solidFill>
                  <a:srgbClr val="C00000"/>
                </a:solidFill>
                <a:ea typeface="ＭＳ Ｐゴシック" panose="020B0600070205080204" pitchFamily="34" charset="-128"/>
              </a:rPr>
              <a:t>cannot afford </a:t>
            </a:r>
            <a:r>
              <a:rPr lang="en-US" altLang="en-US" sz="2400" b="0" dirty="0">
                <a:ea typeface="ＭＳ Ｐゴシック" panose="020B0600070205080204" pitchFamily="34" charset="-128"/>
              </a:rPr>
              <a:t>to traverse and rank all candidates</a:t>
            </a:r>
            <a:endParaRPr lang="en-US" altLang="en-US" sz="2400" b="0" dirty="0">
              <a:ea typeface="ＭＳ Ｐゴシック" panose="020B0600070205080204" pitchFamily="34" charset="-128"/>
              <a:sym typeface="Wingdings" panose="05000000000000000000" pitchFamily="2" charset="2"/>
            </a:endParaRPr>
          </a:p>
          <a:p>
            <a:pPr indent="0">
              <a:lnSpc>
                <a:spcPct val="130000"/>
              </a:lnSpc>
              <a:spcBef>
                <a:spcPct val="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0" dirty="0">
                <a:ea typeface="ＭＳ Ｐゴシック" panose="020B0600070205080204" pitchFamily="34" charset="-128"/>
                <a:sym typeface="Wingdings" panose="05000000000000000000" pitchFamily="2" charset="2"/>
              </a:rPr>
              <a:t> Search engines use shortcuts: “early termination techniques”:</a:t>
            </a:r>
            <a:br>
              <a:rPr lang="en-US" altLang="en-US" sz="2400" b="0" dirty="0">
                <a:ea typeface="ＭＳ Ｐゴシック" panose="020B0600070205080204" pitchFamily="34" charset="-128"/>
                <a:sym typeface="Wingdings" panose="05000000000000000000" pitchFamily="2" charset="2"/>
              </a:rPr>
            </a:br>
            <a:r>
              <a:rPr lang="en-US" altLang="en-US" sz="2400" b="0" dirty="0">
                <a:ea typeface="ＭＳ Ｐゴシック" panose="020B0600070205080204" pitchFamily="34" charset="-128"/>
                <a:sym typeface="Wingdings" panose="05000000000000000000" pitchFamily="2" charset="2"/>
              </a:rPr>
              <a:t>		- </a:t>
            </a:r>
            <a:r>
              <a:rPr lang="en-US" altLang="en-US" sz="2400" b="0" dirty="0">
                <a:ea typeface="ＭＳ Ｐゴシック" panose="020B0600070205080204" pitchFamily="34" charset="-128"/>
              </a:rPr>
              <a:t>Index tiering, impact ordering, </a:t>
            </a:r>
            <a:r>
              <a:rPr lang="en-US" altLang="en-US" sz="2400" b="0" dirty="0" err="1">
                <a:ea typeface="ＭＳ Ｐゴシック" panose="020B0600070205080204" pitchFamily="34" charset="-128"/>
              </a:rPr>
              <a:t>maxscore</a:t>
            </a:r>
            <a:r>
              <a:rPr lang="en-US" altLang="en-US" sz="2400" b="0" dirty="0">
                <a:ea typeface="ＭＳ Ｐゴシック" panose="020B0600070205080204" pitchFamily="34" charset="-128"/>
              </a:rPr>
              <a:t>/wand etc.</a:t>
            </a:r>
            <a:br>
              <a:rPr lang="en-US" altLang="en-US" sz="2400" b="0" dirty="0">
                <a:ea typeface="ＭＳ Ｐゴシック" panose="020B0600070205080204" pitchFamily="34" charset="-128"/>
              </a:rPr>
            </a:br>
            <a:r>
              <a:rPr lang="en-US" altLang="en-US" sz="2400" b="0" dirty="0">
                <a:ea typeface="ＭＳ Ｐゴシック" panose="020B0600070205080204" pitchFamily="34" charset="-128"/>
              </a:rPr>
              <a:t>		- </a:t>
            </a:r>
            <a:r>
              <a:rPr lang="en-US" altLang="en-US" sz="2400" b="0" i="1" dirty="0">
                <a:ea typeface="ＭＳ Ｐゴシック" panose="020B0600070205080204" pitchFamily="34" charset="-128"/>
              </a:rPr>
              <a:t>Index pruning </a:t>
            </a:r>
            <a:r>
              <a:rPr lang="en-US" altLang="en-US" sz="2400" b="0" dirty="0">
                <a:ea typeface="ＭＳ Ｐゴシック" panose="020B0600070205080204" pitchFamily="34" charset="-128"/>
              </a:rPr>
              <a:t>is one early such termination (ET) </a:t>
            </a:r>
            <a:r>
              <a:rPr lang="en-US" altLang="en-US" sz="2400" b="0" dirty="0" err="1">
                <a:ea typeface="ＭＳ Ｐゴシック" panose="020B0600070205080204" pitchFamily="34" charset="-128"/>
              </a:rPr>
              <a:t>techn</a:t>
            </a:r>
            <a:r>
              <a:rPr lang="en-US" altLang="en-US" sz="2400" b="0" dirty="0">
                <a:ea typeface="ＭＳ Ｐゴシック" panose="020B0600070205080204" pitchFamily="34" charset="-128"/>
              </a:rPr>
              <a:t>.</a:t>
            </a:r>
          </a:p>
          <a:p>
            <a:pPr inden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b="0" dirty="0">
              <a:ea typeface="ＭＳ Ｐゴシック" panose="020B0600070205080204" pitchFamily="34" charset="-128"/>
            </a:endParaRPr>
          </a:p>
        </p:txBody>
      </p:sp>
      <p:sp>
        <p:nvSpPr>
          <p:cNvPr id="10243" name="Slide Number Placeholder 4">
            <a:extLst>
              <a:ext uri="{FF2B5EF4-FFF2-40B4-BE49-F238E27FC236}">
                <a16:creationId xmlns:a16="http://schemas.microsoft.com/office/drawing/2014/main" id="{38B88B6B-9447-4076-9E00-247304D3B59D}"/>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EFD95C-59E1-4CEA-BB0F-A2922C00BFE2}" type="slidenum">
              <a:rPr lang="en-US" altLang="en-US" sz="1200" smtClean="0">
                <a:solidFill>
                  <a:srgbClr val="898989"/>
                </a:solidFill>
              </a:rPr>
              <a:pPr/>
              <a:t>6</a:t>
            </a:fld>
            <a:endParaRPr lang="en-US" altLang="en-US" sz="1200">
              <a:solidFill>
                <a:srgbClr val="898989"/>
              </a:solidFill>
            </a:endParaRPr>
          </a:p>
        </p:txBody>
      </p:sp>
      <p:sp>
        <p:nvSpPr>
          <p:cNvPr id="10244" name="Date Placeholder 3">
            <a:extLst>
              <a:ext uri="{FF2B5EF4-FFF2-40B4-BE49-F238E27FC236}">
                <a16:creationId xmlns:a16="http://schemas.microsoft.com/office/drawing/2014/main" id="{1CDE7792-6A3E-4A4C-B5E4-9FEADC68018D}"/>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10245" name="TextBox 6">
            <a:extLst>
              <a:ext uri="{FF2B5EF4-FFF2-40B4-BE49-F238E27FC236}">
                <a16:creationId xmlns:a16="http://schemas.microsoft.com/office/drawing/2014/main" id="{197E74C1-C921-4E7D-8FF5-C4E42D4CF4BF}"/>
              </a:ext>
            </a:extLst>
          </p:cNvPr>
          <p:cNvSpPr txBox="1">
            <a:spLocks noChangeArrowheads="1"/>
          </p:cNvSpPr>
          <p:nvPr/>
        </p:nvSpPr>
        <p:spPr bwMode="auto">
          <a:xfrm>
            <a:off x="171450" y="865188"/>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tx2"/>
                </a:solidFill>
              </a:rPr>
              <a:t>Problem Definition</a:t>
            </a:r>
          </a:p>
        </p:txBody>
      </p:sp>
      <p:grpSp>
        <p:nvGrpSpPr>
          <p:cNvPr id="7" name="Group 33">
            <a:extLst>
              <a:ext uri="{FF2B5EF4-FFF2-40B4-BE49-F238E27FC236}">
                <a16:creationId xmlns:a16="http://schemas.microsoft.com/office/drawing/2014/main" id="{E4ABCD44-7ED3-4F61-99C0-FF38D3CA6322}"/>
              </a:ext>
            </a:extLst>
          </p:cNvPr>
          <p:cNvGrpSpPr>
            <a:grpSpLocks/>
          </p:cNvGrpSpPr>
          <p:nvPr/>
        </p:nvGrpSpPr>
        <p:grpSpPr bwMode="auto">
          <a:xfrm>
            <a:off x="3541713" y="1016612"/>
            <a:ext cx="5145087" cy="621075"/>
            <a:chOff x="791649" y="1471052"/>
            <a:chExt cx="7297911" cy="912396"/>
          </a:xfrm>
        </p:grpSpPr>
        <p:pic>
          <p:nvPicPr>
            <p:cNvPr id="8" name="Picture 8">
              <a:extLst>
                <a:ext uri="{FF2B5EF4-FFF2-40B4-BE49-F238E27FC236}">
                  <a16:creationId xmlns:a16="http://schemas.microsoft.com/office/drawing/2014/main" id="{52145CD8-E9A4-4611-A876-F32A18302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49" y="1471052"/>
              <a:ext cx="6315163" cy="91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E189127F-8DCA-4DCA-8A91-4F06ED831D7E}"/>
                </a:ext>
              </a:extLst>
            </p:cNvPr>
            <p:cNvCxnSpPr/>
            <p:nvPr/>
          </p:nvCxnSpPr>
          <p:spPr>
            <a:xfrm flipV="1">
              <a:off x="2614142" y="1657028"/>
              <a:ext cx="330208" cy="45778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835F020-0B3B-49B6-B1F8-375F342385A8}"/>
                </a:ext>
              </a:extLst>
            </p:cNvPr>
            <p:cNvCxnSpPr>
              <a:cxnSpLocks/>
            </p:cNvCxnSpPr>
            <p:nvPr/>
          </p:nvCxnSpPr>
          <p:spPr>
            <a:xfrm flipV="1">
              <a:off x="3311071" y="1657028"/>
              <a:ext cx="1016024" cy="45778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ECE0ED2-A503-4DD7-AF79-39FF2EF08355}"/>
                </a:ext>
              </a:extLst>
            </p:cNvPr>
            <p:cNvCxnSpPr>
              <a:cxnSpLocks/>
            </p:cNvCxnSpPr>
            <p:nvPr/>
          </p:nvCxnSpPr>
          <p:spPr>
            <a:xfrm flipV="1">
              <a:off x="4017526" y="1657028"/>
              <a:ext cx="1722478" cy="499116"/>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B0D64C7-673E-4C7B-A00F-E5583A999D96}"/>
                </a:ext>
              </a:extLst>
            </p:cNvPr>
            <p:cNvCxnSpPr>
              <a:cxnSpLocks/>
            </p:cNvCxnSpPr>
            <p:nvPr/>
          </p:nvCxnSpPr>
          <p:spPr>
            <a:xfrm>
              <a:off x="6951296" y="1657028"/>
              <a:ext cx="601676" cy="68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165E0C-BA8F-477F-9F8A-9BF3D328E722}"/>
                </a:ext>
              </a:extLst>
            </p:cNvPr>
            <p:cNvCxnSpPr>
              <a:cxnSpLocks/>
            </p:cNvCxnSpPr>
            <p:nvPr/>
          </p:nvCxnSpPr>
          <p:spPr>
            <a:xfrm flipV="1">
              <a:off x="6951296" y="2048055"/>
              <a:ext cx="601676" cy="667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67EBE19D-2B5D-4521-9CD3-F490ED5218CB}"/>
                </a:ext>
              </a:extLst>
            </p:cNvPr>
            <p:cNvSpPr/>
            <p:nvPr/>
          </p:nvSpPr>
          <p:spPr>
            <a:xfrm>
              <a:off x="7552972" y="1596625"/>
              <a:ext cx="536588" cy="559518"/>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397C069B-578B-4C0E-9E54-37012E6A50A6}"/>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12291" name="TextBox 8">
            <a:extLst>
              <a:ext uri="{FF2B5EF4-FFF2-40B4-BE49-F238E27FC236}">
                <a16:creationId xmlns:a16="http://schemas.microsoft.com/office/drawing/2014/main" id="{4AB17D57-5C66-4B14-BE66-F1FC6B137411}"/>
              </a:ext>
            </a:extLst>
          </p:cNvPr>
          <p:cNvSpPr txBox="1">
            <a:spLocks noChangeArrowheads="1"/>
          </p:cNvSpPr>
          <p:nvPr/>
        </p:nvSpPr>
        <p:spPr bwMode="auto">
          <a:xfrm>
            <a:off x="171450" y="865188"/>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tx2"/>
                </a:solidFill>
              </a:rPr>
              <a:t>Index Pruning</a:t>
            </a:r>
          </a:p>
        </p:txBody>
      </p:sp>
      <p:sp>
        <p:nvSpPr>
          <p:cNvPr id="11" name="Text Placeholder 10">
            <a:extLst>
              <a:ext uri="{FF2B5EF4-FFF2-40B4-BE49-F238E27FC236}">
                <a16:creationId xmlns:a16="http://schemas.microsoft.com/office/drawing/2014/main" id="{80439A23-823C-43A9-840F-A34E0C21C819}"/>
              </a:ext>
            </a:extLst>
          </p:cNvPr>
          <p:cNvSpPr>
            <a:spLocks noGrp="1"/>
          </p:cNvSpPr>
          <p:nvPr>
            <p:ph type="body" sz="quarter" idx="12"/>
          </p:nvPr>
        </p:nvSpPr>
        <p:spPr>
          <a:xfrm>
            <a:off x="246063" y="1457325"/>
            <a:ext cx="3032125" cy="950913"/>
          </a:xfrm>
        </p:spPr>
        <p:txBody>
          <a:bodyPr/>
          <a:lstStyle/>
          <a:p>
            <a:pPr indent="0">
              <a:defRPr/>
            </a:pPr>
            <a:r>
              <a:rPr lang="en-US" i="1" dirty="0"/>
              <a:t>“would anybody search for doc 454 using this term?”</a:t>
            </a:r>
          </a:p>
          <a:p>
            <a:pPr indent="0">
              <a:defRPr/>
            </a:pPr>
            <a:endParaRPr lang="en-US" dirty="0"/>
          </a:p>
          <a:p>
            <a:pPr indent="0">
              <a:defRPr/>
            </a:pPr>
            <a:endParaRPr lang="en-US" dirty="0"/>
          </a:p>
          <a:p>
            <a:pPr>
              <a:buFont typeface="Arial" panose="020B0604020202020204" pitchFamily="34" charset="0"/>
              <a:buChar char="•"/>
              <a:defRPr/>
            </a:pPr>
            <a:endParaRPr lang="en-US" dirty="0"/>
          </a:p>
        </p:txBody>
      </p:sp>
      <p:pic>
        <p:nvPicPr>
          <p:cNvPr id="12293" name="Picture 11">
            <a:extLst>
              <a:ext uri="{FF2B5EF4-FFF2-40B4-BE49-F238E27FC236}">
                <a16:creationId xmlns:a16="http://schemas.microsoft.com/office/drawing/2014/main" id="{5F33ED24-9C21-4C1D-ADA9-B85DFA816A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1389063"/>
            <a:ext cx="5632450" cy="3378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C3363FAC-4765-41C7-8F34-7D5141860AFA}"/>
              </a:ext>
            </a:extLst>
          </p:cNvPr>
          <p:cNvGrpSpPr>
            <a:grpSpLocks/>
          </p:cNvGrpSpPr>
          <p:nvPr/>
        </p:nvGrpSpPr>
        <p:grpSpPr bwMode="auto">
          <a:xfrm rot="1451516">
            <a:off x="2439988" y="2732088"/>
            <a:ext cx="3433762" cy="692150"/>
            <a:chOff x="2364581" y="2950369"/>
            <a:chExt cx="3359588" cy="544775"/>
          </a:xfrm>
        </p:grpSpPr>
        <p:cxnSp>
          <p:nvCxnSpPr>
            <p:cNvPr id="14" name="Straight Arrow Connector 13">
              <a:extLst>
                <a:ext uri="{FF2B5EF4-FFF2-40B4-BE49-F238E27FC236}">
                  <a16:creationId xmlns:a16="http://schemas.microsoft.com/office/drawing/2014/main" id="{7C63B831-31FE-4714-AAB4-581806C24EE8}"/>
                </a:ext>
              </a:extLst>
            </p:cNvPr>
            <p:cNvCxnSpPr>
              <a:cxnSpLocks/>
              <a:endCxn id="19" idx="2"/>
            </p:cNvCxnSpPr>
            <p:nvPr/>
          </p:nvCxnSpPr>
          <p:spPr>
            <a:xfrm>
              <a:off x="2359893" y="2950291"/>
              <a:ext cx="2915371" cy="348606"/>
            </a:xfrm>
            <a:prstGeom prst="straightConnector1">
              <a:avLst/>
            </a:prstGeom>
            <a:ln w="3175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68D0FCB2-2E6B-43E5-9291-046413D4E3E5}"/>
                </a:ext>
              </a:extLst>
            </p:cNvPr>
            <p:cNvSpPr/>
            <p:nvPr/>
          </p:nvSpPr>
          <p:spPr>
            <a:xfrm>
              <a:off x="5275508" y="3102720"/>
              <a:ext cx="444217" cy="39233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2" name="Text Placeholder 10">
            <a:extLst>
              <a:ext uri="{FF2B5EF4-FFF2-40B4-BE49-F238E27FC236}">
                <a16:creationId xmlns:a16="http://schemas.microsoft.com/office/drawing/2014/main" id="{505648D8-FBAB-40DD-B6CC-6A3EBC791DC1}"/>
              </a:ext>
            </a:extLst>
          </p:cNvPr>
          <p:cNvSpPr txBox="1">
            <a:spLocks/>
          </p:cNvSpPr>
          <p:nvPr/>
        </p:nvSpPr>
        <p:spPr>
          <a:xfrm>
            <a:off x="246063" y="2336800"/>
            <a:ext cx="3032125" cy="1420813"/>
          </a:xfrm>
          <a:prstGeom prst="rect">
            <a:avLst/>
          </a:prstGeom>
        </p:spPr>
        <p:txBody>
          <a:bodyPr lIns="0" tIns="0" rIns="0" bIns="0"/>
          <a:lstStyle>
            <a:lvl1pPr marL="0" indent="-342900" algn="l" defTabSz="457200" rtl="0" eaLnBrk="0" fontAlgn="base" hangingPunct="0">
              <a:spcBef>
                <a:spcPts val="0"/>
              </a:spcBef>
              <a:spcAft>
                <a:spcPct val="0"/>
              </a:spcAft>
              <a:buFont typeface="Arial" panose="020B0604020202020204" pitchFamily="34" charset="0"/>
              <a:defRPr sz="2000" b="1" kern="1200">
                <a:solidFill>
                  <a:schemeClr val="tx1"/>
                </a:solidFill>
                <a:latin typeface="+mn-lt"/>
                <a:ea typeface="ＭＳ Ｐゴシック" charset="0"/>
                <a:cs typeface="ＭＳ Ｐゴシック" charset="0"/>
              </a:defRPr>
            </a:lvl1pPr>
            <a:lvl2pPr marL="628650" indent="-171450" algn="l" defTabSz="457200" rtl="0" eaLnBrk="0" fontAlgn="base" hangingPunct="0">
              <a:spcBef>
                <a:spcPts val="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2pPr>
            <a:lvl3pPr marL="1085850" indent="-171450" algn="l" defTabSz="457200" rtl="0" eaLnBrk="0" fontAlgn="base" hangingPunct="0">
              <a:spcBef>
                <a:spcPts val="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3pPr>
            <a:lvl4pPr marL="1600200" indent="-228600" algn="l" defTabSz="457200" rtl="0" eaLnBrk="0" fontAlgn="base" hangingPunct="0">
              <a:spcBef>
                <a:spcPts val="0"/>
              </a:spcBef>
              <a:spcAft>
                <a:spcPct val="0"/>
              </a:spcAft>
              <a:buFont typeface="Courier New" panose="02070309020205020404" pitchFamily="49" charset="0"/>
              <a:buChar char="o"/>
              <a:defRPr sz="1400" kern="1200">
                <a:solidFill>
                  <a:schemeClr val="tx1"/>
                </a:solidFill>
                <a:latin typeface="+mn-lt"/>
                <a:ea typeface="ＭＳ Ｐゴシック" charset="0"/>
                <a:cs typeface="+mn-cs"/>
              </a:defRPr>
            </a:lvl4pPr>
            <a:lvl5pPr marL="2114550" indent="-285750" algn="l" defTabSz="457200" rtl="0" eaLnBrk="0" fontAlgn="base" hangingPunct="0">
              <a:spcBef>
                <a:spcPts val="0"/>
              </a:spcBef>
              <a:spcAft>
                <a:spcPct val="0"/>
              </a:spcAft>
              <a:buFont typeface="Wingdings" panose="05000000000000000000" pitchFamily="2" charset="2"/>
              <a:buChar char="Ø"/>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defRPr/>
            </a:pPr>
            <a:endParaRPr lang="en-US" i="1" dirty="0"/>
          </a:p>
          <a:p>
            <a:pPr indent="0">
              <a:defRPr/>
            </a:pPr>
            <a:r>
              <a:rPr lang="en-US" i="1" dirty="0"/>
              <a:t>“will this posting ever </a:t>
            </a:r>
            <a:r>
              <a:rPr lang="en-US" i="1" dirty="0">
                <a:solidFill>
                  <a:srgbClr val="C00000"/>
                </a:solidFill>
              </a:rPr>
              <a:t>lead to a top-k </a:t>
            </a:r>
            <a:r>
              <a:rPr lang="en-US" i="1" dirty="0"/>
              <a:t>result for a likely query?”</a:t>
            </a:r>
          </a:p>
          <a:p>
            <a:pPr indent="0">
              <a:defRPr/>
            </a:pPr>
            <a:endParaRPr lang="en-US" i="1" dirty="0"/>
          </a:p>
          <a:p>
            <a:pPr indent="0">
              <a:defRPr/>
            </a:pPr>
            <a:endParaRPr lang="en-US" dirty="0"/>
          </a:p>
          <a:p>
            <a:pPr marL="342900">
              <a:buFontTx/>
              <a:buChar char="-"/>
              <a:defRPr/>
            </a:pPr>
            <a:endParaRPr lang="en-US" dirty="0"/>
          </a:p>
          <a:p>
            <a:pPr>
              <a:buFont typeface="Arial" panose="020B0604020202020204" pitchFamily="34" charset="0"/>
              <a:buChar char="•"/>
              <a:defRPr/>
            </a:pPr>
            <a:endParaRPr lang="en-US" dirty="0"/>
          </a:p>
        </p:txBody>
      </p:sp>
      <p:sp>
        <p:nvSpPr>
          <p:cNvPr id="23" name="Text Placeholder 10">
            <a:extLst>
              <a:ext uri="{FF2B5EF4-FFF2-40B4-BE49-F238E27FC236}">
                <a16:creationId xmlns:a16="http://schemas.microsoft.com/office/drawing/2014/main" id="{FB126A41-0536-4DF1-A008-446CEB8079F7}"/>
              </a:ext>
            </a:extLst>
          </p:cNvPr>
          <p:cNvSpPr txBox="1">
            <a:spLocks/>
          </p:cNvSpPr>
          <p:nvPr/>
        </p:nvSpPr>
        <p:spPr>
          <a:xfrm>
            <a:off x="246063" y="3683000"/>
            <a:ext cx="3032125" cy="833438"/>
          </a:xfrm>
          <a:prstGeom prst="rect">
            <a:avLst/>
          </a:prstGeom>
        </p:spPr>
        <p:txBody>
          <a:bodyPr lIns="0" tIns="0" rIns="0" bIns="0"/>
          <a:lstStyle>
            <a:lvl1pPr marL="0" indent="-342900" algn="l" defTabSz="457200" rtl="0" eaLnBrk="0" fontAlgn="base" hangingPunct="0">
              <a:spcBef>
                <a:spcPts val="0"/>
              </a:spcBef>
              <a:spcAft>
                <a:spcPct val="0"/>
              </a:spcAft>
              <a:buFont typeface="Arial" panose="020B0604020202020204" pitchFamily="34" charset="0"/>
              <a:defRPr sz="2000" b="1" kern="1200">
                <a:solidFill>
                  <a:schemeClr val="tx1"/>
                </a:solidFill>
                <a:latin typeface="+mn-lt"/>
                <a:ea typeface="ＭＳ Ｐゴシック" charset="0"/>
                <a:cs typeface="ＭＳ Ｐゴシック" charset="0"/>
              </a:defRPr>
            </a:lvl1pPr>
            <a:lvl2pPr marL="628650" indent="-171450" algn="l" defTabSz="457200" rtl="0" eaLnBrk="0" fontAlgn="base" hangingPunct="0">
              <a:spcBef>
                <a:spcPts val="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2pPr>
            <a:lvl3pPr marL="1085850" indent="-171450" algn="l" defTabSz="457200" rtl="0" eaLnBrk="0" fontAlgn="base" hangingPunct="0">
              <a:spcBef>
                <a:spcPts val="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3pPr>
            <a:lvl4pPr marL="1600200" indent="-228600" algn="l" defTabSz="457200" rtl="0" eaLnBrk="0" fontAlgn="base" hangingPunct="0">
              <a:spcBef>
                <a:spcPts val="0"/>
              </a:spcBef>
              <a:spcAft>
                <a:spcPct val="0"/>
              </a:spcAft>
              <a:buFont typeface="Courier New" panose="02070309020205020404" pitchFamily="49" charset="0"/>
              <a:buChar char="o"/>
              <a:defRPr sz="1400" kern="1200">
                <a:solidFill>
                  <a:schemeClr val="tx1"/>
                </a:solidFill>
                <a:latin typeface="+mn-lt"/>
                <a:ea typeface="ＭＳ Ｐゴシック" charset="0"/>
                <a:cs typeface="+mn-cs"/>
              </a:defRPr>
            </a:lvl4pPr>
            <a:lvl5pPr marL="2114550" indent="-285750" algn="l" defTabSz="457200" rtl="0" eaLnBrk="0" fontAlgn="base" hangingPunct="0">
              <a:spcBef>
                <a:spcPts val="0"/>
              </a:spcBef>
              <a:spcAft>
                <a:spcPct val="0"/>
              </a:spcAft>
              <a:buFont typeface="Wingdings" panose="05000000000000000000" pitchFamily="2" charset="2"/>
              <a:buChar char="Ø"/>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defRPr/>
            </a:pPr>
            <a:endParaRPr lang="en-US" i="1" dirty="0"/>
          </a:p>
          <a:p>
            <a:pPr indent="0">
              <a:defRPr/>
            </a:pPr>
            <a:r>
              <a:rPr lang="en-US" i="1" dirty="0"/>
              <a:t>If “no”, remove this posting from the index</a:t>
            </a:r>
          </a:p>
          <a:p>
            <a:pPr marL="342900">
              <a:buFontTx/>
              <a:buChar char="-"/>
              <a:defRPr/>
            </a:pPr>
            <a:endParaRPr lang="en-US" dirty="0"/>
          </a:p>
          <a:p>
            <a:pPr marL="342900">
              <a:buFontTx/>
              <a:buChar char="-"/>
              <a:defRPr/>
            </a:pPr>
            <a:endParaRPr lang="en-US" dirty="0"/>
          </a:p>
          <a:p>
            <a:pPr>
              <a:buFont typeface="Arial" panose="020B0604020202020204" pitchFamily="34" charset="0"/>
              <a:buChar char="•"/>
              <a:defRPr/>
            </a:pPr>
            <a:endParaRPr lang="en-US" dirty="0"/>
          </a:p>
        </p:txBody>
      </p:sp>
      <p:grpSp>
        <p:nvGrpSpPr>
          <p:cNvPr id="32" name="Group 31">
            <a:extLst>
              <a:ext uri="{FF2B5EF4-FFF2-40B4-BE49-F238E27FC236}">
                <a16:creationId xmlns:a16="http://schemas.microsoft.com/office/drawing/2014/main" id="{447F7FFD-F5FA-49D8-B458-A16039318DA3}"/>
              </a:ext>
            </a:extLst>
          </p:cNvPr>
          <p:cNvGrpSpPr>
            <a:grpSpLocks/>
          </p:cNvGrpSpPr>
          <p:nvPr/>
        </p:nvGrpSpPr>
        <p:grpSpPr bwMode="auto">
          <a:xfrm>
            <a:off x="5167313" y="3455988"/>
            <a:ext cx="619125" cy="669925"/>
            <a:chOff x="5167681" y="3456118"/>
            <a:chExt cx="618408" cy="670413"/>
          </a:xfrm>
        </p:grpSpPr>
        <p:cxnSp>
          <p:nvCxnSpPr>
            <p:cNvPr id="28" name="Straight Connector 27">
              <a:extLst>
                <a:ext uri="{FF2B5EF4-FFF2-40B4-BE49-F238E27FC236}">
                  <a16:creationId xmlns:a16="http://schemas.microsoft.com/office/drawing/2014/main" id="{FADF053F-A467-4121-98BB-E0940D19F762}"/>
                </a:ext>
              </a:extLst>
            </p:cNvPr>
            <p:cNvCxnSpPr/>
            <p:nvPr/>
          </p:nvCxnSpPr>
          <p:spPr>
            <a:xfrm>
              <a:off x="5167681" y="3456118"/>
              <a:ext cx="618408" cy="64022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724D717-5791-4AE1-99FC-37C9EE76BFBF}"/>
                </a:ext>
              </a:extLst>
            </p:cNvPr>
            <p:cNvCxnSpPr>
              <a:cxnSpLocks/>
            </p:cNvCxnSpPr>
            <p:nvPr/>
          </p:nvCxnSpPr>
          <p:spPr>
            <a:xfrm flipH="1">
              <a:off x="5183538" y="3467238"/>
              <a:ext cx="486798" cy="65929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nodeType="afterGroup">
                            <p:stCondLst>
                              <p:cond delay="500"/>
                            </p:stCondLst>
                            <p:childTnLst>
                              <p:par>
                                <p:cTn id="14" presetID="10" presetClass="exit" presetSubtype="0" fill="hold" nodeType="afterEffect">
                                  <p:stCondLst>
                                    <p:cond delay="0"/>
                                  </p:stCondLst>
                                  <p:childTnLst>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6E48233-85D0-4251-B320-F37C7B352F4A}"/>
              </a:ext>
            </a:extLst>
          </p:cNvPr>
          <p:cNvSpPr>
            <a:spLocks noGrp="1"/>
          </p:cNvSpPr>
          <p:nvPr>
            <p:ph type="body" sz="quarter" idx="12"/>
          </p:nvPr>
        </p:nvSpPr>
        <p:spPr>
          <a:xfrm>
            <a:off x="212725" y="901874"/>
            <a:ext cx="8716963" cy="3617739"/>
          </a:xfrm>
        </p:spPr>
        <p:txBody>
          <a:bodyPr/>
          <a:lstStyle/>
          <a:p>
            <a:pPr indent="0">
              <a:lnSpc>
                <a:spcPct val="12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t>Goal: </a:t>
            </a:r>
            <a:r>
              <a:rPr lang="en-US" sz="2400" b="0" dirty="0"/>
              <a:t>Remove postings that are (fairly) useless, while keeping quality “almost” the same; make query processing as fast as possible.</a:t>
            </a:r>
          </a:p>
          <a:p>
            <a:pPr indent="0">
              <a:lnSpc>
                <a:spcPct val="13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t>Why?  </a:t>
            </a:r>
            <a:r>
              <a:rPr lang="en-US" sz="2400" b="0" dirty="0"/>
              <a:t>Shorter lists lead to faster query processing</a:t>
            </a:r>
          </a:p>
          <a:p>
            <a:pPr indent="0">
              <a:lnSpc>
                <a:spcPct val="13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t>			 </a:t>
            </a:r>
            <a:r>
              <a:rPr lang="en-US" sz="2400" b="0" dirty="0"/>
              <a:t>Smaller indexes need less RAM or disk accesses</a:t>
            </a:r>
          </a:p>
          <a:p>
            <a:pPr indent="0">
              <a:lnSpc>
                <a:spcPct val="13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t>			 </a:t>
            </a:r>
            <a:r>
              <a:rPr lang="en-US" sz="2400" b="0" dirty="0"/>
              <a:t>Smaller indexes: move search to devices at the edge</a:t>
            </a:r>
          </a:p>
          <a:p>
            <a:pPr indent="0">
              <a:lnSpc>
                <a:spcPct val="13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t>Index pruning is a non-safe ET technique (lossy) </a:t>
            </a:r>
          </a:p>
          <a:p>
            <a:pPr indent="0">
              <a:lnSpc>
                <a:spcPct val="13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dirty="0">
                <a:ea typeface="ＭＳ Ｐゴシック" panose="020B0600070205080204" pitchFamily="34" charset="-128"/>
              </a:rPr>
              <a:t>Not the same as spam detection/removal</a:t>
            </a:r>
            <a:r>
              <a:rPr lang="en-US" sz="2400" dirty="0">
                <a:sym typeface="Wingdings"/>
              </a:rPr>
              <a:t> </a:t>
            </a:r>
            <a:br>
              <a:rPr lang="en-US" sz="2400" dirty="0">
                <a:sym typeface="Wingdings"/>
              </a:rPr>
            </a:br>
            <a:endParaRPr lang="en-US" altLang="en-US" sz="2400" dirty="0"/>
          </a:p>
          <a:p>
            <a:pPr>
              <a:defRPr/>
            </a:pPr>
            <a:endParaRPr lang="en-US" sz="2400" dirty="0"/>
          </a:p>
        </p:txBody>
      </p:sp>
      <p:sp>
        <p:nvSpPr>
          <p:cNvPr id="13315" name="Date Placeholder 3">
            <a:extLst>
              <a:ext uri="{FF2B5EF4-FFF2-40B4-BE49-F238E27FC236}">
                <a16:creationId xmlns:a16="http://schemas.microsoft.com/office/drawing/2014/main" id="{ACB16AB2-B605-45A8-8C96-91B7FE6F0350}"/>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898989"/>
                </a:solidFill>
              </a:rPr>
              <a:t>IEEE Big Data 2018</a:t>
            </a:r>
          </a:p>
        </p:txBody>
      </p:sp>
      <p:sp>
        <p:nvSpPr>
          <p:cNvPr id="13316" name="Slide Number Placeholder 4">
            <a:extLst>
              <a:ext uri="{FF2B5EF4-FFF2-40B4-BE49-F238E27FC236}">
                <a16:creationId xmlns:a16="http://schemas.microsoft.com/office/drawing/2014/main" id="{EA08FAD0-D920-435F-A4A3-6498C379A3A7}"/>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229B048-418E-47EB-8DA3-8AAD36F40436}" type="slidenum">
              <a:rPr lang="en-US" altLang="en-US" sz="1200" smtClean="0">
                <a:solidFill>
                  <a:srgbClr val="898989"/>
                </a:solidFill>
              </a:rPr>
              <a:pPr/>
              <a:t>8</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a:extLst>
              <a:ext uri="{FF2B5EF4-FFF2-40B4-BE49-F238E27FC236}">
                <a16:creationId xmlns:a16="http://schemas.microsoft.com/office/drawing/2014/main" id="{7EA938BC-C4F4-48C7-9F9F-B326EAE4EC1D}"/>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720BFFD-B8E2-4994-9937-6F1DC0BFC68E}" type="slidenum">
              <a:rPr lang="en-US" altLang="en-US" sz="1200" smtClean="0">
                <a:solidFill>
                  <a:srgbClr val="898989"/>
                </a:solidFill>
              </a:rPr>
              <a:pPr/>
              <a:t>9</a:t>
            </a:fld>
            <a:endParaRPr lang="en-US" altLang="en-US" sz="1200">
              <a:solidFill>
                <a:srgbClr val="898989"/>
              </a:solidFill>
            </a:endParaRPr>
          </a:p>
        </p:txBody>
      </p:sp>
      <p:sp>
        <p:nvSpPr>
          <p:cNvPr id="19460" name="Date Placeholder 3">
            <a:extLst>
              <a:ext uri="{FF2B5EF4-FFF2-40B4-BE49-F238E27FC236}">
                <a16:creationId xmlns:a16="http://schemas.microsoft.com/office/drawing/2014/main" id="{EE1BD2EE-0A25-4B13-A949-3F6CCA86C910}"/>
              </a:ext>
            </a:extLst>
          </p:cNvPr>
          <p:cNvSpPr>
            <a:spLocks noGrp="1" noChangeArrowheads="1"/>
          </p:cNvSpPr>
          <p:nvPr>
            <p:ph type="dt"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898989"/>
                </a:solidFill>
              </a:rPr>
              <a:t>IEEE Big Data 2018</a:t>
            </a:r>
          </a:p>
        </p:txBody>
      </p:sp>
      <p:sp>
        <p:nvSpPr>
          <p:cNvPr id="19461" name="TextBox 6">
            <a:extLst>
              <a:ext uri="{FF2B5EF4-FFF2-40B4-BE49-F238E27FC236}">
                <a16:creationId xmlns:a16="http://schemas.microsoft.com/office/drawing/2014/main" id="{7E165B64-84D2-4A33-B946-852CB8A5046A}"/>
              </a:ext>
            </a:extLst>
          </p:cNvPr>
          <p:cNvSpPr txBox="1">
            <a:spLocks noChangeArrowheads="1"/>
          </p:cNvSpPr>
          <p:nvPr/>
        </p:nvSpPr>
        <p:spPr bwMode="auto">
          <a:xfrm>
            <a:off x="171450" y="865188"/>
            <a:ext cx="522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tx2"/>
                </a:solidFill>
              </a:rPr>
              <a:t>Our Objectives</a:t>
            </a:r>
          </a:p>
        </p:txBody>
      </p:sp>
      <p:sp>
        <p:nvSpPr>
          <p:cNvPr id="19462" name="Rectangle 6">
            <a:extLst>
              <a:ext uri="{FF2B5EF4-FFF2-40B4-BE49-F238E27FC236}">
                <a16:creationId xmlns:a16="http://schemas.microsoft.com/office/drawing/2014/main" id="{F27408D2-C988-4A8D-AC31-3C1063C9A4FD}"/>
              </a:ext>
            </a:extLst>
          </p:cNvPr>
          <p:cNvSpPr>
            <a:spLocks noChangeArrowheads="1"/>
          </p:cNvSpPr>
          <p:nvPr/>
        </p:nvSpPr>
        <p:spPr bwMode="auto">
          <a:xfrm>
            <a:off x="5738813" y="101600"/>
            <a:ext cx="3157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bg1"/>
                </a:solidFill>
              </a:rPr>
              <a:t>Static Index Pruning</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C6B6A1A-0E43-4DA8-AAFA-24597165275F}"/>
                  </a:ext>
                </a:extLst>
              </p:cNvPr>
              <p:cNvSpPr txBox="1"/>
              <p:nvPr/>
            </p:nvSpPr>
            <p:spPr>
              <a:xfrm>
                <a:off x="278674" y="1480457"/>
                <a:ext cx="8617676" cy="3570208"/>
              </a:xfrm>
              <a:prstGeom prst="rect">
                <a:avLst/>
              </a:prstGeom>
              <a:noFill/>
            </p:spPr>
            <p:txBody>
              <a:bodyPr wrap="square" rtlCol="0">
                <a:spAutoFit/>
              </a:bodyPr>
              <a:lstStyle/>
              <a:p>
                <a:pPr marL="457200" indent="-457200">
                  <a:buAutoNum type="arabicPeriod"/>
                </a:pPr>
                <a:r>
                  <a:rPr lang="en-US" b="1" dirty="0"/>
                  <a:t>Optimize index quality, given a constraint on size</a:t>
                </a:r>
                <a:br>
                  <a:rPr lang="en-US" b="1" dirty="0"/>
                </a:br>
                <a:r>
                  <a:rPr lang="en-US" dirty="0"/>
                  <a:t>Given a bound </a:t>
                </a:r>
                <a14:m>
                  <m:oMath xmlns:m="http://schemas.openxmlformats.org/officeDocument/2006/math">
                    <m:r>
                      <a:rPr lang="en-US" b="0" i="1" smtClean="0">
                        <a:latin typeface="Cambria Math" panose="02040503050406030204" pitchFamily="18" charset="0"/>
                      </a:rPr>
                      <m:t>𝑆</m:t>
                    </m:r>
                  </m:oMath>
                </a14:m>
                <a:r>
                  <a:rPr lang="en-US" b="1" dirty="0"/>
                  <a:t> </a:t>
                </a:r>
                <a:r>
                  <a:rPr lang="en-US" dirty="0"/>
                  <a:t>on index size, produce a pruned index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m:t>
                        </m:r>
                      </m:sup>
                    </m:sSup>
                  </m:oMath>
                </a14:m>
                <a:r>
                  <a:rPr lang="en-US" b="1" dirty="0"/>
                  <a:t> </a:t>
                </a:r>
                <a:r>
                  <a:rPr lang="en-US" dirty="0"/>
                  <a:t>of size at most </a:t>
                </a:r>
                <a14:m>
                  <m:oMath xmlns:m="http://schemas.openxmlformats.org/officeDocument/2006/math">
                    <m:r>
                      <a:rPr lang="en-US" b="0" i="1" smtClean="0">
                        <a:latin typeface="Cambria Math" panose="02040503050406030204" pitchFamily="18" charset="0"/>
                      </a:rPr>
                      <m:t>𝑆</m:t>
                    </m:r>
                  </m:oMath>
                </a14:m>
                <a:r>
                  <a:rPr lang="en-US" b="1" dirty="0"/>
                  <a:t> </a:t>
                </a:r>
                <a:r>
                  <a:rPr lang="en-US" dirty="0"/>
                  <a:t>that maximizes the average quality of queries under distribution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b="1" dirty="0"/>
              </a:p>
              <a:p>
                <a:pPr marL="457200" indent="-457200">
                  <a:spcBef>
                    <a:spcPts val="1200"/>
                  </a:spcBef>
                  <a:buAutoNum type="arabicPeriod"/>
                </a:pPr>
                <a:r>
                  <a:rPr lang="en-US" b="1" dirty="0"/>
                  <a:t>Trade-off between index size and query cost</a:t>
                </a:r>
                <a:br>
                  <a:rPr lang="en-US" b="1" dirty="0"/>
                </a:br>
                <a:r>
                  <a:rPr lang="en-US" dirty="0"/>
                  <a:t>Given a lower bound </a:t>
                </a:r>
                <a14:m>
                  <m:oMath xmlns:m="http://schemas.openxmlformats.org/officeDocument/2006/math">
                    <m:r>
                      <a:rPr lang="en-US" b="0" i="1" smtClean="0">
                        <a:latin typeface="Cambria Math" panose="02040503050406030204" pitchFamily="18" charset="0"/>
                      </a:rPr>
                      <m:t>𝑆</m:t>
                    </m:r>
                  </m:oMath>
                </a14:m>
                <a:r>
                  <a:rPr lang="en-US" b="1" dirty="0"/>
                  <a:t> </a:t>
                </a:r>
                <a:r>
                  <a:rPr lang="en-US" dirty="0"/>
                  <a:t>on index size, and a bound </a:t>
                </a:r>
                <a14:m>
                  <m:oMath xmlns:m="http://schemas.openxmlformats.org/officeDocument/2006/math">
                    <m:r>
                      <a:rPr lang="en-US" b="0" i="1" smtClean="0">
                        <a:latin typeface="Cambria Math" panose="02040503050406030204" pitchFamily="18" charset="0"/>
                      </a:rPr>
                      <m:t>𝑅</m:t>
                    </m:r>
                  </m:oMath>
                </a14:m>
                <a:r>
                  <a:rPr lang="en-US" b="1" dirty="0"/>
                  <a:t> </a:t>
                </a:r>
                <a:r>
                  <a:rPr lang="en-US" dirty="0"/>
                  <a:t>on result quality, produce a pruned index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m:t>
                        </m:r>
                      </m:sup>
                    </m:sSup>
                  </m:oMath>
                </a14:m>
                <a:r>
                  <a:rPr lang="en-US" b="1" dirty="0"/>
                  <a:t> </a:t>
                </a:r>
                <a:r>
                  <a:rPr lang="en-US" dirty="0"/>
                  <a:t>that satisfies the constraints while minimizing query cost </a:t>
                </a:r>
                <a14:m>
                  <m:oMath xmlns:m="http://schemas.openxmlformats.org/officeDocument/2006/math">
                    <m:r>
                      <a:rPr lang="en-US" b="0" i="1" smtClean="0">
                        <a:latin typeface="Cambria Math" panose="02040503050406030204" pitchFamily="18" charset="0"/>
                      </a:rPr>
                      <m:t>𝐶</m:t>
                    </m:r>
                  </m:oMath>
                </a14:m>
                <a:r>
                  <a:rPr lang="en-US" b="1" dirty="0"/>
                  <a:t>.</a:t>
                </a:r>
              </a:p>
              <a:p>
                <a:endParaRPr lang="en-US" b="1" dirty="0"/>
              </a:p>
            </p:txBody>
          </p:sp>
        </mc:Choice>
        <mc:Fallback xmlns="">
          <p:sp>
            <p:nvSpPr>
              <p:cNvPr id="2" name="TextBox 1">
                <a:extLst>
                  <a:ext uri="{FF2B5EF4-FFF2-40B4-BE49-F238E27FC236}">
                    <a16:creationId xmlns:a16="http://schemas.microsoft.com/office/drawing/2014/main" id="{9C6B6A1A-0E43-4DA8-AAFA-24597165275F}"/>
                  </a:ext>
                </a:extLst>
              </p:cNvPr>
              <p:cNvSpPr txBox="1">
                <a:spLocks noRot="1" noChangeAspect="1" noMove="1" noResize="1" noEditPoints="1" noAdjustHandles="1" noChangeArrowheads="1" noChangeShapeType="1" noTextEdit="1"/>
              </p:cNvSpPr>
              <p:nvPr/>
            </p:nvSpPr>
            <p:spPr>
              <a:xfrm>
                <a:off x="278674" y="1480457"/>
                <a:ext cx="8617676" cy="3570208"/>
              </a:xfrm>
              <a:prstGeom prst="rect">
                <a:avLst/>
              </a:prstGeom>
              <a:blipFill>
                <a:blip r:embed="rId3"/>
                <a:stretch>
                  <a:fillRect l="-991" t="-1195"/>
                </a:stretch>
              </a:blipFill>
            </p:spPr>
            <p:txBody>
              <a:bodyPr/>
              <a:lstStyle/>
              <a:p>
                <a:r>
                  <a:rPr lang="en-US">
                    <a:noFill/>
                  </a:rPr>
                  <a:t> </a:t>
                </a:r>
              </a:p>
            </p:txBody>
          </p:sp>
        </mc:Fallback>
      </mc:AlternateContent>
    </p:spTree>
    <p:extLst>
      <p:ext uri="{BB962C8B-B14F-4D97-AF65-F5344CB8AC3E}">
        <p14:creationId xmlns:p14="http://schemas.microsoft.com/office/powerpoint/2010/main" val="1495988424"/>
      </p:ext>
    </p:extLst>
  </p:cSld>
  <p:clrMapOvr>
    <a:masterClrMapping/>
  </p:clrMapOvr>
</p:sld>
</file>

<file path=ppt/theme/theme1.xml><?xml version="1.0" encoding="utf-8"?>
<a:theme xmlns:a="http://schemas.openxmlformats.org/drawingml/2006/main" name="NYU Schools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7730</TotalTime>
  <Words>1385</Words>
  <Application>Microsoft Office PowerPoint</Application>
  <PresentationFormat>On-screen Show (16:9)</PresentationFormat>
  <Paragraphs>247</Paragraphs>
  <Slides>22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Cambria Math</vt:lpstr>
      <vt:lpstr>Courier New</vt:lpstr>
      <vt:lpstr>Wingdings</vt:lpstr>
      <vt:lpstr>NYU Schools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Jenna Bresnahan</dc:creator>
  <cp:lastModifiedBy>Juan Rodriguez</cp:lastModifiedBy>
  <cp:revision>391</cp:revision>
  <dcterms:created xsi:type="dcterms:W3CDTF">2013-09-03T13:03:01Z</dcterms:created>
  <dcterms:modified xsi:type="dcterms:W3CDTF">2018-12-12T21:58:22Z</dcterms:modified>
</cp:coreProperties>
</file>