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cxN/KYZ0RP9i1AWqqXKTl6jX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436915" y="185388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10910EECS204001</a:t>
            </a:r>
            <a:br>
              <a:rPr lang="en-US"/>
            </a:br>
            <a:r>
              <a:rPr lang="en-US">
                <a:solidFill>
                  <a:srgbClr val="3F3F3F"/>
                </a:solidFill>
              </a:rPr>
              <a:t>Data Structures</a:t>
            </a:r>
            <a:br>
              <a:rPr lang="en-US">
                <a:solidFill>
                  <a:srgbClr val="3F3F3F"/>
                </a:solidFill>
              </a:rPr>
            </a:br>
            <a:r>
              <a:rPr lang="en-US">
                <a:solidFill>
                  <a:srgbClr val="3F3F3F"/>
                </a:solidFill>
              </a:rPr>
              <a:t>Homework 3</a:t>
            </a:r>
            <a:br>
              <a:rPr lang="en-US">
                <a:solidFill>
                  <a:srgbClr val="3F3F3F"/>
                </a:solidFill>
              </a:rPr>
            </a:br>
            <a:r>
              <a:rPr lang="en-US">
                <a:solidFill>
                  <a:srgbClr val="FF0000"/>
                </a:solidFill>
              </a:rPr>
              <a:t>NTHU OJ 12975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41417" y="447289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2019/11/9 00:00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~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2019/11/28 23:59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Instruction : MaximumPathSum</a:t>
            </a:r>
            <a:endParaRPr sz="4900"/>
          </a:p>
        </p:txBody>
      </p:sp>
      <p:grpSp>
        <p:nvGrpSpPr>
          <p:cNvPr id="222" name="Google Shape;222;p10"/>
          <p:cNvGrpSpPr/>
          <p:nvPr/>
        </p:nvGrpSpPr>
        <p:grpSpPr>
          <a:xfrm>
            <a:off x="7786976" y="3500928"/>
            <a:ext cx="4083859" cy="2779311"/>
            <a:chOff x="7954235" y="365125"/>
            <a:chExt cx="4083859" cy="2779311"/>
          </a:xfrm>
        </p:grpSpPr>
        <p:sp>
          <p:nvSpPr>
            <p:cNvPr id="223" name="Google Shape;223;p10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5" name="Google Shape;225;p10"/>
            <p:cNvCxnSpPr>
              <a:stCxn id="223" idx="3"/>
              <a:endCxn id="224" idx="7"/>
            </p:cNvCxnSpPr>
            <p:nvPr/>
          </p:nvCxnSpPr>
          <p:spPr>
            <a:xfrm flipH="1">
              <a:off x="9155398" y="918289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6" name="Google Shape;226;p10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10"/>
            <p:cNvCxnSpPr>
              <a:stCxn id="223" idx="5"/>
              <a:endCxn id="226" idx="1"/>
            </p:cNvCxnSpPr>
            <p:nvPr/>
          </p:nvCxnSpPr>
          <p:spPr>
            <a:xfrm>
              <a:off x="10166854" y="918289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8" name="Google Shape;228;p10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" name="Google Shape;230;p10"/>
            <p:cNvCxnSpPr>
              <a:stCxn id="224" idx="3"/>
              <a:endCxn id="228" idx="7"/>
            </p:cNvCxnSpPr>
            <p:nvPr/>
          </p:nvCxnSpPr>
          <p:spPr>
            <a:xfrm flipH="1">
              <a:off x="8507315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10"/>
            <p:cNvCxnSpPr>
              <a:stCxn id="224" idx="5"/>
              <a:endCxn id="229" idx="1"/>
            </p:cNvCxnSpPr>
            <p:nvPr/>
          </p:nvCxnSpPr>
          <p:spPr>
            <a:xfrm>
              <a:off x="9155471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10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" name="Google Shape;233;p10"/>
            <p:cNvCxnSpPr>
              <a:stCxn id="226" idx="3"/>
              <a:endCxn id="232" idx="0"/>
            </p:cNvCxnSpPr>
            <p:nvPr/>
          </p:nvCxnSpPr>
          <p:spPr>
            <a:xfrm flipH="1">
              <a:off x="10477236" y="1964255"/>
              <a:ext cx="287400" cy="5322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4" name="Google Shape;234;p10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10"/>
            <p:cNvCxnSpPr>
              <a:stCxn id="226" idx="5"/>
              <a:endCxn id="234" idx="1"/>
            </p:cNvCxnSpPr>
            <p:nvPr/>
          </p:nvCxnSpPr>
          <p:spPr>
            <a:xfrm>
              <a:off x="11222892" y="1964255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838200" y="1793965"/>
            <a:ext cx="10515600" cy="438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the maximum path sum among all Root to Leaf path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this example, maximumPathSum = 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Instruction : BinaryTower</a:t>
            </a:r>
            <a:endParaRPr sz="4900"/>
          </a:p>
        </p:txBody>
      </p: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838200" y="1793965"/>
            <a:ext cx="10515600" cy="438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Imagine we can install towers on the nodes of the tree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tower can defend its parent, itself and its immediate children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the minimum number of towers needed to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defend all the nodes in this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this example, BinaryTower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Tower"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6869" y="3789499"/>
            <a:ext cx="4155593" cy="288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Instruction : Foldable</a:t>
            </a:r>
            <a:endParaRPr sz="4900"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838200" y="1253765"/>
            <a:ext cx="10515600" cy="492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whether a binary tree is foldable </a:t>
            </a:r>
            <a:br>
              <a:rPr lang="en-US"/>
            </a:br>
            <a:r>
              <a:rPr lang="en-US"/>
              <a:t>or not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“Yes” or “No” (without double quotes)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this example, the binary tree is foldable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p.s. </a:t>
            </a:r>
            <a:r>
              <a:rPr lang="en-US">
                <a:solidFill>
                  <a:srgbClr val="FF0000"/>
                </a:solidFill>
              </a:rPr>
              <a:t>an empty binary tree is foldable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50" name="Google Shape;250;p12"/>
          <p:cNvGrpSpPr/>
          <p:nvPr/>
        </p:nvGrpSpPr>
        <p:grpSpPr>
          <a:xfrm>
            <a:off x="7792455" y="706620"/>
            <a:ext cx="4083859" cy="2779311"/>
            <a:chOff x="7954235" y="365125"/>
            <a:chExt cx="4083859" cy="2779311"/>
          </a:xfrm>
        </p:grpSpPr>
        <p:sp>
          <p:nvSpPr>
            <p:cNvPr id="251" name="Google Shape;251;p12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" name="Google Shape;253;p12"/>
            <p:cNvCxnSpPr>
              <a:stCxn id="251" idx="3"/>
              <a:endCxn id="252" idx="7"/>
            </p:cNvCxnSpPr>
            <p:nvPr/>
          </p:nvCxnSpPr>
          <p:spPr>
            <a:xfrm flipH="1">
              <a:off x="9155398" y="918289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4" name="Google Shape;254;p12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p12"/>
            <p:cNvCxnSpPr>
              <a:stCxn id="251" idx="5"/>
              <a:endCxn id="254" idx="1"/>
            </p:cNvCxnSpPr>
            <p:nvPr/>
          </p:nvCxnSpPr>
          <p:spPr>
            <a:xfrm>
              <a:off x="10166854" y="918289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6" name="Google Shape;256;p12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" name="Google Shape;258;p12"/>
            <p:cNvCxnSpPr>
              <a:stCxn id="252" idx="3"/>
              <a:endCxn id="256" idx="7"/>
            </p:cNvCxnSpPr>
            <p:nvPr/>
          </p:nvCxnSpPr>
          <p:spPr>
            <a:xfrm flipH="1">
              <a:off x="8507315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2"/>
            <p:cNvCxnSpPr>
              <a:stCxn id="252" idx="5"/>
              <a:endCxn id="257" idx="1"/>
            </p:cNvCxnSpPr>
            <p:nvPr/>
          </p:nvCxnSpPr>
          <p:spPr>
            <a:xfrm>
              <a:off x="9155471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0" name="Google Shape;260;p12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261;p12"/>
            <p:cNvCxnSpPr>
              <a:stCxn id="254" idx="3"/>
              <a:endCxn id="260" idx="0"/>
            </p:cNvCxnSpPr>
            <p:nvPr/>
          </p:nvCxnSpPr>
          <p:spPr>
            <a:xfrm flipH="1">
              <a:off x="10477236" y="1964255"/>
              <a:ext cx="287400" cy="5322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2" name="Google Shape;262;p12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3" name="Google Shape;263;p12"/>
            <p:cNvCxnSpPr>
              <a:stCxn id="254" idx="5"/>
              <a:endCxn id="262" idx="1"/>
            </p:cNvCxnSpPr>
            <p:nvPr/>
          </p:nvCxnSpPr>
          <p:spPr>
            <a:xfrm>
              <a:off x="11222892" y="1964255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 sz="4900"/>
              <a:t>Foldable</a:t>
            </a:r>
            <a:br>
              <a:rPr lang="en-US"/>
            </a:b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838200" y="1253765"/>
            <a:ext cx="10515600" cy="492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binary tree</a:t>
            </a:r>
            <a:r>
              <a:rPr lang="en-US">
                <a:solidFill>
                  <a:srgbClr val="893BC3"/>
                </a:solidFill>
              </a:rPr>
              <a:t> </a:t>
            </a:r>
            <a:r>
              <a:rPr lang="en-US"/>
              <a:t>is </a:t>
            </a:r>
            <a:r>
              <a:rPr b="1" lang="en-US"/>
              <a:t>foldable</a:t>
            </a:r>
            <a:r>
              <a:rPr lang="en-US"/>
              <a:t> iff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left and right sub-trees of the binary tree are </a:t>
            </a:r>
            <a:r>
              <a:rPr lang="en-US">
                <a:solidFill>
                  <a:srgbClr val="FF0000"/>
                </a:solidFill>
              </a:rPr>
              <a:t>structure wise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mirror image of each 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6855273" y="3562310"/>
            <a:ext cx="2225162" cy="1800000"/>
            <a:chOff x="6886636" y="3423308"/>
            <a:chExt cx="3435788" cy="2779311"/>
          </a:xfrm>
        </p:grpSpPr>
        <p:sp>
          <p:nvSpPr>
            <p:cNvPr id="272" name="Google Shape;272;p13"/>
            <p:cNvSpPr/>
            <p:nvPr/>
          </p:nvSpPr>
          <p:spPr>
            <a:xfrm>
              <a:off x="7898019" y="3423308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6886636" y="446927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Google Shape;274;p13"/>
            <p:cNvCxnSpPr>
              <a:stCxn id="272" idx="3"/>
              <a:endCxn id="273" idx="7"/>
            </p:cNvCxnSpPr>
            <p:nvPr/>
          </p:nvCxnSpPr>
          <p:spPr>
            <a:xfrm flipH="1">
              <a:off x="7439727" y="3976472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5" name="Google Shape;275;p13"/>
            <p:cNvSpPr/>
            <p:nvPr/>
          </p:nvSpPr>
          <p:spPr>
            <a:xfrm>
              <a:off x="8954057" y="446927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6" name="Google Shape;276;p13"/>
            <p:cNvCxnSpPr>
              <a:stCxn id="272" idx="5"/>
              <a:endCxn id="275" idx="1"/>
            </p:cNvCxnSpPr>
            <p:nvPr/>
          </p:nvCxnSpPr>
          <p:spPr>
            <a:xfrm>
              <a:off x="8451183" y="3976472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7" name="Google Shape;277;p13"/>
            <p:cNvSpPr/>
            <p:nvPr/>
          </p:nvSpPr>
          <p:spPr>
            <a:xfrm>
              <a:off x="7534708" y="5554547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8" name="Google Shape;278;p13"/>
            <p:cNvCxnSpPr>
              <a:stCxn id="273" idx="5"/>
              <a:endCxn id="277" idx="1"/>
            </p:cNvCxnSpPr>
            <p:nvPr/>
          </p:nvCxnSpPr>
          <p:spPr>
            <a:xfrm>
              <a:off x="7439800" y="5022438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9" name="Google Shape;279;p13"/>
            <p:cNvSpPr/>
            <p:nvPr/>
          </p:nvSpPr>
          <p:spPr>
            <a:xfrm>
              <a:off x="9674352" y="5554547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p13"/>
            <p:cNvCxnSpPr>
              <a:stCxn id="275" idx="5"/>
              <a:endCxn id="279" idx="1"/>
            </p:cNvCxnSpPr>
            <p:nvPr/>
          </p:nvCxnSpPr>
          <p:spPr>
            <a:xfrm>
              <a:off x="9507221" y="5022438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1" name="Google Shape;281;p13"/>
          <p:cNvSpPr txBox="1"/>
          <p:nvPr/>
        </p:nvSpPr>
        <p:spPr>
          <a:xfrm>
            <a:off x="2466655" y="5717203"/>
            <a:ext cx="2407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foldable binary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6400270" y="5690866"/>
            <a:ext cx="271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foldable binary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3438887" y="3562310"/>
            <a:ext cx="419719" cy="419719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2783873" y="4239722"/>
            <a:ext cx="419719" cy="419719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13"/>
          <p:cNvCxnSpPr>
            <a:stCxn id="283" idx="3"/>
            <a:endCxn id="284" idx="7"/>
          </p:cNvCxnSpPr>
          <p:nvPr/>
        </p:nvCxnSpPr>
        <p:spPr>
          <a:xfrm flipH="1">
            <a:off x="3142154" y="3920563"/>
            <a:ext cx="358200" cy="380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13"/>
          <p:cNvSpPr/>
          <p:nvPr/>
        </p:nvSpPr>
        <p:spPr>
          <a:xfrm>
            <a:off x="4122822" y="4239722"/>
            <a:ext cx="419719" cy="419719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13"/>
          <p:cNvCxnSpPr>
            <a:stCxn id="283" idx="5"/>
            <a:endCxn id="286" idx="1"/>
          </p:cNvCxnSpPr>
          <p:nvPr/>
        </p:nvCxnSpPr>
        <p:spPr>
          <a:xfrm>
            <a:off x="3797140" y="3920563"/>
            <a:ext cx="387000" cy="380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13"/>
          <p:cNvSpPr/>
          <p:nvPr/>
        </p:nvSpPr>
        <p:spPr>
          <a:xfrm>
            <a:off x="2364154" y="4942591"/>
            <a:ext cx="419719" cy="419719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13"/>
          <p:cNvCxnSpPr>
            <a:stCxn id="284" idx="3"/>
            <a:endCxn id="288" idx="7"/>
          </p:cNvCxnSpPr>
          <p:nvPr/>
        </p:nvCxnSpPr>
        <p:spPr>
          <a:xfrm flipH="1">
            <a:off x="2722339" y="4597974"/>
            <a:ext cx="123000" cy="406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3"/>
          <p:cNvSpPr/>
          <p:nvPr/>
        </p:nvSpPr>
        <p:spPr>
          <a:xfrm>
            <a:off x="4589316" y="4942591"/>
            <a:ext cx="419719" cy="419719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13"/>
          <p:cNvCxnSpPr>
            <a:stCxn id="286" idx="5"/>
            <a:endCxn id="290" idx="1"/>
          </p:cNvCxnSpPr>
          <p:nvPr/>
        </p:nvCxnSpPr>
        <p:spPr>
          <a:xfrm>
            <a:off x="4481074" y="4597974"/>
            <a:ext cx="169800" cy="406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13"/>
          <p:cNvCxnSpPr/>
          <p:nvPr/>
        </p:nvCxnSpPr>
        <p:spPr>
          <a:xfrm flipH="1" rot="10800000">
            <a:off x="8194222" y="1602557"/>
            <a:ext cx="676353" cy="5844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13"/>
          <p:cNvSpPr txBox="1"/>
          <p:nvPr/>
        </p:nvSpPr>
        <p:spPr>
          <a:xfrm>
            <a:off x="8902519" y="1230968"/>
            <a:ext cx="24283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considering node’s weight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Delete all the leaves in the binary tree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1562876" y="3761913"/>
            <a:ext cx="2644881" cy="1800000"/>
            <a:chOff x="7954235" y="365125"/>
            <a:chExt cx="4083859" cy="2779311"/>
          </a:xfrm>
        </p:grpSpPr>
        <p:sp>
          <p:nvSpPr>
            <p:cNvPr id="300" name="Google Shape;300;p14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2" name="Google Shape;302;p14"/>
            <p:cNvCxnSpPr>
              <a:stCxn id="300" idx="3"/>
              <a:endCxn id="301" idx="7"/>
            </p:cNvCxnSpPr>
            <p:nvPr/>
          </p:nvCxnSpPr>
          <p:spPr>
            <a:xfrm flipH="1">
              <a:off x="9155398" y="918289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3" name="Google Shape;303;p14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4" name="Google Shape;304;p14"/>
            <p:cNvCxnSpPr>
              <a:stCxn id="300" idx="5"/>
              <a:endCxn id="303" idx="1"/>
            </p:cNvCxnSpPr>
            <p:nvPr/>
          </p:nvCxnSpPr>
          <p:spPr>
            <a:xfrm>
              <a:off x="10166854" y="918289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5" name="Google Shape;305;p14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7" name="Google Shape;307;p14"/>
            <p:cNvCxnSpPr>
              <a:stCxn id="301" idx="3"/>
              <a:endCxn id="305" idx="7"/>
            </p:cNvCxnSpPr>
            <p:nvPr/>
          </p:nvCxnSpPr>
          <p:spPr>
            <a:xfrm flipH="1">
              <a:off x="8507315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>
              <a:stCxn id="301" idx="5"/>
              <a:endCxn id="306" idx="1"/>
            </p:cNvCxnSpPr>
            <p:nvPr/>
          </p:nvCxnSpPr>
          <p:spPr>
            <a:xfrm>
              <a:off x="9155471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9" name="Google Shape;309;p14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0" name="Google Shape;310;p14"/>
            <p:cNvCxnSpPr>
              <a:stCxn id="303" idx="3"/>
              <a:endCxn id="309" idx="0"/>
            </p:cNvCxnSpPr>
            <p:nvPr/>
          </p:nvCxnSpPr>
          <p:spPr>
            <a:xfrm flipH="1">
              <a:off x="10477236" y="1964255"/>
              <a:ext cx="287400" cy="5322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1" name="Google Shape;311;p14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2" name="Google Shape;312;p14"/>
            <p:cNvCxnSpPr>
              <a:stCxn id="303" idx="5"/>
              <a:endCxn id="311" idx="1"/>
            </p:cNvCxnSpPr>
            <p:nvPr/>
          </p:nvCxnSpPr>
          <p:spPr>
            <a:xfrm>
              <a:off x="11222892" y="1964255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3" name="Google Shape;313;p14"/>
          <p:cNvSpPr txBox="1"/>
          <p:nvPr/>
        </p:nvSpPr>
        <p:spPr>
          <a:xfrm>
            <a:off x="4985343" y="4439325"/>
            <a:ext cx="1611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14"/>
          <p:cNvGrpSpPr/>
          <p:nvPr/>
        </p:nvGrpSpPr>
        <p:grpSpPr>
          <a:xfrm>
            <a:off x="8072232" y="4310479"/>
            <a:ext cx="1758668" cy="1097131"/>
            <a:chOff x="7906269" y="4266018"/>
            <a:chExt cx="1758668" cy="1097131"/>
          </a:xfrm>
        </p:grpSpPr>
        <p:sp>
          <p:nvSpPr>
            <p:cNvPr id="315" name="Google Shape;315;p14"/>
            <p:cNvSpPr/>
            <p:nvPr/>
          </p:nvSpPr>
          <p:spPr>
            <a:xfrm>
              <a:off x="8561283" y="4266018"/>
              <a:ext cx="419719" cy="419719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906269" y="4943430"/>
              <a:ext cx="419719" cy="419719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7" name="Google Shape;317;p14"/>
            <p:cNvCxnSpPr>
              <a:stCxn id="315" idx="3"/>
              <a:endCxn id="316" idx="7"/>
            </p:cNvCxnSpPr>
            <p:nvPr/>
          </p:nvCxnSpPr>
          <p:spPr>
            <a:xfrm flipH="1">
              <a:off x="8264549" y="4624271"/>
              <a:ext cx="358200" cy="380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8" name="Google Shape;318;p14"/>
            <p:cNvSpPr/>
            <p:nvPr/>
          </p:nvSpPr>
          <p:spPr>
            <a:xfrm>
              <a:off x="9245218" y="4943430"/>
              <a:ext cx="419719" cy="419719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9" name="Google Shape;319;p14"/>
            <p:cNvCxnSpPr>
              <a:stCxn id="315" idx="5"/>
              <a:endCxn id="318" idx="1"/>
            </p:cNvCxnSpPr>
            <p:nvPr/>
          </p:nvCxnSpPr>
          <p:spPr>
            <a:xfrm>
              <a:off x="8919535" y="4624271"/>
              <a:ext cx="387000" cy="380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0" name="Google Shape;320;p14"/>
          <p:cNvSpPr/>
          <p:nvPr/>
        </p:nvSpPr>
        <p:spPr>
          <a:xfrm>
            <a:off x="4866187" y="4900990"/>
            <a:ext cx="1961965" cy="251887"/>
          </a:xfrm>
          <a:prstGeom prst="rightArrow">
            <a:avLst>
              <a:gd fmla="val 35902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Instruction : DeleteLeaf</a:t>
            </a:r>
            <a:endParaRPr sz="4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Hint for constructing the binary tree</a:t>
            </a:r>
            <a:endParaRPr/>
          </a:p>
        </p:txBody>
      </p:sp>
      <p:sp>
        <p:nvSpPr>
          <p:cNvPr id="327" name="Google Shape;32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Parse the given string to find the root, the left sub-tree 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   the right sub-tree.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(1(2(4()())(5()()))(3(6()())(7()())))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Root =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Left sub-tree = </a:t>
            </a:r>
            <a:r>
              <a:rPr lang="en-US" sz="2800"/>
              <a:t>(2(4()())(5()()))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Right sub-tree = (3(6()())(7()()))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How to identify sub-trees?</a:t>
            </a:r>
            <a:endParaRPr/>
          </a:p>
          <a:p>
            <a:pPr indent="-38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Hint for constructing the binary tree</a:t>
            </a:r>
            <a:endParaRPr/>
          </a:p>
        </p:txBody>
      </p:sp>
      <p:sp>
        <p:nvSpPr>
          <p:cNvPr id="333" name="Google Shape;33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that a tree must start with a ‘(‘ and end with a ‘)’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use a </a:t>
            </a:r>
            <a:r>
              <a:rPr lang="en-US">
                <a:solidFill>
                  <a:srgbClr val="FF0000"/>
                </a:solidFill>
              </a:rPr>
              <a:t>stack</a:t>
            </a:r>
            <a:r>
              <a:rPr lang="en-US"/>
              <a:t> to match ‘(‘ and ‘)’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Push a ‘(‘ in the beginning, and pop when seeing a ’)’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the stack is empty, a sub-tree is built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 you can simply use a </a:t>
            </a:r>
            <a:r>
              <a:rPr lang="en-US">
                <a:solidFill>
                  <a:srgbClr val="FF0000"/>
                </a:solidFill>
              </a:rPr>
              <a:t>variable</a:t>
            </a:r>
            <a:r>
              <a:rPr lang="en-US"/>
              <a:t> to do this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&amp; output</a:t>
            </a:r>
            <a:endParaRPr/>
          </a:p>
        </p:txBody>
      </p:sp>
      <p:sp>
        <p:nvSpPr>
          <p:cNvPr id="339" name="Google Shape;339;p17"/>
          <p:cNvSpPr txBox="1"/>
          <p:nvPr>
            <p:ph idx="1" type="body"/>
          </p:nvPr>
        </p:nvSpPr>
        <p:spPr>
          <a:xfrm>
            <a:off x="523461" y="1956941"/>
            <a:ext cx="11350487" cy="4287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Input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Input is composed by several sets of questions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set of question will start by a s-expression string, then followed by several instructions that end with the instruction “End”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First you’ll see an s-expression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Then, you’ll see several instructions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Finally, you’ll see an “End” instruction, and after that you’ll see EOF or next s-expression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length of each s-expression is at most 10000000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number of nodes in each tree is at most 1200000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Each nodes’ weight is between -100000 and 100000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&amp; output</a:t>
            </a:r>
            <a:endParaRPr/>
          </a:p>
        </p:txBody>
      </p:sp>
      <p:sp>
        <p:nvSpPr>
          <p:cNvPr id="345" name="Google Shape;345;p18"/>
          <p:cNvSpPr txBox="1"/>
          <p:nvPr>
            <p:ph idx="1" type="body"/>
          </p:nvPr>
        </p:nvSpPr>
        <p:spPr>
          <a:xfrm>
            <a:off x="527437" y="1690688"/>
            <a:ext cx="11523273" cy="415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Output</a:t>
            </a:r>
            <a:endParaRPr b="1" sz="2200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Traverse : print preorder, inorder, postorder traversal of the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Height : print the height of the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WeightSum : print the sum of all the node’s weight in the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MaximumPathSum : print the maximum sum among all root to leaf paths of the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BinaryTower : print the number of towers needed to defend the hole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DeleteLeaf : delete all the leaves in the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Foldable : Print “Yes” or “No” Depending on the binary tree foldable or not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/>
              <a:t>	</a:t>
            </a:r>
            <a:r>
              <a:rPr lang="en-US" sz="2500">
                <a:solidFill>
                  <a:srgbClr val="FF0000"/>
                </a:solidFill>
              </a:rPr>
              <a:t>**</a:t>
            </a:r>
            <a:r>
              <a:rPr b="1" lang="en-US" sz="2500">
                <a:solidFill>
                  <a:srgbClr val="FF0000"/>
                </a:solidFill>
              </a:rPr>
              <a:t>without double quotation mark**</a:t>
            </a:r>
            <a:endParaRPr b="1" sz="2500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End : End of instructions of this question set.</a:t>
            </a:r>
            <a:endParaRPr/>
          </a:p>
          <a:p>
            <a:pPr indent="-44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t/>
            </a:r>
            <a:endParaRPr sz="2900"/>
          </a:p>
        </p:txBody>
      </p:sp>
      <p:sp>
        <p:nvSpPr>
          <p:cNvPr id="346" name="Google Shape;346;p18"/>
          <p:cNvSpPr txBox="1"/>
          <p:nvPr/>
        </p:nvSpPr>
        <p:spPr>
          <a:xfrm>
            <a:off x="838200" y="5932658"/>
            <a:ext cx="1129792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***The output of every instruction except DeleteLeaf and End should followed by a new line***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input </a:t>
            </a:r>
            <a:endParaRPr/>
          </a:p>
        </p:txBody>
      </p:sp>
      <p:sp>
        <p:nvSpPr>
          <p:cNvPr id="352" name="Google Shape;35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(1(2(4()())(5()()))(3(6()())(7()())))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Traverse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WeightSum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MaximumPathSum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BinaryTower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Foldable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Traverse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6228676" y="2285202"/>
            <a:ext cx="4083860" cy="2779311"/>
            <a:chOff x="5870458" y="3802917"/>
            <a:chExt cx="4083860" cy="2779311"/>
          </a:xfrm>
        </p:grpSpPr>
        <p:sp>
          <p:nvSpPr>
            <p:cNvPr id="354" name="Google Shape;354;p19"/>
            <p:cNvSpPr/>
            <p:nvPr/>
          </p:nvSpPr>
          <p:spPr>
            <a:xfrm>
              <a:off x="7529913" y="3802917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6518530" y="4848883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p19"/>
            <p:cNvCxnSpPr>
              <a:stCxn id="354" idx="3"/>
              <a:endCxn id="355" idx="7"/>
            </p:cNvCxnSpPr>
            <p:nvPr/>
          </p:nvCxnSpPr>
          <p:spPr>
            <a:xfrm flipH="1">
              <a:off x="7071621" y="4356081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7" name="Google Shape;357;p19"/>
            <p:cNvSpPr/>
            <p:nvPr/>
          </p:nvSpPr>
          <p:spPr>
            <a:xfrm>
              <a:off x="8585951" y="4848883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19"/>
            <p:cNvCxnSpPr>
              <a:stCxn id="354" idx="5"/>
              <a:endCxn id="357" idx="1"/>
            </p:cNvCxnSpPr>
            <p:nvPr/>
          </p:nvCxnSpPr>
          <p:spPr>
            <a:xfrm>
              <a:off x="8083077" y="4356081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9" name="Google Shape;359;p19"/>
            <p:cNvSpPr/>
            <p:nvPr/>
          </p:nvSpPr>
          <p:spPr>
            <a:xfrm>
              <a:off x="5870458" y="5934156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7166602" y="5934156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19"/>
            <p:cNvCxnSpPr>
              <a:stCxn id="355" idx="3"/>
              <a:endCxn id="359" idx="7"/>
            </p:cNvCxnSpPr>
            <p:nvPr/>
          </p:nvCxnSpPr>
          <p:spPr>
            <a:xfrm flipH="1">
              <a:off x="6423538" y="5402047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9"/>
            <p:cNvCxnSpPr>
              <a:stCxn id="355" idx="5"/>
              <a:endCxn id="360" idx="1"/>
            </p:cNvCxnSpPr>
            <p:nvPr/>
          </p:nvCxnSpPr>
          <p:spPr>
            <a:xfrm>
              <a:off x="7071694" y="5402047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3" name="Google Shape;363;p19"/>
            <p:cNvSpPr/>
            <p:nvPr/>
          </p:nvSpPr>
          <p:spPr>
            <a:xfrm>
              <a:off x="8069293" y="5934156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p19"/>
            <p:cNvCxnSpPr>
              <a:stCxn id="357" idx="3"/>
              <a:endCxn id="363" idx="0"/>
            </p:cNvCxnSpPr>
            <p:nvPr/>
          </p:nvCxnSpPr>
          <p:spPr>
            <a:xfrm flipH="1">
              <a:off x="8393459" y="5402047"/>
              <a:ext cx="287400" cy="5322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5" name="Google Shape;365;p19"/>
            <p:cNvSpPr/>
            <p:nvPr/>
          </p:nvSpPr>
          <p:spPr>
            <a:xfrm>
              <a:off x="9306246" y="5934156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6" name="Google Shape;366;p19"/>
            <p:cNvCxnSpPr>
              <a:stCxn id="357" idx="5"/>
              <a:endCxn id="365" idx="1"/>
            </p:cNvCxnSpPr>
            <p:nvPr/>
          </p:nvCxnSpPr>
          <p:spPr>
            <a:xfrm>
              <a:off x="9139115" y="5402047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tree representation – S-Expression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Binary tree can be recursively defined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Binary tree = ( root (left_tree)(right_tree) 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Empty binary tree = ()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Binary tree with one node ( 1 ()() 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Binary tree represented as </a:t>
            </a:r>
            <a:r>
              <a:rPr lang="en-US">
                <a:solidFill>
                  <a:srgbClr val="0070C0"/>
                </a:solidFill>
              </a:rPr>
              <a:t>(</a:t>
            </a:r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(</a:t>
            </a:r>
            <a:r>
              <a:rPr lang="en-US"/>
              <a:t>2()()</a:t>
            </a:r>
            <a:r>
              <a:rPr lang="en-US">
                <a:solidFill>
                  <a:srgbClr val="00B050"/>
                </a:solidFill>
              </a:rPr>
              <a:t>)</a:t>
            </a:r>
            <a:r>
              <a:rPr lang="en-US">
                <a:solidFill>
                  <a:srgbClr val="C55A11"/>
                </a:solidFill>
              </a:rPr>
              <a:t>(</a:t>
            </a:r>
            <a:r>
              <a:rPr lang="en-US"/>
              <a:t>3()()</a:t>
            </a:r>
            <a:r>
              <a:rPr lang="en-US">
                <a:solidFill>
                  <a:srgbClr val="C55A11"/>
                </a:solidFill>
              </a:rPr>
              <a:t>)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)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588713" y="4341816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8841893" y="4341816"/>
            <a:ext cx="1992087" cy="1618157"/>
            <a:chOff x="5123892" y="5107110"/>
            <a:chExt cx="1992087" cy="1618157"/>
          </a:xfrm>
        </p:grpSpPr>
        <p:sp>
          <p:nvSpPr>
            <p:cNvPr id="98" name="Google Shape;98;p2"/>
            <p:cNvSpPr/>
            <p:nvPr/>
          </p:nvSpPr>
          <p:spPr>
            <a:xfrm>
              <a:off x="5771964" y="5107110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123892" y="607719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467907" y="607719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" name="Google Shape;101;p2"/>
            <p:cNvCxnSpPr>
              <a:stCxn id="98" idx="3"/>
              <a:endCxn id="99" idx="7"/>
            </p:cNvCxnSpPr>
            <p:nvPr/>
          </p:nvCxnSpPr>
          <p:spPr>
            <a:xfrm flipH="1">
              <a:off x="5676972" y="5660274"/>
              <a:ext cx="189900" cy="5118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2"/>
            <p:cNvCxnSpPr>
              <a:stCxn id="98" idx="5"/>
              <a:endCxn id="100" idx="1"/>
            </p:cNvCxnSpPr>
            <p:nvPr/>
          </p:nvCxnSpPr>
          <p:spPr>
            <a:xfrm>
              <a:off x="6325128" y="5660274"/>
              <a:ext cx="237600" cy="5118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output</a:t>
            </a:r>
            <a:endParaRPr/>
          </a:p>
        </p:txBody>
      </p: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7437120" y="1332411"/>
            <a:ext cx="3749626" cy="507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Pre Order Traversal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In Order Traversal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Post Order Traversal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Height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WeightSum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MaximumPathSum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BinaryTower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Foldable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400">
                <a:solidFill>
                  <a:srgbClr val="FF0000"/>
                </a:solidFill>
              </a:rPr>
              <a:t>After Delete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Pre Order Traversal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InOrder Traversal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Post Order Traversal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End</a:t>
            </a:r>
            <a:endParaRPr/>
          </a:p>
        </p:txBody>
      </p:sp>
      <p:pic>
        <p:nvPicPr>
          <p:cNvPr id="373" name="Google Shape;3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91" y="1533186"/>
            <a:ext cx="3198771" cy="4676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0"/>
          <p:cNvSpPr/>
          <p:nvPr/>
        </p:nvSpPr>
        <p:spPr>
          <a:xfrm>
            <a:off x="1233891" y="1690688"/>
            <a:ext cx="2998475" cy="1087346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7280366" y="1533186"/>
            <a:ext cx="3143794" cy="1131637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7437119" y="4683985"/>
            <a:ext cx="2603864" cy="1037546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233890" y="4683985"/>
            <a:ext cx="1309013" cy="1142049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20"/>
          <p:cNvCxnSpPr/>
          <p:nvPr/>
        </p:nvCxnSpPr>
        <p:spPr>
          <a:xfrm flipH="1">
            <a:off x="2133720" y="4162697"/>
            <a:ext cx="5303400" cy="35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20"/>
          <p:cNvCxnSpPr>
            <a:stCxn id="372" idx="1"/>
          </p:cNvCxnSpPr>
          <p:nvPr/>
        </p:nvCxnSpPr>
        <p:spPr>
          <a:xfrm flipH="1">
            <a:off x="1802820" y="3871469"/>
            <a:ext cx="5634300" cy="22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0" name="Google Shape;380;p20"/>
          <p:cNvCxnSpPr/>
          <p:nvPr/>
        </p:nvCxnSpPr>
        <p:spPr>
          <a:xfrm flipH="1">
            <a:off x="1994219" y="3518263"/>
            <a:ext cx="5442900" cy="19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1" name="Google Shape;381;p20"/>
          <p:cNvCxnSpPr/>
          <p:nvPr/>
        </p:nvCxnSpPr>
        <p:spPr>
          <a:xfrm flipH="1">
            <a:off x="1994219" y="3120796"/>
            <a:ext cx="5442900" cy="27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2" name="Google Shape;382;p20"/>
          <p:cNvCxnSpPr/>
          <p:nvPr/>
        </p:nvCxnSpPr>
        <p:spPr>
          <a:xfrm flipH="1">
            <a:off x="1994135" y="2838993"/>
            <a:ext cx="5355900" cy="19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STL is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allowed to use</a:t>
            </a:r>
            <a:endParaRPr/>
          </a:p>
        </p:txBody>
      </p:sp>
      <p:sp>
        <p:nvSpPr>
          <p:cNvPr id="388" name="Google Shape;38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&lt;string&gt; is allowed to 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your own stack or utilize variable to parse s-expression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Construct the tree by yourself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 txBox="1"/>
          <p:nvPr>
            <p:ph idx="1" type="body"/>
          </p:nvPr>
        </p:nvSpPr>
        <p:spPr>
          <a:xfrm>
            <a:off x="838200" y="15616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</a:pPr>
            <a:r>
              <a:t/>
            </a:r>
            <a:endParaRPr sz="10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</a:pPr>
            <a:r>
              <a:rPr lang="en-US" sz="10000"/>
              <a:t>The End</a:t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complicated case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</a:pPr>
            <a:r>
              <a:rPr lang="en-US" sz="5000"/>
              <a:t>(1 (2()(3()()))(4()()))</a:t>
            </a:r>
            <a:endParaRPr sz="5000"/>
          </a:p>
        </p:txBody>
      </p:sp>
      <p:sp>
        <p:nvSpPr>
          <p:cNvPr id="109" name="Google Shape;109;p3"/>
          <p:cNvSpPr/>
          <p:nvPr/>
        </p:nvSpPr>
        <p:spPr>
          <a:xfrm>
            <a:off x="8696093" y="3163523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817112" y="4181780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540081" y="5195791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>
            <a:stCxn id="109" idx="3"/>
            <a:endCxn id="110" idx="7"/>
          </p:cNvCxnSpPr>
          <p:nvPr/>
        </p:nvCxnSpPr>
        <p:spPr>
          <a:xfrm flipH="1">
            <a:off x="8370401" y="3716687"/>
            <a:ext cx="420600" cy="560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3"/>
          <p:cNvCxnSpPr>
            <a:stCxn id="110" idx="5"/>
            <a:endCxn id="111" idx="1"/>
          </p:cNvCxnSpPr>
          <p:nvPr/>
        </p:nvCxnSpPr>
        <p:spPr>
          <a:xfrm>
            <a:off x="8370276" y="4734944"/>
            <a:ext cx="264600" cy="555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/>
          <p:nvPr/>
        </p:nvSpPr>
        <p:spPr>
          <a:xfrm>
            <a:off x="9542226" y="4181780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>
            <a:stCxn id="109" idx="5"/>
            <a:endCxn id="114" idx="1"/>
          </p:cNvCxnSpPr>
          <p:nvPr/>
        </p:nvCxnSpPr>
        <p:spPr>
          <a:xfrm>
            <a:off x="9249257" y="3716687"/>
            <a:ext cx="387900" cy="5601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/>
          <p:nvPr/>
        </p:nvCxnSpPr>
        <p:spPr>
          <a:xfrm rot="10800000">
            <a:off x="1368483" y="2592763"/>
            <a:ext cx="360485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/>
        </p:nvSpPr>
        <p:spPr>
          <a:xfrm>
            <a:off x="1059249" y="2686469"/>
            <a:ext cx="104552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 flipH="1">
            <a:off x="1972108" y="2592763"/>
            <a:ext cx="2276619" cy="1963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/>
        </p:nvSpPr>
        <p:spPr>
          <a:xfrm>
            <a:off x="2150958" y="2689011"/>
            <a:ext cx="208567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sub-tree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 flipH="1">
            <a:off x="4491868" y="2592763"/>
            <a:ext cx="1267909" cy="1963"/>
          </a:xfrm>
          <a:prstGeom prst="straightConnector1">
            <a:avLst/>
          </a:prstGeom>
          <a:noFill/>
          <a:ln cap="flat" cmpd="sng" w="508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3"/>
          <p:cNvSpPr txBox="1"/>
          <p:nvPr/>
        </p:nvSpPr>
        <p:spPr>
          <a:xfrm>
            <a:off x="4155494" y="2686469"/>
            <a:ext cx="208567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sub-tree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</a:pPr>
            <a:r>
              <a:rPr lang="en-US" sz="5000"/>
              <a:t>(1(2(4()())(5()()))(3(6()())(7()())))</a:t>
            </a:r>
            <a:endParaRPr sz="5000"/>
          </a:p>
        </p:txBody>
      </p:sp>
      <p:sp>
        <p:nvSpPr>
          <p:cNvPr id="128" name="Google Shape;128;p4"/>
          <p:cNvSpPr/>
          <p:nvPr/>
        </p:nvSpPr>
        <p:spPr>
          <a:xfrm>
            <a:off x="5331832" y="3000360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320449" y="4046326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>
            <a:stCxn id="128" idx="3"/>
            <a:endCxn id="129" idx="7"/>
          </p:cNvCxnSpPr>
          <p:nvPr/>
        </p:nvCxnSpPr>
        <p:spPr>
          <a:xfrm flipH="1">
            <a:off x="4873540" y="3553524"/>
            <a:ext cx="553200" cy="587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4"/>
          <p:cNvSpPr/>
          <p:nvPr/>
        </p:nvSpPr>
        <p:spPr>
          <a:xfrm>
            <a:off x="6387870" y="4046326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4"/>
          <p:cNvCxnSpPr>
            <a:stCxn id="128" idx="5"/>
            <a:endCxn id="131" idx="1"/>
          </p:cNvCxnSpPr>
          <p:nvPr/>
        </p:nvCxnSpPr>
        <p:spPr>
          <a:xfrm>
            <a:off x="5884996" y="3553524"/>
            <a:ext cx="597900" cy="5877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4"/>
          <p:cNvSpPr/>
          <p:nvPr/>
        </p:nvSpPr>
        <p:spPr>
          <a:xfrm>
            <a:off x="3672377" y="5131599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968521" y="5131599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>
            <a:stCxn id="129" idx="3"/>
            <a:endCxn id="133" idx="7"/>
          </p:cNvCxnSpPr>
          <p:nvPr/>
        </p:nvCxnSpPr>
        <p:spPr>
          <a:xfrm flipH="1">
            <a:off x="4225457" y="4599490"/>
            <a:ext cx="189900" cy="627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>
            <a:stCxn id="129" idx="5"/>
            <a:endCxn id="134" idx="1"/>
          </p:cNvCxnSpPr>
          <p:nvPr/>
        </p:nvCxnSpPr>
        <p:spPr>
          <a:xfrm>
            <a:off x="4873613" y="4599490"/>
            <a:ext cx="189900" cy="627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5871212" y="5131599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4"/>
          <p:cNvCxnSpPr>
            <a:stCxn id="131" idx="3"/>
            <a:endCxn id="137" idx="0"/>
          </p:cNvCxnSpPr>
          <p:nvPr/>
        </p:nvCxnSpPr>
        <p:spPr>
          <a:xfrm flipH="1">
            <a:off x="6195378" y="4599490"/>
            <a:ext cx="287400" cy="532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4"/>
          <p:cNvSpPr/>
          <p:nvPr/>
        </p:nvSpPr>
        <p:spPr>
          <a:xfrm>
            <a:off x="7108165" y="5131599"/>
            <a:ext cx="648072" cy="648072"/>
          </a:xfrm>
          <a:prstGeom prst="ellipse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4"/>
          <p:cNvCxnSpPr>
            <a:stCxn id="131" idx="5"/>
            <a:endCxn id="139" idx="1"/>
          </p:cNvCxnSpPr>
          <p:nvPr/>
        </p:nvCxnSpPr>
        <p:spPr>
          <a:xfrm>
            <a:off x="6941034" y="4599490"/>
            <a:ext cx="261900" cy="627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"/>
          <p:cNvSpPr/>
          <p:nvPr/>
        </p:nvSpPr>
        <p:spPr>
          <a:xfrm>
            <a:off x="5740701" y="4013999"/>
            <a:ext cx="2145145" cy="2235200"/>
          </a:xfrm>
          <a:prstGeom prst="ellipse">
            <a:avLst/>
          </a:prstGeom>
          <a:noFill/>
          <a:ln cap="flat" cmpd="sng" w="508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 flipH="1" rot="10800000">
            <a:off x="1696223" y="2575630"/>
            <a:ext cx="3577912" cy="9237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4"/>
          <p:cNvSpPr/>
          <p:nvPr/>
        </p:nvSpPr>
        <p:spPr>
          <a:xfrm>
            <a:off x="3548269" y="4013999"/>
            <a:ext cx="2145145" cy="2235200"/>
          </a:xfrm>
          <a:prstGeom prst="ellipse">
            <a:avLst/>
          </a:prstGeom>
          <a:noFill/>
          <a:ln cap="flat" cmpd="sng" w="508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4"/>
          <p:cNvCxnSpPr/>
          <p:nvPr/>
        </p:nvCxnSpPr>
        <p:spPr>
          <a:xfrm flipH="1" rot="10800000">
            <a:off x="5403308" y="2566393"/>
            <a:ext cx="3577912" cy="9237"/>
          </a:xfrm>
          <a:prstGeom prst="straightConnector1">
            <a:avLst/>
          </a:prstGeom>
          <a:noFill/>
          <a:ln cap="flat" cmpd="sng" w="508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HW3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1648097" y="2200093"/>
            <a:ext cx="8384178" cy="37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have to implement the following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Traverse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WeightSum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MaximumPathSum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BinaryTower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DeleteLeaf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Foldable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 a binary tree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Construct a binary tree for the given s-expression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s-expression of a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(1(2()(3()()))(4()()))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Output: a node, which is the root of the binary tree represented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input s-expression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874423" y="369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 : Traverse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874423" y="1020361"/>
            <a:ext cx="10515600" cy="544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Pre-order traversal</a:t>
            </a:r>
            <a:endParaRPr/>
          </a:p>
          <a:p>
            <a:pPr indent="-45720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Print every node’s weight in preorder</a:t>
            </a:r>
            <a:endParaRPr/>
          </a:p>
          <a:p>
            <a:pPr indent="-45720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1 2 4 5 3 6 7</a:t>
            </a:r>
            <a:endParaRPr/>
          </a:p>
          <a:p>
            <a:pPr indent="0" lvl="2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In-order traversal</a:t>
            </a:r>
            <a:endParaRPr/>
          </a:p>
          <a:p>
            <a:pPr indent="-45720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Print every node’s weight in inorder</a:t>
            </a:r>
            <a:endParaRPr sz="2400"/>
          </a:p>
          <a:p>
            <a:pPr indent="-45720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4 2 5 1 6 3 7</a:t>
            </a:r>
            <a:endParaRPr/>
          </a:p>
          <a:p>
            <a:pPr indent="0" lvl="2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Post-order traversal</a:t>
            </a:r>
            <a:endParaRPr/>
          </a:p>
          <a:p>
            <a:pPr indent="-45720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Print every node’s weight in postorder</a:t>
            </a:r>
            <a:endParaRPr sz="2400"/>
          </a:p>
          <a:p>
            <a:pPr indent="-457200" lvl="2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4 5 2 6 7 3 1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7306163" y="2525214"/>
            <a:ext cx="4083859" cy="2779311"/>
            <a:chOff x="7954235" y="365125"/>
            <a:chExt cx="4083859" cy="2779311"/>
          </a:xfrm>
        </p:grpSpPr>
        <p:sp>
          <p:nvSpPr>
            <p:cNvPr id="164" name="Google Shape;164;p7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7"/>
            <p:cNvCxnSpPr>
              <a:stCxn id="164" idx="3"/>
              <a:endCxn id="165" idx="7"/>
            </p:cNvCxnSpPr>
            <p:nvPr/>
          </p:nvCxnSpPr>
          <p:spPr>
            <a:xfrm flipH="1">
              <a:off x="9155398" y="918289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7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8" name="Google Shape;168;p7"/>
            <p:cNvCxnSpPr>
              <a:stCxn id="164" idx="5"/>
              <a:endCxn id="167" idx="1"/>
            </p:cNvCxnSpPr>
            <p:nvPr/>
          </p:nvCxnSpPr>
          <p:spPr>
            <a:xfrm>
              <a:off x="10166854" y="918289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7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7"/>
            <p:cNvCxnSpPr>
              <a:stCxn id="165" idx="3"/>
              <a:endCxn id="169" idx="7"/>
            </p:cNvCxnSpPr>
            <p:nvPr/>
          </p:nvCxnSpPr>
          <p:spPr>
            <a:xfrm flipH="1">
              <a:off x="8507315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7"/>
            <p:cNvCxnSpPr>
              <a:stCxn id="165" idx="5"/>
              <a:endCxn id="170" idx="1"/>
            </p:cNvCxnSpPr>
            <p:nvPr/>
          </p:nvCxnSpPr>
          <p:spPr>
            <a:xfrm>
              <a:off x="9155471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7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" name="Google Shape;174;p7"/>
            <p:cNvCxnSpPr>
              <a:stCxn id="167" idx="3"/>
              <a:endCxn id="173" idx="0"/>
            </p:cNvCxnSpPr>
            <p:nvPr/>
          </p:nvCxnSpPr>
          <p:spPr>
            <a:xfrm flipH="1">
              <a:off x="10477236" y="1964255"/>
              <a:ext cx="287400" cy="5322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5" name="Google Shape;175;p7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7"/>
            <p:cNvCxnSpPr>
              <a:stCxn id="167" idx="5"/>
              <a:endCxn id="175" idx="1"/>
            </p:cNvCxnSpPr>
            <p:nvPr/>
          </p:nvCxnSpPr>
          <p:spPr>
            <a:xfrm>
              <a:off x="11222892" y="1964255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 sz="5400"/>
              <a:t>Instruction : Height</a:t>
            </a:r>
            <a:br>
              <a:rPr lang="en-US"/>
            </a:br>
            <a:endParaRPr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838200" y="1793965"/>
            <a:ext cx="10515600" cy="438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Evaluate the height of the binary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this example, height = 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>
            <a:off x="7456051" y="2200623"/>
            <a:ext cx="4083859" cy="2779311"/>
            <a:chOff x="7954235" y="365125"/>
            <a:chExt cx="4083859" cy="2779311"/>
          </a:xfrm>
        </p:grpSpPr>
        <p:sp>
          <p:nvSpPr>
            <p:cNvPr id="184" name="Google Shape;184;p8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8"/>
            <p:cNvCxnSpPr>
              <a:stCxn id="184" idx="3"/>
              <a:endCxn id="185" idx="7"/>
            </p:cNvCxnSpPr>
            <p:nvPr/>
          </p:nvCxnSpPr>
          <p:spPr>
            <a:xfrm flipH="1">
              <a:off x="9155398" y="918289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8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8" name="Google Shape;188;p8"/>
            <p:cNvCxnSpPr>
              <a:stCxn id="184" idx="5"/>
              <a:endCxn id="187" idx="1"/>
            </p:cNvCxnSpPr>
            <p:nvPr/>
          </p:nvCxnSpPr>
          <p:spPr>
            <a:xfrm>
              <a:off x="10166854" y="918289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9" name="Google Shape;189;p8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8"/>
            <p:cNvCxnSpPr>
              <a:stCxn id="185" idx="3"/>
              <a:endCxn id="189" idx="7"/>
            </p:cNvCxnSpPr>
            <p:nvPr/>
          </p:nvCxnSpPr>
          <p:spPr>
            <a:xfrm flipH="1">
              <a:off x="8507315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8"/>
            <p:cNvCxnSpPr>
              <a:stCxn id="185" idx="5"/>
              <a:endCxn id="190" idx="1"/>
            </p:cNvCxnSpPr>
            <p:nvPr/>
          </p:nvCxnSpPr>
          <p:spPr>
            <a:xfrm>
              <a:off x="9155471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3" name="Google Shape;193;p8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Google Shape;194;p8"/>
            <p:cNvCxnSpPr>
              <a:stCxn id="187" idx="3"/>
              <a:endCxn id="193" idx="0"/>
            </p:cNvCxnSpPr>
            <p:nvPr/>
          </p:nvCxnSpPr>
          <p:spPr>
            <a:xfrm flipH="1">
              <a:off x="10477236" y="1964255"/>
              <a:ext cx="287400" cy="5322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5" name="Google Shape;195;p8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" name="Google Shape;196;p8"/>
            <p:cNvCxnSpPr>
              <a:stCxn id="187" idx="5"/>
              <a:endCxn id="195" idx="1"/>
            </p:cNvCxnSpPr>
            <p:nvPr/>
          </p:nvCxnSpPr>
          <p:spPr>
            <a:xfrm>
              <a:off x="11222892" y="1964255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Instruction : WeightSum</a:t>
            </a:r>
            <a:endParaRPr sz="4900"/>
          </a:p>
        </p:txBody>
      </p:sp>
      <p:grpSp>
        <p:nvGrpSpPr>
          <p:cNvPr id="202" name="Google Shape;202;p9"/>
          <p:cNvGrpSpPr/>
          <p:nvPr/>
        </p:nvGrpSpPr>
        <p:grpSpPr>
          <a:xfrm>
            <a:off x="7456051" y="2200623"/>
            <a:ext cx="4083859" cy="2779311"/>
            <a:chOff x="7954235" y="365125"/>
            <a:chExt cx="4083859" cy="2779311"/>
          </a:xfrm>
        </p:grpSpPr>
        <p:sp>
          <p:nvSpPr>
            <p:cNvPr id="203" name="Google Shape;203;p9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Google Shape;205;p9"/>
            <p:cNvCxnSpPr>
              <a:stCxn id="203" idx="3"/>
              <a:endCxn id="204" idx="7"/>
            </p:cNvCxnSpPr>
            <p:nvPr/>
          </p:nvCxnSpPr>
          <p:spPr>
            <a:xfrm flipH="1">
              <a:off x="9155398" y="918289"/>
              <a:ext cx="5532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6" name="Google Shape;206;p9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" name="Google Shape;207;p9"/>
            <p:cNvCxnSpPr>
              <a:stCxn id="203" idx="5"/>
              <a:endCxn id="206" idx="1"/>
            </p:cNvCxnSpPr>
            <p:nvPr/>
          </p:nvCxnSpPr>
          <p:spPr>
            <a:xfrm>
              <a:off x="10166854" y="918289"/>
              <a:ext cx="597900" cy="5877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8" name="Google Shape;208;p9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9"/>
            <p:cNvCxnSpPr>
              <a:stCxn id="204" idx="3"/>
              <a:endCxn id="208" idx="7"/>
            </p:cNvCxnSpPr>
            <p:nvPr/>
          </p:nvCxnSpPr>
          <p:spPr>
            <a:xfrm flipH="1">
              <a:off x="8507315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9"/>
            <p:cNvCxnSpPr>
              <a:stCxn id="204" idx="5"/>
              <a:endCxn id="209" idx="1"/>
            </p:cNvCxnSpPr>
            <p:nvPr/>
          </p:nvCxnSpPr>
          <p:spPr>
            <a:xfrm>
              <a:off x="9155471" y="1964255"/>
              <a:ext cx="189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2" name="Google Shape;212;p9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9"/>
            <p:cNvCxnSpPr>
              <a:stCxn id="206" idx="3"/>
              <a:endCxn id="212" idx="0"/>
            </p:cNvCxnSpPr>
            <p:nvPr/>
          </p:nvCxnSpPr>
          <p:spPr>
            <a:xfrm flipH="1">
              <a:off x="10477236" y="1964255"/>
              <a:ext cx="287400" cy="5322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9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9"/>
            <p:cNvCxnSpPr>
              <a:stCxn id="206" idx="5"/>
              <a:endCxn id="214" idx="1"/>
            </p:cNvCxnSpPr>
            <p:nvPr/>
          </p:nvCxnSpPr>
          <p:spPr>
            <a:xfrm>
              <a:off x="11222892" y="1964255"/>
              <a:ext cx="261900" cy="6270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838200" y="1793965"/>
            <a:ext cx="10515600" cy="438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sum of all node’s weight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this example, weightsum = 28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2019-10-22T16:33:30Z</dcterms:created>
  <dc:creator>兆恩 沈</dc:creator>
</cp:coreProperties>
</file>